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80"/>
  </p:notesMasterIdLst>
  <p:sldIdLst>
    <p:sldId id="577" r:id="rId2"/>
    <p:sldId id="558" r:id="rId3"/>
    <p:sldId id="304" r:id="rId4"/>
    <p:sldId id="560" r:id="rId5"/>
    <p:sldId id="263" r:id="rId6"/>
    <p:sldId id="265" r:id="rId7"/>
    <p:sldId id="353" r:id="rId8"/>
    <p:sldId id="350" r:id="rId9"/>
    <p:sldId id="455" r:id="rId10"/>
    <p:sldId id="454" r:id="rId11"/>
    <p:sldId id="456" r:id="rId12"/>
    <p:sldId id="457" r:id="rId13"/>
    <p:sldId id="458" r:id="rId14"/>
    <p:sldId id="459" r:id="rId15"/>
    <p:sldId id="460" r:id="rId16"/>
    <p:sldId id="501" r:id="rId17"/>
    <p:sldId id="477" r:id="rId18"/>
    <p:sldId id="578" r:id="rId19"/>
    <p:sldId id="579" r:id="rId20"/>
    <p:sldId id="275" r:id="rId21"/>
    <p:sldId id="514" r:id="rId22"/>
    <p:sldId id="279" r:id="rId23"/>
    <p:sldId id="504" r:id="rId24"/>
    <p:sldId id="462" r:id="rId25"/>
    <p:sldId id="463" r:id="rId26"/>
    <p:sldId id="464" r:id="rId27"/>
    <p:sldId id="580" r:id="rId28"/>
    <p:sldId id="581" r:id="rId29"/>
    <p:sldId id="471" r:id="rId30"/>
    <p:sldId id="505" r:id="rId31"/>
    <p:sldId id="472" r:id="rId32"/>
    <p:sldId id="473" r:id="rId33"/>
    <p:sldId id="506" r:id="rId34"/>
    <p:sldId id="522" r:id="rId35"/>
    <p:sldId id="476" r:id="rId36"/>
    <p:sldId id="479" r:id="rId37"/>
    <p:sldId id="481" r:id="rId38"/>
    <p:sldId id="482" r:id="rId39"/>
    <p:sldId id="557" r:id="rId40"/>
    <p:sldId id="524" r:id="rId41"/>
    <p:sldId id="525" r:id="rId42"/>
    <p:sldId id="526" r:id="rId43"/>
    <p:sldId id="527" r:id="rId44"/>
    <p:sldId id="301" r:id="rId45"/>
    <p:sldId id="528" r:id="rId46"/>
    <p:sldId id="559" r:id="rId47"/>
    <p:sldId id="533" r:id="rId48"/>
    <p:sldId id="534" r:id="rId49"/>
    <p:sldId id="529" r:id="rId50"/>
    <p:sldId id="530" r:id="rId51"/>
    <p:sldId id="531" r:id="rId52"/>
    <p:sldId id="532" r:id="rId53"/>
    <p:sldId id="326" r:id="rId54"/>
    <p:sldId id="535" r:id="rId55"/>
    <p:sldId id="536" r:id="rId56"/>
    <p:sldId id="307" r:id="rId57"/>
    <p:sldId id="308" r:id="rId58"/>
    <p:sldId id="582" r:id="rId59"/>
    <p:sldId id="311" r:id="rId60"/>
    <p:sldId id="583" r:id="rId61"/>
    <p:sldId id="584" r:id="rId62"/>
    <p:sldId id="312" r:id="rId63"/>
    <p:sldId id="313" r:id="rId64"/>
    <p:sldId id="314" r:id="rId65"/>
    <p:sldId id="315" r:id="rId66"/>
    <p:sldId id="316" r:id="rId67"/>
    <p:sldId id="539" r:id="rId68"/>
    <p:sldId id="540" r:id="rId69"/>
    <p:sldId id="317" r:id="rId70"/>
    <p:sldId id="541" r:id="rId71"/>
    <p:sldId id="542" r:id="rId72"/>
    <p:sldId id="543" r:id="rId73"/>
    <p:sldId id="544" r:id="rId74"/>
    <p:sldId id="545" r:id="rId75"/>
    <p:sldId id="549" r:id="rId76"/>
    <p:sldId id="550" r:id="rId77"/>
    <p:sldId id="547" r:id="rId78"/>
    <p:sldId id="548" r:id="rId7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6600"/>
    <a:srgbClr val="0000CC"/>
    <a:srgbClr val="FF0000"/>
    <a:srgbClr val="800080"/>
    <a:srgbClr val="FF9900"/>
    <a:srgbClr val="ABFFE9"/>
    <a:srgbClr val="7A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8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5.xml"/><Relationship Id="rId3" Type="http://schemas.openxmlformats.org/officeDocument/2006/relationships/slide" Target="slides/slide60.xml"/><Relationship Id="rId7" Type="http://schemas.openxmlformats.org/officeDocument/2006/relationships/slide" Target="slides/slide64.xml"/><Relationship Id="rId2" Type="http://schemas.openxmlformats.org/officeDocument/2006/relationships/slide" Target="slides/slide59.xml"/><Relationship Id="rId1" Type="http://schemas.openxmlformats.org/officeDocument/2006/relationships/slide" Target="slides/slide58.xml"/><Relationship Id="rId6" Type="http://schemas.openxmlformats.org/officeDocument/2006/relationships/slide" Target="slides/slide63.xml"/><Relationship Id="rId5" Type="http://schemas.openxmlformats.org/officeDocument/2006/relationships/slide" Target="slides/slide62.xml"/><Relationship Id="rId10" Type="http://schemas.openxmlformats.org/officeDocument/2006/relationships/slide" Target="slides/slide69.xml"/><Relationship Id="rId4" Type="http://schemas.openxmlformats.org/officeDocument/2006/relationships/slide" Target="slides/slide61.xml"/><Relationship Id="rId9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6:33:22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2008 440,'11'3,"0"0,0 0,1-1,-1-1,0 0,1 0,-1-1,1-1,-1 0,1 0,-1-1,8-3,-17 5,53-13,0-3,-1-2,0-2,25-15,122-44,310-76,-476 142,13-7,0 2,1 3,1 2,0 2,1 2,14 1,451 14,-500-6,1 1,0 1,0 0,-1 1,1 1,-1 1,0 0,-1 1,1 1,-1 0,0 1,-1 1,0 0,0 1,-1 1,0 0,-1 0,0 1,2 4,118 150,74 70,-91-64,-111-167,15 17,-2 1,0 1,-2 0,0 1,-2 0,0 2,-2-1,3 15,-2-6,1 0,1 0,2-1,2-1,1-1,1-1,2 0,4 2,2 6,82 119,-11 4,-46-61,55 90,66 181,-160-345,-1 2,-1 0,-1 0,-1 1,-2 0,-1 1,1 19,21 197,-4-46,25 26,14 274,-16-254,7 22,-17-137,33 81,-15-68,31 51,6-46,0 94,50 65,-78-184,-54-108,0 0,-1 0,-1 1,-1 0,0 0,-2 1,0 0,-1 0,-1 0,-1 1,0 0,-2-1,0 1,-2 17,3 3,-1-29,0-1,1 1,0 0,1-1,0 1,1-1,0 0,0 0,1-1,0 1,1-1,2 3,-2 1,0 1,0 0,-2 0,1 1,-2 0,0-1,-1 1,0 0,-1 0,-2 15,6 34,46 72,-29-94,-12-18,-1 1,-1 0,-2 1,0 0,-2 0,-1 0,-1 0,-1 2,2 4,22 196,-26 739,-26-682,26-247,2-22,-1 1,0 0,-1 0,-1-1,-1 1,0-1,-1 1,-1-1,-1 0,-6 13,4-14,-1-1,0 1,-1-2,0 1,-1-1,-1-1,0 0,-9 6,-285 204,287-213,1 0,-2-1,1-2,-1 0,0 0,0-2,0-1,0 0,-12-1,-60 10,-156 55,104-18,-2-6,-34 1,106-27,0-3,0-3,-1-4,-47-2,-194 38,-48 41,-114-54,151-32,296-4,0-2,1-1,0-2,1 0,0-2,1-1,0-2,-22-16,14 11,-225-157,81 45,157 122,1-1,0-1,0 0,2-2,-1-1,2 0,0-1,1-1,1-1,1-1,-4-7,3 6,-1 1,-1 0,-1 2,0 0,-1 1,-1 1,-1 1,0 1,-1 1,0 1,-3 1,-4-9,1-1,1-2,1 0,1-2,1-1,1-1,2-1,-19-30,3 9,30 38,-26-30,1-1,3-2,1-1,3-2,1 0,-6-22,-24-102,-56-53,106 217,1-1,0 1,0-1,1 0,0 0,0-1,1 1,0-1,1 0,0 0,0 1,1-1,0-1,1 1,0 0,0 0,1-7,4-38,1 17,-2 0,-1 1,-2-1,-2 0,-1 0,-2 0,-2 0,-1 1,-2 0,-10-26,-83-152,38 26,-26 27,-44-54,-1 49,-56-132,107 234,71 57,1-1,0 0,1-1,0 0,0-1,1 0,0 0,1-1,-5-7,-59-109,-97-139,158 253,-6-7,0-1,2-1,0 0,1-1,2 0,0-2,2 1,-3-9,-48-133,3 7,-26-133,29 116,43 128,1-1,3-1,1 0,3 0,3-1,1 1,3-1,2-5,-1-69,-2-375,-1 487,1-1,0 0,2 1,-1-1,2 1,-1 0,2 0,0 0,0 0,2 1,-1 0,1 0,1 1,0 0,6-6,47-72,-54 76,0 0,1 1,0 0,1 0,0 1,1 0,0 1,1 0,11-8,33-17,-2-3,-1-2,-2-2,-2-2,12-18,-22 19,127-121,-140 145,0-1,-1 0,-1-2,-2-1,0 0,-1-2,-1 0,-2-1,11-21,-11 15,146-230,-145 235,-1-1,-2 0,0-1,-2 0,-1-2,-1 1,-2-1,3-20,33-95,-32 112,-3 3,2 1,1 0,1 0,2 1,0 1,2 1,1 0,3 0,8-3,2 1,0 2,2 1,1 2,1 1,1 2,32-14,88-50,-58 38,-2-5,-2-4,7-11,-66 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598A42E-AF00-4A3B-AA8E-789C3258C877}" type="datetimeFigureOut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91E0973A-4A0E-4CD1-BA20-E4B2FFAFE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4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>
            <a:extLst>
              <a:ext uri="{FF2B5EF4-FFF2-40B4-BE49-F238E27FC236}">
                <a16:creationId xmlns:a16="http://schemas.microsoft.com/office/drawing/2014/main" id="{08B7302A-6A05-4C72-86D8-EA0D68E0D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CA2A0C-68C3-4BAE-99E4-191825A9CFA0}" type="slidenum">
              <a:rPr lang="en-US" altLang="tr-TR"/>
              <a:pPr eaLnBrk="1" hangingPunct="1"/>
              <a:t>5</a:t>
            </a:fld>
            <a:endParaRPr lang="en-US" altLang="tr-TR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D00B342-08E5-49E7-841D-273314C06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724C88D-2652-46CF-80BF-8AA981E9A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43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B00FBC-B42C-4D98-8CF5-54F8E92544FE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1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541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D6F6B9-F85C-48B2-A8C4-C750B83B4CBD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8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CDFDE-20A1-4679-A29B-BC4B80E6CB7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961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F1CEC2-8BC4-4BE9-B7E3-A168143796D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F1CEC2-8BC4-4BE9-B7E3-A168143796D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9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F1CEC2-8BC4-4BE9-B7E3-A168143796D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08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>
            <a:extLst>
              <a:ext uri="{FF2B5EF4-FFF2-40B4-BE49-F238E27FC236}">
                <a16:creationId xmlns:a16="http://schemas.microsoft.com/office/drawing/2014/main" id="{29ACC852-EDC2-4990-8F30-BD01EBC3E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CD10E1-77E7-4FEE-A785-5557736D18C7}" type="slidenum">
              <a:rPr lang="en-US" altLang="tr-TR"/>
              <a:pPr eaLnBrk="1" hangingPunct="1"/>
              <a:t>20</a:t>
            </a:fld>
            <a:endParaRPr lang="en-US" altLang="tr-TR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D006CE8-9A02-4BD5-8ADC-97E9B88AB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D4D94BD-63C3-43FB-A524-59ADE405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31">
            <a:extLst>
              <a:ext uri="{FF2B5EF4-FFF2-40B4-BE49-F238E27FC236}">
                <a16:creationId xmlns:a16="http://schemas.microsoft.com/office/drawing/2014/main" id="{3EC37BA8-ECA3-4527-B510-5F45EB42A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84ACAA-760E-4008-BE35-725C101B2705}" type="slidenum">
              <a:rPr lang="en-US" altLang="tr-TR"/>
              <a:pPr eaLnBrk="1" hangingPunct="1"/>
              <a:t>22</a:t>
            </a:fld>
            <a:endParaRPr lang="en-US" altLang="tr-TR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77F5878-01E1-4041-B556-3DC06C578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BE7DB3DE-F0C8-474D-894D-3BBB4755D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74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7C0B5A-F6F9-4CF1-8D28-9F2A62B6751A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54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84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0B230E-DB90-47D8-8CC2-C3B79A35A2F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0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>
            <a:extLst>
              <a:ext uri="{FF2B5EF4-FFF2-40B4-BE49-F238E27FC236}">
                <a16:creationId xmlns:a16="http://schemas.microsoft.com/office/drawing/2014/main" id="{B70432A0-2B50-4CD2-86B3-FFEBB73D9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ED0366-A516-447B-A95E-AF103C5D6DB8}" type="slidenum">
              <a:rPr lang="en-US" altLang="tr-TR"/>
              <a:pPr eaLnBrk="1" hangingPunct="1"/>
              <a:t>6</a:t>
            </a:fld>
            <a:endParaRPr lang="en-US" altLang="tr-TR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08DDE2D-8709-407C-8817-F73C7A704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C234152-2CF5-452E-AE31-9511BB627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950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C52510-3C2F-4282-BD8C-D853EA85FA2F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36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F1CEC2-8BC4-4BE9-B7E3-A168143796D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21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F1CEC2-8BC4-4BE9-B7E3-A168143796D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49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5155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734E35-E157-459D-B5BA-22FDF6B3763D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74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525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FBF04D-C264-4C73-9415-F305FCEC2CDA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7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5360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BFEFFA-A02F-4A99-990C-897F93D05E38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61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5667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6C588D-BAEB-4573-9317-C0EB34CF3077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86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5770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A5F8E1-5709-40AE-8D87-B7F5ED64EDA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73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597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1C76DD-9D4B-4292-AE78-44C7F81D23C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61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6077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056351-E6F8-46C6-8A7E-AABE76E4A2A1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6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>
            <a:extLst>
              <a:ext uri="{FF2B5EF4-FFF2-40B4-BE49-F238E27FC236}">
                <a16:creationId xmlns:a16="http://schemas.microsoft.com/office/drawing/2014/main" id="{0AC18219-4718-458C-8903-BEBCC9107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B30862-E3A7-4801-B16C-DE51DB26BEC4}" type="slidenum">
              <a:rPr lang="en-US" altLang="tr-TR"/>
              <a:pPr eaLnBrk="1" hangingPunct="1"/>
              <a:t>7</a:t>
            </a:fld>
            <a:endParaRPr lang="en-US" altLang="tr-TR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E549C80-9BDC-435B-83DF-8997882F6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EBBB60D-D710-475D-AA60-19592921D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04B61-5F7F-4F5B-B636-22493ECE92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1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04B61-5F7F-4F5B-B636-22493ECE92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2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04B61-5F7F-4F5B-B636-22493ECE92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6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7985C2-639E-47F7-952E-5EC4C6FFEF38}" type="slidenum">
              <a:rPr lang="en-US" altLang="en-US" sz="1200"/>
              <a:pPr eaLnBrk="1" hangingPunct="1"/>
              <a:t>70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551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ACE1D6-1902-46BA-B9AC-226D45EAAD99}" type="slidenum">
              <a:rPr lang="en-US" altLang="en-US" sz="1200"/>
              <a:pPr eaLnBrk="1" hangingPunct="1"/>
              <a:t>71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3208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04B61-5F7F-4F5B-B636-22493ECE92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9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>
            <a:extLst>
              <a:ext uri="{FF2B5EF4-FFF2-40B4-BE49-F238E27FC236}">
                <a16:creationId xmlns:a16="http://schemas.microsoft.com/office/drawing/2014/main" id="{EE8454E3-4D8D-43C8-A2CD-DDCEFC2B8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B7413F-0EB2-41D8-BCD9-D241B488CB9E}" type="slidenum">
              <a:rPr lang="en-US" altLang="tr-TR"/>
              <a:pPr eaLnBrk="1" hangingPunct="1"/>
              <a:t>8</a:t>
            </a:fld>
            <a:endParaRPr lang="en-US" altLang="tr-TR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0678130-EC69-4818-919F-4BB28A102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958C927-D2B6-48E7-9D50-531BED3F1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029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494E25-C18F-4DB2-B6AA-EDA73510195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5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926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BE547F-33C3-4A65-A8A5-3276B55C8ED8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5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131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880922-9DDB-45C3-9A20-A7B4B9CE85EE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23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CA09F0-5FCC-496C-A9A1-EB23944E4A16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336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6B19AE-53EF-4DF6-8798-6A6481296603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87128-4942-4705-A333-1E58664A8C52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7DC-6323-40FF-8836-442904411B1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280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D427E-23AA-4830-914F-B0A91113CFDF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D834-340A-403D-8C5D-F6AA2A82EBD6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311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4DD7E-F4DE-4403-AFFD-F81D6BFFA3B4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B850-25BD-4AD1-A2C2-ECC45E842B2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6223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0020" y="315891"/>
            <a:ext cx="7563961" cy="337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38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81468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7D2B3-A418-47EF-886A-F926A46C59DE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3AF4-C708-4DE5-B314-376A1FA57FB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233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D51817-2E69-4EB4-B6FC-734083B132DF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E68B-BAD9-4719-B92B-CE19262ADCF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2329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FD63E-E80A-4406-912F-52D9BED34EA9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77B-895B-48FE-B626-7A36D3EBA429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201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509FA8-BD71-422F-94EF-4D8299781F85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53E9-5910-4B3B-A87D-65941C636E8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299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BF825-1E69-4333-B1A7-AC7A62AFCDB5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71-8D9A-461A-90DD-D6005B5D3B0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8227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EB93EA-064F-4CE8-BC9B-E92A90AFEB0C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B7B9-781F-4213-8B92-53EC5A6A3DE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8591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40CE03-F281-4A1C-AB41-406995F88EBE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C96-5D36-4537-8606-348C934ACE8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4144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432E2-5175-4CA2-8014-8F5C17B5D51C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B302-6D52-4F79-86F9-2A7572A78A24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756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894ED0-5D54-426A-8917-DA03071BCA20}" type="datetimeFigureOut">
              <a:rPr lang="tr-TR" smtClean="0"/>
              <a:pPr>
                <a:defRPr/>
              </a:pPr>
              <a:t>28.11.2023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9B5A-7182-46F9-8526-C8C02C9D2C6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5168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93DA5-99EF-4023-BE1F-31343729C800}"/>
              </a:ext>
            </a:extLst>
          </p:cNvPr>
          <p:cNvSpPr txBox="1">
            <a:spLocks/>
          </p:cNvSpPr>
          <p:nvPr/>
        </p:nvSpPr>
        <p:spPr>
          <a:xfrm>
            <a:off x="648494" y="1052736"/>
            <a:ext cx="7847012" cy="1223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3C7F2-65F7-4190-8303-AEEB1DFE13EF}"/>
              </a:ext>
            </a:extLst>
          </p:cNvPr>
          <p:cNvSpPr txBox="1">
            <a:spLocks/>
          </p:cNvSpPr>
          <p:nvPr/>
        </p:nvSpPr>
        <p:spPr>
          <a:xfrm>
            <a:off x="1371600" y="3080184"/>
            <a:ext cx="6400800" cy="1932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Lecture</a:t>
            </a:r>
            <a:r>
              <a:rPr lang="tr-TR" altLang="en-US" sz="3200" dirty="0">
                <a:latin typeface="+mj-lt"/>
              </a:rPr>
              <a:t> 9</a:t>
            </a:r>
          </a:p>
          <a:p>
            <a:pPr marL="0" indent="0" algn="ctr">
              <a:buNone/>
            </a:pPr>
            <a:r>
              <a:rPr lang="tr-TR" altLang="en-US" sz="3200" dirty="0" err="1">
                <a:latin typeface="+mj-lt"/>
              </a:rPr>
              <a:t>Tree</a:t>
            </a:r>
            <a:r>
              <a:rPr lang="en-US" altLang="en-US" sz="3200" dirty="0">
                <a:latin typeface="+mj-lt"/>
              </a:rPr>
              <a:t> Structures</a:t>
            </a:r>
            <a:r>
              <a:rPr lang="tr-TR" altLang="en-US" sz="3200" dirty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–</a:t>
            </a:r>
            <a:r>
              <a:rPr lang="tr-TR" altLang="en-US" sz="3200" dirty="0">
                <a:latin typeface="+mj-lt"/>
              </a:rPr>
              <a:t> </a:t>
            </a:r>
            <a:r>
              <a:rPr lang="tr-TR" altLang="en-US" sz="3200" dirty="0" err="1">
                <a:latin typeface="+mj-lt"/>
              </a:rPr>
              <a:t>Part</a:t>
            </a:r>
            <a:r>
              <a:rPr lang="tr-TR" altLang="en-US" sz="3200" dirty="0">
                <a:latin typeface="+mj-lt"/>
              </a:rPr>
              <a:t> 2</a:t>
            </a:r>
          </a:p>
          <a:p>
            <a:pPr marL="0" indent="0" algn="ctr">
              <a:buNone/>
            </a:pPr>
            <a:r>
              <a:rPr lang="tr-TR" altLang="en-US" sz="3200" dirty="0" err="1">
                <a:latin typeface="+mj-lt"/>
              </a:rPr>
              <a:t>Binary</a:t>
            </a:r>
            <a:r>
              <a:rPr lang="tr-TR" altLang="en-US" sz="3200" dirty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Tree Applications</a:t>
            </a:r>
          </a:p>
          <a:p>
            <a:pPr marL="0" indent="0" algn="ctr">
              <a:buNone/>
            </a:pPr>
            <a:endParaRPr lang="en-US" altLang="en-US" sz="3200" dirty="0">
              <a:latin typeface="+mj-lt"/>
            </a:endParaRPr>
          </a:p>
          <a:p>
            <a:pPr marL="0" indent="0" algn="ctr" eaLnBrk="1" hangingPunct="1">
              <a:buNone/>
            </a:pP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27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214313"/>
            <a:ext cx="9036497" cy="76641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Searching</a:t>
            </a:r>
            <a:r>
              <a:rPr lang="tr-TR" altLang="en-US" sz="3600" dirty="0">
                <a:latin typeface="+mn-lt"/>
              </a:rPr>
              <a:t> a BST</a:t>
            </a:r>
            <a:r>
              <a:rPr lang="en-US" altLang="en-US" sz="3600" dirty="0">
                <a:latin typeface="+mn-lt"/>
              </a:rPr>
              <a:t>: Recursive Pseudocode</a:t>
            </a:r>
            <a:endParaRPr lang="tr-TR" altLang="en-US" sz="3600" dirty="0">
              <a:latin typeface="+mn-lt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80728"/>
            <a:ext cx="8640960" cy="533943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800" dirty="0"/>
              <a:t>A </a:t>
            </a:r>
            <a:r>
              <a:rPr lang="tr-TR" altLang="en-US" sz="2800" dirty="0" err="1">
                <a:solidFill>
                  <a:srgbClr val="FF0000"/>
                </a:solidFill>
              </a:rPr>
              <a:t>recursive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pseudocode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for</a:t>
            </a:r>
            <a:r>
              <a:rPr lang="tr-TR" altLang="en-US" sz="2800" dirty="0"/>
              <a:t> t</a:t>
            </a:r>
            <a:r>
              <a:rPr lang="en-US" altLang="en-US" sz="2800" dirty="0" err="1"/>
              <a:t>ree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search</a:t>
            </a:r>
            <a:r>
              <a:rPr lang="tr-TR" altLang="en-US" sz="2800" dirty="0"/>
              <a:t> </a:t>
            </a:r>
            <a:r>
              <a:rPr lang="en-US" altLang="en-US" sz="2800" dirty="0"/>
              <a:t>:</a:t>
            </a:r>
            <a:endParaRPr lang="tr-TR" altLang="en-US" sz="2800" dirty="0"/>
          </a:p>
          <a:p>
            <a:pPr>
              <a:lnSpc>
                <a:spcPct val="80000"/>
              </a:lnSpc>
              <a:buNone/>
            </a:pPr>
            <a:endParaRPr lang="tr-TR" altLang="en-US" sz="2400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//Pointer to the node that contains k is returned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R</a:t>
            </a:r>
            <a:r>
              <a:rPr lang="tr-TR" altLang="en-US" sz="2400" dirty="0">
                <a:solidFill>
                  <a:srgbClr val="00B0F0"/>
                </a:solidFill>
              </a:rPr>
              <a:t>BST</a:t>
            </a:r>
            <a:r>
              <a:rPr lang="en-US" altLang="en-US" sz="2400" dirty="0">
                <a:solidFill>
                  <a:srgbClr val="00B0F0"/>
                </a:solidFill>
              </a:rPr>
              <a:t>_</a:t>
            </a:r>
            <a:r>
              <a:rPr lang="tr-TR" altLang="en-US" sz="2400" dirty="0">
                <a:solidFill>
                  <a:srgbClr val="00B0F0"/>
                </a:solidFill>
              </a:rPr>
              <a:t>SEARCH</a:t>
            </a:r>
            <a:r>
              <a:rPr lang="tr-TR" altLang="en-US" sz="2400" dirty="0"/>
              <a:t>(</a:t>
            </a:r>
            <a:r>
              <a:rPr lang="tr-TR" altLang="en-US" sz="2400" i="1" dirty="0"/>
              <a:t>x, </a:t>
            </a:r>
            <a:r>
              <a:rPr lang="tr-TR" altLang="en-US" sz="2400" i="1" dirty="0">
                <a:solidFill>
                  <a:srgbClr val="FF0000"/>
                </a:solidFill>
              </a:rPr>
              <a:t>k</a:t>
            </a:r>
            <a:r>
              <a:rPr lang="tr-TR" altLang="en-US" sz="2400" dirty="0"/>
              <a:t>)      //x is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root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address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i="1" dirty="0"/>
              <a:t>x=</a:t>
            </a:r>
            <a:r>
              <a:rPr lang="tr-TR" altLang="en-US" sz="2400" i="1" dirty="0">
                <a:cs typeface="Courier New" panose="02070309020205020404" pitchFamily="49" charset="0"/>
              </a:rPr>
              <a:t>NULL</a:t>
            </a:r>
            <a:r>
              <a:rPr lang="tr-TR" altLang="en-US" sz="2400" dirty="0">
                <a:cs typeface="Courier New" panose="02070309020205020404" pitchFamily="49" charset="0"/>
              </a:rPr>
              <a:t> or </a:t>
            </a:r>
            <a:r>
              <a:rPr lang="tr-TR" alt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k</a:t>
            </a:r>
            <a:r>
              <a:rPr lang="tr-TR" altLang="en-US" sz="2400" i="1" dirty="0">
                <a:cs typeface="Courier New" panose="02070309020205020404" pitchFamily="49" charset="0"/>
              </a:rPr>
              <a:t>=</a:t>
            </a:r>
            <a:r>
              <a:rPr lang="tr-TR" altLang="en-US" sz="2400" i="1" dirty="0" err="1">
                <a:cs typeface="Courier New" panose="02070309020205020404" pitchFamily="49" charset="0"/>
              </a:rPr>
              <a:t>key</a:t>
            </a:r>
            <a:r>
              <a:rPr lang="tr-TR" altLang="en-US" sz="2400" dirty="0">
                <a:cs typeface="Courier New" panose="02070309020205020404" pitchFamily="49" charset="0"/>
              </a:rPr>
              <a:t>[</a:t>
            </a:r>
            <a:r>
              <a:rPr lang="tr-TR" altLang="en-US" sz="2400" i="1" dirty="0">
                <a:cs typeface="Courier New" panose="02070309020205020404" pitchFamily="49" charset="0"/>
              </a:rPr>
              <a:t>x</a:t>
            </a:r>
            <a:r>
              <a:rPr lang="tr-TR" altLang="en-US" sz="2400" dirty="0">
                <a:cs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cs typeface="Courier New" panose="02070309020205020404" pitchFamily="49" charset="0"/>
              </a:rPr>
              <a:t>      </a:t>
            </a:r>
            <a:r>
              <a:rPr lang="tr-TR" altLang="en-US" sz="2400" dirty="0" err="1"/>
              <a:t>return</a:t>
            </a:r>
            <a:r>
              <a:rPr lang="tr-TR" altLang="en-US" sz="2400" dirty="0"/>
              <a:t> </a:t>
            </a:r>
            <a:r>
              <a:rPr lang="tr-TR" altLang="en-US" sz="2400" i="1" dirty="0"/>
              <a:t>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i="1" dirty="0">
                <a:solidFill>
                  <a:srgbClr val="FF0000"/>
                </a:solidFill>
              </a:rPr>
              <a:t>k</a:t>
            </a:r>
            <a:r>
              <a:rPr lang="tr-TR" altLang="en-US" sz="2400" i="1" dirty="0"/>
              <a:t>&lt;</a:t>
            </a:r>
            <a:r>
              <a:rPr lang="tr-TR" altLang="en-US" sz="2400" i="1" dirty="0" err="1">
                <a:cs typeface="Courier New" panose="02070309020205020404" pitchFamily="49" charset="0"/>
              </a:rPr>
              <a:t>key</a:t>
            </a:r>
            <a:r>
              <a:rPr lang="tr-TR" altLang="en-US" sz="2400" dirty="0">
                <a:cs typeface="Courier New" panose="02070309020205020404" pitchFamily="49" charset="0"/>
              </a:rPr>
              <a:t>[</a:t>
            </a:r>
            <a:r>
              <a:rPr lang="tr-TR" altLang="en-US" sz="2400" i="1" dirty="0">
                <a:cs typeface="Courier New" panose="02070309020205020404" pitchFamily="49" charset="0"/>
              </a:rPr>
              <a:t>x</a:t>
            </a:r>
            <a:r>
              <a:rPr lang="tr-TR" altLang="en-US" sz="2400" dirty="0">
                <a:cs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cs typeface="Courier New" panose="02070309020205020404" pitchFamily="49" charset="0"/>
              </a:rPr>
              <a:t>      </a:t>
            </a:r>
            <a:r>
              <a:rPr lang="tr-TR" altLang="en-US" sz="2400" dirty="0" err="1"/>
              <a:t>return</a:t>
            </a:r>
            <a:r>
              <a:rPr lang="tr-TR" altLang="en-US" sz="2400" dirty="0"/>
              <a:t> </a:t>
            </a:r>
            <a:r>
              <a:rPr lang="en-US" altLang="en-US" sz="2400" dirty="0"/>
              <a:t>R</a:t>
            </a:r>
            <a:r>
              <a:rPr lang="tr-TR" altLang="en-US" sz="2400" dirty="0"/>
              <a:t>BST</a:t>
            </a:r>
            <a:r>
              <a:rPr lang="en-US" altLang="en-US" sz="2400" dirty="0"/>
              <a:t>_</a:t>
            </a:r>
            <a:r>
              <a:rPr lang="tr-TR" altLang="en-US" sz="2400" dirty="0"/>
              <a:t>SEARCH(</a:t>
            </a:r>
            <a:r>
              <a:rPr lang="tr-TR" altLang="en-US" sz="2400" i="1" dirty="0" err="1"/>
              <a:t>left</a:t>
            </a:r>
            <a:r>
              <a:rPr lang="tr-TR" altLang="en-US" sz="2400" dirty="0"/>
              <a:t>[</a:t>
            </a:r>
            <a:r>
              <a:rPr lang="tr-TR" altLang="en-US" sz="2400" i="1" dirty="0"/>
              <a:t>x</a:t>
            </a:r>
            <a:r>
              <a:rPr lang="tr-TR" altLang="en-US" sz="2400" dirty="0"/>
              <a:t>], </a:t>
            </a:r>
            <a:r>
              <a:rPr lang="tr-TR" altLang="en-US" sz="2400" i="1" dirty="0">
                <a:solidFill>
                  <a:srgbClr val="FF0000"/>
                </a:solidFill>
              </a:rPr>
              <a:t>k</a:t>
            </a:r>
            <a:r>
              <a:rPr lang="tr-TR" altLang="en-US" sz="24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/>
              <a:t>else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/>
              <a:t>      </a:t>
            </a:r>
            <a:r>
              <a:rPr lang="tr-TR" altLang="en-US" sz="2400" dirty="0" err="1"/>
              <a:t>return</a:t>
            </a:r>
            <a:r>
              <a:rPr lang="tr-TR" altLang="en-US" sz="2400" dirty="0"/>
              <a:t>  </a:t>
            </a:r>
            <a:r>
              <a:rPr lang="en-US" altLang="en-US" sz="2400" dirty="0"/>
              <a:t>R</a:t>
            </a:r>
            <a:r>
              <a:rPr lang="tr-TR" altLang="en-US" sz="2400" dirty="0"/>
              <a:t>BST</a:t>
            </a:r>
            <a:r>
              <a:rPr lang="en-US" altLang="en-US" sz="2400" dirty="0"/>
              <a:t>_</a:t>
            </a:r>
            <a:r>
              <a:rPr lang="tr-TR" altLang="en-US" sz="2400" dirty="0"/>
              <a:t>SEARCH(</a:t>
            </a:r>
            <a:r>
              <a:rPr lang="tr-TR" altLang="en-US" sz="2400" i="1" dirty="0" err="1"/>
              <a:t>right</a:t>
            </a:r>
            <a:r>
              <a:rPr lang="tr-TR" altLang="en-US" sz="2400" dirty="0"/>
              <a:t>[</a:t>
            </a:r>
            <a:r>
              <a:rPr lang="tr-TR" altLang="en-US" sz="2400" i="1" dirty="0"/>
              <a:t>x</a:t>
            </a:r>
            <a:r>
              <a:rPr lang="tr-TR" altLang="en-US" sz="2400" dirty="0"/>
              <a:t>], </a:t>
            </a:r>
            <a:r>
              <a:rPr lang="tr-TR" altLang="en-US" sz="2400" i="1" dirty="0">
                <a:solidFill>
                  <a:srgbClr val="FF0000"/>
                </a:solidFill>
              </a:rPr>
              <a:t>k</a:t>
            </a:r>
            <a:r>
              <a:rPr lang="tr-TR" altLang="en-US" sz="2400" dirty="0"/>
              <a:t>)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None/>
            </a:pPr>
            <a:r>
              <a:rPr lang="tr-TR" altLang="en-US" sz="2400" dirty="0"/>
              <a:t>How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en-US" altLang="en-US" sz="2400" dirty="0"/>
              <a:t>Call: RBST_SEARCH(Root[T],</a:t>
            </a:r>
            <a:r>
              <a:rPr lang="en-US" altLang="en-US" sz="2400" dirty="0">
                <a:solidFill>
                  <a:srgbClr val="FF0000"/>
                </a:solidFill>
              </a:rPr>
              <a:t>v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FF0000"/>
                </a:solidFill>
              </a:rPr>
              <a:t>v</a:t>
            </a:r>
            <a:r>
              <a:rPr lang="en-US" altLang="en-US" sz="2400" dirty="0"/>
              <a:t> is the search value at the call point.)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9" y="214314"/>
            <a:ext cx="8820472" cy="779462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200" dirty="0">
                <a:latin typeface="+mn-lt"/>
              </a:rPr>
              <a:t>Searching </a:t>
            </a:r>
            <a:r>
              <a:rPr lang="tr-TR" altLang="en-US" sz="3200" dirty="0" err="1">
                <a:latin typeface="+mn-lt"/>
              </a:rPr>
              <a:t>for</a:t>
            </a:r>
            <a:r>
              <a:rPr lang="tr-TR" altLang="en-US" sz="3200" dirty="0">
                <a:latin typeface="+mn-lt"/>
              </a:rPr>
              <a:t> </a:t>
            </a:r>
            <a:r>
              <a:rPr lang="en-US" altLang="en-US" sz="3200" dirty="0">
                <a:latin typeface="+mn-lt"/>
              </a:rPr>
              <a:t>the</a:t>
            </a:r>
            <a:r>
              <a:rPr lang="tr-TR" altLang="en-US" sz="3200" dirty="0">
                <a:latin typeface="+mn-lt"/>
              </a:rPr>
              <a:t> Minimum in a BST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475" y="2024856"/>
            <a:ext cx="4951530" cy="43926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000" dirty="0" err="1">
                <a:latin typeface="Arial" panose="020B0604020202020204" pitchFamily="34" charset="0"/>
              </a:rPr>
              <a:t>The</a:t>
            </a:r>
            <a:r>
              <a:rPr lang="tr-TR" altLang="en-US" sz="2000" dirty="0">
                <a:latin typeface="Arial" panose="020B0604020202020204" pitchFamily="34" charset="0"/>
              </a:rPr>
              <a:t> minimum </a:t>
            </a:r>
            <a:r>
              <a:rPr lang="tr-TR" altLang="en-US" sz="2000" dirty="0" err="1">
                <a:latin typeface="Arial" panose="020B0604020202020204" pitchFamily="34" charset="0"/>
              </a:rPr>
              <a:t>value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stored</a:t>
            </a:r>
            <a:r>
              <a:rPr lang="tr-TR" altLang="en-US" sz="2000" dirty="0">
                <a:latin typeface="Arial" panose="020B0604020202020204" pitchFamily="34" charset="0"/>
              </a:rPr>
              <a:t> in a </a:t>
            </a:r>
            <a:r>
              <a:rPr lang="tr-TR" altLang="en-US" sz="2000" dirty="0" err="1">
                <a:latin typeface="Arial" panose="020B0604020202020204" pitchFamily="34" charset="0"/>
              </a:rPr>
              <a:t>node</a:t>
            </a:r>
            <a:r>
              <a:rPr lang="tr-TR" altLang="en-US" sz="2000" dirty="0">
                <a:latin typeface="Arial" panose="020B0604020202020204" pitchFamily="34" charset="0"/>
              </a:rPr>
              <a:t> in a BST can </a:t>
            </a:r>
            <a:r>
              <a:rPr lang="tr-TR" altLang="en-US" sz="2000" dirty="0" err="1">
                <a:latin typeface="Arial" panose="020B0604020202020204" pitchFamily="34" charset="0"/>
              </a:rPr>
              <a:t>always</a:t>
            </a:r>
            <a:r>
              <a:rPr lang="tr-TR" altLang="en-US" sz="2000" dirty="0">
                <a:latin typeface="Arial" panose="020B0604020202020204" pitchFamily="34" charset="0"/>
              </a:rPr>
              <a:t> be </a:t>
            </a:r>
            <a:r>
              <a:rPr lang="tr-TR" altLang="en-US" sz="2000" dirty="0" err="1">
                <a:latin typeface="Arial" panose="020B0604020202020204" pitchFamily="34" charset="0"/>
              </a:rPr>
              <a:t>found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by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following</a:t>
            </a:r>
            <a:r>
              <a:rPr lang="tr-T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the</a:t>
            </a:r>
            <a:r>
              <a:rPr lang="tr-T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left</a:t>
            </a:r>
            <a:r>
              <a:rPr lang="tr-T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child</a:t>
            </a:r>
            <a:r>
              <a:rPr lang="tr-T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pointers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from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the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root</a:t>
            </a:r>
            <a:r>
              <a:rPr lang="tr-TR" altLang="en-US" sz="2000" dirty="0">
                <a:latin typeface="Arial" panose="020B0604020202020204" pitchFamily="34" charset="0"/>
              </a:rPr>
              <a:t> </a:t>
            </a:r>
            <a:r>
              <a:rPr lang="tr-TR" altLang="en-US" sz="2000" dirty="0" err="1">
                <a:latin typeface="Arial" panose="020B0604020202020204" pitchFamily="34" charset="0"/>
              </a:rPr>
              <a:t>until</a:t>
            </a:r>
            <a:r>
              <a:rPr lang="tr-TR" altLang="en-US" sz="2000" dirty="0">
                <a:latin typeface="Arial" panose="020B0604020202020204" pitchFamily="34" charset="0"/>
              </a:rPr>
              <a:t> a NULL is </a:t>
            </a:r>
            <a:r>
              <a:rPr lang="tr-TR" altLang="en-US" sz="2000" dirty="0" err="1">
                <a:latin typeface="Arial" panose="020B0604020202020204" pitchFamily="34" charset="0"/>
              </a:rPr>
              <a:t>reached</a:t>
            </a:r>
            <a:r>
              <a:rPr lang="tr-TR" altLang="en-US" sz="24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b="1" dirty="0">
                <a:latin typeface="Arial" panose="020B0604020202020204" pitchFamily="34" charset="0"/>
              </a:rPr>
              <a:t>	</a:t>
            </a:r>
            <a:r>
              <a:rPr lang="tr-TR" altLang="en-US" sz="2400" dirty="0">
                <a:latin typeface="Arial" panose="020B0604020202020204" pitchFamily="34" charset="0"/>
              </a:rPr>
              <a:t>7 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3</a:t>
            </a:r>
            <a:r>
              <a:rPr lang="tr-TR" altLang="en-US" sz="2400" dirty="0"/>
              <a:t> 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(Worst case)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altLang="en-US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h=log</a:t>
            </a:r>
            <a:r>
              <a:rPr lang="tr-TR" alt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altLang="en-US" sz="2400" dirty="0" err="1">
                <a:latin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Arial" panose="020B0604020202020204" pitchFamily="34" charset="0"/>
              </a:rPr>
              <a:t>height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tr-TR" altLang="en-US" sz="2400" dirty="0" err="1">
                <a:latin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Arial" panose="020B0604020202020204" pitchFamily="34" charset="0"/>
              </a:rPr>
              <a:t>tree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tr-TR" altLang="en-US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6443663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1" name="Oval 5"/>
          <p:cNvSpPr>
            <a:spLocks noChangeArrowheads="1"/>
          </p:cNvSpPr>
          <p:nvPr/>
        </p:nvSpPr>
        <p:spPr bwMode="auto">
          <a:xfrm>
            <a:off x="5651500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26113" y="42497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21543" name="Oval 7"/>
          <p:cNvSpPr>
            <a:spLocks noChangeArrowheads="1"/>
          </p:cNvSpPr>
          <p:nvPr/>
        </p:nvSpPr>
        <p:spPr bwMode="auto">
          <a:xfrm>
            <a:off x="6588125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661150" y="42497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321545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227763" y="31416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5938838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9" name="Oval 13"/>
          <p:cNvSpPr>
            <a:spLocks noChangeArrowheads="1"/>
          </p:cNvSpPr>
          <p:nvPr/>
        </p:nvSpPr>
        <p:spPr bwMode="auto">
          <a:xfrm>
            <a:off x="6051550" y="53006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1550" name="Oval 14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8542338" y="420211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3" name="Oval 17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9</a:t>
            </a:r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6" name="Oval 20"/>
          <p:cNvSpPr>
            <a:spLocks noChangeArrowheads="1"/>
          </p:cNvSpPr>
          <p:nvPr/>
        </p:nvSpPr>
        <p:spPr bwMode="auto">
          <a:xfrm>
            <a:off x="7046913" y="21050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7121525" y="21621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6156325" y="53736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H="1">
            <a:off x="6340475" y="4656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61" name="Oval 25"/>
          <p:cNvSpPr>
            <a:spLocks noChangeArrowheads="1"/>
          </p:cNvSpPr>
          <p:nvPr/>
        </p:nvSpPr>
        <p:spPr bwMode="auto">
          <a:xfrm>
            <a:off x="7562850" y="4148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7635875" y="4221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910431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200" dirty="0">
                <a:latin typeface="+mn-lt"/>
              </a:rPr>
              <a:t>Searching </a:t>
            </a:r>
            <a:r>
              <a:rPr lang="tr-TR" altLang="en-US" sz="3200" dirty="0" err="1">
                <a:latin typeface="+mn-lt"/>
              </a:rPr>
              <a:t>for</a:t>
            </a:r>
            <a:r>
              <a:rPr lang="tr-TR" altLang="en-US" sz="3200" dirty="0">
                <a:latin typeface="+mn-lt"/>
              </a:rPr>
              <a:t> </a:t>
            </a:r>
            <a:r>
              <a:rPr lang="en-US" altLang="en-US" sz="3200" dirty="0">
                <a:latin typeface="+mn-lt"/>
              </a:rPr>
              <a:t>the</a:t>
            </a:r>
            <a:r>
              <a:rPr lang="tr-TR" altLang="en-US" sz="3200" dirty="0">
                <a:latin typeface="+mn-lt"/>
              </a:rPr>
              <a:t> Minimum in a BST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3818" y="1412776"/>
            <a:ext cx="8478662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dirty="0" err="1"/>
              <a:t>Pseudocode</a:t>
            </a:r>
            <a:r>
              <a:rPr lang="en-US" altLang="en-US" sz="2800" dirty="0"/>
              <a:t>: S</a:t>
            </a:r>
            <a:r>
              <a:rPr lang="tr-TR" altLang="en-US" sz="2800" dirty="0" err="1"/>
              <a:t>earch</a:t>
            </a:r>
            <a:r>
              <a:rPr lang="en-US" altLang="en-US" sz="2800" dirty="0" err="1"/>
              <a:t>ing</a:t>
            </a:r>
            <a:r>
              <a:rPr lang="en-US" altLang="en-US" sz="2800" dirty="0"/>
              <a:t> for the minimum.</a:t>
            </a:r>
            <a:endParaRPr lang="tr-TR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dirty="0"/>
              <a:t>(</a:t>
            </a:r>
            <a:r>
              <a:rPr lang="tr-TR" altLang="en-US" sz="2800" i="1" dirty="0" err="1">
                <a:latin typeface="Times New Roman" panose="02020603050405020304" pitchFamily="18" charset="0"/>
              </a:rPr>
              <a:t>key</a:t>
            </a:r>
            <a:r>
              <a:rPr lang="tr-TR" altLang="en-US" sz="2800" dirty="0">
                <a:latin typeface="Times New Roman" panose="02020603050405020304" pitchFamily="18" charset="0"/>
              </a:rPr>
              <a:t>[</a:t>
            </a:r>
            <a:r>
              <a:rPr lang="tr-TR" altLang="en-US" sz="2800" i="1" dirty="0">
                <a:latin typeface="Times New Roman" panose="02020603050405020304" pitchFamily="18" charset="0"/>
              </a:rPr>
              <a:t>x</a:t>
            </a:r>
            <a:r>
              <a:rPr lang="tr-TR" altLang="en-US" sz="2800" dirty="0">
                <a:latin typeface="Times New Roman" panose="02020603050405020304" pitchFamily="18" charset="0"/>
              </a:rPr>
              <a:t>]</a:t>
            </a:r>
            <a:r>
              <a:rPr lang="tr-TR" altLang="en-US" sz="2800" dirty="0"/>
              <a:t> is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value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stored</a:t>
            </a:r>
            <a:r>
              <a:rPr lang="tr-TR" altLang="en-US" sz="2800" dirty="0"/>
              <a:t> in </a:t>
            </a:r>
            <a:r>
              <a:rPr lang="en-US" altLang="en-US" sz="2800" dirty="0"/>
              <a:t>a </a:t>
            </a:r>
            <a:r>
              <a:rPr lang="tr-TR" altLang="en-US" sz="2800" dirty="0" err="1"/>
              <a:t>node</a:t>
            </a:r>
            <a:r>
              <a:rPr lang="tr-TR" altLang="en-US" sz="2800" dirty="0"/>
              <a:t> </a:t>
            </a:r>
            <a:r>
              <a:rPr lang="tr-TR" altLang="en-US" sz="2800" i="1" dirty="0">
                <a:latin typeface="Times New Roman" panose="02020603050405020304" pitchFamily="18" charset="0"/>
              </a:rPr>
              <a:t>x</a:t>
            </a:r>
            <a:r>
              <a:rPr lang="tr-TR" altLang="en-US" sz="2800" dirty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//The node that contains the min is returned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BSTREE</a:t>
            </a:r>
            <a:r>
              <a:rPr lang="en-US" alt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_</a:t>
            </a:r>
            <a:r>
              <a:rPr lang="tr-TR" alt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MINIMUM</a:t>
            </a:r>
            <a:r>
              <a:rPr lang="tr-TR" altLang="en-US" sz="2400" dirty="0">
                <a:latin typeface="Calibri" panose="020F0502020204030204" pitchFamily="34" charset="0"/>
              </a:rPr>
              <a:t>(</a:t>
            </a:r>
            <a:r>
              <a:rPr lang="tr-TR" altLang="en-US" sz="2400" i="1" dirty="0">
                <a:latin typeface="Calibri" panose="020F0502020204030204" pitchFamily="34" charset="0"/>
              </a:rPr>
              <a:t>x</a:t>
            </a:r>
            <a:r>
              <a:rPr lang="tr-TR" altLang="en-US" sz="24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dirty="0" err="1">
                <a:latin typeface="Calibri" panose="020F0502020204030204" pitchFamily="34" charset="0"/>
              </a:rPr>
              <a:t>while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i="1" dirty="0" err="1">
                <a:latin typeface="Calibri" panose="020F0502020204030204" pitchFamily="34" charset="0"/>
              </a:rPr>
              <a:t>left</a:t>
            </a:r>
            <a:r>
              <a:rPr lang="tr-TR" altLang="en-US" sz="2800" dirty="0">
                <a:latin typeface="Calibri" panose="020F0502020204030204" pitchFamily="34" charset="0"/>
              </a:rPr>
              <a:t>[</a:t>
            </a:r>
            <a:r>
              <a:rPr lang="tr-TR" altLang="en-US" sz="2800" i="1" dirty="0">
                <a:latin typeface="Calibri" panose="020F0502020204030204" pitchFamily="34" charset="0"/>
              </a:rPr>
              <a:t>x</a:t>
            </a:r>
            <a:r>
              <a:rPr lang="tr-TR" altLang="en-US" sz="2800" dirty="0">
                <a:latin typeface="Calibri" panose="020F0502020204030204" pitchFamily="34" charset="0"/>
              </a:rPr>
              <a:t>] </a:t>
            </a:r>
            <a:r>
              <a:rPr lang="tr-TR" alt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≠ </a:t>
            </a:r>
            <a:r>
              <a:rPr lang="tr-TR" altLang="en-US" sz="2800" i="1" dirty="0">
                <a:latin typeface="Calibri" panose="020F0502020204030204" pitchFamily="34" charset="0"/>
                <a:cs typeface="Courier New" panose="02070309020205020404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i="1" dirty="0">
                <a:latin typeface="Calibri" panose="020F0502020204030204" pitchFamily="34" charset="0"/>
                <a:cs typeface="Courier New" panose="02070309020205020404" pitchFamily="49" charset="0"/>
              </a:rPr>
              <a:t>      x</a:t>
            </a:r>
            <a:r>
              <a:rPr lang="tr-TR" altLang="en-US" sz="2800" b="1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3600" dirty="0">
                <a:latin typeface="Calibri" panose="020F0502020204030204" pitchFamily="34" charset="0"/>
                <a:cs typeface="Courier New" panose="02070309020205020404" pitchFamily="49" charset="0"/>
              </a:rPr>
              <a:t>←</a:t>
            </a:r>
            <a:r>
              <a:rPr lang="tr-TR" altLang="en-US" sz="3600" b="1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800" i="1" dirty="0" err="1">
                <a:latin typeface="Calibri" panose="020F0502020204030204" pitchFamily="34" charset="0"/>
              </a:rPr>
              <a:t>left</a:t>
            </a:r>
            <a:r>
              <a:rPr lang="tr-TR" altLang="en-US" sz="2800" dirty="0">
                <a:latin typeface="Calibri" panose="020F0502020204030204" pitchFamily="34" charset="0"/>
              </a:rPr>
              <a:t>[</a:t>
            </a:r>
            <a:r>
              <a:rPr lang="tr-TR" altLang="en-US" sz="2800" i="1" dirty="0">
                <a:latin typeface="Calibri" panose="020F0502020204030204" pitchFamily="34" charset="0"/>
              </a:rPr>
              <a:t>x</a:t>
            </a:r>
            <a:r>
              <a:rPr lang="tr-TR" altLang="en-US" sz="2800" dirty="0">
                <a:latin typeface="Calibri" panose="020F0502020204030204" pitchFamily="34" charset="0"/>
              </a:rPr>
              <a:t>] </a:t>
            </a:r>
            <a:endParaRPr lang="tr-TR" alt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dirty="0" err="1">
                <a:latin typeface="Calibri" panose="020F0502020204030204" pitchFamily="34" charset="0"/>
              </a:rPr>
              <a:t>return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i="1" dirty="0">
                <a:latin typeface="Calibri" panose="020F0502020204030204" pitchFamily="34" charset="0"/>
              </a:rPr>
              <a:t>x</a:t>
            </a:r>
            <a:endParaRPr lang="en-US" altLang="en-US" sz="2800" i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+mn-lt"/>
              </a:rPr>
              <a:t>Searching </a:t>
            </a:r>
            <a:r>
              <a:rPr lang="tr-TR" altLang="en-US" sz="3600" dirty="0" err="1">
                <a:latin typeface="+mn-lt"/>
              </a:rPr>
              <a:t>for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the</a:t>
            </a:r>
            <a:r>
              <a:rPr lang="tr-TR" altLang="en-US" sz="3600" dirty="0">
                <a:latin typeface="+mn-lt"/>
              </a:rPr>
              <a:t> Maximum in a BST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355" y="1684337"/>
            <a:ext cx="4681282" cy="43926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maximum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value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stored</a:t>
            </a:r>
            <a:r>
              <a:rPr lang="tr-TR" altLang="en-US" sz="2400" dirty="0">
                <a:latin typeface="Arial" panose="020B0604020202020204" pitchFamily="34" charset="0"/>
              </a:rPr>
              <a:t> in a </a:t>
            </a:r>
            <a:r>
              <a:rPr lang="tr-TR" altLang="en-US" sz="2400" dirty="0" err="1">
                <a:latin typeface="Arial" panose="020B0604020202020204" pitchFamily="34" charset="0"/>
              </a:rPr>
              <a:t>node</a:t>
            </a:r>
            <a:r>
              <a:rPr lang="tr-TR" altLang="en-US" sz="2400" dirty="0">
                <a:latin typeface="Arial" panose="020B0604020202020204" pitchFamily="34" charset="0"/>
              </a:rPr>
              <a:t> in a BST can </a:t>
            </a:r>
            <a:r>
              <a:rPr lang="tr-TR" altLang="en-US" sz="2400" dirty="0" err="1">
                <a:latin typeface="Arial" panose="020B0604020202020204" pitchFamily="34" charset="0"/>
              </a:rPr>
              <a:t>always</a:t>
            </a:r>
            <a:r>
              <a:rPr lang="tr-TR" altLang="en-US" sz="2400" dirty="0">
                <a:latin typeface="Arial" panose="020B0604020202020204" pitchFamily="34" charset="0"/>
              </a:rPr>
              <a:t> be </a:t>
            </a:r>
            <a:r>
              <a:rPr lang="tr-TR" altLang="en-US" sz="2400" dirty="0" err="1">
                <a:latin typeface="Arial" panose="020B0604020202020204" pitchFamily="34" charset="0"/>
              </a:rPr>
              <a:t>found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by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following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right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child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pointers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from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root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until</a:t>
            </a:r>
            <a:r>
              <a:rPr lang="tr-TR" altLang="en-US" sz="2400" dirty="0">
                <a:latin typeface="Arial" panose="020B0604020202020204" pitchFamily="34" charset="0"/>
              </a:rPr>
              <a:t> a NULL is </a:t>
            </a:r>
            <a:r>
              <a:rPr lang="tr-TR" altLang="en-US" sz="2400" dirty="0" err="1">
                <a:latin typeface="Arial" panose="020B0604020202020204" pitchFamily="34" charset="0"/>
              </a:rPr>
              <a:t>reached</a:t>
            </a:r>
            <a:r>
              <a:rPr lang="tr-TR" altLang="en-US" sz="24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b="1" dirty="0">
                <a:latin typeface="Arial" panose="020B0604020202020204" pitchFamily="34" charset="0"/>
              </a:rPr>
              <a:t>	</a:t>
            </a:r>
            <a:r>
              <a:rPr lang="tr-TR" altLang="en-US" sz="2800" dirty="0">
                <a:latin typeface="Arial" panose="020B0604020202020204" pitchFamily="34" charset="0"/>
              </a:rPr>
              <a:t>7 </a:t>
            </a:r>
            <a:r>
              <a:rPr lang="tr-T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9</a:t>
            </a:r>
            <a:r>
              <a:rPr lang="tr-TR" altLang="en-US" sz="2800" dirty="0"/>
              <a:t> </a:t>
            </a:r>
            <a:r>
              <a:rPr lang="tr-T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10</a:t>
            </a:r>
          </a:p>
          <a:p>
            <a:pPr marL="92075" indent="-92075" eaLnBrk="1" hangingPunct="1">
              <a:buFont typeface="Wingdings" panose="05000000000000000000" pitchFamily="2" charset="2"/>
              <a:buNone/>
            </a:pPr>
            <a:r>
              <a:rPr lang="tr-T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ning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time: </a:t>
            </a:r>
            <a:r>
              <a:rPr lang="tr-TR" altLang="en-US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tr-TR" altLang="en-US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 h=log</a:t>
            </a:r>
            <a:r>
              <a:rPr lang="tr-TR" altLang="en-US" sz="24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tr-TR" altLang="en-US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n 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(T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he </a:t>
            </a:r>
            <a:r>
              <a:rPr lang="tr-TR" altLang="en-US" sz="2400" dirty="0" err="1">
                <a:latin typeface="Times New Roman" panose="02020603050405020304" pitchFamily="18" charset="0"/>
                <a:cs typeface="Arial" panose="020B0604020202020204" pitchFamily="34" charset="0"/>
              </a:rPr>
              <a:t>height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f </a:t>
            </a:r>
            <a:r>
              <a:rPr lang="tr-TR" altLang="en-US" sz="2400" dirty="0" err="1">
                <a:latin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Arial" panose="020B0604020202020204" pitchFamily="34" charset="0"/>
              </a:rPr>
              <a:t>tree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tr-TR" altLang="en-US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6443663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7" name="Oval 5"/>
          <p:cNvSpPr>
            <a:spLocks noChangeArrowheads="1"/>
          </p:cNvSpPr>
          <p:nvPr/>
        </p:nvSpPr>
        <p:spPr bwMode="auto">
          <a:xfrm>
            <a:off x="5651500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724525" y="4221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25639" name="Oval 7"/>
          <p:cNvSpPr>
            <a:spLocks noChangeArrowheads="1"/>
          </p:cNvSpPr>
          <p:nvPr/>
        </p:nvSpPr>
        <p:spPr bwMode="auto">
          <a:xfrm>
            <a:off x="6588125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661150" y="42497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325641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227763" y="31416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 flipH="1">
            <a:off x="5938838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45" name="Oval 13"/>
          <p:cNvSpPr>
            <a:spLocks noChangeArrowheads="1"/>
          </p:cNvSpPr>
          <p:nvPr/>
        </p:nvSpPr>
        <p:spPr bwMode="auto">
          <a:xfrm>
            <a:off x="6051550" y="53006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5646" name="Oval 14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8532813" y="422116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49" name="Oval 17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52" name="Oval 20"/>
          <p:cNvSpPr>
            <a:spLocks noChangeArrowheads="1"/>
          </p:cNvSpPr>
          <p:nvPr/>
        </p:nvSpPr>
        <p:spPr bwMode="auto">
          <a:xfrm>
            <a:off x="7046913" y="21050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7121525" y="21621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156325" y="53736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 flipH="1">
            <a:off x="6340475" y="4656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57" name="Oval 25"/>
          <p:cNvSpPr>
            <a:spLocks noChangeArrowheads="1"/>
          </p:cNvSpPr>
          <p:nvPr/>
        </p:nvSpPr>
        <p:spPr bwMode="auto">
          <a:xfrm>
            <a:off x="7562850" y="4148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7635875" y="4221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9" y="214313"/>
            <a:ext cx="8820472" cy="838423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+mn-lt"/>
              </a:rPr>
              <a:t>Searching </a:t>
            </a:r>
            <a:r>
              <a:rPr lang="tr-TR" altLang="en-US" sz="3600" dirty="0" err="1">
                <a:latin typeface="+mn-lt"/>
              </a:rPr>
              <a:t>for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the</a:t>
            </a:r>
            <a:r>
              <a:rPr lang="tr-TR" altLang="en-US" sz="3600" dirty="0">
                <a:latin typeface="+mn-lt"/>
              </a:rPr>
              <a:t> Maximum in a BST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40768"/>
            <a:ext cx="8424936" cy="53394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dirty="0" err="1"/>
              <a:t>Pseudocode</a:t>
            </a:r>
            <a:r>
              <a:rPr lang="en-US" altLang="en-US" sz="2800" dirty="0"/>
              <a:t>: S</a:t>
            </a:r>
            <a:r>
              <a:rPr lang="tr-TR" altLang="en-US" sz="2800" dirty="0" err="1"/>
              <a:t>earch</a:t>
            </a:r>
            <a:r>
              <a:rPr lang="tr-TR" altLang="en-US" sz="2800" dirty="0"/>
              <a:t> </a:t>
            </a:r>
            <a:r>
              <a:rPr lang="en-US" altLang="en-US" sz="2800" dirty="0"/>
              <a:t>for the maximum.</a:t>
            </a:r>
            <a:endParaRPr lang="tr-TR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//The node that contains the max is returned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BSTREE</a:t>
            </a:r>
            <a:r>
              <a:rPr lang="en-US" alt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_</a:t>
            </a:r>
            <a:r>
              <a:rPr lang="tr-TR" alt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MAXIMUM</a:t>
            </a:r>
            <a:r>
              <a:rPr lang="tr-TR" altLang="en-US" sz="2800" dirty="0">
                <a:latin typeface="Calibri" panose="020F0502020204030204" pitchFamily="34" charset="0"/>
              </a:rPr>
              <a:t>(</a:t>
            </a:r>
            <a:r>
              <a:rPr lang="tr-TR" altLang="en-US" sz="2800" i="1" dirty="0">
                <a:latin typeface="Calibri" panose="020F0502020204030204" pitchFamily="34" charset="0"/>
              </a:rPr>
              <a:t>x</a:t>
            </a:r>
            <a:r>
              <a:rPr lang="tr-TR" altLang="en-US" sz="28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dirty="0" err="1">
                <a:latin typeface="Calibri" panose="020F0502020204030204" pitchFamily="34" charset="0"/>
              </a:rPr>
              <a:t>while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i="1" dirty="0" err="1">
                <a:latin typeface="Calibri" panose="020F0502020204030204" pitchFamily="34" charset="0"/>
              </a:rPr>
              <a:t>right</a:t>
            </a:r>
            <a:r>
              <a:rPr lang="tr-TR" altLang="en-US" sz="2800" dirty="0">
                <a:latin typeface="Calibri" panose="020F0502020204030204" pitchFamily="34" charset="0"/>
              </a:rPr>
              <a:t>[</a:t>
            </a:r>
            <a:r>
              <a:rPr lang="tr-TR" altLang="en-US" sz="2800" i="1" dirty="0">
                <a:latin typeface="Calibri" panose="020F0502020204030204" pitchFamily="34" charset="0"/>
              </a:rPr>
              <a:t>x</a:t>
            </a:r>
            <a:r>
              <a:rPr lang="tr-TR" altLang="en-US" sz="2800" dirty="0">
                <a:latin typeface="Calibri" panose="020F0502020204030204" pitchFamily="34" charset="0"/>
              </a:rPr>
              <a:t>] </a:t>
            </a:r>
            <a:r>
              <a:rPr lang="tr-TR" alt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≠ NULL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i="1" dirty="0">
                <a:latin typeface="Calibri" panose="020F0502020204030204" pitchFamily="34" charset="0"/>
                <a:cs typeface="Courier New" panose="02070309020205020404" pitchFamily="49" charset="0"/>
              </a:rPr>
              <a:t>      x</a:t>
            </a:r>
            <a:r>
              <a:rPr lang="tr-TR" altLang="en-US" sz="2800" b="1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3600" dirty="0">
                <a:latin typeface="Calibri" panose="020F0502020204030204" pitchFamily="34" charset="0"/>
                <a:cs typeface="Courier New" panose="02070309020205020404" pitchFamily="49" charset="0"/>
              </a:rPr>
              <a:t>←</a:t>
            </a:r>
            <a:r>
              <a:rPr lang="tr-TR" altLang="en-US" sz="3600" b="1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800" i="1" dirty="0" err="1">
                <a:latin typeface="Calibri" panose="020F0502020204030204" pitchFamily="34" charset="0"/>
              </a:rPr>
              <a:t>right</a:t>
            </a:r>
            <a:r>
              <a:rPr lang="tr-TR" altLang="en-US" sz="2800" dirty="0">
                <a:latin typeface="Calibri" panose="020F0502020204030204" pitchFamily="34" charset="0"/>
              </a:rPr>
              <a:t>[</a:t>
            </a:r>
            <a:r>
              <a:rPr lang="tr-TR" altLang="en-US" sz="2800" i="1" dirty="0">
                <a:latin typeface="Calibri" panose="020F0502020204030204" pitchFamily="34" charset="0"/>
              </a:rPr>
              <a:t>x</a:t>
            </a:r>
            <a:r>
              <a:rPr lang="tr-TR" altLang="en-US" sz="2800" dirty="0">
                <a:latin typeface="Calibri" panose="020F0502020204030204" pitchFamily="34" charset="0"/>
              </a:rPr>
              <a:t>] </a:t>
            </a:r>
            <a:endParaRPr lang="tr-TR" alt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800" dirty="0" err="1">
                <a:latin typeface="Calibri" panose="020F0502020204030204" pitchFamily="34" charset="0"/>
              </a:rPr>
              <a:t>return</a:t>
            </a:r>
            <a:r>
              <a:rPr lang="tr-TR" altLang="en-US" sz="2800" dirty="0">
                <a:latin typeface="Calibri" panose="020F0502020204030204" pitchFamily="34" charset="0"/>
              </a:rPr>
              <a:t> </a:t>
            </a:r>
            <a:r>
              <a:rPr lang="tr-TR" altLang="en-US" sz="2800" i="1" dirty="0">
                <a:latin typeface="Calibri" panose="020F0502020204030204" pitchFamily="34" charset="0"/>
              </a:rPr>
              <a:t>x</a:t>
            </a:r>
            <a:endParaRPr lang="en-US" altLang="en-US" sz="2800" i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545" y="83345"/>
            <a:ext cx="8748464" cy="116024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>
                <a:latin typeface="+mn-lt"/>
              </a:rPr>
              <a:t>Insertion</a:t>
            </a:r>
            <a:r>
              <a:rPr lang="en-US" altLang="en-US" sz="4000" dirty="0">
                <a:latin typeface="+mn-lt"/>
              </a:rPr>
              <a:t> into a BST</a:t>
            </a:r>
            <a:endParaRPr lang="tr-TR" altLang="en-US" sz="4000" dirty="0">
              <a:latin typeface="+mn-lt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528" y="2223293"/>
            <a:ext cx="5282335" cy="43926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insert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new node 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1.Descend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tr-TR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(Leaf)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2.Insert the new node there as a leaf.</a:t>
            </a:r>
            <a:endParaRPr lang="tr-T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ning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time: </a:t>
            </a:r>
            <a:r>
              <a:rPr lang="tr-TR" altLang="en-US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tr-TR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6443663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33" name="Oval 5"/>
          <p:cNvSpPr>
            <a:spLocks noChangeArrowheads="1"/>
          </p:cNvSpPr>
          <p:nvPr/>
        </p:nvSpPr>
        <p:spPr bwMode="auto">
          <a:xfrm>
            <a:off x="5651500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724525" y="4221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6588125" y="4202113"/>
            <a:ext cx="504825" cy="5048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659563" y="4292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227763" y="30686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5938838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41" name="Oval 13"/>
          <p:cNvSpPr>
            <a:spLocks noChangeArrowheads="1"/>
          </p:cNvSpPr>
          <p:nvPr/>
        </p:nvSpPr>
        <p:spPr bwMode="auto">
          <a:xfrm>
            <a:off x="6051550" y="53006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9742" name="Oval 14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8502650" y="4221163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45" name="Oval 17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9</a:t>
            </a:r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7046913" y="2105025"/>
            <a:ext cx="504825" cy="5048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7092950" y="2133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156325" y="53736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 flipH="1">
            <a:off x="6340475" y="4656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53" name="Oval 25"/>
          <p:cNvSpPr>
            <a:spLocks noChangeArrowheads="1"/>
          </p:cNvSpPr>
          <p:nvPr/>
        </p:nvSpPr>
        <p:spPr bwMode="auto">
          <a:xfrm>
            <a:off x="7562850" y="4148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7635875" y="4221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329755" name="Oval 27"/>
          <p:cNvSpPr>
            <a:spLocks noChangeArrowheads="1"/>
          </p:cNvSpPr>
          <p:nvPr/>
        </p:nvSpPr>
        <p:spPr bwMode="auto">
          <a:xfrm>
            <a:off x="7162800" y="52863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6948488" y="4652963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7250113" y="535940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5651500" y="6035098"/>
            <a:ext cx="349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Inserting</a:t>
            </a:r>
            <a:r>
              <a:rPr lang="tr-TR" altLang="en-US" dirty="0">
                <a:latin typeface="Arial" panose="020B0604020202020204" pitchFamily="34" charset="0"/>
              </a:rPr>
              <a:t> an </a:t>
            </a:r>
            <a:r>
              <a:rPr lang="tr-TR" altLang="en-US" dirty="0" err="1">
                <a:latin typeface="Arial" panose="020B0604020202020204" pitchFamily="34" charset="0"/>
              </a:rPr>
              <a:t>item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with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key</a:t>
            </a:r>
            <a:r>
              <a:rPr lang="tr-TR" altLang="en-US" dirty="0">
                <a:latin typeface="Arial" panose="020B0604020202020204" pitchFamily="34" charset="0"/>
              </a:rPr>
              <a:t> 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346" name="Group 2"/>
          <p:cNvGrpSpPr>
            <a:grpSpLocks/>
          </p:cNvGrpSpPr>
          <p:nvPr/>
        </p:nvGrpSpPr>
        <p:grpSpPr bwMode="auto">
          <a:xfrm>
            <a:off x="7343782" y="4405313"/>
            <a:ext cx="525463" cy="615950"/>
            <a:chOff x="4611" y="2677"/>
            <a:chExt cx="331" cy="388"/>
          </a:xfrm>
        </p:grpSpPr>
        <p:sp>
          <p:nvSpPr>
            <p:cNvPr id="441347" name="Line 3"/>
            <p:cNvSpPr>
              <a:spLocks noChangeAspect="1" noChangeShapeType="1"/>
            </p:cNvSpPr>
            <p:nvPr/>
          </p:nvSpPr>
          <p:spPr bwMode="auto">
            <a:xfrm flipV="1">
              <a:off x="4683" y="2677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48" name="Oval 4"/>
            <p:cNvSpPr>
              <a:spLocks noChangeArrowheads="1"/>
            </p:cNvSpPr>
            <p:nvPr/>
          </p:nvSpPr>
          <p:spPr bwMode="auto">
            <a:xfrm>
              <a:off x="4611" y="2863"/>
              <a:ext cx="202" cy="20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13</a:t>
              </a:r>
            </a:p>
          </p:txBody>
        </p:sp>
      </p:grpSp>
      <p:sp>
        <p:nvSpPr>
          <p:cNvPr id="441349" name="Rectangle 5"/>
          <p:cNvSpPr>
            <a:spLocks noGrp="1" noChangeArrowheads="1"/>
          </p:cNvSpPr>
          <p:nvPr>
            <p:ph type="title"/>
          </p:nvPr>
        </p:nvSpPr>
        <p:spPr>
          <a:xfrm>
            <a:off x="160338" y="365127"/>
            <a:ext cx="8355012" cy="70961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BST Insertion: Method</a:t>
            </a:r>
          </a:p>
        </p:txBody>
      </p:sp>
      <p:sp>
        <p:nvSpPr>
          <p:cNvPr id="441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8661" y="1074738"/>
            <a:ext cx="5955507" cy="54959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Goal: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Insert value 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i="1" dirty="0"/>
              <a:t> </a:t>
            </a:r>
            <a:r>
              <a:rPr lang="en-US" altLang="en-US" sz="2000" dirty="0"/>
              <a:t>into a given binary search tree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Informal method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every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en-US" altLang="en-US" sz="2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If </a:t>
            </a:r>
            <a:r>
              <a:rPr lang="en-US" altLang="en-US" sz="2000" dirty="0">
                <a:latin typeface="Comic Sans MS" panose="030F0702030302020204" pitchFamily="66" charset="0"/>
              </a:rPr>
              <a:t>v&gt;key[x] </a:t>
            </a:r>
            <a:r>
              <a:rPr lang="en-US" altLang="en-US" sz="2000" dirty="0"/>
              <a:t>move to the right child of </a:t>
            </a:r>
            <a:r>
              <a:rPr lang="en-US" altLang="en-US" sz="2000" dirty="0">
                <a:latin typeface="Comic Sans MS" panose="030F0702030302020204" pitchFamily="66" charset="0"/>
              </a:rPr>
              <a:t>x,</a:t>
            </a:r>
            <a:r>
              <a:rPr lang="en-US" altLang="en-US" sz="2000" dirty="0"/>
              <a:t>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dirty="0"/>
              <a:t>  	</a:t>
            </a:r>
            <a:r>
              <a:rPr lang="en-US" altLang="en-US" sz="2000" dirty="0"/>
              <a:t>else move to the left child of </a:t>
            </a:r>
            <a:r>
              <a:rPr lang="en-US" altLang="en-US" sz="2000" dirty="0">
                <a:latin typeface="Comic Sans MS" panose="030F0702030302020204" pitchFamily="66" charset="0"/>
              </a:rPr>
              <a:t>x</a:t>
            </a:r>
            <a:r>
              <a:rPr lang="tr-TR" altLang="en-US" sz="2000" dirty="0">
                <a:latin typeface="Comic Sans MS" panose="030F0702030302020204" pitchFamily="66" charset="0"/>
              </a:rPr>
              <a:t>. </a:t>
            </a:r>
            <a:r>
              <a:rPr lang="tr-TR" altLang="en-US" sz="2000" dirty="0"/>
              <a:t>Update </a:t>
            </a:r>
            <a:r>
              <a:rPr lang="tr-TR" altLang="en-US" sz="2000" dirty="0">
                <a:latin typeface="Comic Sans MS" panose="030F0702030302020204" pitchFamily="66" charset="0"/>
              </a:rPr>
              <a:t>x</a:t>
            </a:r>
            <a:r>
              <a:rPr lang="tr-TR" altLang="en-US" sz="2000" dirty="0"/>
              <a:t> as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current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node</a:t>
            </a:r>
            <a:r>
              <a:rPr lang="tr-TR" altLang="en-US" sz="2000" dirty="0"/>
              <a:t>.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When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</a:rPr>
              <a:t> is NULL, we found the correct position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If </a:t>
            </a:r>
            <a:r>
              <a:rPr lang="en-US" altLang="en-US" sz="2000" dirty="0">
                <a:latin typeface="Comic Sans MS" panose="030F0702030302020204" pitchFamily="66" charset="0"/>
              </a:rPr>
              <a:t>v &lt;= key[</a:t>
            </a:r>
            <a:r>
              <a:rPr lang="en-US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2000" dirty="0">
                <a:latin typeface="Comic Sans MS" panose="030F0702030302020204" pitchFamily="66" charset="0"/>
              </a:rPr>
              <a:t>] </a:t>
            </a:r>
            <a:r>
              <a:rPr lang="en-US" altLang="en-US" sz="2000" dirty="0"/>
              <a:t>insert the new node as </a:t>
            </a:r>
            <a:r>
              <a:rPr lang="en-US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2000" dirty="0">
                <a:solidFill>
                  <a:srgbClr val="00B050"/>
                </a:solidFill>
              </a:rPr>
              <a:t>’</a:t>
            </a:r>
            <a:r>
              <a:rPr lang="en-US" altLang="en-US" sz="2000" dirty="0"/>
              <a:t>s left child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dirty="0"/>
              <a:t>	  </a:t>
            </a:r>
            <a:r>
              <a:rPr lang="tr-TR" altLang="en-US" sz="2400" dirty="0"/>
              <a:t>   </a:t>
            </a:r>
            <a:r>
              <a:rPr lang="en-US" altLang="en-US" sz="2000" dirty="0">
                <a:solidFill>
                  <a:schemeClr val="tx1"/>
                </a:solidFill>
              </a:rPr>
              <a:t>else insert it as </a:t>
            </a:r>
            <a:r>
              <a:rPr lang="en-US" alt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2000" dirty="0">
                <a:solidFill>
                  <a:schemeClr val="tx1"/>
                </a:solidFill>
              </a:rPr>
              <a:t>’s right child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dirty="0"/>
              <a:t>  What is </a:t>
            </a:r>
            <a:r>
              <a:rPr lang="en-US" altLang="en-US" sz="2000" dirty="0">
                <a:solidFill>
                  <a:srgbClr val="00B050"/>
                </a:solidFill>
              </a:rPr>
              <a:t>y </a:t>
            </a:r>
            <a:r>
              <a:rPr lang="en-US" altLang="en-US" sz="2000" dirty="0"/>
              <a:t>here ?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Begin</a:t>
            </a:r>
            <a:r>
              <a:rPr lang="tr-TR" altLang="en-US" sz="2000" dirty="0"/>
              <a:t>n</a:t>
            </a:r>
            <a:r>
              <a:rPr lang="en-US" altLang="en-US" sz="2000" dirty="0" err="1"/>
              <a:t>ing</a:t>
            </a:r>
            <a:r>
              <a:rPr lang="en-US" altLang="en-US" sz="2000" dirty="0"/>
              <a:t> at the root, go down the tree and maintain: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/>
              <a:t>Pointer </a:t>
            </a:r>
            <a:r>
              <a:rPr lang="en-US" altLang="en-US" sz="1800" dirty="0">
                <a:latin typeface="Comic Sans MS" panose="030F0702030302020204" pitchFamily="66" charset="0"/>
              </a:rPr>
              <a:t>x</a:t>
            </a:r>
            <a:r>
              <a:rPr lang="en-US" altLang="en-US" sz="1800" dirty="0">
                <a:latin typeface="Monotype Corsiva" panose="03010101010201010101" pitchFamily="66" charset="0"/>
              </a:rPr>
              <a:t> </a:t>
            </a:r>
            <a:r>
              <a:rPr lang="en-US" altLang="en-US" sz="1800" dirty="0"/>
              <a:t>: traces the downward path:</a:t>
            </a:r>
            <a:r>
              <a:rPr lang="tr-TR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current node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/>
              <a:t>Pointer </a:t>
            </a:r>
            <a:r>
              <a:rPr lang="en-US" altLang="en-US" sz="1800" dirty="0">
                <a:solidFill>
                  <a:srgbClr val="00B050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1800" dirty="0">
                <a:latin typeface="Monotype Corsiva" panose="03010101010201010101" pitchFamily="66" charset="0"/>
              </a:rPr>
              <a:t> </a:t>
            </a:r>
            <a:r>
              <a:rPr lang="en-US" altLang="en-US" sz="1800" dirty="0">
                <a:solidFill>
                  <a:srgbClr val="0000CC"/>
                </a:solidFill>
              </a:rPr>
              <a:t>: </a:t>
            </a:r>
            <a:r>
              <a:rPr lang="en-US" altLang="en-US" sz="1800" dirty="0">
                <a:solidFill>
                  <a:srgbClr val="00B0F0"/>
                </a:solidFill>
              </a:rPr>
              <a:t>parent of </a:t>
            </a:r>
            <a:r>
              <a:rPr lang="en-US" altLang="en-US" sz="1800" dirty="0">
                <a:solidFill>
                  <a:srgbClr val="00B0F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800" dirty="0">
                <a:solidFill>
                  <a:srgbClr val="00B0F0"/>
                </a:solidFill>
              </a:rPr>
              <a:t>  </a:t>
            </a:r>
            <a:r>
              <a:rPr lang="en-US" altLang="en-US" sz="1800" dirty="0"/>
              <a:t>(“trailing pointer” )</a:t>
            </a:r>
          </a:p>
        </p:txBody>
      </p:sp>
      <p:grpSp>
        <p:nvGrpSpPr>
          <p:cNvPr id="441351" name="Group 7"/>
          <p:cNvGrpSpPr>
            <a:grpSpLocks/>
          </p:cNvGrpSpPr>
          <p:nvPr/>
        </p:nvGrpSpPr>
        <p:grpSpPr bwMode="auto">
          <a:xfrm>
            <a:off x="5926138" y="3130550"/>
            <a:ext cx="2943225" cy="1846263"/>
            <a:chOff x="3718" y="1874"/>
            <a:chExt cx="1854" cy="1163"/>
          </a:xfrm>
        </p:grpSpPr>
        <p:sp>
          <p:nvSpPr>
            <p:cNvPr id="44135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859" y="264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3" name="Line 9"/>
            <p:cNvSpPr>
              <a:spLocks noChangeAspect="1" noChangeShapeType="1"/>
            </p:cNvSpPr>
            <p:nvPr/>
          </p:nvSpPr>
          <p:spPr bwMode="auto">
            <a:xfrm flipV="1">
              <a:off x="489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3998" y="264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5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4339" y="239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6" name="Line 12"/>
            <p:cNvSpPr>
              <a:spLocks noChangeAspect="1" noChangeShapeType="1"/>
            </p:cNvSpPr>
            <p:nvPr/>
          </p:nvSpPr>
          <p:spPr bwMode="auto">
            <a:xfrm rot="16200000" flipV="1">
              <a:off x="4735" y="194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7" name="Line 13"/>
            <p:cNvSpPr>
              <a:spLocks noChangeShapeType="1"/>
            </p:cNvSpPr>
            <p:nvPr/>
          </p:nvSpPr>
          <p:spPr bwMode="auto">
            <a:xfrm flipV="1">
              <a:off x="3824" y="197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8" name="Oval 14"/>
            <p:cNvSpPr>
              <a:spLocks noChangeArrowheads="1"/>
            </p:cNvSpPr>
            <p:nvPr/>
          </p:nvSpPr>
          <p:spPr bwMode="auto">
            <a:xfrm>
              <a:off x="3968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41359" name="Oval 15"/>
            <p:cNvSpPr>
              <a:spLocks noChangeArrowheads="1"/>
            </p:cNvSpPr>
            <p:nvPr/>
          </p:nvSpPr>
          <p:spPr bwMode="auto">
            <a:xfrm>
              <a:off x="3718" y="283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41360" name="Oval 16"/>
            <p:cNvSpPr>
              <a:spLocks noChangeArrowheads="1"/>
            </p:cNvSpPr>
            <p:nvPr/>
          </p:nvSpPr>
          <p:spPr bwMode="auto">
            <a:xfrm>
              <a:off x="4160" y="283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41361" name="Oval 17"/>
            <p:cNvSpPr>
              <a:spLocks noChangeArrowheads="1"/>
            </p:cNvSpPr>
            <p:nvPr/>
          </p:nvSpPr>
          <p:spPr bwMode="auto">
            <a:xfrm>
              <a:off x="4256" y="23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41362" name="Oval 18"/>
            <p:cNvSpPr>
              <a:spLocks noChangeArrowheads="1"/>
            </p:cNvSpPr>
            <p:nvPr/>
          </p:nvSpPr>
          <p:spPr bwMode="auto">
            <a:xfrm>
              <a:off x="4544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41363" name="Oval 19"/>
            <p:cNvSpPr>
              <a:spLocks noChangeArrowheads="1"/>
            </p:cNvSpPr>
            <p:nvPr/>
          </p:nvSpPr>
          <p:spPr bwMode="auto">
            <a:xfrm>
              <a:off x="4712" y="18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</a:t>
              </a:r>
            </a:p>
          </p:txBody>
        </p:sp>
        <p:sp>
          <p:nvSpPr>
            <p:cNvPr id="441364" name="Oval 20"/>
            <p:cNvSpPr>
              <a:spLocks noChangeArrowheads="1"/>
            </p:cNvSpPr>
            <p:nvPr/>
          </p:nvSpPr>
          <p:spPr bwMode="auto">
            <a:xfrm>
              <a:off x="5118" y="23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41365" name="Oval 21"/>
            <p:cNvSpPr>
              <a:spLocks noChangeArrowheads="1"/>
            </p:cNvSpPr>
            <p:nvPr/>
          </p:nvSpPr>
          <p:spPr bwMode="auto">
            <a:xfrm>
              <a:off x="4794" y="2584"/>
              <a:ext cx="202" cy="202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15</a:t>
              </a:r>
            </a:p>
          </p:txBody>
        </p:sp>
        <p:sp>
          <p:nvSpPr>
            <p:cNvPr id="441366" name="Oval 22"/>
            <p:cNvSpPr>
              <a:spLocks noChangeArrowheads="1"/>
            </p:cNvSpPr>
            <p:nvPr/>
          </p:nvSpPr>
          <p:spPr bwMode="auto">
            <a:xfrm>
              <a:off x="5370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19</a:t>
              </a:r>
            </a:p>
          </p:txBody>
        </p:sp>
        <p:sp>
          <p:nvSpPr>
            <p:cNvPr id="441367" name="Oval 23"/>
            <p:cNvSpPr>
              <a:spLocks noChangeArrowheads="1"/>
            </p:cNvSpPr>
            <p:nvPr/>
          </p:nvSpPr>
          <p:spPr bwMode="auto">
            <a:xfrm>
              <a:off x="5021" y="28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17</a:t>
              </a:r>
            </a:p>
          </p:txBody>
        </p:sp>
      </p:grpSp>
      <p:sp>
        <p:nvSpPr>
          <p:cNvPr id="441368" name="Text Box 24"/>
          <p:cNvSpPr txBox="1">
            <a:spLocks noChangeArrowheads="1"/>
          </p:cNvSpPr>
          <p:nvPr/>
        </p:nvSpPr>
        <p:spPr bwMode="auto">
          <a:xfrm>
            <a:off x="6323013" y="2591097"/>
            <a:ext cx="2353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Insert value v=</a:t>
            </a:r>
            <a:r>
              <a:rPr lang="en-US" altLang="en-US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8692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8469"/>
            <a:ext cx="8820472" cy="910431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BST </a:t>
            </a:r>
            <a:r>
              <a:rPr lang="tr-TR" altLang="en-US" sz="3600" dirty="0" err="1">
                <a:latin typeface="+mn-lt"/>
              </a:rPr>
              <a:t>Insertion</a:t>
            </a:r>
            <a:r>
              <a:rPr lang="en-US" altLang="en-US" sz="3600" dirty="0">
                <a:latin typeface="+mn-lt"/>
              </a:rPr>
              <a:t>: Iterative Algorithm</a:t>
            </a:r>
            <a:endParaRPr lang="tr-TR" altLang="en-US" sz="3600" dirty="0">
              <a:latin typeface="+mn-lt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025099"/>
            <a:ext cx="8892480" cy="5877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// T is the root, z is the new node to be inserted. left[z]=right[z] =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NULL,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key[z]=v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solidFill>
                  <a:srgbClr val="00FFFF"/>
                </a:solidFill>
                <a:latin typeface="Times New Roman" panose="02020603050405020304" pitchFamily="18" charset="0"/>
              </a:rPr>
              <a:t>BSTREE</a:t>
            </a:r>
            <a:r>
              <a:rPr lang="en-US" altLang="en-US" sz="2000" dirty="0">
                <a:solidFill>
                  <a:srgbClr val="00FFFF"/>
                </a:solidFill>
                <a:latin typeface="Times New Roman" panose="02020603050405020304" pitchFamily="18" charset="0"/>
              </a:rPr>
              <a:t>_</a:t>
            </a:r>
            <a:r>
              <a:rPr lang="tr-TR" altLang="en-US" sz="2000" dirty="0">
                <a:solidFill>
                  <a:srgbClr val="00FFFF"/>
                </a:solidFill>
                <a:latin typeface="Times New Roman" panose="02020603050405020304" pitchFamily="18" charset="0"/>
              </a:rPr>
              <a:t>INSERT</a:t>
            </a:r>
            <a:r>
              <a:rPr lang="tr-TR" altLang="en-US" sz="2000" dirty="0">
                <a:latin typeface="Times New Roman" panose="02020603050405020304" pitchFamily="18" charset="0"/>
              </a:rPr>
              <a:t>(</a:t>
            </a:r>
            <a:r>
              <a:rPr lang="tr-TR" altLang="en-US" sz="2000" i="1" dirty="0">
                <a:latin typeface="Times New Roman" panose="02020603050405020304" pitchFamily="18" charset="0"/>
              </a:rPr>
              <a:t>T, z</a:t>
            </a:r>
            <a:r>
              <a:rPr lang="tr-TR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</a:rPr>
              <a:t>	                                     z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   </a:t>
            </a:r>
            <a:r>
              <a:rPr lang="tr-TR" altLang="en-US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 ← </a:t>
            </a:r>
            <a:r>
              <a:rPr lang="en-US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NULL   //Parent</a:t>
            </a:r>
            <a:endParaRPr lang="tr-TR" altLang="en-US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	 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r>
              <a:rPr lang="en-US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tr-TR" altLang="en-US" sz="2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tr-TR" altLang="en-US" sz="2000" b="1" dirty="0">
                <a:latin typeface="Times New Roman" panose="02020603050405020304" pitchFamily="18" charset="0"/>
              </a:rPr>
              <a:t>	while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</a:rPr>
              <a:t>x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≠ NULL</a:t>
            </a:r>
            <a:r>
              <a:rPr lang="en-US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 //</a:t>
            </a:r>
            <a:r>
              <a:rPr lang="en-US" altLang="en-US" sz="2000" dirty="0"/>
              <a:t> searches for the place to insert </a:t>
            </a:r>
            <a:r>
              <a:rPr lang="en-US" altLang="en-US" sz="2000" i="1" dirty="0"/>
              <a:t>z</a:t>
            </a:r>
            <a:r>
              <a:rPr lang="en-US" altLang="en-US" sz="2000" dirty="0"/>
              <a:t>, maintaining parent </a:t>
            </a:r>
            <a:r>
              <a:rPr lang="en-US" altLang="en-US" sz="2000" i="1" dirty="0">
                <a:solidFill>
                  <a:srgbClr val="00B050"/>
                </a:solidFill>
              </a:rPr>
              <a:t>y</a:t>
            </a:r>
            <a:r>
              <a:rPr lang="en-US" altLang="en-US" sz="2000" dirty="0"/>
              <a:t>.</a:t>
            </a:r>
            <a:endParaRPr lang="tr-TR" altLang="en-US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do   </a:t>
            </a:r>
            <a:r>
              <a:rPr lang="tr-TR" alt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dirty="0">
                <a:latin typeface="Times New Roman" panose="02020603050405020304" pitchFamily="18" charset="0"/>
              </a:rPr>
              <a:t>   // Both x and y move down                                     T             </a:t>
            </a:r>
          </a:p>
          <a:p>
            <a:pPr>
              <a:buNone/>
            </a:pPr>
            <a:r>
              <a:rPr lang="tr-TR" altLang="en-US" sz="2000" i="1" dirty="0">
                <a:latin typeface="Times New Roman" panose="02020603050405020304" pitchFamily="18" charset="0"/>
              </a:rPr>
              <a:t>		       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if</a:t>
            </a:r>
            <a:r>
              <a:rPr lang="tr-TR" altLang="en-US" sz="2000" b="1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key</a:t>
            </a:r>
            <a:r>
              <a:rPr lang="tr-TR" altLang="en-US" sz="2000" dirty="0">
                <a:latin typeface="Times New Roman" panose="02020603050405020304" pitchFamily="18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</a:rPr>
              <a:t>z</a:t>
            </a:r>
            <a:r>
              <a:rPr lang="tr-TR" altLang="en-US" sz="2000" dirty="0">
                <a:latin typeface="Times New Roman" panose="02020603050405020304" pitchFamily="18" charset="0"/>
              </a:rPr>
              <a:t>] &lt; 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key</a:t>
            </a:r>
            <a:r>
              <a:rPr lang="tr-TR" altLang="en-US" sz="2000" dirty="0">
                <a:latin typeface="Times New Roman" panose="02020603050405020304" pitchFamily="18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</a:rPr>
              <a:t>x</a:t>
            </a:r>
            <a:r>
              <a:rPr lang="tr-TR" altLang="en-US" sz="2000" dirty="0">
                <a:latin typeface="Times New Roman" panose="02020603050405020304" pitchFamily="18" charset="0"/>
              </a:rPr>
              <a:t>]</a:t>
            </a:r>
            <a:r>
              <a:rPr lang="en-US" altLang="en-US" sz="2000" dirty="0">
                <a:latin typeface="Times New Roman" panose="02020603050405020304" pitchFamily="18" charset="0"/>
              </a:rPr>
              <a:t>                                      </a:t>
            </a:r>
            <a:r>
              <a:rPr lang="en-US" altLang="en-US" sz="2000" i="1" dirty="0">
                <a:latin typeface="Times New Roman" panose="02020603050405020304" pitchFamily="18" charset="0"/>
              </a:rPr>
              <a:t>EX:</a:t>
            </a:r>
            <a:r>
              <a:rPr lang="tr-TR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Insert 13</a:t>
            </a:r>
            <a:endParaRPr lang="tr-TR" altLang="en-US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</a:rPr>
              <a:t>			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then</a:t>
            </a:r>
            <a:r>
              <a:rPr lang="tr-TR" altLang="en-US" sz="2000" dirty="0">
                <a:latin typeface="Times New Roman" panose="02020603050405020304" pitchFamily="18" charset="0"/>
              </a:rPr>
              <a:t>  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left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			else 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right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// </a:t>
            </a:r>
            <a:r>
              <a:rPr lang="en-US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End while</a:t>
            </a:r>
            <a:endParaRPr lang="tr-TR" altLang="en-US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tr-TR" altLang="en-US" sz="2000" b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NULL  </a:t>
            </a:r>
            <a:r>
              <a:rPr lang="en-US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// T was empty</a:t>
            </a:r>
            <a:endParaRPr lang="tr-TR" altLang="en-US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		 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then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z	// z is </a:t>
            </a:r>
            <a:r>
              <a:rPr lang="tr-TR" altLang="en-US" sz="20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endParaRPr lang="tr-TR" altLang="en-US" sz="2000" b="1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else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		  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if</a:t>
            </a:r>
            <a:r>
              <a:rPr lang="tr-TR" altLang="en-US" sz="2000" b="1" dirty="0">
                <a:latin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key</a:t>
            </a:r>
            <a:r>
              <a:rPr lang="tr-TR" altLang="en-US" sz="2000" dirty="0">
                <a:latin typeface="Times New Roman" panose="02020603050405020304" pitchFamily="18" charset="0"/>
              </a:rPr>
              <a:t>[z] &lt;  </a:t>
            </a:r>
            <a:r>
              <a:rPr lang="tr-TR" altLang="en-US" sz="2000" i="1" dirty="0" err="1">
                <a:latin typeface="Times New Roman" panose="02020603050405020304" pitchFamily="18" charset="0"/>
              </a:rPr>
              <a:t>key</a:t>
            </a:r>
            <a:r>
              <a:rPr lang="tr-TR" altLang="en-US" sz="2000" dirty="0">
                <a:latin typeface="Times New Roman" panose="02020603050405020304" pitchFamily="18" charset="0"/>
              </a:rPr>
              <a:t>[</a:t>
            </a:r>
            <a:r>
              <a:rPr lang="tr-TR" altLang="en-US" sz="2000" i="1" dirty="0">
                <a:latin typeface="Times New Roman" panose="02020603050405020304" pitchFamily="18" charset="0"/>
              </a:rPr>
              <a:t>y</a:t>
            </a:r>
            <a:r>
              <a:rPr lang="tr-TR" altLang="en-US" sz="2000" dirty="0">
                <a:latin typeface="Times New Roman" panose="02020603050405020304" pitchFamily="18" charset="0"/>
              </a:rPr>
              <a:t>]</a:t>
            </a:r>
            <a:r>
              <a:rPr lang="en-US" altLang="en-US" sz="2000" dirty="0">
                <a:latin typeface="Times New Roman" panose="02020603050405020304" pitchFamily="18" charset="0"/>
              </a:rPr>
              <a:t>  // Insert to left or right?</a:t>
            </a:r>
            <a:endParaRPr lang="tr-TR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dirty="0">
                <a:latin typeface="Times New Roman" panose="02020603050405020304" pitchFamily="18" charset="0"/>
              </a:rPr>
              <a:t>			</a:t>
            </a:r>
            <a:r>
              <a:rPr lang="tr-TR" altLang="en-US" sz="2000" b="1" dirty="0" err="1">
                <a:latin typeface="Times New Roman" panose="02020603050405020304" pitchFamily="18" charset="0"/>
              </a:rPr>
              <a:t>then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left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tr-TR" alt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z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		  else </a:t>
            </a:r>
            <a:r>
              <a:rPr lang="tr-TR" altLang="en-US" sz="20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right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tr-TR" alt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tr-TR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←</a:t>
            </a:r>
            <a:r>
              <a:rPr lang="tr-TR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en-US" sz="20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z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5828481" y="3212848"/>
            <a:ext cx="2943225" cy="1846262"/>
            <a:chOff x="3260" y="2495"/>
            <a:chExt cx="1854" cy="1163"/>
          </a:xfrm>
        </p:grpSpPr>
        <p:sp>
          <p:nvSpPr>
            <p:cNvPr id="6" name="Line 71"/>
            <p:cNvSpPr>
              <a:spLocks noChangeAspect="1" noChangeShapeType="1"/>
            </p:cNvSpPr>
            <p:nvPr/>
          </p:nvSpPr>
          <p:spPr bwMode="auto">
            <a:xfrm flipV="1">
              <a:off x="4184" y="3298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72"/>
            <p:cNvSpPr>
              <a:spLocks noChangeArrowheads="1"/>
            </p:cNvSpPr>
            <p:nvPr/>
          </p:nvSpPr>
          <p:spPr bwMode="auto">
            <a:xfrm>
              <a:off x="4127" y="345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13</a:t>
              </a:r>
            </a:p>
          </p:txBody>
        </p:sp>
        <p:grpSp>
          <p:nvGrpSpPr>
            <p:cNvPr id="8" name="Group 73"/>
            <p:cNvGrpSpPr>
              <a:grpSpLocks/>
            </p:cNvGrpSpPr>
            <p:nvPr/>
          </p:nvGrpSpPr>
          <p:grpSpPr bwMode="auto">
            <a:xfrm>
              <a:off x="3260" y="2495"/>
              <a:ext cx="1854" cy="1163"/>
              <a:chOff x="433" y="849"/>
              <a:chExt cx="1854" cy="1163"/>
            </a:xfrm>
          </p:grpSpPr>
          <p:sp>
            <p:nvSpPr>
              <p:cNvPr id="11" name="Line 74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7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78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79"/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Oval 80"/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8" name="Oval 81"/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9" name="Oval 82"/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20" name="Oval 83"/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21" name="Oval 84"/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22" name="Oval 85"/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12</a:t>
                </a:r>
              </a:p>
            </p:txBody>
          </p:sp>
          <p:sp>
            <p:nvSpPr>
              <p:cNvPr id="23" name="Oval 86"/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18</a:t>
                </a:r>
              </a:p>
            </p:txBody>
          </p:sp>
          <p:sp>
            <p:nvSpPr>
              <p:cNvPr id="24" name="Oval 87"/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15</a:t>
                </a:r>
              </a:p>
            </p:txBody>
          </p:sp>
          <p:sp>
            <p:nvSpPr>
              <p:cNvPr id="25" name="Oval 88"/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19</a:t>
                </a:r>
              </a:p>
            </p:txBody>
          </p:sp>
          <p:sp>
            <p:nvSpPr>
              <p:cNvPr id="26" name="Oval 89"/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17</a:t>
                </a:r>
              </a:p>
            </p:txBody>
          </p:sp>
        </p:grp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4426" y="2683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 flipH="1">
              <a:off x="4519" y="3096"/>
              <a:ext cx="170" cy="156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7313588" y="3140968"/>
            <a:ext cx="92868" cy="7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Önceden Tanımlı İşlem 40">
            <a:extLst>
              <a:ext uri="{FF2B5EF4-FFF2-40B4-BE49-F238E27FC236}">
                <a16:creationId xmlns:a16="http://schemas.microsoft.com/office/drawing/2014/main" id="{0776007F-E41B-4D10-8AD7-980744A17D29}"/>
              </a:ext>
            </a:extLst>
          </p:cNvPr>
          <p:cNvSpPr/>
          <p:nvPr/>
        </p:nvSpPr>
        <p:spPr>
          <a:xfrm>
            <a:off x="5332768" y="1713703"/>
            <a:ext cx="1568022" cy="37397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E1E6972-9DFF-4237-B09C-2E5623498A14}"/>
              </a:ext>
            </a:extLst>
          </p:cNvPr>
          <p:cNvSpPr txBox="1"/>
          <p:nvPr/>
        </p:nvSpPr>
        <p:spPr>
          <a:xfrm>
            <a:off x="5364088" y="1916832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8469"/>
            <a:ext cx="8820472" cy="910431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BST </a:t>
            </a:r>
            <a:r>
              <a:rPr lang="tr-TR" altLang="en-US" sz="3600" dirty="0" err="1">
                <a:latin typeface="+mn-lt"/>
              </a:rPr>
              <a:t>Insertion</a:t>
            </a:r>
            <a:r>
              <a:rPr lang="en-US" altLang="en-US" sz="3600" dirty="0">
                <a:latin typeface="+mn-lt"/>
              </a:rPr>
              <a:t>: Iterative Algorithm</a:t>
            </a:r>
            <a:endParaRPr lang="tr-TR" altLang="en-US" sz="3600" dirty="0">
              <a:latin typeface="+mn-lt"/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01A46F7B-F215-4A3D-A6F8-532E3B293A96}"/>
              </a:ext>
            </a:extLst>
          </p:cNvPr>
          <p:cNvSpPr/>
          <p:nvPr/>
        </p:nvSpPr>
        <p:spPr>
          <a:xfrm>
            <a:off x="323528" y="1484784"/>
            <a:ext cx="856895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using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namespace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endParaRPr lang="tr-T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*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*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endParaRPr lang="tr-T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data)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data;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NULL;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NULL;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endParaRPr lang="tr-T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tabLst>
                <a:tab pos="3232150" algn="l"/>
              </a:tabLst>
            </a:pPr>
            <a:endParaRPr lang="tr-T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7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8469"/>
            <a:ext cx="8820472" cy="910431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BST </a:t>
            </a:r>
            <a:r>
              <a:rPr lang="tr-TR" altLang="en-US" sz="3600" dirty="0" err="1">
                <a:latin typeface="+mn-lt"/>
              </a:rPr>
              <a:t>Insertion</a:t>
            </a:r>
            <a:r>
              <a:rPr lang="en-US" altLang="en-US" sz="3600" dirty="0">
                <a:latin typeface="+mn-lt"/>
              </a:rPr>
              <a:t>: Iterative Algorithm</a:t>
            </a:r>
            <a:endParaRPr lang="tr-TR" altLang="en-US" sz="3600" dirty="0">
              <a:latin typeface="+mn-lt"/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01A46F7B-F215-4A3D-A6F8-532E3B293A96}"/>
              </a:ext>
            </a:extLst>
          </p:cNvPr>
          <p:cNvSpPr/>
          <p:nvPr/>
        </p:nvSpPr>
        <p:spPr>
          <a:xfrm>
            <a:off x="179512" y="958900"/>
            <a:ext cx="8568952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insert(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x =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y = NULL;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(x != NULL) 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y = x;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x-&gt;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x = x-&gt;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else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x = x-&gt;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(y == NULL)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y =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else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y-&gt;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y-&gt;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else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y-&gt;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y;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endParaRPr lang="tr-T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02171CD-A8F2-4ED4-B462-F8942BB44FD8}"/>
              </a:ext>
            </a:extLst>
          </p:cNvPr>
          <p:cNvSpPr/>
          <p:nvPr/>
        </p:nvSpPr>
        <p:spPr>
          <a:xfrm>
            <a:off x="4468746" y="95890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NULL;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insert(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50);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insert(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30);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insert(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20);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insert(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40);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insert(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70);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insert(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60);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insert(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80);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AE0C4A2-3E1D-40E8-A91E-F24747DE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365104"/>
            <a:ext cx="124794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022B5E0A-C9A9-1941-871B-36A4AAFDE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65127"/>
            <a:ext cx="7759774" cy="8316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altLang="tr-TR" sz="3600" dirty="0" err="1">
                <a:latin typeface="+mn-lt"/>
              </a:rPr>
              <a:t>Reminder</a:t>
            </a:r>
            <a:r>
              <a:rPr lang="tr-TR" altLang="tr-TR" sz="3600" dirty="0">
                <a:latin typeface="+mn-lt"/>
              </a:rPr>
              <a:t>: </a:t>
            </a:r>
            <a:r>
              <a:rPr lang="en-US" altLang="tr-TR" sz="3600" dirty="0">
                <a:latin typeface="+mn-lt"/>
              </a:rPr>
              <a:t>Binary Tree Terminology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586DF95-0256-5E46-B4A4-3A37F0BCA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68760"/>
            <a:ext cx="7886700" cy="490820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tr-TR" sz="2400" b="1" i="1" dirty="0">
                <a:solidFill>
                  <a:srgbClr val="FF0000"/>
                </a:solidFill>
              </a:rPr>
              <a:t>Left Child</a:t>
            </a:r>
            <a:r>
              <a:rPr lang="en-US" altLang="tr-TR" sz="2400" dirty="0"/>
              <a:t> – The left child of node n is a node directly below and to the left of node n in a binary tree.</a:t>
            </a:r>
          </a:p>
          <a:p>
            <a:pPr marL="0" indent="0" eaLnBrk="1" hangingPunct="1">
              <a:buFontTx/>
              <a:buNone/>
              <a:defRPr/>
            </a:pPr>
            <a:endParaRPr lang="tr-TR" altLang="tr-TR" sz="2400" b="1" i="1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tr-TR" sz="2400" b="1" i="1" dirty="0">
                <a:solidFill>
                  <a:srgbClr val="FF0000"/>
                </a:solidFill>
              </a:rPr>
              <a:t>Right Child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– The right child of node n is a node directly below and to the right of node n in a binary tree.</a:t>
            </a:r>
          </a:p>
          <a:p>
            <a:pPr marL="0" indent="0" eaLnBrk="1" hangingPunct="1">
              <a:buFontTx/>
              <a:buNone/>
              <a:defRPr/>
            </a:pPr>
            <a:endParaRPr lang="tr-TR" altLang="tr-TR" sz="2400" b="1" i="1" dirty="0">
              <a:solidFill>
                <a:schemeClr val="accent6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tr-TR" sz="2400" b="1" i="1" dirty="0">
                <a:solidFill>
                  <a:schemeClr val="accent6"/>
                </a:solidFill>
              </a:rPr>
              <a:t>Left Subtree</a:t>
            </a:r>
            <a:r>
              <a:rPr lang="en-US" altLang="tr-TR" sz="2400" dirty="0">
                <a:solidFill>
                  <a:schemeClr val="accent6"/>
                </a:solidFill>
              </a:rPr>
              <a:t> </a:t>
            </a:r>
            <a:r>
              <a:rPr lang="en-US" altLang="tr-TR" sz="2400" dirty="0"/>
              <a:t>– In a binary tree, the left subtree of node n is the left child (if any) of node n plus its descendants.</a:t>
            </a:r>
          </a:p>
          <a:p>
            <a:pPr marL="0" indent="0" eaLnBrk="1" hangingPunct="1">
              <a:buFontTx/>
              <a:buNone/>
              <a:defRPr/>
            </a:pPr>
            <a:endParaRPr lang="tr-TR" altLang="tr-TR" sz="2400" b="1" i="1" dirty="0">
              <a:solidFill>
                <a:schemeClr val="accent6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tr-TR" sz="2400" b="1" i="1" dirty="0">
                <a:solidFill>
                  <a:schemeClr val="accent6"/>
                </a:solidFill>
              </a:rPr>
              <a:t>Right Subtree</a:t>
            </a:r>
            <a:r>
              <a:rPr lang="en-US" altLang="tr-TR" sz="2400" dirty="0">
                <a:solidFill>
                  <a:schemeClr val="accent6"/>
                </a:solidFill>
              </a:rPr>
              <a:t> </a:t>
            </a:r>
            <a:r>
              <a:rPr lang="en-US" altLang="tr-TR" sz="2400" dirty="0"/>
              <a:t>– In a binary tree, the right subtree of node n is the right child (if any) of node n plus its descendants.</a:t>
            </a:r>
          </a:p>
          <a:p>
            <a:pPr eaLnBrk="1" hangingPunct="1">
              <a:buFontTx/>
              <a:buNone/>
              <a:defRPr/>
            </a:pPr>
            <a:endParaRPr lang="en-US" altLang="tr-TR" sz="2400" dirty="0"/>
          </a:p>
          <a:p>
            <a:pPr eaLnBrk="1" hangingPunct="1">
              <a:buFontTx/>
              <a:buNone/>
              <a:defRPr/>
            </a:pPr>
            <a:endParaRPr lang="en-US" altLang="tr-TR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670C7280-651B-409A-BD87-12A98CC42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839200" cy="650776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2800" dirty="0" err="1"/>
              <a:t>Building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tree</a:t>
            </a:r>
            <a:r>
              <a:rPr lang="tr-TR" altLang="tr-TR" sz="2800" dirty="0"/>
              <a:t>: 5, 9, 7, 3, 8, 12, 6, 4, 20</a:t>
            </a:r>
            <a:endParaRPr lang="en-US" altLang="tr-TR" sz="2800" dirty="0"/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4913063D-744A-48B9-B1F5-285B81130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70522"/>
            <a:ext cx="2438400" cy="335280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2400" dirty="0" err="1">
                <a:ea typeface="MS Mincho" panose="02020609040205080304" pitchFamily="49" charset="-128"/>
              </a:rPr>
              <a:t>Example</a:t>
            </a:r>
            <a:r>
              <a:rPr lang="tr-TR" altLang="tr-TR" sz="2400" dirty="0">
                <a:ea typeface="MS Mincho" panose="02020609040205080304" pitchFamily="49" charset="-128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tr-TR" sz="2400" dirty="0">
                <a:ea typeface="MS Mincho" panose="02020609040205080304" pitchFamily="49" charset="-128"/>
              </a:rPr>
              <a:t>Use the binary search tree property to insert the new item at the correct place</a:t>
            </a:r>
            <a:endParaRPr lang="tr-TR" altLang="tr-TR" sz="2400" dirty="0"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tr-TR" altLang="tr-TR" sz="2400" dirty="0">
                <a:ea typeface="MS Mincho" panose="02020609040205080304" pitchFamily="49" charset="-128"/>
                <a:sym typeface="Wingdings" panose="05000000000000000000" pitchFamily="2" charset="2"/>
              </a:rPr>
              <a:t></a:t>
            </a:r>
            <a:r>
              <a:rPr lang="tr-TR" altLang="tr-TR" sz="1800" dirty="0">
                <a:ea typeface="MS Mincho" panose="02020609040205080304" pitchFamily="49" charset="-128"/>
                <a:sym typeface="Wingdings" panose="05000000000000000000" pitchFamily="2" charset="2"/>
              </a:rPr>
              <a:t>Call</a:t>
            </a:r>
            <a:r>
              <a:rPr lang="tr-TR" altLang="tr-TR" sz="2400" dirty="0">
                <a:ea typeface="MS Mincho" panose="02020609040205080304" pitchFamily="49" charset="-128"/>
                <a:sym typeface="Wingdings" panose="05000000000000000000" pitchFamily="2" charset="2"/>
              </a:rPr>
              <a:t> </a:t>
            </a:r>
            <a:r>
              <a:rPr lang="en-US" altLang="tr-TR" sz="1600" dirty="0"/>
              <a:t>BSTREE_INSERT</a:t>
            </a:r>
            <a:r>
              <a:rPr lang="tr-TR" altLang="tr-TR" sz="1600" dirty="0"/>
              <a:t>(..)</a:t>
            </a:r>
            <a:endParaRPr lang="en-US" altLang="tr-TR" sz="1600" dirty="0"/>
          </a:p>
        </p:txBody>
      </p:sp>
      <p:pic>
        <p:nvPicPr>
          <p:cNvPr id="27652" name="Picture 1028" descr="P468">
            <a:extLst>
              <a:ext uri="{FF2B5EF4-FFF2-40B4-BE49-F238E27FC236}">
                <a16:creationId xmlns:a16="http://schemas.microsoft.com/office/drawing/2014/main" id="{EDA50A23-B26D-4476-BC4E-A4C4E91C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39416"/>
            <a:ext cx="6019800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98486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Run Time Analysis of BST Insertion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700808"/>
            <a:ext cx="907300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CC3300"/>
                </a:solidFill>
              </a:rPr>
              <a:t>Initializations:</a:t>
            </a:r>
            <a:r>
              <a:rPr lang="en-US" altLang="en-US" sz="2800" dirty="0"/>
              <a:t> </a:t>
            </a:r>
            <a:r>
              <a:rPr lang="en-US" altLang="en-US" sz="2800" i="1" dirty="0"/>
              <a:t>O</a:t>
            </a:r>
            <a:r>
              <a:rPr lang="en-US" altLang="en-US" sz="2800" dirty="0"/>
              <a:t>(1)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CC3300"/>
                </a:solidFill>
              </a:rPr>
              <a:t>While loop:</a:t>
            </a:r>
            <a:r>
              <a:rPr lang="tr-TR" altLang="en-US" sz="2800" dirty="0">
                <a:solidFill>
                  <a:srgbClr val="CC3300"/>
                </a:solidFill>
              </a:rPr>
              <a:t> </a:t>
            </a:r>
            <a:r>
              <a:rPr lang="tr-TR" altLang="en-US" sz="2800" dirty="0"/>
              <a:t>S</a:t>
            </a:r>
            <a:r>
              <a:rPr lang="en-US" altLang="en-US" sz="2800" dirty="0" err="1"/>
              <a:t>earches</a:t>
            </a:r>
            <a:r>
              <a:rPr lang="en-US" altLang="en-US" sz="2800" dirty="0"/>
              <a:t> for place to insert </a:t>
            </a:r>
            <a:r>
              <a:rPr lang="en-US" altLang="en-US" sz="2800" i="1" dirty="0"/>
              <a:t>z</a:t>
            </a:r>
            <a:r>
              <a:rPr lang="en-US" altLang="en-US" sz="2800" dirty="0"/>
              <a:t>, maintaining parent </a:t>
            </a:r>
            <a:r>
              <a:rPr lang="tr-TR" altLang="en-US" sz="2800" dirty="0" err="1"/>
              <a:t>address</a:t>
            </a:r>
            <a:r>
              <a:rPr lang="tr-TR" altLang="en-US" sz="2800" dirty="0"/>
              <a:t> </a:t>
            </a:r>
            <a:r>
              <a:rPr lang="en-US" altLang="en-US" sz="2800" i="1" dirty="0"/>
              <a:t>y</a:t>
            </a:r>
            <a:r>
              <a:rPr lang="en-US" altLang="en-US" sz="2800" dirty="0"/>
              <a:t>.</a:t>
            </a:r>
            <a:r>
              <a:rPr lang="tr-TR" altLang="en-US" sz="2800" dirty="0"/>
              <a:t> </a:t>
            </a:r>
            <a:r>
              <a:rPr lang="en-US" altLang="en-US" sz="2800" dirty="0"/>
              <a:t>This takes </a:t>
            </a:r>
            <a:r>
              <a:rPr lang="en-US" altLang="en-US" sz="2800" i="1" dirty="0">
                <a:solidFill>
                  <a:srgbClr val="CC3300"/>
                </a:solidFill>
              </a:rPr>
              <a:t>O</a:t>
            </a:r>
            <a:r>
              <a:rPr lang="en-US" altLang="en-US" sz="2800" dirty="0">
                <a:solidFill>
                  <a:srgbClr val="CC3300"/>
                </a:solidFill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h</a:t>
            </a:r>
            <a:r>
              <a:rPr lang="en-US" altLang="en-US" sz="2800" dirty="0">
                <a:solidFill>
                  <a:srgbClr val="CC3300"/>
                </a:solidFill>
              </a:rPr>
              <a:t>) time</a:t>
            </a:r>
            <a:r>
              <a:rPr lang="en-US" altLang="en-US" sz="2800" dirty="0"/>
              <a:t>.</a:t>
            </a:r>
            <a:endParaRPr lang="tr-TR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tr-TR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CC3300"/>
                </a:solidFill>
              </a:rPr>
              <a:t>Last part : </a:t>
            </a:r>
            <a:r>
              <a:rPr lang="en-US" altLang="en-US" sz="2800" dirty="0"/>
              <a:t>Insert the value: </a:t>
            </a:r>
            <a:r>
              <a:rPr lang="en-US" altLang="en-US" sz="2800" i="1" dirty="0">
                <a:solidFill>
                  <a:srgbClr val="CC3300"/>
                </a:solidFill>
              </a:rPr>
              <a:t>O</a:t>
            </a:r>
            <a:r>
              <a:rPr lang="en-US" altLang="en-US" sz="2800" dirty="0">
                <a:solidFill>
                  <a:srgbClr val="CC3300"/>
                </a:solidFill>
              </a:rPr>
              <a:t>(1)</a:t>
            </a:r>
            <a:r>
              <a:rPr lang="en-US" altLang="en-US" sz="2800" dirty="0"/>
              <a:t> </a:t>
            </a:r>
            <a:endParaRPr lang="tr-TR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altLang="en-US" sz="2800" dirty="0">
                <a:solidFill>
                  <a:schemeClr val="hlink"/>
                </a:solidFill>
              </a:rPr>
              <a:t>TOTAL: </a:t>
            </a:r>
            <a:r>
              <a:rPr lang="en-US" altLang="en-US" sz="2800" i="1" dirty="0">
                <a:solidFill>
                  <a:schemeClr val="hlink"/>
                </a:solidFill>
              </a:rPr>
              <a:t>O</a:t>
            </a:r>
            <a:r>
              <a:rPr lang="en-US" altLang="en-US" sz="2800" dirty="0">
                <a:solidFill>
                  <a:schemeClr val="hlink"/>
                </a:solidFill>
              </a:rPr>
              <a:t>(</a:t>
            </a:r>
            <a:r>
              <a:rPr lang="en-US" altLang="en-US" sz="2800" i="1" dirty="0">
                <a:solidFill>
                  <a:schemeClr val="hlink"/>
                </a:solidFill>
              </a:rPr>
              <a:t>h</a:t>
            </a:r>
            <a:r>
              <a:rPr lang="en-US" altLang="en-US" sz="2800" dirty="0">
                <a:solidFill>
                  <a:schemeClr val="hlink"/>
                </a:solidFill>
              </a:rPr>
              <a:t>)+1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hlink"/>
                </a:solidFill>
              </a:rPr>
              <a:t>              =</a:t>
            </a:r>
            <a:r>
              <a:rPr lang="tr-TR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O(h) time to insert a node.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hlink"/>
                </a:solidFill>
              </a:rPr>
              <a:t>              =</a:t>
            </a:r>
            <a:r>
              <a:rPr lang="tr-TR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O(log</a:t>
            </a:r>
            <a:r>
              <a:rPr lang="en-US" altLang="en-US" sz="2800" baseline="-25000" dirty="0">
                <a:solidFill>
                  <a:schemeClr val="hlink"/>
                </a:solidFill>
              </a:rPr>
              <a:t>2</a:t>
            </a:r>
            <a:r>
              <a:rPr lang="en-US" altLang="en-US" sz="2800" dirty="0">
                <a:solidFill>
                  <a:schemeClr val="hlink"/>
                </a:solidFill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25257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FECCD07-0CCD-4AC9-AE1E-7298C75E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412776"/>
            <a:ext cx="2648272" cy="3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tr-TR" altLang="tr-TR" sz="2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l" eaLnBrk="1" hangingPunct="1"/>
            <a:r>
              <a:rPr lang="en-US" altLang="tr-TR" sz="2400" dirty="0">
                <a:latin typeface="+mn-lt"/>
                <a:ea typeface="MS Mincho" panose="02020609040205080304" pitchFamily="49" charset="-128"/>
              </a:rPr>
              <a:t>Does the order of inserting elements into a tree matter? </a:t>
            </a:r>
            <a:endParaRPr lang="tr-TR" altLang="tr-TR" sz="2400" dirty="0">
              <a:latin typeface="+mn-lt"/>
              <a:ea typeface="MS Mincho" panose="02020609040205080304" pitchFamily="49" charset="-128"/>
            </a:endParaRPr>
          </a:p>
          <a:p>
            <a:pPr eaLnBrk="1" hangingPunct="1"/>
            <a:r>
              <a:rPr lang="tr-TR" altLang="tr-TR" sz="2400" dirty="0" err="1">
                <a:latin typeface="+mn-lt"/>
                <a:ea typeface="MS Mincho" panose="02020609040205080304" pitchFamily="49" charset="-128"/>
              </a:rPr>
              <a:t>Yes</a:t>
            </a:r>
            <a:r>
              <a:rPr lang="tr-TR" altLang="tr-TR" sz="2400" dirty="0">
                <a:latin typeface="+mn-lt"/>
                <a:ea typeface="MS Mincho" panose="02020609040205080304" pitchFamily="49" charset="-128"/>
              </a:rPr>
              <a:t>!</a:t>
            </a:r>
            <a:r>
              <a:rPr lang="en-US" altLang="tr-TR" sz="2400" dirty="0">
                <a:latin typeface="+mn-lt"/>
                <a:cs typeface="Times New Roman" panose="02020603050405020304" pitchFamily="18" charset="0"/>
              </a:rPr>
              <a:t> </a:t>
            </a:r>
            <a:endParaRPr lang="tr-TR" altLang="tr-TR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tr-TR" altLang="tr-TR" sz="2400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tr-TR" sz="2400" dirty="0" err="1">
                <a:latin typeface="+mn-lt"/>
                <a:cs typeface="Times New Roman" panose="02020603050405020304" pitchFamily="18" charset="0"/>
              </a:rPr>
              <a:t>ertain</a:t>
            </a:r>
            <a:r>
              <a:rPr lang="en-US" altLang="tr-TR" sz="2400" dirty="0">
                <a:latin typeface="+mn-lt"/>
                <a:cs typeface="Times New Roman" panose="02020603050405020304" pitchFamily="18" charset="0"/>
              </a:rPr>
              <a:t> orders might produce very </a:t>
            </a:r>
            <a:r>
              <a:rPr lang="en-US" altLang="tr-TR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unbalanced </a:t>
            </a:r>
            <a:r>
              <a:rPr lang="en-US" altLang="tr-TR" sz="2400" dirty="0">
                <a:latin typeface="+mn-lt"/>
                <a:cs typeface="Times New Roman" panose="02020603050405020304" pitchFamily="18" charset="0"/>
              </a:rPr>
              <a:t>trees!</a:t>
            </a:r>
            <a:endParaRPr lang="en-US" altLang="tr-TR" sz="2400" dirty="0">
              <a:latin typeface="+mn-lt"/>
              <a:cs typeface="Courier New" panose="02070309020205020404" pitchFamily="49" charset="0"/>
            </a:endParaRPr>
          </a:p>
          <a:p>
            <a:pPr algn="l" eaLnBrk="1" hangingPunct="1"/>
            <a:endParaRPr lang="en-US" altLang="tr-TR" sz="2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33795" name="Picture 7" descr="P472">
            <a:extLst>
              <a:ext uri="{FF2B5EF4-FFF2-40B4-BE49-F238E27FC236}">
                <a16:creationId xmlns:a16="http://schemas.microsoft.com/office/drawing/2014/main" id="{3A88E5D7-B97C-4DF6-875C-7B72902C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"/>
            <a:ext cx="50752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399578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latin typeface="+mn-lt"/>
              </a:rPr>
              <a:t>BST Tree Delete</a:t>
            </a:r>
            <a:endParaRPr lang="en-US" altLang="en-US" dirty="0">
              <a:latin typeface="+mn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297738" cy="5195664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Deleting a node is also a very common tree operation.</a:t>
            </a:r>
          </a:p>
          <a:p>
            <a:r>
              <a:rPr lang="en-US" altLang="en-US" sz="2400" dirty="0"/>
              <a:t>Deletion is performed in such a way that, the </a:t>
            </a:r>
            <a:r>
              <a:rPr lang="en-US" altLang="en-US" sz="2400" dirty="0" err="1">
                <a:solidFill>
                  <a:srgbClr val="FF0000"/>
                </a:solidFill>
              </a:rPr>
              <a:t>inorder</a:t>
            </a:r>
            <a:r>
              <a:rPr lang="en-US" altLang="en-US" sz="2400" dirty="0">
                <a:solidFill>
                  <a:srgbClr val="FF0000"/>
                </a:solidFill>
              </a:rPr>
              <a:t> traversal  ordering should be the same </a:t>
            </a:r>
            <a:r>
              <a:rPr lang="en-US" altLang="en-US" sz="2400" dirty="0"/>
              <a:t>for the remaining nodes after deletion.</a:t>
            </a:r>
          </a:p>
          <a:p>
            <a:pPr marL="0" indent="0">
              <a:buNone/>
            </a:pPr>
            <a:r>
              <a:rPr lang="en-US" altLang="en-US" sz="2400" dirty="0"/>
              <a:t>There are three possibilities(Cases):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1. If </a:t>
            </a:r>
            <a:r>
              <a:rPr lang="en-US" altLang="en-US" sz="2400" i="1" dirty="0"/>
              <a:t>x</a:t>
            </a:r>
            <a:r>
              <a:rPr lang="en-US" altLang="en-US" sz="2400" dirty="0"/>
              <a:t> has </a:t>
            </a:r>
            <a:r>
              <a:rPr lang="en-US" altLang="en-US" sz="2400" dirty="0">
                <a:solidFill>
                  <a:srgbClr val="00B050"/>
                </a:solidFill>
              </a:rPr>
              <a:t>no children (Leaf)</a:t>
            </a:r>
            <a:r>
              <a:rPr lang="en-US" altLang="en-US" sz="2400" dirty="0"/>
              <a:t>                   	</a:t>
            </a:r>
            <a:r>
              <a:rPr lang="en-US" altLang="en-US" sz="2400" dirty="0">
                <a:solidFill>
                  <a:srgbClr val="CC3300"/>
                </a:solidFill>
                <a:sym typeface="Symbol" panose="05050102010706020507" pitchFamily="18" charset="2"/>
              </a:rPr>
              <a:t> case 1</a:t>
            </a:r>
            <a:endParaRPr lang="en-US" altLang="en-US" sz="2400" dirty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	then remove </a:t>
            </a:r>
            <a:r>
              <a:rPr lang="en-US" altLang="en-US" sz="2400" i="1" dirty="0"/>
              <a:t>x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2. If </a:t>
            </a:r>
            <a:r>
              <a:rPr lang="en-US" altLang="en-US" sz="2400" i="1" dirty="0"/>
              <a:t>x</a:t>
            </a:r>
            <a:r>
              <a:rPr lang="en-US" altLang="en-US" sz="2400" dirty="0"/>
              <a:t> has </a:t>
            </a:r>
            <a:r>
              <a:rPr lang="en-US" altLang="en-US" sz="2400" dirty="0">
                <a:solidFill>
                  <a:srgbClr val="00B050"/>
                </a:solidFill>
              </a:rPr>
              <a:t>one child</a:t>
            </a:r>
            <a:r>
              <a:rPr lang="en-US" altLang="en-US" sz="2400" dirty="0"/>
              <a:t>			           </a:t>
            </a:r>
            <a:r>
              <a:rPr lang="en-US" altLang="en-US" sz="2400" dirty="0">
                <a:solidFill>
                  <a:srgbClr val="CC3300"/>
                </a:solidFill>
                <a:sym typeface="Symbol" panose="05050102010706020507" pitchFamily="18" charset="2"/>
              </a:rPr>
              <a:t> case 2</a:t>
            </a:r>
            <a:endParaRPr lang="en-US" altLang="en-US" sz="2400" dirty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       then make </a:t>
            </a:r>
            <a:r>
              <a:rPr lang="en-US" altLang="en-US" sz="2400" i="1" dirty="0"/>
              <a:t>p</a:t>
            </a:r>
            <a:r>
              <a:rPr lang="en-US" altLang="en-US" sz="2400" dirty="0"/>
              <a:t>[</a:t>
            </a:r>
            <a:r>
              <a:rPr lang="en-US" altLang="en-US" sz="2400" i="1" dirty="0"/>
              <a:t>x</a:t>
            </a:r>
            <a:r>
              <a:rPr lang="en-US" altLang="en-US" sz="2400" dirty="0"/>
              <a:t>]  (Parent of x) point to child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3. If </a:t>
            </a:r>
            <a:r>
              <a:rPr lang="en-US" altLang="en-US" sz="2400" i="1" dirty="0"/>
              <a:t>x</a:t>
            </a:r>
            <a:r>
              <a:rPr lang="en-US" altLang="en-US" sz="2400" dirty="0"/>
              <a:t> has </a:t>
            </a:r>
            <a:r>
              <a:rPr lang="en-US" altLang="en-US" sz="2400" dirty="0">
                <a:solidFill>
                  <a:srgbClr val="00B050"/>
                </a:solidFill>
              </a:rPr>
              <a:t>two children </a:t>
            </a:r>
            <a:r>
              <a:rPr lang="en-US" altLang="en-US" sz="2400" dirty="0"/>
              <a:t>(subtrees)     	</a:t>
            </a:r>
            <a:r>
              <a:rPr lang="en-US" altLang="en-US" sz="2400" dirty="0">
                <a:solidFill>
                  <a:srgbClr val="CC3300"/>
                </a:solidFill>
                <a:sym typeface="Symbol" panose="05050102010706020507" pitchFamily="18" charset="2"/>
              </a:rPr>
              <a:t> case 3</a:t>
            </a:r>
            <a:endParaRPr lang="en-US" altLang="en-US" sz="2400" dirty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then </a:t>
            </a:r>
            <a:r>
              <a:rPr lang="en-US" altLang="en-US" sz="2400" dirty="0">
                <a:solidFill>
                  <a:srgbClr val="FF0000"/>
                </a:solidFill>
              </a:rPr>
              <a:t>swap </a:t>
            </a:r>
            <a:r>
              <a:rPr lang="en-US" altLang="en-US" sz="2400" i="1" dirty="0">
                <a:solidFill>
                  <a:srgbClr val="FF0000"/>
                </a:solidFill>
              </a:rPr>
              <a:t>x</a:t>
            </a:r>
            <a:r>
              <a:rPr lang="en-US" altLang="en-US" sz="2400" dirty="0">
                <a:solidFill>
                  <a:srgbClr val="FF0000"/>
                </a:solidFill>
              </a:rPr>
              <a:t> with its </a:t>
            </a:r>
            <a:r>
              <a:rPr lang="en-US" altLang="en-US" sz="2400" dirty="0" err="1">
                <a:solidFill>
                  <a:srgbClr val="FF0000"/>
                </a:solidFill>
              </a:rPr>
              <a:t>inorder</a:t>
            </a:r>
            <a:r>
              <a:rPr lang="en-US" altLang="en-US" sz="2400" dirty="0">
                <a:solidFill>
                  <a:srgbClr val="FF0000"/>
                </a:solidFill>
              </a:rPr>
              <a:t> successor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       perform case 1 or case 2 to delete it</a:t>
            </a:r>
          </a:p>
          <a:p>
            <a:r>
              <a:rPr lang="en-US" altLang="en-US" sz="2400" dirty="0"/>
              <a:t>Complexity of deletion is also O(h).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0875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7192" y="-41949"/>
            <a:ext cx="7793037" cy="1462087"/>
          </a:xfrm>
        </p:spPr>
        <p:txBody>
          <a:bodyPr/>
          <a:lstStyle/>
          <a:p>
            <a:r>
              <a:rPr lang="en-US" altLang="en-US" sz="3600" dirty="0">
                <a:latin typeface="+mn-lt"/>
              </a:rPr>
              <a:t>BST </a:t>
            </a:r>
            <a:r>
              <a:rPr lang="tr-TR" altLang="en-US" sz="3600" dirty="0" err="1">
                <a:latin typeface="+mn-lt"/>
              </a:rPr>
              <a:t>Delet</a:t>
            </a:r>
            <a:r>
              <a:rPr lang="en-US" altLang="en-US" sz="3600" dirty="0">
                <a:latin typeface="+mn-lt"/>
              </a:rPr>
              <a:t>e: Case 1 </a:t>
            </a:r>
            <a:endParaRPr lang="tr-TR" altLang="en-US" sz="3600" dirty="0">
              <a:latin typeface="+mn-lt"/>
            </a:endParaRP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>
            <a:off x="971550" y="4348163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29" name="Oval 5"/>
          <p:cNvSpPr>
            <a:spLocks noChangeArrowheads="1"/>
          </p:cNvSpPr>
          <p:nvPr/>
        </p:nvSpPr>
        <p:spPr bwMode="auto">
          <a:xfrm>
            <a:off x="179388" y="49958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37" name="Text Box 6"/>
          <p:cNvSpPr txBox="1">
            <a:spLocks noChangeArrowheads="1"/>
          </p:cNvSpPr>
          <p:nvPr/>
        </p:nvSpPr>
        <p:spPr bwMode="auto">
          <a:xfrm>
            <a:off x="252413" y="50133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1116013" y="49942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1187450" y="50133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333833" name="Oval 9"/>
          <p:cNvSpPr>
            <a:spLocks noChangeArrowheads="1"/>
          </p:cNvSpPr>
          <p:nvPr/>
        </p:nvSpPr>
        <p:spPr bwMode="auto">
          <a:xfrm>
            <a:off x="681038" y="38322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755650" y="38608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69642" name="Line 11"/>
          <p:cNvSpPr>
            <a:spLocks noChangeShapeType="1"/>
          </p:cNvSpPr>
          <p:nvPr/>
        </p:nvSpPr>
        <p:spPr bwMode="auto">
          <a:xfrm flipH="1">
            <a:off x="466725" y="434816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>
            <a:off x="2914650" y="4305300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37" name="Oval 13"/>
          <p:cNvSpPr>
            <a:spLocks noChangeArrowheads="1"/>
          </p:cNvSpPr>
          <p:nvPr/>
        </p:nvSpPr>
        <p:spPr bwMode="auto">
          <a:xfrm>
            <a:off x="579438" y="60928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45" name="Oval 14"/>
          <p:cNvSpPr>
            <a:spLocks noChangeArrowheads="1"/>
          </p:cNvSpPr>
          <p:nvPr/>
        </p:nvSpPr>
        <p:spPr bwMode="auto">
          <a:xfrm>
            <a:off x="3059113" y="4951413"/>
            <a:ext cx="504825" cy="5048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9646" name="Text Box 15"/>
          <p:cNvSpPr txBox="1">
            <a:spLocks noChangeArrowheads="1"/>
          </p:cNvSpPr>
          <p:nvPr/>
        </p:nvSpPr>
        <p:spPr bwMode="auto">
          <a:xfrm>
            <a:off x="3059113" y="5013325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69647" name="Line 16"/>
          <p:cNvSpPr>
            <a:spLocks noChangeShapeType="1"/>
          </p:cNvSpPr>
          <p:nvPr/>
        </p:nvSpPr>
        <p:spPr bwMode="auto">
          <a:xfrm flipH="1">
            <a:off x="2409825" y="43053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41" name="Oval 17"/>
          <p:cNvSpPr>
            <a:spLocks noChangeArrowheads="1"/>
          </p:cNvSpPr>
          <p:nvPr/>
        </p:nvSpPr>
        <p:spPr bwMode="auto">
          <a:xfrm>
            <a:off x="2597150" y="37893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49" name="Text Box 18"/>
          <p:cNvSpPr txBox="1">
            <a:spLocks noChangeArrowheads="1"/>
          </p:cNvSpPr>
          <p:nvPr/>
        </p:nvSpPr>
        <p:spPr bwMode="auto">
          <a:xfrm>
            <a:off x="2668588" y="38449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69650" name="Line 19"/>
          <p:cNvSpPr>
            <a:spLocks noChangeShapeType="1"/>
          </p:cNvSpPr>
          <p:nvPr/>
        </p:nvSpPr>
        <p:spPr bwMode="auto">
          <a:xfrm flipH="1">
            <a:off x="1012825" y="3357563"/>
            <a:ext cx="64770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44" name="Oval 20"/>
          <p:cNvSpPr>
            <a:spLocks noChangeArrowheads="1"/>
          </p:cNvSpPr>
          <p:nvPr/>
        </p:nvSpPr>
        <p:spPr bwMode="auto">
          <a:xfrm>
            <a:off x="1574800" y="28971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52" name="Text Box 21"/>
          <p:cNvSpPr txBox="1">
            <a:spLocks noChangeArrowheads="1"/>
          </p:cNvSpPr>
          <p:nvPr/>
        </p:nvSpPr>
        <p:spPr bwMode="auto">
          <a:xfrm>
            <a:off x="1620838" y="292576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69653" name="Line 22"/>
          <p:cNvSpPr>
            <a:spLocks noChangeShapeType="1"/>
          </p:cNvSpPr>
          <p:nvPr/>
        </p:nvSpPr>
        <p:spPr bwMode="auto">
          <a:xfrm>
            <a:off x="1947863" y="3357563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Text Box 23"/>
          <p:cNvSpPr txBox="1">
            <a:spLocks noChangeArrowheads="1"/>
          </p:cNvSpPr>
          <p:nvPr/>
        </p:nvSpPr>
        <p:spPr bwMode="auto">
          <a:xfrm>
            <a:off x="684213" y="616585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69655" name="Line 24"/>
          <p:cNvSpPr>
            <a:spLocks noChangeShapeType="1"/>
          </p:cNvSpPr>
          <p:nvPr/>
        </p:nvSpPr>
        <p:spPr bwMode="auto">
          <a:xfrm flipH="1">
            <a:off x="868363" y="5445125"/>
            <a:ext cx="392112" cy="652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49" name="Oval 25"/>
          <p:cNvSpPr>
            <a:spLocks noChangeArrowheads="1"/>
          </p:cNvSpPr>
          <p:nvPr/>
        </p:nvSpPr>
        <p:spPr bwMode="auto">
          <a:xfrm>
            <a:off x="2090738" y="49403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57" name="Text Box 26"/>
          <p:cNvSpPr txBox="1">
            <a:spLocks noChangeArrowheads="1"/>
          </p:cNvSpPr>
          <p:nvPr/>
        </p:nvSpPr>
        <p:spPr bwMode="auto">
          <a:xfrm>
            <a:off x="2163763" y="50133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333851" name="Oval 27"/>
          <p:cNvSpPr>
            <a:spLocks noChangeArrowheads="1"/>
          </p:cNvSpPr>
          <p:nvPr/>
        </p:nvSpPr>
        <p:spPr bwMode="auto">
          <a:xfrm>
            <a:off x="1690688" y="60785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59" name="Line 28"/>
          <p:cNvSpPr>
            <a:spLocks noChangeShapeType="1"/>
          </p:cNvSpPr>
          <p:nvPr/>
        </p:nvSpPr>
        <p:spPr bwMode="auto">
          <a:xfrm>
            <a:off x="1476375" y="5445125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1749425" y="6135688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69661" name="Text Box 31"/>
          <p:cNvSpPr txBox="1">
            <a:spLocks noChangeArrowheads="1"/>
          </p:cNvSpPr>
          <p:nvPr/>
        </p:nvSpPr>
        <p:spPr bwMode="auto">
          <a:xfrm>
            <a:off x="420688" y="1192333"/>
            <a:ext cx="58277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Deleting</a:t>
            </a:r>
            <a:r>
              <a:rPr lang="tr-TR" altLang="en-US" dirty="0">
                <a:latin typeface="Arial" panose="020B0604020202020204" pitchFamily="34" charset="0"/>
              </a:rPr>
              <a:t> a </a:t>
            </a:r>
            <a:r>
              <a:rPr lang="tr-TR" altLang="en-US" dirty="0" err="1">
                <a:latin typeface="Arial" panose="020B0604020202020204" pitchFamily="34" charset="0"/>
              </a:rPr>
              <a:t>node</a:t>
            </a:r>
            <a:r>
              <a:rPr lang="tr-TR" altLang="en-US" dirty="0">
                <a:latin typeface="Arial" panose="020B0604020202020204" pitchFamily="34" charset="0"/>
              </a:rPr>
              <a:t> z </a:t>
            </a:r>
            <a:r>
              <a:rPr lang="tr-TR" altLang="en-US" dirty="0" err="1">
                <a:latin typeface="Arial" panose="020B0604020202020204" pitchFamily="34" charset="0"/>
              </a:rPr>
              <a:t>from</a:t>
            </a:r>
            <a:r>
              <a:rPr lang="tr-TR" altLang="en-US" dirty="0">
                <a:latin typeface="Arial" panose="020B0604020202020204" pitchFamily="34" charset="0"/>
              </a:rPr>
              <a:t> a BST.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Case 1</a:t>
            </a:r>
            <a:r>
              <a:rPr lang="tr-TR" altLang="en-US" dirty="0">
                <a:latin typeface="Arial" panose="020B0604020202020204" pitchFamily="34" charset="0"/>
              </a:rPr>
              <a:t>:  z has </a:t>
            </a:r>
            <a:r>
              <a:rPr lang="tr-TR" altLang="en-US" dirty="0" err="1">
                <a:latin typeface="Arial" panose="020B0604020202020204" pitchFamily="34" charset="0"/>
              </a:rPr>
              <a:t>no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children</a:t>
            </a:r>
            <a:r>
              <a:rPr lang="tr-TR" altLang="en-US" dirty="0">
                <a:latin typeface="Arial" panose="020B0604020202020204" pitchFamily="34" charset="0"/>
              </a:rPr>
              <a:t>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Ex: z=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10</a:t>
            </a:r>
            <a:r>
              <a:rPr lang="en-US" altLang="en-US" dirty="0">
                <a:latin typeface="Arial" panose="020B0604020202020204" pitchFamily="34" charset="0"/>
              </a:rPr>
              <a:t>,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remove </a:t>
            </a:r>
            <a:r>
              <a:rPr lang="en-US" altLang="en-US" dirty="0">
                <a:latin typeface="Arial" panose="020B0604020202020204" pitchFamily="34" charset="0"/>
              </a:rPr>
              <a:t>it</a:t>
            </a:r>
            <a:endParaRPr lang="tr-TR" altLang="en-US" dirty="0">
              <a:latin typeface="Arial" panose="020B0604020202020204" pitchFamily="34" charset="0"/>
            </a:endParaRPr>
          </a:p>
        </p:txBody>
      </p:sp>
      <p:sp>
        <p:nvSpPr>
          <p:cNvPr id="69662" name="Line 32"/>
          <p:cNvSpPr>
            <a:spLocks noChangeShapeType="1"/>
          </p:cNvSpPr>
          <p:nvPr/>
        </p:nvSpPr>
        <p:spPr bwMode="auto">
          <a:xfrm>
            <a:off x="6618288" y="4275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57" name="Oval 33"/>
          <p:cNvSpPr>
            <a:spLocks noChangeArrowheads="1"/>
          </p:cNvSpPr>
          <p:nvPr/>
        </p:nvSpPr>
        <p:spPr bwMode="auto">
          <a:xfrm>
            <a:off x="5826125" y="49228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64" name="Text Box 34"/>
          <p:cNvSpPr txBox="1">
            <a:spLocks noChangeArrowheads="1"/>
          </p:cNvSpPr>
          <p:nvPr/>
        </p:nvSpPr>
        <p:spPr bwMode="auto">
          <a:xfrm>
            <a:off x="5899150" y="49403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33859" name="Oval 35"/>
          <p:cNvSpPr>
            <a:spLocks noChangeArrowheads="1"/>
          </p:cNvSpPr>
          <p:nvPr/>
        </p:nvSpPr>
        <p:spPr bwMode="auto">
          <a:xfrm>
            <a:off x="6762750" y="4921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66" name="Text Box 36"/>
          <p:cNvSpPr txBox="1">
            <a:spLocks noChangeArrowheads="1"/>
          </p:cNvSpPr>
          <p:nvPr/>
        </p:nvSpPr>
        <p:spPr bwMode="auto">
          <a:xfrm>
            <a:off x="6834188" y="49403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333861" name="Oval 37"/>
          <p:cNvSpPr>
            <a:spLocks noChangeArrowheads="1"/>
          </p:cNvSpPr>
          <p:nvPr/>
        </p:nvSpPr>
        <p:spPr bwMode="auto">
          <a:xfrm>
            <a:off x="6327775" y="3759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68" name="Text Box 38"/>
          <p:cNvSpPr txBox="1">
            <a:spLocks noChangeArrowheads="1"/>
          </p:cNvSpPr>
          <p:nvPr/>
        </p:nvSpPr>
        <p:spPr bwMode="auto">
          <a:xfrm>
            <a:off x="6402388" y="37877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69669" name="Line 39"/>
          <p:cNvSpPr>
            <a:spLocks noChangeShapeType="1"/>
          </p:cNvSpPr>
          <p:nvPr/>
        </p:nvSpPr>
        <p:spPr bwMode="auto">
          <a:xfrm flipH="1">
            <a:off x="6113463" y="4275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65" name="Oval 41"/>
          <p:cNvSpPr>
            <a:spLocks noChangeArrowheads="1"/>
          </p:cNvSpPr>
          <p:nvPr/>
        </p:nvSpPr>
        <p:spPr bwMode="auto">
          <a:xfrm>
            <a:off x="6226175" y="60198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71" name="Line 44"/>
          <p:cNvSpPr>
            <a:spLocks noChangeShapeType="1"/>
          </p:cNvSpPr>
          <p:nvPr/>
        </p:nvSpPr>
        <p:spPr bwMode="auto">
          <a:xfrm flipH="1">
            <a:off x="8056563" y="4232275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69" name="Oval 45"/>
          <p:cNvSpPr>
            <a:spLocks noChangeArrowheads="1"/>
          </p:cNvSpPr>
          <p:nvPr/>
        </p:nvSpPr>
        <p:spPr bwMode="auto">
          <a:xfrm>
            <a:off x="8243888" y="37163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73" name="Text Box 46"/>
          <p:cNvSpPr txBox="1">
            <a:spLocks noChangeArrowheads="1"/>
          </p:cNvSpPr>
          <p:nvPr/>
        </p:nvSpPr>
        <p:spPr bwMode="auto">
          <a:xfrm>
            <a:off x="8315325" y="37719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69674" name="Line 47"/>
          <p:cNvSpPr>
            <a:spLocks noChangeShapeType="1"/>
          </p:cNvSpPr>
          <p:nvPr/>
        </p:nvSpPr>
        <p:spPr bwMode="auto">
          <a:xfrm flipH="1">
            <a:off x="6659563" y="3284538"/>
            <a:ext cx="64770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72" name="Oval 48"/>
          <p:cNvSpPr>
            <a:spLocks noChangeArrowheads="1"/>
          </p:cNvSpPr>
          <p:nvPr/>
        </p:nvSpPr>
        <p:spPr bwMode="auto">
          <a:xfrm>
            <a:off x="7221538" y="28241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76" name="Text Box 49"/>
          <p:cNvSpPr txBox="1">
            <a:spLocks noChangeArrowheads="1"/>
          </p:cNvSpPr>
          <p:nvPr/>
        </p:nvSpPr>
        <p:spPr bwMode="auto">
          <a:xfrm>
            <a:off x="7267575" y="28527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69677" name="Line 50"/>
          <p:cNvSpPr>
            <a:spLocks noChangeShapeType="1"/>
          </p:cNvSpPr>
          <p:nvPr/>
        </p:nvSpPr>
        <p:spPr bwMode="auto">
          <a:xfrm>
            <a:off x="7594600" y="3284538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8" name="Text Box 51"/>
          <p:cNvSpPr txBox="1">
            <a:spLocks noChangeArrowheads="1"/>
          </p:cNvSpPr>
          <p:nvPr/>
        </p:nvSpPr>
        <p:spPr bwMode="auto">
          <a:xfrm>
            <a:off x="6330950" y="60928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69679" name="Line 52"/>
          <p:cNvSpPr>
            <a:spLocks noChangeShapeType="1"/>
          </p:cNvSpPr>
          <p:nvPr/>
        </p:nvSpPr>
        <p:spPr bwMode="auto">
          <a:xfrm flipH="1">
            <a:off x="6515100" y="5372100"/>
            <a:ext cx="392113" cy="652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77" name="Oval 53"/>
          <p:cNvSpPr>
            <a:spLocks noChangeArrowheads="1"/>
          </p:cNvSpPr>
          <p:nvPr/>
        </p:nvSpPr>
        <p:spPr bwMode="auto">
          <a:xfrm>
            <a:off x="7737475" y="48672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81" name="Text Box 54"/>
          <p:cNvSpPr txBox="1">
            <a:spLocks noChangeArrowheads="1"/>
          </p:cNvSpPr>
          <p:nvPr/>
        </p:nvSpPr>
        <p:spPr bwMode="auto">
          <a:xfrm>
            <a:off x="7810500" y="49403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333879" name="Oval 55"/>
          <p:cNvSpPr>
            <a:spLocks noChangeArrowheads="1"/>
          </p:cNvSpPr>
          <p:nvPr/>
        </p:nvSpPr>
        <p:spPr bwMode="auto">
          <a:xfrm>
            <a:off x="7337425" y="60055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683" name="Line 56"/>
          <p:cNvSpPr>
            <a:spLocks noChangeShapeType="1"/>
          </p:cNvSpPr>
          <p:nvPr/>
        </p:nvSpPr>
        <p:spPr bwMode="auto">
          <a:xfrm>
            <a:off x="7123113" y="53721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4" name="Text Box 57"/>
          <p:cNvSpPr txBox="1">
            <a:spLocks noChangeArrowheads="1"/>
          </p:cNvSpPr>
          <p:nvPr/>
        </p:nvSpPr>
        <p:spPr bwMode="auto">
          <a:xfrm>
            <a:off x="7396163" y="606266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69685" name="AutoShape 58"/>
          <p:cNvSpPr>
            <a:spLocks noChangeArrowheads="1"/>
          </p:cNvSpPr>
          <p:nvPr/>
        </p:nvSpPr>
        <p:spPr bwMode="auto">
          <a:xfrm>
            <a:off x="3924300" y="4437063"/>
            <a:ext cx="1296988" cy="215900"/>
          </a:xfrm>
          <a:prstGeom prst="rightArrow">
            <a:avLst>
              <a:gd name="adj1" fmla="val 50000"/>
              <a:gd name="adj2" fmla="val 150184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8587" y="5600701"/>
            <a:ext cx="327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Traversal:</a:t>
            </a:r>
            <a:br>
              <a:rPr lang="en-US" dirty="0"/>
            </a:br>
            <a:r>
              <a:rPr lang="en-US" dirty="0"/>
              <a:t>Before</a:t>
            </a:r>
            <a:r>
              <a:rPr lang="tr-TR" dirty="0"/>
              <a:t> </a:t>
            </a:r>
            <a:r>
              <a:rPr lang="en-US" dirty="0"/>
              <a:t>:1 3 4 5 6 7 8 9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After   :1 3 4 5 6 7 8 9 -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9439" y="188913"/>
            <a:ext cx="8564562" cy="115252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BST </a:t>
            </a:r>
            <a:r>
              <a:rPr lang="tr-TR" altLang="en-US" sz="3600" dirty="0">
                <a:latin typeface="+mn-lt"/>
              </a:rPr>
              <a:t>Dele</a:t>
            </a:r>
            <a:r>
              <a:rPr lang="en-US" altLang="en-US" sz="3600" dirty="0" err="1">
                <a:latin typeface="+mn-lt"/>
              </a:rPr>
              <a:t>te</a:t>
            </a:r>
            <a:r>
              <a:rPr lang="en-US" altLang="en-US" sz="3600" dirty="0">
                <a:latin typeface="+mn-lt"/>
              </a:rPr>
              <a:t>: Case 2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971550" y="4348163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76" name="Oval 4"/>
          <p:cNvSpPr>
            <a:spLocks noChangeArrowheads="1"/>
          </p:cNvSpPr>
          <p:nvPr/>
        </p:nvSpPr>
        <p:spPr bwMode="auto">
          <a:xfrm>
            <a:off x="179388" y="49958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52413" y="50133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35878" name="Oval 6"/>
          <p:cNvSpPr>
            <a:spLocks noChangeArrowheads="1"/>
          </p:cNvSpPr>
          <p:nvPr/>
        </p:nvSpPr>
        <p:spPr bwMode="auto">
          <a:xfrm>
            <a:off x="1283205" y="48848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350112" y="4950404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335880" name="Oval 8"/>
          <p:cNvSpPr>
            <a:spLocks noChangeArrowheads="1"/>
          </p:cNvSpPr>
          <p:nvPr/>
        </p:nvSpPr>
        <p:spPr bwMode="auto">
          <a:xfrm>
            <a:off x="681038" y="38322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755650" y="38608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2</a:t>
            </a:r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H="1">
            <a:off x="466725" y="434816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778250" y="5384800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84" name="Oval 12"/>
          <p:cNvSpPr>
            <a:spLocks noChangeArrowheads="1"/>
          </p:cNvSpPr>
          <p:nvPr/>
        </p:nvSpPr>
        <p:spPr bwMode="auto">
          <a:xfrm>
            <a:off x="754925" y="6037409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5885" name="Oval 13"/>
          <p:cNvSpPr>
            <a:spLocks noChangeArrowheads="1"/>
          </p:cNvSpPr>
          <p:nvPr/>
        </p:nvSpPr>
        <p:spPr bwMode="auto">
          <a:xfrm>
            <a:off x="3922713" y="60309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922713" y="6092825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 flipH="1">
            <a:off x="3273425" y="53848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88" name="Oval 16"/>
          <p:cNvSpPr>
            <a:spLocks noChangeArrowheads="1"/>
          </p:cNvSpPr>
          <p:nvPr/>
        </p:nvSpPr>
        <p:spPr bwMode="auto">
          <a:xfrm>
            <a:off x="3460750" y="48688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532188" y="49244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1012825" y="3357563"/>
            <a:ext cx="64770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1" name="Oval 19"/>
          <p:cNvSpPr>
            <a:spLocks noChangeArrowheads="1"/>
          </p:cNvSpPr>
          <p:nvPr/>
        </p:nvSpPr>
        <p:spPr bwMode="auto">
          <a:xfrm>
            <a:off x="1574800" y="28971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620838" y="292576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1947863" y="3357563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859700" y="6110434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H="1">
            <a:off x="1043850" y="5389709"/>
            <a:ext cx="392112" cy="652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896" name="Oval 24"/>
          <p:cNvSpPr>
            <a:spLocks noChangeArrowheads="1"/>
          </p:cNvSpPr>
          <p:nvPr/>
        </p:nvSpPr>
        <p:spPr bwMode="auto">
          <a:xfrm>
            <a:off x="2954338" y="60198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3027363" y="60928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335898" name="Oval 26"/>
          <p:cNvSpPr>
            <a:spLocks noChangeArrowheads="1"/>
          </p:cNvSpPr>
          <p:nvPr/>
        </p:nvSpPr>
        <p:spPr bwMode="auto">
          <a:xfrm>
            <a:off x="1866175" y="6023122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>
            <a:off x="1651862" y="5389709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1924912" y="6080272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579438" y="1299379"/>
            <a:ext cx="79200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Deleting</a:t>
            </a:r>
            <a:r>
              <a:rPr lang="tr-TR" altLang="en-US" dirty="0">
                <a:latin typeface="Arial" panose="020B0604020202020204" pitchFamily="34" charset="0"/>
              </a:rPr>
              <a:t> a </a:t>
            </a:r>
            <a:r>
              <a:rPr lang="tr-TR" altLang="en-US" dirty="0" err="1">
                <a:latin typeface="Arial" panose="020B0604020202020204" pitchFamily="34" charset="0"/>
              </a:rPr>
              <a:t>node</a:t>
            </a:r>
            <a:r>
              <a:rPr lang="tr-TR" altLang="en-US" dirty="0">
                <a:latin typeface="Arial" panose="020B0604020202020204" pitchFamily="34" charset="0"/>
              </a:rPr>
              <a:t> z </a:t>
            </a:r>
            <a:r>
              <a:rPr lang="tr-TR" altLang="en-US" dirty="0" err="1">
                <a:latin typeface="Arial" panose="020B0604020202020204" pitchFamily="34" charset="0"/>
              </a:rPr>
              <a:t>from</a:t>
            </a:r>
            <a:r>
              <a:rPr lang="tr-TR" altLang="en-US" dirty="0">
                <a:latin typeface="Arial" panose="020B0604020202020204" pitchFamily="34" charset="0"/>
              </a:rPr>
              <a:t> a BST. </a:t>
            </a:r>
          </a:p>
          <a:p>
            <a:pPr eaLnBrk="1" hangingPunct="1"/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Case 2: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tr-TR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z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=7</a:t>
            </a:r>
            <a:r>
              <a:rPr lang="tr-TR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tr-TR" altLang="en-US" dirty="0">
                <a:latin typeface="Arial" panose="020B0604020202020204" pitchFamily="34" charset="0"/>
              </a:rPr>
              <a:t>has </a:t>
            </a:r>
            <a:r>
              <a:rPr lang="tr-TR" altLang="en-US" dirty="0" err="1">
                <a:latin typeface="Arial" panose="020B0604020202020204" pitchFamily="34" charset="0"/>
              </a:rPr>
              <a:t>only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one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child</a:t>
            </a:r>
            <a:r>
              <a:rPr lang="tr-TR" altLang="en-US" dirty="0">
                <a:latin typeface="Arial" panose="020B0604020202020204" pitchFamily="34" charset="0"/>
              </a:rPr>
              <a:t>.</a:t>
            </a:r>
            <a:r>
              <a:rPr lang="en-US" altLang="en-US" dirty="0">
                <a:latin typeface="Arial" panose="020B0604020202020204" pitchFamily="34" charset="0"/>
              </a:rPr>
              <a:t> Ex: link 9 (child) to 6 (its </a:t>
            </a:r>
            <a:r>
              <a:rPr lang="tr-TR" altLang="en-US" dirty="0" err="1">
                <a:latin typeface="Arial" panose="020B0604020202020204" pitchFamily="34" charset="0"/>
              </a:rPr>
              <a:t>ancestor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endParaRPr lang="tr-TR" altLang="en-US" dirty="0">
              <a:latin typeface="Arial" panose="020B0604020202020204" pitchFamily="34" charset="0"/>
            </a:endParaRPr>
          </a:p>
        </p:txBody>
      </p:sp>
      <p:sp>
        <p:nvSpPr>
          <p:cNvPr id="70686" name="AutoShape 53"/>
          <p:cNvSpPr>
            <a:spLocks noChangeArrowheads="1"/>
          </p:cNvSpPr>
          <p:nvPr/>
        </p:nvSpPr>
        <p:spPr bwMode="auto">
          <a:xfrm>
            <a:off x="4138613" y="4437063"/>
            <a:ext cx="1296987" cy="215900"/>
          </a:xfrm>
          <a:prstGeom prst="rightArrow">
            <a:avLst>
              <a:gd name="adj1" fmla="val 50000"/>
              <a:gd name="adj2" fmla="val 150184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0687" name="Oval 55"/>
          <p:cNvSpPr>
            <a:spLocks noChangeArrowheads="1"/>
          </p:cNvSpPr>
          <p:nvPr/>
        </p:nvSpPr>
        <p:spPr bwMode="auto">
          <a:xfrm>
            <a:off x="2555875" y="3841750"/>
            <a:ext cx="504825" cy="5048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0688" name="Text Box 56"/>
          <p:cNvSpPr txBox="1">
            <a:spLocks noChangeArrowheads="1"/>
          </p:cNvSpPr>
          <p:nvPr/>
        </p:nvSpPr>
        <p:spPr bwMode="auto">
          <a:xfrm>
            <a:off x="2627313" y="39338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70689" name="Line 57"/>
          <p:cNvSpPr>
            <a:spLocks noChangeShapeType="1"/>
          </p:cNvSpPr>
          <p:nvPr/>
        </p:nvSpPr>
        <p:spPr bwMode="auto">
          <a:xfrm>
            <a:off x="2987675" y="4292600"/>
            <a:ext cx="5762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0" name="Line 59"/>
          <p:cNvSpPr>
            <a:spLocks noChangeShapeType="1"/>
          </p:cNvSpPr>
          <p:nvPr/>
        </p:nvSpPr>
        <p:spPr bwMode="auto">
          <a:xfrm>
            <a:off x="6230938" y="4348163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32" name="Oval 60"/>
          <p:cNvSpPr>
            <a:spLocks noChangeArrowheads="1"/>
          </p:cNvSpPr>
          <p:nvPr/>
        </p:nvSpPr>
        <p:spPr bwMode="auto">
          <a:xfrm>
            <a:off x="5438775" y="49958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92" name="Text Box 61"/>
          <p:cNvSpPr txBox="1">
            <a:spLocks noChangeArrowheads="1"/>
          </p:cNvSpPr>
          <p:nvPr/>
        </p:nvSpPr>
        <p:spPr bwMode="auto">
          <a:xfrm>
            <a:off x="5511800" y="50133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35934" name="Oval 62"/>
          <p:cNvSpPr>
            <a:spLocks noChangeArrowheads="1"/>
          </p:cNvSpPr>
          <p:nvPr/>
        </p:nvSpPr>
        <p:spPr bwMode="auto">
          <a:xfrm>
            <a:off x="6375400" y="49942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94" name="Text Box 63"/>
          <p:cNvSpPr txBox="1">
            <a:spLocks noChangeArrowheads="1"/>
          </p:cNvSpPr>
          <p:nvPr/>
        </p:nvSpPr>
        <p:spPr bwMode="auto">
          <a:xfrm>
            <a:off x="6446838" y="50133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335936" name="Oval 64"/>
          <p:cNvSpPr>
            <a:spLocks noChangeArrowheads="1"/>
          </p:cNvSpPr>
          <p:nvPr/>
        </p:nvSpPr>
        <p:spPr bwMode="auto">
          <a:xfrm>
            <a:off x="5940425" y="38322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696" name="Text Box 65"/>
          <p:cNvSpPr txBox="1">
            <a:spLocks noChangeArrowheads="1"/>
          </p:cNvSpPr>
          <p:nvPr/>
        </p:nvSpPr>
        <p:spPr bwMode="auto">
          <a:xfrm>
            <a:off x="6015038" y="38608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2</a:t>
            </a:r>
          </a:p>
        </p:txBody>
      </p:sp>
      <p:sp>
        <p:nvSpPr>
          <p:cNvPr id="70697" name="Line 66"/>
          <p:cNvSpPr>
            <a:spLocks noChangeShapeType="1"/>
          </p:cNvSpPr>
          <p:nvPr/>
        </p:nvSpPr>
        <p:spPr bwMode="auto">
          <a:xfrm flipH="1">
            <a:off x="5726113" y="434816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8" name="Line 67"/>
          <p:cNvSpPr>
            <a:spLocks noChangeShapeType="1"/>
          </p:cNvSpPr>
          <p:nvPr/>
        </p:nvSpPr>
        <p:spPr bwMode="auto">
          <a:xfrm>
            <a:off x="8026400" y="4376738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40" name="Oval 68"/>
          <p:cNvSpPr>
            <a:spLocks noChangeArrowheads="1"/>
          </p:cNvSpPr>
          <p:nvPr/>
        </p:nvSpPr>
        <p:spPr bwMode="auto">
          <a:xfrm>
            <a:off x="5838825" y="60928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5941" name="Oval 69"/>
          <p:cNvSpPr>
            <a:spLocks noChangeArrowheads="1"/>
          </p:cNvSpPr>
          <p:nvPr/>
        </p:nvSpPr>
        <p:spPr bwMode="auto">
          <a:xfrm>
            <a:off x="8170863" y="50228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701" name="Text Box 70"/>
          <p:cNvSpPr txBox="1">
            <a:spLocks noChangeArrowheads="1"/>
          </p:cNvSpPr>
          <p:nvPr/>
        </p:nvSpPr>
        <p:spPr bwMode="auto">
          <a:xfrm>
            <a:off x="8170863" y="508476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70702" name="Line 71"/>
          <p:cNvSpPr>
            <a:spLocks noChangeShapeType="1"/>
          </p:cNvSpPr>
          <p:nvPr/>
        </p:nvSpPr>
        <p:spPr bwMode="auto">
          <a:xfrm flipH="1">
            <a:off x="7521575" y="43767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44" name="Oval 72"/>
          <p:cNvSpPr>
            <a:spLocks noChangeArrowheads="1"/>
          </p:cNvSpPr>
          <p:nvPr/>
        </p:nvSpPr>
        <p:spPr bwMode="auto">
          <a:xfrm>
            <a:off x="7708900" y="38608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704" name="Text Box 73"/>
          <p:cNvSpPr txBox="1">
            <a:spLocks noChangeArrowheads="1"/>
          </p:cNvSpPr>
          <p:nvPr/>
        </p:nvSpPr>
        <p:spPr bwMode="auto">
          <a:xfrm>
            <a:off x="7780338" y="39163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70705" name="Line 74"/>
          <p:cNvSpPr>
            <a:spLocks noChangeShapeType="1"/>
          </p:cNvSpPr>
          <p:nvPr/>
        </p:nvSpPr>
        <p:spPr bwMode="auto">
          <a:xfrm flipH="1">
            <a:off x="6272213" y="3357563"/>
            <a:ext cx="64770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47" name="Oval 75"/>
          <p:cNvSpPr>
            <a:spLocks noChangeArrowheads="1"/>
          </p:cNvSpPr>
          <p:nvPr/>
        </p:nvSpPr>
        <p:spPr bwMode="auto">
          <a:xfrm>
            <a:off x="6834188" y="28971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707" name="Text Box 76"/>
          <p:cNvSpPr txBox="1">
            <a:spLocks noChangeArrowheads="1"/>
          </p:cNvSpPr>
          <p:nvPr/>
        </p:nvSpPr>
        <p:spPr bwMode="auto">
          <a:xfrm>
            <a:off x="6880225" y="292576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70708" name="Line 77"/>
          <p:cNvSpPr>
            <a:spLocks noChangeShapeType="1"/>
          </p:cNvSpPr>
          <p:nvPr/>
        </p:nvSpPr>
        <p:spPr bwMode="auto">
          <a:xfrm>
            <a:off x="7207250" y="3357563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9" name="Text Box 78"/>
          <p:cNvSpPr txBox="1">
            <a:spLocks noChangeArrowheads="1"/>
          </p:cNvSpPr>
          <p:nvPr/>
        </p:nvSpPr>
        <p:spPr bwMode="auto">
          <a:xfrm>
            <a:off x="5943600" y="616585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70710" name="Line 79"/>
          <p:cNvSpPr>
            <a:spLocks noChangeShapeType="1"/>
          </p:cNvSpPr>
          <p:nvPr/>
        </p:nvSpPr>
        <p:spPr bwMode="auto">
          <a:xfrm flipH="1">
            <a:off x="6127750" y="5445125"/>
            <a:ext cx="392113" cy="652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952" name="Oval 80"/>
          <p:cNvSpPr>
            <a:spLocks noChangeArrowheads="1"/>
          </p:cNvSpPr>
          <p:nvPr/>
        </p:nvSpPr>
        <p:spPr bwMode="auto">
          <a:xfrm>
            <a:off x="7202488" y="50117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712" name="Text Box 81"/>
          <p:cNvSpPr txBox="1">
            <a:spLocks noChangeArrowheads="1"/>
          </p:cNvSpPr>
          <p:nvPr/>
        </p:nvSpPr>
        <p:spPr bwMode="auto">
          <a:xfrm>
            <a:off x="7275513" y="5084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335954" name="Oval 82"/>
          <p:cNvSpPr>
            <a:spLocks noChangeArrowheads="1"/>
          </p:cNvSpPr>
          <p:nvPr/>
        </p:nvSpPr>
        <p:spPr bwMode="auto">
          <a:xfrm>
            <a:off x="6950075" y="60785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714" name="Line 83"/>
          <p:cNvSpPr>
            <a:spLocks noChangeShapeType="1"/>
          </p:cNvSpPr>
          <p:nvPr/>
        </p:nvSpPr>
        <p:spPr bwMode="auto">
          <a:xfrm>
            <a:off x="6735763" y="5445125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5" name="Text Box 84"/>
          <p:cNvSpPr txBox="1">
            <a:spLocks noChangeArrowheads="1"/>
          </p:cNvSpPr>
          <p:nvPr/>
        </p:nvSpPr>
        <p:spPr bwMode="auto">
          <a:xfrm>
            <a:off x="7008813" y="6135688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4806" y="3093938"/>
            <a:ext cx="351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Before:1 2 3 4 5 6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8 9 10</a:t>
            </a:r>
            <a:br>
              <a:rPr lang="en-US" dirty="0"/>
            </a:br>
            <a:r>
              <a:rPr lang="en-US" dirty="0"/>
              <a:t>After  :1 2 3 4 5 6 8 9 10 </a:t>
            </a:r>
          </a:p>
        </p:txBody>
      </p:sp>
      <p:cxnSp>
        <p:nvCxnSpPr>
          <p:cNvPr id="5" name="Straight Arrow Connector 4"/>
          <p:cNvCxnSpPr>
            <a:stCxn id="335891" idx="4"/>
            <a:endCxn id="335891" idx="4"/>
          </p:cNvCxnSpPr>
          <p:nvPr/>
        </p:nvCxnSpPr>
        <p:spPr>
          <a:xfrm>
            <a:off x="1827213" y="340201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788030" y="3464643"/>
            <a:ext cx="1553479" cy="16971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188914"/>
            <a:ext cx="8964488" cy="79216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BST </a:t>
            </a:r>
            <a:r>
              <a:rPr lang="tr-TR" altLang="en-US" sz="3600" dirty="0" err="1">
                <a:latin typeface="+mn-lt"/>
              </a:rPr>
              <a:t>Delet</a:t>
            </a:r>
            <a:r>
              <a:rPr lang="en-US" altLang="en-US" sz="3600" dirty="0">
                <a:latin typeface="+mn-lt"/>
              </a:rPr>
              <a:t>e: Case 3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827088" y="3800475"/>
            <a:ext cx="287337" cy="493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24" name="Oval 4"/>
          <p:cNvSpPr>
            <a:spLocks noChangeArrowheads="1"/>
          </p:cNvSpPr>
          <p:nvPr/>
        </p:nvSpPr>
        <p:spPr bwMode="auto">
          <a:xfrm>
            <a:off x="34925" y="42926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07950" y="43132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37926" name="Oval 6"/>
          <p:cNvSpPr>
            <a:spLocks noChangeArrowheads="1"/>
          </p:cNvSpPr>
          <p:nvPr/>
        </p:nvSpPr>
        <p:spPr bwMode="auto">
          <a:xfrm>
            <a:off x="971550" y="42941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042988" y="43132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536575" y="3284538"/>
            <a:ext cx="504825" cy="504825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11188" y="33147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395288" y="3800475"/>
            <a:ext cx="358775" cy="493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633788" y="4837113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434975" y="5243513"/>
            <a:ext cx="504825" cy="504825"/>
          </a:xfrm>
          <a:prstGeom prst="ellipse">
            <a:avLst/>
          </a:prstGeom>
          <a:gradFill rotWithShape="1">
            <a:gsLst>
              <a:gs pos="0">
                <a:srgbClr val="664864"/>
              </a:gs>
              <a:gs pos="50000">
                <a:srgbClr val="DC9CD9"/>
              </a:gs>
              <a:gs pos="100000">
                <a:srgbClr val="664864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37933" name="Oval 13"/>
          <p:cNvSpPr>
            <a:spLocks noChangeArrowheads="1"/>
          </p:cNvSpPr>
          <p:nvPr/>
        </p:nvSpPr>
        <p:spPr bwMode="auto">
          <a:xfrm>
            <a:off x="3778250" y="54832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778250" y="5545138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11</a:t>
            </a:r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H="1">
            <a:off x="3128963" y="483711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36" name="Oval 16"/>
          <p:cNvSpPr>
            <a:spLocks noChangeArrowheads="1"/>
          </p:cNvSpPr>
          <p:nvPr/>
        </p:nvSpPr>
        <p:spPr bwMode="auto">
          <a:xfrm>
            <a:off x="3316288" y="43211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/>
              <a:t>10</a:t>
            </a:r>
          </a:p>
        </p:txBody>
      </p:sp>
      <p:sp>
        <p:nvSpPr>
          <p:cNvPr id="71697" name="Line 18"/>
          <p:cNvSpPr>
            <a:spLocks noChangeShapeType="1"/>
          </p:cNvSpPr>
          <p:nvPr/>
        </p:nvSpPr>
        <p:spPr bwMode="auto">
          <a:xfrm flipH="1">
            <a:off x="868363" y="2809875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39" name="Oval 19"/>
          <p:cNvSpPr>
            <a:spLocks noChangeArrowheads="1"/>
          </p:cNvSpPr>
          <p:nvPr/>
        </p:nvSpPr>
        <p:spPr bwMode="auto">
          <a:xfrm>
            <a:off x="1430338" y="23495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699" name="Text Box 20"/>
          <p:cNvSpPr txBox="1">
            <a:spLocks noChangeArrowheads="1"/>
          </p:cNvSpPr>
          <p:nvPr/>
        </p:nvSpPr>
        <p:spPr bwMode="auto">
          <a:xfrm>
            <a:off x="1476375" y="23780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71700" name="Line 21"/>
          <p:cNvSpPr>
            <a:spLocks noChangeShapeType="1"/>
          </p:cNvSpPr>
          <p:nvPr/>
        </p:nvSpPr>
        <p:spPr bwMode="auto">
          <a:xfrm>
            <a:off x="1803400" y="2809875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1" name="Text Box 22"/>
          <p:cNvSpPr txBox="1">
            <a:spLocks noChangeArrowheads="1"/>
          </p:cNvSpPr>
          <p:nvPr/>
        </p:nvSpPr>
        <p:spPr bwMode="auto">
          <a:xfrm>
            <a:off x="539750" y="530225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4</a:t>
            </a:r>
          </a:p>
        </p:txBody>
      </p:sp>
      <p:sp>
        <p:nvSpPr>
          <p:cNvPr id="71702" name="Line 23"/>
          <p:cNvSpPr>
            <a:spLocks noChangeShapeType="1"/>
          </p:cNvSpPr>
          <p:nvPr/>
        </p:nvSpPr>
        <p:spPr bwMode="auto">
          <a:xfrm flipH="1">
            <a:off x="755650" y="4797425"/>
            <a:ext cx="392113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44" name="Oval 24"/>
          <p:cNvSpPr>
            <a:spLocks noChangeArrowheads="1"/>
          </p:cNvSpPr>
          <p:nvPr/>
        </p:nvSpPr>
        <p:spPr bwMode="auto">
          <a:xfrm>
            <a:off x="2809875" y="547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4" name="Text Box 25"/>
          <p:cNvSpPr txBox="1">
            <a:spLocks noChangeArrowheads="1"/>
          </p:cNvSpPr>
          <p:nvPr/>
        </p:nvSpPr>
        <p:spPr bwMode="auto">
          <a:xfrm>
            <a:off x="2882900" y="55451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337946" name="Oval 26"/>
          <p:cNvSpPr>
            <a:spLocks noChangeArrowheads="1"/>
          </p:cNvSpPr>
          <p:nvPr/>
        </p:nvSpPr>
        <p:spPr bwMode="auto">
          <a:xfrm>
            <a:off x="1052513" y="60785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6" name="Line 27"/>
          <p:cNvSpPr>
            <a:spLocks noChangeShapeType="1"/>
          </p:cNvSpPr>
          <p:nvPr/>
        </p:nvSpPr>
        <p:spPr bwMode="auto">
          <a:xfrm>
            <a:off x="841375" y="5703888"/>
            <a:ext cx="28892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7" name="Text Box 28"/>
          <p:cNvSpPr txBox="1">
            <a:spLocks noChangeArrowheads="1"/>
          </p:cNvSpPr>
          <p:nvPr/>
        </p:nvSpPr>
        <p:spPr bwMode="auto">
          <a:xfrm>
            <a:off x="1111250" y="6135688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71708" name="Text Box 29"/>
          <p:cNvSpPr txBox="1">
            <a:spLocks noChangeArrowheads="1"/>
          </p:cNvSpPr>
          <p:nvPr/>
        </p:nvSpPr>
        <p:spPr bwMode="auto">
          <a:xfrm>
            <a:off x="111102" y="907113"/>
            <a:ext cx="89963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Deleting</a:t>
            </a:r>
            <a:r>
              <a:rPr lang="tr-TR" altLang="en-US" dirty="0">
                <a:latin typeface="Arial" panose="020B0604020202020204" pitchFamily="34" charset="0"/>
              </a:rPr>
              <a:t> a </a:t>
            </a:r>
            <a:r>
              <a:rPr lang="tr-TR" altLang="en-US" dirty="0" err="1">
                <a:latin typeface="Arial" panose="020B0604020202020204" pitchFamily="34" charset="0"/>
              </a:rPr>
              <a:t>node</a:t>
            </a:r>
            <a:r>
              <a:rPr lang="tr-TR" altLang="en-US" dirty="0">
                <a:latin typeface="Arial" panose="020B0604020202020204" pitchFamily="34" charset="0"/>
              </a:rPr>
              <a:t> z </a:t>
            </a:r>
            <a:r>
              <a:rPr lang="tr-TR" altLang="en-US" dirty="0" err="1">
                <a:latin typeface="Arial" panose="020B0604020202020204" pitchFamily="34" charset="0"/>
              </a:rPr>
              <a:t>from</a:t>
            </a:r>
            <a:r>
              <a:rPr lang="tr-TR" altLang="en-US" dirty="0">
                <a:latin typeface="Arial" panose="020B0604020202020204" pitchFamily="34" charset="0"/>
              </a:rPr>
              <a:t> a BST.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Case 3: </a:t>
            </a:r>
            <a:r>
              <a:rPr lang="tr-TR" altLang="en-US" dirty="0">
                <a:latin typeface="Arial" panose="020B0604020202020204" pitchFamily="34" charset="0"/>
              </a:rPr>
              <a:t>z has </a:t>
            </a:r>
            <a:r>
              <a:rPr lang="tr-TR" altLang="en-US" dirty="0" err="1">
                <a:latin typeface="Arial" panose="020B0604020202020204" pitchFamily="34" charset="0"/>
              </a:rPr>
              <a:t>two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chidren</a:t>
            </a:r>
            <a:r>
              <a:rPr lang="tr-TR" altLang="en-US" dirty="0">
                <a:latin typeface="Arial" panose="020B0604020202020204" pitchFamily="34" charset="0"/>
              </a:rPr>
              <a:t>. </a:t>
            </a:r>
            <a:r>
              <a:rPr lang="en-US" altLang="en-US" dirty="0">
                <a:latin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z</a:t>
            </a:r>
            <a:r>
              <a:rPr lang="tr-TR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= 3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transfer </a:t>
            </a: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inorder</a:t>
            </a:r>
            <a:r>
              <a:rPr lang="en-US" altLang="en-US" dirty="0">
                <a:solidFill>
                  <a:srgbClr val="7030A0"/>
                </a:solidFill>
                <a:latin typeface="Arial" panose="020B0604020202020204" pitchFamily="34" charset="0"/>
              </a:rPr>
              <a:t> successor </a:t>
            </a:r>
            <a:r>
              <a:rPr lang="en-US" altLang="en-US" dirty="0">
                <a:latin typeface="Arial" panose="020B0604020202020204" pitchFamily="34" charset="0"/>
              </a:rPr>
              <a:t>to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deletion position</a:t>
            </a:r>
            <a:r>
              <a:rPr lang="tr-TR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(pos. of z) and </a:t>
            </a: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</a:rPr>
              <a:t>link</a:t>
            </a:r>
            <a:r>
              <a:rPr lang="en-US" altLang="en-US" dirty="0">
                <a:latin typeface="Arial" panose="020B0604020202020204" pitchFamily="34" charset="0"/>
              </a:rPr>
              <a:t> the children of successor to their grand parents.</a:t>
            </a:r>
            <a:endParaRPr lang="tr-TR" altLang="en-US" dirty="0">
              <a:latin typeface="Arial" panose="020B0604020202020204" pitchFamily="34" charset="0"/>
            </a:endParaRPr>
          </a:p>
        </p:txBody>
      </p:sp>
      <p:sp>
        <p:nvSpPr>
          <p:cNvPr id="71709" name="AutoShape 30"/>
          <p:cNvSpPr>
            <a:spLocks noChangeArrowheads="1"/>
          </p:cNvSpPr>
          <p:nvPr/>
        </p:nvSpPr>
        <p:spPr bwMode="auto">
          <a:xfrm>
            <a:off x="3708400" y="3846513"/>
            <a:ext cx="1296988" cy="215900"/>
          </a:xfrm>
          <a:prstGeom prst="rightArrow">
            <a:avLst>
              <a:gd name="adj1" fmla="val 50000"/>
              <a:gd name="adj2" fmla="val 150184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37951" name="Oval 31"/>
          <p:cNvSpPr>
            <a:spLocks noChangeArrowheads="1"/>
          </p:cNvSpPr>
          <p:nvPr/>
        </p:nvSpPr>
        <p:spPr bwMode="auto">
          <a:xfrm>
            <a:off x="2411413" y="3294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11" name="Text Box 32"/>
          <p:cNvSpPr txBox="1">
            <a:spLocks noChangeArrowheads="1"/>
          </p:cNvSpPr>
          <p:nvPr/>
        </p:nvSpPr>
        <p:spPr bwMode="auto">
          <a:xfrm>
            <a:off x="2482850" y="331311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71712" name="Line 33"/>
          <p:cNvSpPr>
            <a:spLocks noChangeShapeType="1"/>
          </p:cNvSpPr>
          <p:nvPr/>
        </p:nvSpPr>
        <p:spPr bwMode="auto">
          <a:xfrm>
            <a:off x="2843213" y="3744913"/>
            <a:ext cx="5762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1713" name="AutoShape 65"/>
          <p:cNvCxnSpPr>
            <a:cxnSpLocks noChangeShapeType="1"/>
          </p:cNvCxnSpPr>
          <p:nvPr/>
        </p:nvCxnSpPr>
        <p:spPr bwMode="auto">
          <a:xfrm flipV="1">
            <a:off x="952500" y="3565524"/>
            <a:ext cx="101600" cy="1958975"/>
          </a:xfrm>
          <a:prstGeom prst="curvedConnector3">
            <a:avLst>
              <a:gd name="adj1" fmla="val 6125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4" name="Line 66"/>
          <p:cNvSpPr>
            <a:spLocks noChangeShapeType="1"/>
          </p:cNvSpPr>
          <p:nvPr/>
        </p:nvSpPr>
        <p:spPr bwMode="auto">
          <a:xfrm>
            <a:off x="5688013" y="3857625"/>
            <a:ext cx="287337" cy="493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7" name="Oval 67"/>
          <p:cNvSpPr>
            <a:spLocks noChangeArrowheads="1"/>
          </p:cNvSpPr>
          <p:nvPr/>
        </p:nvSpPr>
        <p:spPr bwMode="auto">
          <a:xfrm>
            <a:off x="4895850" y="43529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16" name="Text Box 68"/>
          <p:cNvSpPr txBox="1">
            <a:spLocks noChangeArrowheads="1"/>
          </p:cNvSpPr>
          <p:nvPr/>
        </p:nvSpPr>
        <p:spPr bwMode="auto">
          <a:xfrm>
            <a:off x="4968875" y="43703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37989" name="Oval 69"/>
          <p:cNvSpPr>
            <a:spLocks noChangeArrowheads="1"/>
          </p:cNvSpPr>
          <p:nvPr/>
        </p:nvSpPr>
        <p:spPr bwMode="auto">
          <a:xfrm>
            <a:off x="5832475" y="43513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18" name="Text Box 70"/>
          <p:cNvSpPr txBox="1">
            <a:spLocks noChangeArrowheads="1"/>
          </p:cNvSpPr>
          <p:nvPr/>
        </p:nvSpPr>
        <p:spPr bwMode="auto">
          <a:xfrm>
            <a:off x="5903913" y="437038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71719" name="Oval 71"/>
          <p:cNvSpPr>
            <a:spLocks noChangeArrowheads="1"/>
          </p:cNvSpPr>
          <p:nvPr/>
        </p:nvSpPr>
        <p:spPr bwMode="auto">
          <a:xfrm>
            <a:off x="5397500" y="3341688"/>
            <a:ext cx="504825" cy="504825"/>
          </a:xfrm>
          <a:prstGeom prst="ellipse">
            <a:avLst/>
          </a:prstGeom>
          <a:gradFill rotWithShape="1">
            <a:gsLst>
              <a:gs pos="0">
                <a:srgbClr val="664864"/>
              </a:gs>
              <a:gs pos="50000">
                <a:srgbClr val="DC9CD9"/>
              </a:gs>
              <a:gs pos="100000">
                <a:srgbClr val="664864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1720" name="Text Box 72"/>
          <p:cNvSpPr txBox="1">
            <a:spLocks noChangeArrowheads="1"/>
          </p:cNvSpPr>
          <p:nvPr/>
        </p:nvSpPr>
        <p:spPr bwMode="auto">
          <a:xfrm>
            <a:off x="5446713" y="33686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71721" name="Line 73"/>
          <p:cNvSpPr>
            <a:spLocks noChangeShapeType="1"/>
          </p:cNvSpPr>
          <p:nvPr/>
        </p:nvSpPr>
        <p:spPr bwMode="auto">
          <a:xfrm flipH="1">
            <a:off x="5256213" y="3857625"/>
            <a:ext cx="358775" cy="493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2" name="Line 74"/>
          <p:cNvSpPr>
            <a:spLocks noChangeShapeType="1"/>
          </p:cNvSpPr>
          <p:nvPr/>
        </p:nvSpPr>
        <p:spPr bwMode="auto">
          <a:xfrm>
            <a:off x="8494713" y="4894263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6" name="Oval 76"/>
          <p:cNvSpPr>
            <a:spLocks noChangeArrowheads="1"/>
          </p:cNvSpPr>
          <p:nvPr/>
        </p:nvSpPr>
        <p:spPr bwMode="auto">
          <a:xfrm>
            <a:off x="8639175" y="55403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4" name="Text Box 77"/>
          <p:cNvSpPr txBox="1">
            <a:spLocks noChangeArrowheads="1"/>
          </p:cNvSpPr>
          <p:nvPr/>
        </p:nvSpPr>
        <p:spPr bwMode="auto">
          <a:xfrm>
            <a:off x="8639175" y="5602288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11</a:t>
            </a:r>
          </a:p>
        </p:txBody>
      </p:sp>
      <p:sp>
        <p:nvSpPr>
          <p:cNvPr id="71725" name="Line 78"/>
          <p:cNvSpPr>
            <a:spLocks noChangeShapeType="1"/>
          </p:cNvSpPr>
          <p:nvPr/>
        </p:nvSpPr>
        <p:spPr bwMode="auto">
          <a:xfrm flipH="1">
            <a:off x="7989888" y="489426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9" name="Oval 79"/>
          <p:cNvSpPr>
            <a:spLocks noChangeArrowheads="1"/>
          </p:cNvSpPr>
          <p:nvPr/>
        </p:nvSpPr>
        <p:spPr bwMode="auto">
          <a:xfrm>
            <a:off x="8177213" y="43783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/>
              <a:t>10</a:t>
            </a:r>
          </a:p>
        </p:txBody>
      </p:sp>
      <p:sp>
        <p:nvSpPr>
          <p:cNvPr id="71727" name="Line 81"/>
          <p:cNvSpPr>
            <a:spLocks noChangeShapeType="1"/>
          </p:cNvSpPr>
          <p:nvPr/>
        </p:nvSpPr>
        <p:spPr bwMode="auto">
          <a:xfrm flipH="1">
            <a:off x="5729288" y="2867025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2" name="Oval 82"/>
          <p:cNvSpPr>
            <a:spLocks noChangeArrowheads="1"/>
          </p:cNvSpPr>
          <p:nvPr/>
        </p:nvSpPr>
        <p:spPr bwMode="auto">
          <a:xfrm>
            <a:off x="6291263" y="24066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9" name="Text Box 83"/>
          <p:cNvSpPr txBox="1">
            <a:spLocks noChangeArrowheads="1"/>
          </p:cNvSpPr>
          <p:nvPr/>
        </p:nvSpPr>
        <p:spPr bwMode="auto">
          <a:xfrm>
            <a:off x="6337300" y="24352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71730" name="Line 84"/>
          <p:cNvSpPr>
            <a:spLocks noChangeShapeType="1"/>
          </p:cNvSpPr>
          <p:nvPr/>
        </p:nvSpPr>
        <p:spPr bwMode="auto">
          <a:xfrm>
            <a:off x="6664325" y="2867025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1" name="Line 86"/>
          <p:cNvSpPr>
            <a:spLocks noChangeShapeType="1"/>
          </p:cNvSpPr>
          <p:nvPr/>
        </p:nvSpPr>
        <p:spPr bwMode="auto">
          <a:xfrm flipH="1">
            <a:off x="5724525" y="4854575"/>
            <a:ext cx="284163" cy="458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7" name="Oval 87"/>
          <p:cNvSpPr>
            <a:spLocks noChangeArrowheads="1"/>
          </p:cNvSpPr>
          <p:nvPr/>
        </p:nvSpPr>
        <p:spPr bwMode="auto">
          <a:xfrm>
            <a:off x="7670800" y="55292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33" name="Text Box 88"/>
          <p:cNvSpPr txBox="1">
            <a:spLocks noChangeArrowheads="1"/>
          </p:cNvSpPr>
          <p:nvPr/>
        </p:nvSpPr>
        <p:spPr bwMode="auto">
          <a:xfrm>
            <a:off x="7743825" y="56022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338009" name="Oval 89"/>
          <p:cNvSpPr>
            <a:spLocks noChangeArrowheads="1"/>
          </p:cNvSpPr>
          <p:nvPr/>
        </p:nvSpPr>
        <p:spPr bwMode="auto">
          <a:xfrm>
            <a:off x="5445125" y="52419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35" name="Text Box 91"/>
          <p:cNvSpPr txBox="1">
            <a:spLocks noChangeArrowheads="1"/>
          </p:cNvSpPr>
          <p:nvPr/>
        </p:nvSpPr>
        <p:spPr bwMode="auto">
          <a:xfrm>
            <a:off x="5503863" y="5299075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338012" name="Oval 92"/>
          <p:cNvSpPr>
            <a:spLocks noChangeArrowheads="1"/>
          </p:cNvSpPr>
          <p:nvPr/>
        </p:nvSpPr>
        <p:spPr bwMode="auto">
          <a:xfrm>
            <a:off x="7272338" y="33512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37" name="Text Box 93"/>
          <p:cNvSpPr txBox="1">
            <a:spLocks noChangeArrowheads="1"/>
          </p:cNvSpPr>
          <p:nvPr/>
        </p:nvSpPr>
        <p:spPr bwMode="auto">
          <a:xfrm>
            <a:off x="7343775" y="337026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71738" name="Line 94"/>
          <p:cNvSpPr>
            <a:spLocks noChangeShapeType="1"/>
          </p:cNvSpPr>
          <p:nvPr/>
        </p:nvSpPr>
        <p:spPr bwMode="auto">
          <a:xfrm>
            <a:off x="7704138" y="3802063"/>
            <a:ext cx="5762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9" name="Text Box 99"/>
          <p:cNvSpPr txBox="1">
            <a:spLocks noChangeArrowheads="1"/>
          </p:cNvSpPr>
          <p:nvPr/>
        </p:nvSpPr>
        <p:spPr bwMode="auto">
          <a:xfrm>
            <a:off x="36512" y="6237288"/>
            <a:ext cx="1015351" cy="63094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dirty="0" err="1">
                <a:solidFill>
                  <a:srgbClr val="6600FF"/>
                </a:solidFill>
              </a:rPr>
              <a:t>Successor</a:t>
            </a:r>
            <a:endParaRPr lang="tr-TR" altLang="en-US" sz="1400" dirty="0">
              <a:solidFill>
                <a:srgbClr val="6600FF"/>
              </a:solidFill>
            </a:endParaRPr>
          </a:p>
          <a:p>
            <a:pPr eaLnBrk="1" hangingPunct="1"/>
            <a:r>
              <a:rPr lang="tr-TR" altLang="en-US" sz="1400" dirty="0">
                <a:solidFill>
                  <a:srgbClr val="6600FF"/>
                </a:solidFill>
              </a:rPr>
              <a:t> of 3</a:t>
            </a:r>
          </a:p>
        </p:txBody>
      </p:sp>
      <p:sp>
        <p:nvSpPr>
          <p:cNvPr id="71740" name="Line 100"/>
          <p:cNvSpPr>
            <a:spLocks noChangeShapeType="1"/>
          </p:cNvSpPr>
          <p:nvPr/>
        </p:nvSpPr>
        <p:spPr bwMode="auto">
          <a:xfrm flipV="1">
            <a:off x="468313" y="5734050"/>
            <a:ext cx="1428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highlight>
                <a:srgbClr val="FF0000"/>
              </a:highlight>
            </a:endParaRPr>
          </a:p>
        </p:txBody>
      </p:sp>
      <p:cxnSp>
        <p:nvCxnSpPr>
          <p:cNvPr id="61" name="AutoShape 65"/>
          <p:cNvCxnSpPr>
            <a:cxnSpLocks noChangeShapeType="1"/>
          </p:cNvCxnSpPr>
          <p:nvPr/>
        </p:nvCxnSpPr>
        <p:spPr bwMode="auto">
          <a:xfrm flipV="1">
            <a:off x="1396351" y="4492625"/>
            <a:ext cx="101600" cy="1958975"/>
          </a:xfrm>
          <a:prstGeom prst="curvedConnector3">
            <a:avLst>
              <a:gd name="adj1" fmla="val 612500"/>
            </a:avLst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838325" y="6188075"/>
            <a:ext cx="725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Inorder:1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4</a:t>
            </a:r>
            <a:r>
              <a:rPr lang="en-US" dirty="0"/>
              <a:t> 5 6 7 8 9 10 11   Inorder:1 4 5 6 7 8 9 10 11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8469"/>
            <a:ext cx="8820472" cy="910431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BST </a:t>
            </a:r>
            <a:r>
              <a:rPr lang="tr-TR" altLang="en-US" sz="3600" dirty="0" err="1">
                <a:latin typeface="+mn-lt"/>
              </a:rPr>
              <a:t>Delete</a:t>
            </a:r>
            <a:endParaRPr lang="tr-TR" altLang="en-US" sz="3600" dirty="0">
              <a:latin typeface="+mn-lt"/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01A46F7B-F215-4A3D-A6F8-532E3B293A96}"/>
              </a:ext>
            </a:extLst>
          </p:cNvPr>
          <p:cNvSpPr/>
          <p:nvPr/>
        </p:nvSpPr>
        <p:spPr>
          <a:xfrm>
            <a:off x="107504" y="1143666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deleteIterative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NULL;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!= NULL &amp;&amp;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-&gt;data !=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 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-&gt;data)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else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NULL) 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cout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&lt;&lt; "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" &lt;&lt;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&lt;&lt; " not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found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&lt;&lt; "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provided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BST.\n";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005EAD1-B728-46E2-8761-9D5AF13C4360}"/>
              </a:ext>
            </a:extLst>
          </p:cNvPr>
          <p:cNvSpPr/>
          <p:nvPr/>
        </p:nvSpPr>
        <p:spPr>
          <a:xfrm>
            <a:off x="4583220" y="1143635"/>
            <a:ext cx="47525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//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Check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deleted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has at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most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NULL ||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NULL) 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NULL)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else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NULL)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else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delete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65400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8469"/>
            <a:ext cx="8820472" cy="910431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BST </a:t>
            </a:r>
            <a:r>
              <a:rPr lang="tr-TR" altLang="en-US" sz="3600" dirty="0" err="1">
                <a:latin typeface="+mn-lt"/>
              </a:rPr>
              <a:t>Delete</a:t>
            </a:r>
            <a:endParaRPr lang="tr-TR" altLang="en-US" sz="3600" dirty="0">
              <a:latin typeface="+mn-lt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72C1C3D8-6B4D-4B13-B44D-B3D9DD401982}"/>
              </a:ext>
            </a:extLst>
          </p:cNvPr>
          <p:cNvSpPr/>
          <p:nvPr/>
        </p:nvSpPr>
        <p:spPr>
          <a:xfrm>
            <a:off x="323528" y="993931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be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deleted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has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two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children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else 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p = NULL;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//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Compute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inorder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successor</a:t>
            </a:r>
            <a:endParaRPr lang="tr-T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!= NULL) {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p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(p != NULL)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//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has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p-&gt;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else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//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has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endParaRPr lang="tr-T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-&gt;data =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-&gt;data;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delete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3232150" algn="l"/>
              </a:tabLst>
            </a:pPr>
            <a:r>
              <a:rPr lang="tr-T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8449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Balancing</a:t>
            </a:r>
            <a:r>
              <a:rPr lang="tr-TR" altLang="en-US" sz="3600" dirty="0">
                <a:latin typeface="+mn-lt"/>
              </a:rPr>
              <a:t> a </a:t>
            </a:r>
            <a:r>
              <a:rPr lang="en-US" altLang="en-US" sz="3600" dirty="0">
                <a:latin typeface="+mn-lt"/>
              </a:rPr>
              <a:t>Binary </a:t>
            </a:r>
            <a:r>
              <a:rPr lang="tr-TR" altLang="en-US" sz="3600" dirty="0" err="1">
                <a:latin typeface="+mn-lt"/>
              </a:rPr>
              <a:t>Tree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68659"/>
            <a:ext cx="8424936" cy="4456113"/>
          </a:xfrm>
        </p:spPr>
        <p:txBody>
          <a:bodyPr/>
          <a:lstStyle/>
          <a:p>
            <a:pPr eaLnBrk="1" hangingPunct="1"/>
            <a:r>
              <a:rPr lang="tr-TR" altLang="en-US" sz="2400" dirty="0" err="1"/>
              <a:t>Search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processes</a:t>
            </a:r>
            <a:r>
              <a:rPr lang="en-US" altLang="en-US" sz="2400" dirty="0"/>
              <a:t> are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much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faster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linked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lists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is </a:t>
            </a:r>
            <a:r>
              <a:rPr lang="tr-TR" altLang="en-US" sz="2400" dirty="0" err="1">
                <a:solidFill>
                  <a:srgbClr val="FF0000"/>
                </a:solidFill>
              </a:rPr>
              <a:t>well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balanced</a:t>
            </a:r>
            <a:r>
              <a:rPr lang="tr-TR" altLang="en-US" sz="2400" dirty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tr-TR" altLang="en-US" sz="2400" dirty="0" err="1"/>
              <a:t>Efficiency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search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process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depends</a:t>
            </a:r>
            <a:r>
              <a:rPr lang="tr-TR" altLang="en-US" sz="2400" dirty="0"/>
              <a:t> how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looks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like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Worst case may approach to O(n) in some cases! (Why?)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en-US" altLang="en-US" sz="2400" dirty="0"/>
              <a:t>What do we mean by </a:t>
            </a:r>
            <a:r>
              <a:rPr lang="en-US" altLang="en-US" sz="2400" dirty="0">
                <a:solidFill>
                  <a:srgbClr val="FF0000"/>
                </a:solidFill>
              </a:rPr>
              <a:t>balancing a tree</a:t>
            </a:r>
            <a:r>
              <a:rPr lang="en-US" altLang="en-US" sz="2400" dirty="0"/>
              <a:t>?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 </a:t>
            </a:r>
            <a:r>
              <a:rPr lang="en-US" altLang="en-US" sz="2400" dirty="0"/>
              <a:t>The left or right subtree at any node should have similar shape and height. How similar?</a:t>
            </a:r>
          </a:p>
          <a:p>
            <a:pPr marL="0" indent="0">
              <a:buNone/>
            </a:pPr>
            <a:r>
              <a:rPr lang="en-US" altLang="en-US" sz="2400" dirty="0"/>
              <a:t>The answer is “H</a:t>
            </a:r>
            <a:r>
              <a:rPr lang="tr-TR" altLang="en-US" sz="2400" dirty="0"/>
              <a:t>e</a:t>
            </a:r>
            <a:r>
              <a:rPr lang="en-US" altLang="en-US" sz="2400" dirty="0" err="1"/>
              <a:t>ight</a:t>
            </a:r>
            <a:r>
              <a:rPr lang="en-US" altLang="en-US" sz="2400" dirty="0"/>
              <a:t> balanced tree”.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AD8172A9-F80D-7442-8DB0-2DA41642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5F33CB0-886D-4FDC-906E-0705EF9E5980}" type="slidenum">
              <a:rPr lang="en-US" altLang="tr-TR" sz="1400"/>
              <a:pPr>
                <a:spcBef>
                  <a:spcPct val="0"/>
                </a:spcBef>
                <a:buFontTx/>
                <a:buNone/>
                <a:defRPr/>
              </a:pPr>
              <a:t>3</a:t>
            </a:fld>
            <a:endParaRPr lang="en-US" altLang="tr-TR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699C93C-72CC-1E42-BD98-1E11EA496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tr-TR" sz="3600" dirty="0" err="1"/>
              <a:t>The</a:t>
            </a:r>
            <a:r>
              <a:rPr lang="tr-TR" altLang="tr-TR" sz="3600" dirty="0"/>
              <a:t> </a:t>
            </a:r>
            <a:r>
              <a:rPr lang="en-US" altLang="tr-TR" sz="3600" dirty="0"/>
              <a:t>Height of Binary Tree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7D4F1F9-A9E4-564D-8BFE-F1C897689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 dirty="0"/>
              <a:t>The height of a binary tree T can be defined </a:t>
            </a:r>
            <a:r>
              <a:rPr lang="en-US" altLang="tr-TR" sz="2400" i="1" dirty="0"/>
              <a:t>recursively</a:t>
            </a:r>
            <a:r>
              <a:rPr lang="en-US" altLang="tr-TR" sz="2400" dirty="0"/>
              <a:t> 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If T is empty, its height is </a:t>
            </a:r>
            <a:r>
              <a:rPr lang="en-US" altLang="tr-TR" sz="2400" dirty="0">
                <a:solidFill>
                  <a:srgbClr val="FF0000"/>
                </a:solidFill>
              </a:rPr>
              <a:t>-1</a:t>
            </a:r>
            <a:r>
              <a:rPr lang="en-US" altLang="tr-T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If T is non-empty tree, then since T is of the form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	          </a:t>
            </a:r>
            <a:r>
              <a:rPr lang="tr-TR" altLang="tr-TR" sz="2400" dirty="0"/>
              <a:t>    </a:t>
            </a:r>
            <a:r>
              <a:rPr lang="en-US" altLang="tr-TR" sz="2400" dirty="0"/>
              <a:t> 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sz="24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400" dirty="0"/>
              <a:t>		  </a:t>
            </a:r>
            <a:r>
              <a:rPr lang="tr-TR" altLang="tr-TR" sz="2400" dirty="0"/>
              <a:t> </a:t>
            </a:r>
            <a:r>
              <a:rPr lang="en-US" altLang="tr-TR" sz="2400" dirty="0"/>
              <a:t>T</a:t>
            </a:r>
            <a:r>
              <a:rPr lang="en-US" altLang="tr-TR" sz="2400" baseline="-25000" dirty="0"/>
              <a:t>L</a:t>
            </a:r>
            <a:r>
              <a:rPr lang="en-US" altLang="tr-TR" sz="2400" dirty="0"/>
              <a:t>          </a:t>
            </a:r>
            <a:r>
              <a:rPr lang="tr-TR" altLang="tr-TR" sz="2400" dirty="0"/>
              <a:t>       </a:t>
            </a:r>
            <a:r>
              <a:rPr lang="en-US" altLang="tr-TR" sz="2400" dirty="0"/>
              <a:t> T</a:t>
            </a:r>
            <a:r>
              <a:rPr lang="en-US" altLang="tr-TR" sz="2400" baseline="-25000" dirty="0"/>
              <a:t>R</a:t>
            </a: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</a:t>
            </a:r>
          </a:p>
          <a:p>
            <a:pPr marL="360363" lvl="1" indent="-174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the height of T is 1 greater than the height of its root’s taller subtree; i.e.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	</a:t>
            </a:r>
            <a:r>
              <a:rPr lang="en-US" altLang="tr-TR" sz="2400" b="1" i="1" dirty="0">
                <a:solidFill>
                  <a:schemeClr val="accent2"/>
                </a:solidFill>
              </a:rPr>
              <a:t>height(T)</a:t>
            </a:r>
            <a:r>
              <a:rPr lang="en-US" altLang="tr-TR" sz="2400" i="1" dirty="0"/>
              <a:t> = </a:t>
            </a:r>
            <a:r>
              <a:rPr lang="en-US" altLang="tr-TR" sz="2400" b="1" i="1" dirty="0">
                <a:solidFill>
                  <a:srgbClr val="FF0000"/>
                </a:solidFill>
              </a:rPr>
              <a:t>1</a:t>
            </a:r>
            <a:r>
              <a:rPr lang="en-US" altLang="tr-TR" sz="2400" i="1" dirty="0"/>
              <a:t> </a:t>
            </a:r>
            <a:r>
              <a:rPr lang="en-US" altLang="tr-TR" sz="2400" b="1" i="1" dirty="0">
                <a:solidFill>
                  <a:srgbClr val="FF0000"/>
                </a:solidFill>
              </a:rPr>
              <a:t>+</a:t>
            </a:r>
            <a:r>
              <a:rPr lang="en-US" altLang="tr-TR" sz="2400" i="1" dirty="0"/>
              <a:t> </a:t>
            </a:r>
            <a:r>
              <a:rPr lang="en-US" altLang="tr-TR" sz="2400" b="1" i="1" dirty="0">
                <a:solidFill>
                  <a:srgbClr val="FF0000"/>
                </a:solidFill>
              </a:rPr>
              <a:t>max{</a:t>
            </a:r>
            <a:r>
              <a:rPr lang="en-US" altLang="tr-TR" sz="2400" i="1" dirty="0">
                <a:solidFill>
                  <a:schemeClr val="accent6"/>
                </a:solidFill>
              </a:rPr>
              <a:t>height(T</a:t>
            </a:r>
            <a:r>
              <a:rPr lang="en-US" altLang="tr-TR" sz="2400" i="1" baseline="-25000" dirty="0">
                <a:solidFill>
                  <a:schemeClr val="accent6"/>
                </a:solidFill>
              </a:rPr>
              <a:t>L</a:t>
            </a:r>
            <a:r>
              <a:rPr lang="en-US" altLang="tr-TR" sz="2400" i="1" dirty="0">
                <a:solidFill>
                  <a:schemeClr val="accent6"/>
                </a:solidFill>
              </a:rPr>
              <a:t>)</a:t>
            </a:r>
            <a:r>
              <a:rPr lang="en-US" altLang="tr-TR" sz="2400" i="1" dirty="0"/>
              <a:t>,</a:t>
            </a:r>
            <a:r>
              <a:rPr lang="tr-TR" altLang="tr-TR" sz="2400" i="1" dirty="0"/>
              <a:t> </a:t>
            </a:r>
            <a:r>
              <a:rPr lang="en-US" altLang="tr-TR" sz="2400" i="1" dirty="0">
                <a:solidFill>
                  <a:schemeClr val="accent6"/>
                </a:solidFill>
              </a:rPr>
              <a:t>height(T</a:t>
            </a:r>
            <a:r>
              <a:rPr lang="en-US" altLang="tr-TR" sz="2400" i="1" baseline="-25000" dirty="0">
                <a:solidFill>
                  <a:schemeClr val="accent6"/>
                </a:solidFill>
              </a:rPr>
              <a:t>R</a:t>
            </a:r>
            <a:r>
              <a:rPr lang="en-US" altLang="tr-TR" sz="2400" i="1" dirty="0">
                <a:solidFill>
                  <a:schemeClr val="accent6"/>
                </a:solidFill>
              </a:rPr>
              <a:t>)</a:t>
            </a:r>
            <a:r>
              <a:rPr lang="en-US" altLang="tr-TR" sz="2400" b="1" i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400" dirty="0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86C255DF-A7F7-1144-9807-3A7A11743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971800"/>
            <a:ext cx="4921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D07E8B52-4A54-3D46-BE1B-7823AC79C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971800"/>
            <a:ext cx="4222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7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ABE3-20F1-4D96-A90C-FDB0CF3C3B0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Height-Balanced Trees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90689"/>
            <a:ext cx="8640960" cy="448627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height-balanced tree </a:t>
            </a:r>
            <a:r>
              <a:rPr lang="en-US" altLang="en-US" sz="2400" dirty="0"/>
              <a:t>is a binary search tree such that: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The height </a:t>
            </a:r>
            <a:r>
              <a:rPr lang="en-US" altLang="en-US" sz="2400" dirty="0"/>
              <a:t>of the left and right subtrees of the root differ by </a:t>
            </a:r>
            <a:r>
              <a:rPr lang="en-US" altLang="en-US" sz="2400" dirty="0">
                <a:solidFill>
                  <a:srgbClr val="FF0000"/>
                </a:solidFill>
              </a:rPr>
              <a:t>at most 1</a:t>
            </a:r>
          </a:p>
          <a:p>
            <a:pPr lvl="1"/>
            <a:r>
              <a:rPr lang="en-US" altLang="en-US" sz="2400" dirty="0"/>
              <a:t>The left and right subtrees of the root are also height balanced  trees</a:t>
            </a:r>
            <a:endParaRPr lang="tr-TR" altLang="en-US" sz="2400" dirty="0"/>
          </a:p>
          <a:p>
            <a:pPr lvl="1"/>
            <a:r>
              <a:rPr lang="tr-TR" altLang="en-US" sz="2400" dirty="0" err="1"/>
              <a:t>Remember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every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node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/>
              <a:t>is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root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its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subtrees</a:t>
            </a:r>
            <a:r>
              <a:rPr lang="tr-TR" altLang="en-US" sz="2400" dirty="0"/>
              <a:t>!</a:t>
            </a:r>
            <a:endParaRPr lang="en-US" altLang="en-US" sz="2400" dirty="0"/>
          </a:p>
          <a:p>
            <a:r>
              <a:rPr lang="en-US" altLang="en-US" sz="2400" dirty="0"/>
              <a:t>Height balanced trees are also called </a:t>
            </a:r>
            <a:r>
              <a:rPr lang="en-US" altLang="en-US" sz="2400" dirty="0">
                <a:solidFill>
                  <a:srgbClr val="FF0000"/>
                </a:solidFill>
              </a:rPr>
              <a:t>AVL</a:t>
            </a:r>
            <a:r>
              <a:rPr lang="en-US" altLang="en-US" sz="2400" dirty="0"/>
              <a:t> trees</a:t>
            </a:r>
          </a:p>
          <a:p>
            <a:pPr marL="0" indent="0">
              <a:buNone/>
            </a:pPr>
            <a:r>
              <a:rPr lang="tr-TR" altLang="en-US" sz="2400" dirty="0"/>
              <a:t>  </a:t>
            </a:r>
            <a:r>
              <a:rPr lang="en-US" altLang="en-US" sz="2400" dirty="0"/>
              <a:t>(Named after two computer scientists:</a:t>
            </a:r>
            <a:r>
              <a:rPr lang="tr-TR" altLang="en-US" sz="2400" dirty="0"/>
              <a:t> 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dirty="0"/>
              <a:t>delson-</a:t>
            </a:r>
            <a:r>
              <a:rPr lang="en-US" altLang="en-US" sz="2400" dirty="0" err="1">
                <a:solidFill>
                  <a:srgbClr val="FF0000"/>
                </a:solidFill>
              </a:rPr>
              <a:t>V</a:t>
            </a:r>
            <a:r>
              <a:rPr lang="en-US" altLang="en-US" sz="2400" dirty="0" err="1"/>
              <a:t>elsky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andis)</a:t>
            </a:r>
          </a:p>
          <a:p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97419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443" y="39616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Balancing</a:t>
            </a:r>
            <a:r>
              <a:rPr lang="tr-TR" altLang="en-US" sz="3600" dirty="0">
                <a:latin typeface="+mn-lt"/>
              </a:rPr>
              <a:t> a </a:t>
            </a:r>
            <a:r>
              <a:rPr lang="en-US" altLang="en-US" sz="3600" dirty="0">
                <a:latin typeface="+mn-lt"/>
              </a:rPr>
              <a:t>Binary Search </a:t>
            </a:r>
            <a:r>
              <a:rPr lang="tr-TR" altLang="en-US" sz="3600" dirty="0" err="1">
                <a:latin typeface="+mn-lt"/>
              </a:rPr>
              <a:t>Tree</a:t>
            </a:r>
            <a:endParaRPr lang="tr-TR" altLang="en-US" sz="3600" dirty="0">
              <a:latin typeface="+mn-lt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56" y="5938837"/>
            <a:ext cx="4610895" cy="696913"/>
          </a:xfrm>
          <a:solidFill>
            <a:srgbClr val="FDA5E6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1800" dirty="0"/>
              <a:t>Three </a:t>
            </a:r>
            <a:r>
              <a:rPr lang="tr-TR" altLang="en-US" sz="1800" dirty="0" err="1"/>
              <a:t>BSTs</a:t>
            </a:r>
            <a:r>
              <a:rPr lang="tr-TR" altLang="en-US" sz="1800" dirty="0"/>
              <a:t> </a:t>
            </a:r>
            <a:r>
              <a:rPr lang="tr-TR" altLang="en-US" sz="1800" dirty="0" err="1"/>
              <a:t>with</a:t>
            </a:r>
            <a:r>
              <a:rPr lang="tr-TR" altLang="en-US" sz="1800" dirty="0"/>
              <a:t> </a:t>
            </a:r>
            <a:r>
              <a:rPr lang="tr-TR" altLang="en-US" sz="1800" dirty="0" err="1"/>
              <a:t>the</a:t>
            </a:r>
            <a:r>
              <a:rPr lang="tr-TR" altLang="en-US" sz="1800" dirty="0"/>
              <a:t> </a:t>
            </a:r>
            <a:r>
              <a:rPr lang="tr-TR" altLang="en-US" sz="1800" dirty="0" err="1"/>
              <a:t>same</a:t>
            </a:r>
            <a:r>
              <a:rPr lang="tr-TR" altLang="en-US" sz="1800" dirty="0"/>
              <a:t> </a:t>
            </a:r>
            <a:r>
              <a:rPr lang="tr-TR" altLang="en-US" sz="1800" dirty="0" err="1"/>
              <a:t>information</a:t>
            </a:r>
            <a:r>
              <a:rPr lang="en-US" altLang="en-US" sz="1800" dirty="0"/>
              <a:t> contents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H</a:t>
            </a:r>
            <a:r>
              <a:rPr lang="tr-TR" altLang="en-US" sz="1800" dirty="0"/>
              <a:t>e</a:t>
            </a:r>
            <a:r>
              <a:rPr lang="en-US" altLang="en-US" sz="1800" dirty="0" err="1"/>
              <a:t>ights</a:t>
            </a:r>
            <a:r>
              <a:rPr lang="en-US" altLang="en-US" sz="1800" dirty="0"/>
              <a:t> are: 2,</a:t>
            </a:r>
            <a:r>
              <a:rPr lang="tr-TR" altLang="en-US" sz="1800" dirty="0"/>
              <a:t> </a:t>
            </a:r>
            <a:r>
              <a:rPr lang="en-US" altLang="en-US" sz="1800" dirty="0"/>
              <a:t>3 and 5</a:t>
            </a:r>
          </a:p>
        </p:txBody>
      </p:sp>
      <p:sp>
        <p:nvSpPr>
          <p:cNvPr id="354309" name="Oval 5"/>
          <p:cNvSpPr>
            <a:spLocks noChangeArrowheads="1"/>
          </p:cNvSpPr>
          <p:nvPr/>
        </p:nvSpPr>
        <p:spPr bwMode="auto">
          <a:xfrm>
            <a:off x="179388" y="49958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252413" y="50133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354313" name="Oval 9"/>
          <p:cNvSpPr>
            <a:spLocks noChangeArrowheads="1"/>
          </p:cNvSpPr>
          <p:nvPr/>
        </p:nvSpPr>
        <p:spPr bwMode="auto">
          <a:xfrm>
            <a:off x="681038" y="38322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1" name="Text Box 10"/>
          <p:cNvSpPr txBox="1">
            <a:spLocks noChangeArrowheads="1"/>
          </p:cNvSpPr>
          <p:nvPr/>
        </p:nvSpPr>
        <p:spPr bwMode="auto">
          <a:xfrm>
            <a:off x="755650" y="38608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</a:p>
        </p:txBody>
      </p:sp>
      <p:sp>
        <p:nvSpPr>
          <p:cNvPr id="72712" name="Line 11"/>
          <p:cNvSpPr>
            <a:spLocks noChangeShapeType="1"/>
          </p:cNvSpPr>
          <p:nvPr/>
        </p:nvSpPr>
        <p:spPr bwMode="auto">
          <a:xfrm flipH="1">
            <a:off x="468313" y="4292600"/>
            <a:ext cx="358775" cy="704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Line 12"/>
          <p:cNvSpPr>
            <a:spLocks noChangeShapeType="1"/>
          </p:cNvSpPr>
          <p:nvPr/>
        </p:nvSpPr>
        <p:spPr bwMode="auto">
          <a:xfrm>
            <a:off x="2914650" y="4305300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18" name="Oval 14"/>
          <p:cNvSpPr>
            <a:spLocks noChangeArrowheads="1"/>
          </p:cNvSpPr>
          <p:nvPr/>
        </p:nvSpPr>
        <p:spPr bwMode="auto">
          <a:xfrm>
            <a:off x="3059113" y="49418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5" name="Text Box 15"/>
          <p:cNvSpPr txBox="1">
            <a:spLocks noChangeArrowheads="1"/>
          </p:cNvSpPr>
          <p:nvPr/>
        </p:nvSpPr>
        <p:spPr bwMode="auto">
          <a:xfrm>
            <a:off x="3132138" y="50133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T</a:t>
            </a:r>
          </a:p>
        </p:txBody>
      </p:sp>
      <p:sp>
        <p:nvSpPr>
          <p:cNvPr id="72716" name="Line 16"/>
          <p:cNvSpPr>
            <a:spLocks noChangeShapeType="1"/>
          </p:cNvSpPr>
          <p:nvPr/>
        </p:nvSpPr>
        <p:spPr bwMode="auto">
          <a:xfrm flipH="1">
            <a:off x="2409825" y="43053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1" name="Oval 17"/>
          <p:cNvSpPr>
            <a:spLocks noChangeArrowheads="1"/>
          </p:cNvSpPr>
          <p:nvPr/>
        </p:nvSpPr>
        <p:spPr bwMode="auto">
          <a:xfrm>
            <a:off x="2597150" y="37893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8" name="Text Box 18"/>
          <p:cNvSpPr txBox="1">
            <a:spLocks noChangeArrowheads="1"/>
          </p:cNvSpPr>
          <p:nvPr/>
        </p:nvSpPr>
        <p:spPr bwMode="auto">
          <a:xfrm>
            <a:off x="2668588" y="38449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S</a:t>
            </a:r>
          </a:p>
        </p:txBody>
      </p:sp>
      <p:sp>
        <p:nvSpPr>
          <p:cNvPr id="72719" name="Line 19"/>
          <p:cNvSpPr>
            <a:spLocks noChangeShapeType="1"/>
          </p:cNvSpPr>
          <p:nvPr/>
        </p:nvSpPr>
        <p:spPr bwMode="auto">
          <a:xfrm flipH="1">
            <a:off x="1012825" y="3357563"/>
            <a:ext cx="64770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4" name="Oval 20"/>
          <p:cNvSpPr>
            <a:spLocks noChangeArrowheads="1"/>
          </p:cNvSpPr>
          <p:nvPr/>
        </p:nvSpPr>
        <p:spPr bwMode="auto">
          <a:xfrm>
            <a:off x="1574800" y="28971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21" name="Text Box 21"/>
          <p:cNvSpPr txBox="1">
            <a:spLocks noChangeArrowheads="1"/>
          </p:cNvSpPr>
          <p:nvPr/>
        </p:nvSpPr>
        <p:spPr bwMode="auto">
          <a:xfrm>
            <a:off x="1620838" y="292576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M</a:t>
            </a:r>
          </a:p>
        </p:txBody>
      </p:sp>
      <p:sp>
        <p:nvSpPr>
          <p:cNvPr id="72722" name="Line 22"/>
          <p:cNvSpPr>
            <a:spLocks noChangeShapeType="1"/>
          </p:cNvSpPr>
          <p:nvPr/>
        </p:nvSpPr>
        <p:spPr bwMode="auto">
          <a:xfrm>
            <a:off x="1947863" y="3357563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9" name="Oval 25"/>
          <p:cNvSpPr>
            <a:spLocks noChangeArrowheads="1"/>
          </p:cNvSpPr>
          <p:nvPr/>
        </p:nvSpPr>
        <p:spPr bwMode="auto">
          <a:xfrm>
            <a:off x="2090738" y="49403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24" name="Text Box 26"/>
          <p:cNvSpPr txBox="1">
            <a:spLocks noChangeArrowheads="1"/>
          </p:cNvSpPr>
          <p:nvPr/>
        </p:nvSpPr>
        <p:spPr bwMode="auto">
          <a:xfrm>
            <a:off x="2163763" y="50133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R</a:t>
            </a:r>
          </a:p>
        </p:txBody>
      </p:sp>
      <p:sp>
        <p:nvSpPr>
          <p:cNvPr id="72725" name="Line 30"/>
          <p:cNvSpPr>
            <a:spLocks noChangeShapeType="1"/>
          </p:cNvSpPr>
          <p:nvPr/>
        </p:nvSpPr>
        <p:spPr bwMode="auto">
          <a:xfrm>
            <a:off x="5291138" y="4330700"/>
            <a:ext cx="288925" cy="754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35" name="Oval 31"/>
          <p:cNvSpPr>
            <a:spLocks noChangeArrowheads="1"/>
          </p:cNvSpPr>
          <p:nvPr/>
        </p:nvSpPr>
        <p:spPr bwMode="auto">
          <a:xfrm>
            <a:off x="5435600" y="50117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27" name="Text Box 32"/>
          <p:cNvSpPr txBox="1">
            <a:spLocks noChangeArrowheads="1"/>
          </p:cNvSpPr>
          <p:nvPr/>
        </p:nvSpPr>
        <p:spPr bwMode="auto">
          <a:xfrm>
            <a:off x="5508625" y="508317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S</a:t>
            </a:r>
          </a:p>
        </p:txBody>
      </p:sp>
      <p:sp>
        <p:nvSpPr>
          <p:cNvPr id="72728" name="Line 33"/>
          <p:cNvSpPr>
            <a:spLocks noChangeShapeType="1"/>
          </p:cNvSpPr>
          <p:nvPr/>
        </p:nvSpPr>
        <p:spPr bwMode="auto">
          <a:xfrm flipH="1">
            <a:off x="4818063" y="437515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38" name="Oval 34"/>
          <p:cNvSpPr>
            <a:spLocks noChangeArrowheads="1"/>
          </p:cNvSpPr>
          <p:nvPr/>
        </p:nvSpPr>
        <p:spPr bwMode="auto">
          <a:xfrm>
            <a:off x="4932363" y="38592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30" name="Text Box 35"/>
          <p:cNvSpPr txBox="1">
            <a:spLocks noChangeArrowheads="1"/>
          </p:cNvSpPr>
          <p:nvPr/>
        </p:nvSpPr>
        <p:spPr bwMode="auto">
          <a:xfrm>
            <a:off x="5003800" y="39147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M</a:t>
            </a:r>
          </a:p>
        </p:txBody>
      </p:sp>
      <p:sp>
        <p:nvSpPr>
          <p:cNvPr id="354340" name="Oval 36"/>
          <p:cNvSpPr>
            <a:spLocks noChangeArrowheads="1"/>
          </p:cNvSpPr>
          <p:nvPr/>
        </p:nvSpPr>
        <p:spPr bwMode="auto">
          <a:xfrm>
            <a:off x="4498975" y="28241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32" name="Text Box 37"/>
          <p:cNvSpPr txBox="1">
            <a:spLocks noChangeArrowheads="1"/>
          </p:cNvSpPr>
          <p:nvPr/>
        </p:nvSpPr>
        <p:spPr bwMode="auto">
          <a:xfrm>
            <a:off x="4545013" y="28527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72733" name="Line 38"/>
          <p:cNvSpPr>
            <a:spLocks noChangeShapeType="1"/>
          </p:cNvSpPr>
          <p:nvPr/>
        </p:nvSpPr>
        <p:spPr bwMode="auto">
          <a:xfrm>
            <a:off x="4859338" y="3284538"/>
            <a:ext cx="21590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4498975" y="50101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35" name="Text Box 40"/>
          <p:cNvSpPr txBox="1">
            <a:spLocks noChangeArrowheads="1"/>
          </p:cNvSpPr>
          <p:nvPr/>
        </p:nvSpPr>
        <p:spPr bwMode="auto">
          <a:xfrm>
            <a:off x="4572000" y="50831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</a:p>
        </p:txBody>
      </p:sp>
      <p:sp>
        <p:nvSpPr>
          <p:cNvPr id="72736" name="Line 41"/>
          <p:cNvSpPr>
            <a:spLocks noChangeShapeType="1"/>
          </p:cNvSpPr>
          <p:nvPr/>
        </p:nvSpPr>
        <p:spPr bwMode="auto">
          <a:xfrm>
            <a:off x="5775325" y="5518150"/>
            <a:ext cx="255588" cy="646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46" name="Oval 42"/>
          <p:cNvSpPr>
            <a:spLocks noChangeArrowheads="1"/>
          </p:cNvSpPr>
          <p:nvPr/>
        </p:nvSpPr>
        <p:spPr bwMode="auto">
          <a:xfrm>
            <a:off x="5867400" y="61642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38" name="Text Box 43"/>
          <p:cNvSpPr txBox="1">
            <a:spLocks noChangeArrowheads="1"/>
          </p:cNvSpPr>
          <p:nvPr/>
        </p:nvSpPr>
        <p:spPr bwMode="auto">
          <a:xfrm>
            <a:off x="5973763" y="62261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T</a:t>
            </a:r>
          </a:p>
        </p:txBody>
      </p:sp>
      <p:sp>
        <p:nvSpPr>
          <p:cNvPr id="72739" name="Line 44"/>
          <p:cNvSpPr>
            <a:spLocks noChangeShapeType="1"/>
          </p:cNvSpPr>
          <p:nvPr/>
        </p:nvSpPr>
        <p:spPr bwMode="auto">
          <a:xfrm flipH="1">
            <a:off x="5251450" y="5516563"/>
            <a:ext cx="328613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49" name="Oval 45"/>
          <p:cNvSpPr>
            <a:spLocks noChangeArrowheads="1"/>
          </p:cNvSpPr>
          <p:nvPr/>
        </p:nvSpPr>
        <p:spPr bwMode="auto">
          <a:xfrm>
            <a:off x="4932363" y="61531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41" name="Text Box 46"/>
          <p:cNvSpPr txBox="1">
            <a:spLocks noChangeArrowheads="1"/>
          </p:cNvSpPr>
          <p:nvPr/>
        </p:nvSpPr>
        <p:spPr bwMode="auto">
          <a:xfrm>
            <a:off x="5005388" y="62261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R</a:t>
            </a:r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6415088" y="23114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43" name="Text Box 50"/>
          <p:cNvSpPr txBox="1">
            <a:spLocks noChangeArrowheads="1"/>
          </p:cNvSpPr>
          <p:nvPr/>
        </p:nvSpPr>
        <p:spPr bwMode="auto">
          <a:xfrm>
            <a:off x="6486525" y="23669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</a:p>
        </p:txBody>
      </p:sp>
      <p:sp>
        <p:nvSpPr>
          <p:cNvPr id="354355" name="Oval 51"/>
          <p:cNvSpPr>
            <a:spLocks noChangeArrowheads="1"/>
          </p:cNvSpPr>
          <p:nvPr/>
        </p:nvSpPr>
        <p:spPr bwMode="auto">
          <a:xfrm>
            <a:off x="6035675" y="13414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45" name="Text Box 52"/>
          <p:cNvSpPr txBox="1">
            <a:spLocks noChangeArrowheads="1"/>
          </p:cNvSpPr>
          <p:nvPr/>
        </p:nvSpPr>
        <p:spPr bwMode="auto">
          <a:xfrm>
            <a:off x="6081713" y="13414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72746" name="Line 54"/>
          <p:cNvSpPr>
            <a:spLocks noChangeShapeType="1"/>
          </p:cNvSpPr>
          <p:nvPr/>
        </p:nvSpPr>
        <p:spPr bwMode="auto">
          <a:xfrm>
            <a:off x="6732588" y="2795588"/>
            <a:ext cx="2159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59" name="Oval 55"/>
          <p:cNvSpPr>
            <a:spLocks noChangeArrowheads="1"/>
          </p:cNvSpPr>
          <p:nvPr/>
        </p:nvSpPr>
        <p:spPr bwMode="auto">
          <a:xfrm>
            <a:off x="6804025" y="32813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48" name="Text Box 56"/>
          <p:cNvSpPr txBox="1">
            <a:spLocks noChangeArrowheads="1"/>
          </p:cNvSpPr>
          <p:nvPr/>
        </p:nvSpPr>
        <p:spPr bwMode="auto">
          <a:xfrm>
            <a:off x="6877050" y="33528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M</a:t>
            </a:r>
          </a:p>
        </p:txBody>
      </p:sp>
      <p:sp>
        <p:nvSpPr>
          <p:cNvPr id="354362" name="Oval 58"/>
          <p:cNvSpPr>
            <a:spLocks noChangeArrowheads="1"/>
          </p:cNvSpPr>
          <p:nvPr/>
        </p:nvSpPr>
        <p:spPr bwMode="auto">
          <a:xfrm>
            <a:off x="7216775" y="42513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50" name="Text Box 59"/>
          <p:cNvSpPr txBox="1">
            <a:spLocks noChangeArrowheads="1"/>
          </p:cNvSpPr>
          <p:nvPr/>
        </p:nvSpPr>
        <p:spPr bwMode="auto">
          <a:xfrm>
            <a:off x="7289800" y="43227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R</a:t>
            </a:r>
          </a:p>
        </p:txBody>
      </p:sp>
      <p:sp>
        <p:nvSpPr>
          <p:cNvPr id="354365" name="Oval 61"/>
          <p:cNvSpPr>
            <a:spLocks noChangeArrowheads="1"/>
          </p:cNvSpPr>
          <p:nvPr/>
        </p:nvSpPr>
        <p:spPr bwMode="auto">
          <a:xfrm>
            <a:off x="7558088" y="52530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52" name="Text Box 62"/>
          <p:cNvSpPr txBox="1">
            <a:spLocks noChangeArrowheads="1"/>
          </p:cNvSpPr>
          <p:nvPr/>
        </p:nvSpPr>
        <p:spPr bwMode="auto">
          <a:xfrm>
            <a:off x="7631113" y="53244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S</a:t>
            </a:r>
          </a:p>
        </p:txBody>
      </p:sp>
      <p:sp>
        <p:nvSpPr>
          <p:cNvPr id="354368" name="Oval 64"/>
          <p:cNvSpPr>
            <a:spLocks noChangeArrowheads="1"/>
          </p:cNvSpPr>
          <p:nvPr/>
        </p:nvSpPr>
        <p:spPr bwMode="auto">
          <a:xfrm>
            <a:off x="7883525" y="62087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54" name="Text Box 65"/>
          <p:cNvSpPr txBox="1">
            <a:spLocks noChangeArrowheads="1"/>
          </p:cNvSpPr>
          <p:nvPr/>
        </p:nvSpPr>
        <p:spPr bwMode="auto">
          <a:xfrm>
            <a:off x="7956550" y="628015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T</a:t>
            </a:r>
          </a:p>
        </p:txBody>
      </p:sp>
      <p:sp>
        <p:nvSpPr>
          <p:cNvPr id="72755" name="Line 66"/>
          <p:cNvSpPr>
            <a:spLocks noChangeShapeType="1"/>
          </p:cNvSpPr>
          <p:nvPr/>
        </p:nvSpPr>
        <p:spPr bwMode="auto">
          <a:xfrm>
            <a:off x="6372225" y="1816100"/>
            <a:ext cx="2159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6" name="Line 67"/>
          <p:cNvSpPr>
            <a:spLocks noChangeShapeType="1"/>
          </p:cNvSpPr>
          <p:nvPr/>
        </p:nvSpPr>
        <p:spPr bwMode="auto">
          <a:xfrm>
            <a:off x="7164388" y="3760788"/>
            <a:ext cx="2159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7" name="Line 68"/>
          <p:cNvSpPr>
            <a:spLocks noChangeShapeType="1"/>
          </p:cNvSpPr>
          <p:nvPr/>
        </p:nvSpPr>
        <p:spPr bwMode="auto">
          <a:xfrm>
            <a:off x="7524750" y="4745038"/>
            <a:ext cx="2159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8" name="Line 69"/>
          <p:cNvSpPr>
            <a:spLocks noChangeShapeType="1"/>
          </p:cNvSpPr>
          <p:nvPr/>
        </p:nvSpPr>
        <p:spPr bwMode="auto">
          <a:xfrm>
            <a:off x="7894638" y="5738813"/>
            <a:ext cx="2159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00458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/>
              <a:t>Balancing a Tree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3417" y="1801130"/>
            <a:ext cx="5580112" cy="5065713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A </a:t>
            </a:r>
            <a:r>
              <a:rPr lang="tr-TR" altLang="en-US" sz="2400" dirty="0" err="1"/>
              <a:t>binary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balanced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differences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heighs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its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two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subtrees</a:t>
            </a:r>
            <a:r>
              <a:rPr lang="tr-TR" altLang="en-US" sz="2400" dirty="0"/>
              <a:t> </a:t>
            </a:r>
            <a:r>
              <a:rPr lang="en-US" altLang="en-US" sz="2400" dirty="0"/>
              <a:t>are </a:t>
            </a:r>
            <a:r>
              <a:rPr lang="tr-TR" altLang="en-US" sz="2400" dirty="0" err="1"/>
              <a:t>less</a:t>
            </a:r>
            <a:r>
              <a:rPr lang="tr-TR" altLang="en-US" sz="2400" dirty="0"/>
              <a:t> than or </a:t>
            </a:r>
            <a:r>
              <a:rPr lang="tr-TR" altLang="en-US" sz="2400" dirty="0" err="1"/>
              <a:t>equal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1.</a:t>
            </a:r>
          </a:p>
          <a:p>
            <a:pPr eaLnBrk="1" hangingPunct="1"/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difference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between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height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its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subterees</a:t>
            </a:r>
            <a:r>
              <a:rPr lang="tr-TR" altLang="en-US" sz="2400" dirty="0"/>
              <a:t> is 1 </a:t>
            </a:r>
            <a:r>
              <a:rPr lang="tr-TR" altLang="en-US" sz="2400" dirty="0" err="1"/>
              <a:t>hence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corresponding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subtree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balanced</a:t>
            </a:r>
            <a:r>
              <a:rPr lang="tr-TR" altLang="en-US" sz="2400" dirty="0"/>
              <a:t>.</a:t>
            </a:r>
          </a:p>
          <a:p>
            <a:pPr eaLnBrk="1" hangingPunct="1"/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B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difference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between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height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its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subterees</a:t>
            </a:r>
            <a:r>
              <a:rPr lang="tr-TR" altLang="en-US" sz="2400" dirty="0"/>
              <a:t> is 3 </a:t>
            </a:r>
            <a:r>
              <a:rPr lang="tr-TR" altLang="en-US" sz="2400" dirty="0" err="1"/>
              <a:t>hence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corresponding</a:t>
            </a:r>
            <a:r>
              <a:rPr lang="tr-TR" altLang="en-US" sz="2400" dirty="0"/>
              <a:t> (</a:t>
            </a:r>
            <a:r>
              <a:rPr lang="tr-TR" altLang="en-US" sz="2400" dirty="0" err="1"/>
              <a:t>sub</a:t>
            </a:r>
            <a:r>
              <a:rPr lang="tr-TR" altLang="en-US" sz="2400" dirty="0"/>
              <a:t>)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is not </a:t>
            </a:r>
            <a:r>
              <a:rPr lang="tr-TR" altLang="en-US" sz="2400" dirty="0" err="1"/>
              <a:t>balanced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7885113" y="3567113"/>
            <a:ext cx="288925" cy="754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8029575" y="42481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8102600" y="43195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R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7412038" y="361156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360" name="Oval 8"/>
          <p:cNvSpPr>
            <a:spLocks noChangeArrowheads="1"/>
          </p:cNvSpPr>
          <p:nvPr/>
        </p:nvSpPr>
        <p:spPr bwMode="auto">
          <a:xfrm>
            <a:off x="7526338" y="30956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7597775" y="31511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M</a:t>
            </a:r>
          </a:p>
        </p:txBody>
      </p:sp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7092950" y="20605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7138988" y="208915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7453313" y="2520950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365" name="Oval 13"/>
          <p:cNvSpPr>
            <a:spLocks noChangeArrowheads="1"/>
          </p:cNvSpPr>
          <p:nvPr/>
        </p:nvSpPr>
        <p:spPr bwMode="auto">
          <a:xfrm>
            <a:off x="7092950" y="42465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7165975" y="43195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8369300" y="4754563"/>
            <a:ext cx="255588" cy="646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8461375" y="54006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8567738" y="54625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T</a:t>
            </a:r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7845425" y="4752975"/>
            <a:ext cx="328613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371" name="Oval 19"/>
          <p:cNvSpPr>
            <a:spLocks noChangeArrowheads="1"/>
          </p:cNvSpPr>
          <p:nvPr/>
        </p:nvSpPr>
        <p:spPr bwMode="auto">
          <a:xfrm>
            <a:off x="7526338" y="53895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7599363" y="54625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AF28ED47-0B1E-4722-B716-6276B082F87D}"/>
                  </a:ext>
                </a:extLst>
              </p14:cNvPr>
              <p14:cNvContentPartPr/>
              <p14:nvPr/>
            </p14:nvContentPartPr>
            <p14:xfrm>
              <a:off x="6533609" y="2886357"/>
              <a:ext cx="2532960" cy="3398040"/>
            </p14:xfrm>
          </p:contentPart>
        </mc:Choice>
        <mc:Fallback xmlns=""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AF28ED47-0B1E-4722-B716-6276B082F8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4609" y="2877717"/>
                <a:ext cx="2550600" cy="341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1FE6-603C-41F9-A2B4-55AF425D286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4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AVL </a:t>
            </a:r>
            <a:r>
              <a:rPr lang="tr-TR" altLang="en-US" sz="3600" dirty="0">
                <a:latin typeface="+mn-lt"/>
              </a:rPr>
              <a:t>(</a:t>
            </a:r>
            <a:r>
              <a:rPr lang="tr-TR" altLang="en-US" sz="3600" dirty="0" err="1">
                <a:latin typeface="+mn-lt"/>
              </a:rPr>
              <a:t>Balanced</a:t>
            </a:r>
            <a:r>
              <a:rPr lang="tr-TR" altLang="en-US" sz="3600" dirty="0">
                <a:latin typeface="+mn-lt"/>
              </a:rPr>
              <a:t>) </a:t>
            </a:r>
            <a:r>
              <a:rPr lang="en-US" altLang="en-US" sz="3600" dirty="0">
                <a:latin typeface="+mn-lt"/>
              </a:rPr>
              <a:t>Tree Examples</a:t>
            </a:r>
          </a:p>
        </p:txBody>
      </p:sp>
      <p:graphicFrame>
        <p:nvGraphicFramePr>
          <p:cNvPr id="46083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191125056"/>
              </p:ext>
            </p:extLst>
          </p:nvPr>
        </p:nvGraphicFramePr>
        <p:xfrm>
          <a:off x="251520" y="1481876"/>
          <a:ext cx="8712968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Bitmap Image" r:id="rId3" imgW="4312381" imgH="3657917" progId="Paint.Picture">
                  <p:embed/>
                </p:oleObj>
              </mc:Choice>
              <mc:Fallback>
                <p:oleObj name="Bitmap Image" r:id="rId3" imgW="4312381" imgH="36579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1876"/>
                        <a:ext cx="8712968" cy="475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5956241"/>
            <a:ext cx="27774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84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alancing a bst tree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606"/>
            <a:ext cx="720080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518506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h=6                                 </a:t>
            </a:r>
            <a:r>
              <a:rPr lang="tr-TR" dirty="0"/>
              <a:t>    </a:t>
            </a:r>
            <a:r>
              <a:rPr lang="en-US" dirty="0"/>
              <a:t>     h=2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AB211E8-861D-4584-ABF8-76847583644B}"/>
              </a:ext>
            </a:extLst>
          </p:cNvPr>
          <p:cNvSpPr txBox="1"/>
          <p:nvPr/>
        </p:nvSpPr>
        <p:spPr>
          <a:xfrm>
            <a:off x="644657" y="598121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Both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data, but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complexity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615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4"/>
            <a:ext cx="8748464" cy="8323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n-lt"/>
              </a:rPr>
              <a:t>Why </a:t>
            </a:r>
            <a:r>
              <a:rPr lang="tr-TR" altLang="en-US" sz="4000" dirty="0" err="1">
                <a:latin typeface="+mn-lt"/>
              </a:rPr>
              <a:t>Balancing</a:t>
            </a:r>
            <a:r>
              <a:rPr lang="en-US" altLang="en-US" sz="4000" dirty="0">
                <a:latin typeface="+mn-lt"/>
              </a:rPr>
              <a:t> is Important ?</a:t>
            </a:r>
            <a:endParaRPr lang="tr-TR" altLang="en-US" sz="4000" dirty="0">
              <a:latin typeface="+mn-lt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3914" y="2127175"/>
            <a:ext cx="7488237" cy="4248150"/>
          </a:xfrm>
        </p:spPr>
        <p:txBody>
          <a:bodyPr/>
          <a:lstStyle/>
          <a:p>
            <a:pPr eaLnBrk="1" hangingPunct="1"/>
            <a:r>
              <a:rPr lang="tr-TR" altLang="en-US" sz="2000" dirty="0" err="1"/>
              <a:t>Suppose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that</a:t>
            </a:r>
            <a:r>
              <a:rPr lang="tr-TR" altLang="en-US" sz="2000" dirty="0"/>
              <a:t> n = 1000000 </a:t>
            </a:r>
            <a:r>
              <a:rPr lang="tr-TR" altLang="en-US" sz="2000" dirty="0" err="1"/>
              <a:t>items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are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stored</a:t>
            </a:r>
            <a:r>
              <a:rPr lang="tr-TR" altLang="en-US" sz="2000" dirty="0"/>
              <a:t> in a </a:t>
            </a:r>
            <a:r>
              <a:rPr lang="tr-TR" altLang="en-US" sz="2000" dirty="0" err="1"/>
              <a:t>perfectly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balanced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tree</a:t>
            </a:r>
            <a:r>
              <a:rPr lang="tr-TR" altLang="en-US" sz="2000" dirty="0"/>
              <a:t>.</a:t>
            </a:r>
          </a:p>
          <a:p>
            <a:pPr eaLnBrk="1" hangingPunct="1"/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height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this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tree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would</a:t>
            </a:r>
            <a:r>
              <a:rPr lang="tr-TR" altLang="en-US" sz="2000" dirty="0"/>
              <a:t> be</a:t>
            </a:r>
          </a:p>
          <a:p>
            <a:pPr eaLnBrk="1" hangingPunct="1"/>
            <a:endParaRPr lang="tr-TR" altLang="en-US" sz="2000" dirty="0"/>
          </a:p>
          <a:p>
            <a:pPr eaLnBrk="1" hangingPunct="1"/>
            <a:endParaRPr lang="tr-TR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000" dirty="0"/>
              <a:t>      </a:t>
            </a:r>
            <a:r>
              <a:rPr lang="tr-TR" altLang="en-US" sz="2000" dirty="0" err="1"/>
              <a:t>which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means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that</a:t>
            </a:r>
            <a:r>
              <a:rPr lang="tr-TR" altLang="en-US" sz="2000" dirty="0"/>
              <a:t> at </a:t>
            </a:r>
            <a:r>
              <a:rPr lang="tr-TR" altLang="en-US" sz="2000" dirty="0" err="1"/>
              <a:t>most</a:t>
            </a:r>
            <a:r>
              <a:rPr lang="tr-TR" altLang="en-US" sz="2000" dirty="0"/>
              <a:t> 20 </a:t>
            </a:r>
            <a:r>
              <a:rPr lang="tr-TR" altLang="en-US" sz="2000" dirty="0" err="1"/>
              <a:t>items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needs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to</a:t>
            </a:r>
            <a:r>
              <a:rPr lang="tr-TR" altLang="en-US" sz="2000" dirty="0"/>
              <a:t> be </a:t>
            </a:r>
            <a:r>
              <a:rPr lang="tr-TR" altLang="en-US" sz="2000" dirty="0" err="1"/>
              <a:t>tested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to</a:t>
            </a:r>
            <a:r>
              <a:rPr lang="tr-TR" altLang="en-US" sz="2000" dirty="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000" dirty="0"/>
              <a:t>      </a:t>
            </a:r>
            <a:r>
              <a:rPr lang="tr-TR" altLang="en-US" sz="2000" dirty="0" err="1"/>
              <a:t>search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for</a:t>
            </a:r>
            <a:r>
              <a:rPr lang="tr-TR" altLang="en-US" sz="2000" dirty="0"/>
              <a:t> an element. </a:t>
            </a:r>
          </a:p>
          <a:p>
            <a:pPr marL="268288" indent="-268288" eaLnBrk="1" hangingPunct="1"/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number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comparisons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much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smaller</a:t>
            </a:r>
            <a:r>
              <a:rPr lang="tr-TR" altLang="en-US" sz="2000" dirty="0"/>
              <a:t> than </a:t>
            </a:r>
            <a:r>
              <a:rPr lang="tr-TR" altLang="en-US" sz="2000" dirty="0" err="1"/>
              <a:t>that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linked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lists</a:t>
            </a:r>
            <a:r>
              <a:rPr lang="tr-TR" altLang="en-US" sz="2000" dirty="0"/>
              <a:t>.</a:t>
            </a:r>
          </a:p>
          <a:p>
            <a:pPr eaLnBrk="1" hangingPunct="1"/>
            <a:r>
              <a:rPr lang="tr-TR" altLang="en-US" sz="2000" dirty="0"/>
              <a:t>  </a:t>
            </a:r>
            <a:r>
              <a:rPr lang="tr-TR" altLang="en-US" sz="2000" dirty="0" err="1"/>
              <a:t>This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why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want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to</a:t>
            </a:r>
            <a:r>
              <a:rPr lang="tr-TR" altLang="en-US" sz="2000" dirty="0"/>
              <a:t> </a:t>
            </a:r>
            <a:r>
              <a:rPr lang="tr-TR" altLang="en-US" sz="2000" dirty="0" err="1"/>
              <a:t>balance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BSTs</a:t>
            </a:r>
            <a:r>
              <a:rPr lang="tr-TR" altLang="en-US" sz="2000" dirty="0"/>
              <a:t>.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1"/>
              <p:cNvSpPr txBox="1"/>
              <p:nvPr/>
            </p:nvSpPr>
            <p:spPr bwMode="auto">
              <a:xfrm>
                <a:off x="1554163" y="3338513"/>
                <a:ext cx="4797425" cy="4556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r-T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1000000</m:t>
                          </m:r>
                        </m:e>
                      </m:func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9315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074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4163" y="3338513"/>
                <a:ext cx="4797425" cy="455612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12160" y="3284984"/>
            <a:ext cx="805904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≈</a:t>
            </a:r>
            <a:r>
              <a:rPr lang="en-US" sz="2400" b="1" dirty="0"/>
              <a:t>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9873" y="4272569"/>
            <a:ext cx="36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Complexity is logarithmic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16464" y="1333848"/>
            <a:ext cx="82449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aximum number of key comparisons for retrieval, deletion, and insertion operations for BSTs is determined by the height of the tree.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5" y="214313"/>
            <a:ext cx="8676456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>
                <a:latin typeface="+mn-lt"/>
              </a:rPr>
              <a:t>Balancing</a:t>
            </a:r>
            <a:r>
              <a:rPr lang="tr-TR" altLang="en-US" sz="4000" dirty="0">
                <a:latin typeface="+mn-lt"/>
              </a:rPr>
              <a:t> a </a:t>
            </a:r>
            <a:r>
              <a:rPr lang="tr-TR" altLang="en-US" sz="4000" dirty="0" err="1">
                <a:latin typeface="+mn-lt"/>
              </a:rPr>
              <a:t>Tree</a:t>
            </a:r>
            <a:endParaRPr lang="tr-TR" altLang="en-US" sz="4000" dirty="0">
              <a:latin typeface="+mn-lt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3194" y="1556792"/>
            <a:ext cx="8316417" cy="4705350"/>
          </a:xfrm>
        </p:spPr>
        <p:txBody>
          <a:bodyPr/>
          <a:lstStyle/>
          <a:p>
            <a:pPr eaLnBrk="1" hangingPunct="1"/>
            <a:r>
              <a:rPr lang="tr-TR" altLang="en-US" sz="2400" dirty="0" err="1"/>
              <a:t>Various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methods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have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been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developed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balance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binary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.</a:t>
            </a:r>
          </a:p>
          <a:p>
            <a:pPr eaLnBrk="1" hangingPunct="1"/>
            <a:r>
              <a:rPr lang="tr-TR" altLang="en-US" sz="2400" dirty="0" err="1"/>
              <a:t>Some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them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based</a:t>
            </a:r>
            <a:r>
              <a:rPr lang="tr-TR" altLang="en-US" sz="2400" dirty="0"/>
              <a:t> on </a:t>
            </a:r>
            <a:r>
              <a:rPr lang="tr-TR" altLang="en-US" sz="2400" dirty="0" err="1">
                <a:solidFill>
                  <a:srgbClr val="FF0000"/>
                </a:solidFill>
              </a:rPr>
              <a:t>reordering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the</a:t>
            </a:r>
            <a:r>
              <a:rPr lang="tr-TR" altLang="en-US" sz="2400" dirty="0">
                <a:solidFill>
                  <a:srgbClr val="FF0000"/>
                </a:solidFill>
              </a:rPr>
              <a:t> data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when</a:t>
            </a:r>
            <a:r>
              <a:rPr lang="tr-TR" altLang="en-US" sz="2400" dirty="0"/>
              <a:t> an element is </a:t>
            </a:r>
            <a:r>
              <a:rPr lang="tr-TR" altLang="en-US" sz="2400" dirty="0" err="1"/>
              <a:t>entered</a:t>
            </a:r>
            <a:r>
              <a:rPr lang="tr-TR" altLang="en-US" sz="2400" dirty="0"/>
              <a:t>.</a:t>
            </a:r>
          </a:p>
          <a:p>
            <a:pPr eaLnBrk="1" hangingPunct="1"/>
            <a:r>
              <a:rPr lang="tr-TR" altLang="en-US" sz="2400" dirty="0" err="1"/>
              <a:t>Some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others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consist</a:t>
            </a:r>
            <a:r>
              <a:rPr lang="tr-TR" altLang="en-US" sz="2400" dirty="0"/>
              <a:t> of </a:t>
            </a:r>
            <a:r>
              <a:rPr lang="tr-TR" altLang="en-US" sz="2400" dirty="0" err="1">
                <a:solidFill>
                  <a:srgbClr val="FF0000"/>
                </a:solidFill>
              </a:rPr>
              <a:t>restructring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the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tree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each</a:t>
            </a:r>
            <a:r>
              <a:rPr lang="tr-TR" altLang="en-US" sz="2400" dirty="0"/>
              <a:t> </a:t>
            </a:r>
            <a:r>
              <a:rPr lang="en-US" altLang="en-US" sz="2400" dirty="0"/>
              <a:t>inserted </a:t>
            </a:r>
            <a:r>
              <a:rPr lang="tr-TR" altLang="en-US" sz="2400" dirty="0"/>
              <a:t>element.</a:t>
            </a:r>
          </a:p>
          <a:p>
            <a:pPr eaLnBrk="1" hangingPunct="1"/>
            <a:r>
              <a:rPr lang="tr-TR" altLang="en-US" sz="2400" dirty="0" err="1"/>
              <a:t>In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section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consider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simple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technique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based</a:t>
            </a:r>
            <a:r>
              <a:rPr lang="tr-TR" altLang="en-US" sz="2400" dirty="0"/>
              <a:t> on </a:t>
            </a:r>
            <a:r>
              <a:rPr lang="tr-TR" altLang="en-US" sz="2400" dirty="0" err="1"/>
              <a:t>ordering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data</a:t>
            </a:r>
            <a:r>
              <a:rPr lang="en-US" altLang="en-US" sz="2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altLang="en-US" sz="2100" dirty="0"/>
              <a:t>First, </a:t>
            </a:r>
            <a:r>
              <a:rPr lang="tr-TR" altLang="en-US" sz="2100" dirty="0" err="1"/>
              <a:t>the</a:t>
            </a:r>
            <a:r>
              <a:rPr lang="tr-TR" altLang="en-US" sz="2100" dirty="0"/>
              <a:t> data is </a:t>
            </a:r>
            <a:r>
              <a:rPr lang="tr-TR" altLang="en-US" sz="2100" dirty="0" err="1">
                <a:solidFill>
                  <a:srgbClr val="FF0000"/>
                </a:solidFill>
              </a:rPr>
              <a:t>sorted</a:t>
            </a:r>
            <a:r>
              <a:rPr lang="tr-TR" altLang="en-US" sz="2100" dirty="0"/>
              <a:t> in </a:t>
            </a:r>
            <a:r>
              <a:rPr lang="tr-TR" altLang="en-US" sz="2100" dirty="0" err="1"/>
              <a:t>increasing</a:t>
            </a:r>
            <a:r>
              <a:rPr lang="tr-TR" altLang="en-US" sz="2100" dirty="0"/>
              <a:t> </a:t>
            </a:r>
            <a:r>
              <a:rPr lang="tr-TR" altLang="en-US" sz="2100" dirty="0" err="1"/>
              <a:t>order</a:t>
            </a:r>
            <a:endParaRPr lang="tr-TR" altLang="en-US" sz="21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altLang="en-US" sz="2100" dirty="0" err="1"/>
              <a:t>The</a:t>
            </a:r>
            <a:r>
              <a:rPr lang="tr-TR" altLang="en-US" sz="2100" dirty="0"/>
              <a:t> </a:t>
            </a:r>
            <a:r>
              <a:rPr lang="tr-TR" altLang="en-US" sz="2100" dirty="0" err="1">
                <a:solidFill>
                  <a:srgbClr val="FF0000"/>
                </a:solidFill>
              </a:rPr>
              <a:t>middle</a:t>
            </a:r>
            <a:r>
              <a:rPr lang="tr-TR" altLang="en-US" sz="2100" dirty="0">
                <a:solidFill>
                  <a:srgbClr val="FF0000"/>
                </a:solidFill>
              </a:rPr>
              <a:t> element </a:t>
            </a:r>
            <a:r>
              <a:rPr lang="tr-TR" altLang="en-US" sz="2100" dirty="0"/>
              <a:t>is </a:t>
            </a:r>
            <a:r>
              <a:rPr lang="tr-TR" altLang="en-US" sz="2100" dirty="0" err="1"/>
              <a:t>chosen</a:t>
            </a:r>
            <a:r>
              <a:rPr lang="tr-TR" altLang="en-US" sz="2100" dirty="0"/>
              <a:t> </a:t>
            </a:r>
            <a:r>
              <a:rPr lang="tr-TR" altLang="en-US" sz="2100" dirty="0" err="1"/>
              <a:t>to</a:t>
            </a:r>
            <a:r>
              <a:rPr lang="tr-TR" altLang="en-US" sz="2100" dirty="0"/>
              <a:t> be </a:t>
            </a:r>
            <a:r>
              <a:rPr lang="tr-TR" altLang="en-US" sz="2100" dirty="0" err="1"/>
              <a:t>the</a:t>
            </a:r>
            <a:r>
              <a:rPr lang="tr-TR" altLang="en-US" sz="2100" dirty="0"/>
              <a:t> </a:t>
            </a:r>
            <a:r>
              <a:rPr lang="tr-TR" altLang="en-US" sz="2100" dirty="0" err="1">
                <a:solidFill>
                  <a:srgbClr val="FF0000"/>
                </a:solidFill>
              </a:rPr>
              <a:t>root</a:t>
            </a:r>
            <a:r>
              <a:rPr lang="tr-TR" altLang="en-US" sz="2100" dirty="0">
                <a:solidFill>
                  <a:srgbClr val="FF000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altLang="en-US" sz="2100" dirty="0" err="1"/>
              <a:t>Recursively</a:t>
            </a:r>
            <a:r>
              <a:rPr lang="tr-TR" altLang="en-US" sz="2100" dirty="0"/>
              <a:t>, </a:t>
            </a:r>
            <a:r>
              <a:rPr lang="tr-TR" altLang="en-US" sz="2100" dirty="0" err="1"/>
              <a:t>the</a:t>
            </a:r>
            <a:r>
              <a:rPr lang="tr-TR" altLang="en-US" sz="2100" dirty="0"/>
              <a:t> </a:t>
            </a:r>
            <a:r>
              <a:rPr lang="tr-TR" altLang="en-US" sz="2100" dirty="0" err="1">
                <a:solidFill>
                  <a:srgbClr val="FF0000"/>
                </a:solidFill>
              </a:rPr>
              <a:t>middle</a:t>
            </a:r>
            <a:r>
              <a:rPr lang="tr-TR" altLang="en-US" sz="2100" dirty="0">
                <a:solidFill>
                  <a:srgbClr val="FF0000"/>
                </a:solidFill>
              </a:rPr>
              <a:t> </a:t>
            </a:r>
            <a:r>
              <a:rPr lang="tr-TR" altLang="en-US" sz="2100" dirty="0" err="1">
                <a:solidFill>
                  <a:srgbClr val="FF0000"/>
                </a:solidFill>
              </a:rPr>
              <a:t>elements</a:t>
            </a:r>
            <a:r>
              <a:rPr lang="tr-TR" altLang="en-US" sz="2100" dirty="0">
                <a:solidFill>
                  <a:srgbClr val="FF0000"/>
                </a:solidFill>
              </a:rPr>
              <a:t> of </a:t>
            </a:r>
            <a:r>
              <a:rPr lang="tr-TR" altLang="en-US" sz="2100" dirty="0" err="1">
                <a:solidFill>
                  <a:srgbClr val="FF0000"/>
                </a:solidFill>
              </a:rPr>
              <a:t>the</a:t>
            </a:r>
            <a:r>
              <a:rPr lang="tr-TR" altLang="en-US" sz="2100" dirty="0">
                <a:solidFill>
                  <a:srgbClr val="FF0000"/>
                </a:solidFill>
              </a:rPr>
              <a:t> </a:t>
            </a:r>
            <a:r>
              <a:rPr lang="tr-TR" altLang="en-US" sz="2100" dirty="0" err="1">
                <a:solidFill>
                  <a:srgbClr val="FF0000"/>
                </a:solidFill>
              </a:rPr>
              <a:t>left</a:t>
            </a:r>
            <a:r>
              <a:rPr lang="tr-TR" altLang="en-US" sz="2100" dirty="0">
                <a:solidFill>
                  <a:srgbClr val="FF0000"/>
                </a:solidFill>
              </a:rPr>
              <a:t> </a:t>
            </a:r>
            <a:r>
              <a:rPr lang="tr-TR" altLang="en-US" sz="2100" dirty="0" err="1">
                <a:solidFill>
                  <a:srgbClr val="FF0000"/>
                </a:solidFill>
              </a:rPr>
              <a:t>and</a:t>
            </a:r>
            <a:r>
              <a:rPr lang="tr-TR" altLang="en-US" sz="2100" dirty="0">
                <a:solidFill>
                  <a:srgbClr val="FF0000"/>
                </a:solidFill>
              </a:rPr>
              <a:t> </a:t>
            </a:r>
            <a:r>
              <a:rPr lang="tr-TR" altLang="en-US" sz="2100" dirty="0" err="1">
                <a:solidFill>
                  <a:srgbClr val="FF0000"/>
                </a:solidFill>
              </a:rPr>
              <a:t>right</a:t>
            </a:r>
            <a:r>
              <a:rPr lang="tr-TR" altLang="en-US" sz="2100" dirty="0">
                <a:solidFill>
                  <a:srgbClr val="FF0000"/>
                </a:solidFill>
              </a:rPr>
              <a:t> </a:t>
            </a:r>
            <a:r>
              <a:rPr lang="tr-TR" altLang="en-US" sz="2100" dirty="0" err="1">
                <a:solidFill>
                  <a:srgbClr val="FF0000"/>
                </a:solidFill>
              </a:rPr>
              <a:t>subtrees</a:t>
            </a:r>
            <a:r>
              <a:rPr lang="tr-TR" altLang="en-US" sz="2100" dirty="0">
                <a:solidFill>
                  <a:srgbClr val="FF0000"/>
                </a:solidFill>
              </a:rPr>
              <a:t> </a:t>
            </a:r>
            <a:r>
              <a:rPr lang="tr-TR" altLang="en-US" sz="2100" dirty="0" err="1"/>
              <a:t>are</a:t>
            </a:r>
            <a:r>
              <a:rPr lang="tr-TR" altLang="en-US" sz="2100" dirty="0"/>
              <a:t> </a:t>
            </a:r>
            <a:r>
              <a:rPr lang="tr-TR" altLang="en-US" sz="2100" dirty="0" err="1"/>
              <a:t>chosen</a:t>
            </a:r>
            <a:r>
              <a:rPr lang="tr-TR" altLang="en-US" sz="2100" dirty="0"/>
              <a:t> </a:t>
            </a:r>
            <a:r>
              <a:rPr lang="tr-TR" altLang="en-US" sz="2100" dirty="0" err="1"/>
              <a:t>to</a:t>
            </a:r>
            <a:r>
              <a:rPr lang="tr-TR" altLang="en-US" sz="2100" dirty="0"/>
              <a:t> be </a:t>
            </a:r>
            <a:r>
              <a:rPr lang="tr-TR" altLang="en-US" sz="2100" dirty="0" err="1"/>
              <a:t>the</a:t>
            </a:r>
            <a:r>
              <a:rPr lang="tr-TR" altLang="en-US" sz="2100" dirty="0"/>
              <a:t> </a:t>
            </a:r>
            <a:r>
              <a:rPr lang="tr-TR" altLang="en-US" sz="2100" dirty="0" err="1"/>
              <a:t>left</a:t>
            </a:r>
            <a:r>
              <a:rPr lang="tr-TR" altLang="en-US" sz="2100" dirty="0"/>
              <a:t> </a:t>
            </a:r>
            <a:r>
              <a:rPr lang="tr-TR" altLang="en-US" sz="2100" dirty="0" err="1"/>
              <a:t>child</a:t>
            </a:r>
            <a:r>
              <a:rPr lang="tr-TR" altLang="en-US" sz="2100" dirty="0"/>
              <a:t> </a:t>
            </a:r>
            <a:r>
              <a:rPr lang="tr-TR" altLang="en-US" sz="2100" dirty="0" err="1"/>
              <a:t>and</a:t>
            </a:r>
            <a:r>
              <a:rPr lang="tr-TR" altLang="en-US" sz="2100" dirty="0"/>
              <a:t> </a:t>
            </a:r>
            <a:r>
              <a:rPr lang="tr-TR" altLang="en-US" sz="2100" dirty="0" err="1"/>
              <a:t>the</a:t>
            </a:r>
            <a:r>
              <a:rPr lang="tr-TR" altLang="en-US" sz="2100" dirty="0"/>
              <a:t> </a:t>
            </a:r>
            <a:r>
              <a:rPr lang="tr-TR" altLang="en-US" sz="2100" dirty="0" err="1"/>
              <a:t>right</a:t>
            </a:r>
            <a:r>
              <a:rPr lang="tr-TR" altLang="en-US" sz="2100" dirty="0"/>
              <a:t> </a:t>
            </a:r>
            <a:r>
              <a:rPr lang="tr-TR" altLang="en-US" sz="2100" dirty="0" err="1"/>
              <a:t>child</a:t>
            </a:r>
            <a:r>
              <a:rPr lang="tr-TR" altLang="en-US" sz="2100" dirty="0"/>
              <a:t> </a:t>
            </a:r>
            <a:r>
              <a:rPr lang="tr-TR" altLang="en-US" sz="2100" dirty="0" err="1"/>
              <a:t>respectively</a:t>
            </a:r>
            <a:r>
              <a:rPr lang="tr-TR" altLang="en-US" sz="2100" dirty="0"/>
              <a:t>.</a:t>
            </a:r>
          </a:p>
          <a:p>
            <a:pPr lvl="1"/>
            <a:endParaRPr lang="en-US" altLang="en-US" sz="21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188913"/>
            <a:ext cx="8748464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Balancing</a:t>
            </a:r>
            <a:r>
              <a:rPr lang="tr-TR" altLang="en-US" sz="4000" dirty="0"/>
              <a:t> a </a:t>
            </a:r>
            <a:r>
              <a:rPr lang="tr-TR" altLang="en-US" sz="4000" dirty="0" err="1"/>
              <a:t>Tree</a:t>
            </a:r>
            <a:r>
              <a:rPr lang="en-US" altLang="en-US" sz="4000" dirty="0"/>
              <a:t>:</a:t>
            </a:r>
            <a:r>
              <a:rPr lang="tr-TR" altLang="en-US" sz="4000" dirty="0"/>
              <a:t> </a:t>
            </a:r>
            <a:r>
              <a:rPr lang="en-US" altLang="en-US" sz="4000" dirty="0"/>
              <a:t>Example</a:t>
            </a:r>
            <a:endParaRPr lang="tr-TR" altLang="en-US" sz="40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349500"/>
            <a:ext cx="5494338" cy="143954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</a:t>
            </a:r>
            <a:r>
              <a:rPr lang="tr-TR" altLang="en-US" sz="2400" dirty="0" err="1"/>
              <a:t>Consider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data</a:t>
            </a:r>
            <a:r>
              <a:rPr lang="en-US" altLang="en-US" sz="2400" dirty="0"/>
              <a:t> in the nodes: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</a:t>
            </a:r>
            <a:r>
              <a:rPr lang="tr-TR" altLang="en-US" sz="2400" dirty="0"/>
              <a:t>4  2  10  1  3  9  8  6  5  7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Balance this tree by choosing the middle element</a:t>
            </a:r>
            <a:r>
              <a:rPr lang="tr-TR" altLang="en-US" sz="2400" dirty="0"/>
              <a:t> (</a:t>
            </a:r>
            <a:r>
              <a:rPr lang="tr-TR" altLang="en-US" sz="2400" dirty="0" err="1"/>
              <a:t>Median</a:t>
            </a:r>
            <a:r>
              <a:rPr lang="tr-TR" altLang="en-US" sz="2400" dirty="0"/>
              <a:t>)</a:t>
            </a:r>
            <a:r>
              <a:rPr lang="en-US" altLang="en-US" sz="2400" dirty="0"/>
              <a:t> as the root </a:t>
            </a:r>
            <a:r>
              <a:rPr lang="en-US" altLang="en-US" sz="2400" dirty="0">
                <a:solidFill>
                  <a:srgbClr val="FF0000"/>
                </a:solidFill>
              </a:rPr>
              <a:t>recursively.</a:t>
            </a:r>
          </a:p>
        </p:txBody>
      </p:sp>
      <p:sp>
        <p:nvSpPr>
          <p:cNvPr id="79876" name="Line 38"/>
          <p:cNvSpPr>
            <a:spLocks noChangeShapeType="1"/>
          </p:cNvSpPr>
          <p:nvPr/>
        </p:nvSpPr>
        <p:spPr bwMode="auto">
          <a:xfrm>
            <a:off x="6502400" y="2274888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71" name="Oval 39"/>
          <p:cNvSpPr>
            <a:spLocks noChangeArrowheads="1"/>
          </p:cNvSpPr>
          <p:nvPr/>
        </p:nvSpPr>
        <p:spPr bwMode="auto">
          <a:xfrm>
            <a:off x="5710238" y="29225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878" name="Text Box 40"/>
          <p:cNvSpPr txBox="1">
            <a:spLocks noChangeArrowheads="1"/>
          </p:cNvSpPr>
          <p:nvPr/>
        </p:nvSpPr>
        <p:spPr bwMode="auto">
          <a:xfrm>
            <a:off x="5783263" y="294005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76873" name="Oval 41"/>
          <p:cNvSpPr>
            <a:spLocks noChangeArrowheads="1"/>
          </p:cNvSpPr>
          <p:nvPr/>
        </p:nvSpPr>
        <p:spPr bwMode="auto">
          <a:xfrm>
            <a:off x="6646863" y="29210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880" name="Text Box 42"/>
          <p:cNvSpPr txBox="1">
            <a:spLocks noChangeArrowheads="1"/>
          </p:cNvSpPr>
          <p:nvPr/>
        </p:nvSpPr>
        <p:spPr bwMode="auto">
          <a:xfrm>
            <a:off x="6718300" y="294005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376875" name="Oval 43"/>
          <p:cNvSpPr>
            <a:spLocks noChangeArrowheads="1"/>
          </p:cNvSpPr>
          <p:nvPr/>
        </p:nvSpPr>
        <p:spPr bwMode="auto">
          <a:xfrm>
            <a:off x="6259513" y="17716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882" name="Text Box 44"/>
          <p:cNvSpPr txBox="1">
            <a:spLocks noChangeArrowheads="1"/>
          </p:cNvSpPr>
          <p:nvPr/>
        </p:nvSpPr>
        <p:spPr bwMode="auto">
          <a:xfrm>
            <a:off x="6334125" y="18002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2</a:t>
            </a:r>
          </a:p>
        </p:txBody>
      </p:sp>
      <p:sp>
        <p:nvSpPr>
          <p:cNvPr id="79883" name="Line 45"/>
          <p:cNvSpPr>
            <a:spLocks noChangeShapeType="1"/>
          </p:cNvSpPr>
          <p:nvPr/>
        </p:nvSpPr>
        <p:spPr bwMode="auto">
          <a:xfrm flipH="1">
            <a:off x="5997575" y="227488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4" name="Line 50"/>
          <p:cNvSpPr>
            <a:spLocks noChangeShapeType="1"/>
          </p:cNvSpPr>
          <p:nvPr/>
        </p:nvSpPr>
        <p:spPr bwMode="auto">
          <a:xfrm flipH="1">
            <a:off x="7891463" y="2301875"/>
            <a:ext cx="288925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83" name="Oval 51"/>
          <p:cNvSpPr>
            <a:spLocks noChangeArrowheads="1"/>
          </p:cNvSpPr>
          <p:nvPr/>
        </p:nvSpPr>
        <p:spPr bwMode="auto">
          <a:xfrm>
            <a:off x="8027988" y="18002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886" name="Text Box 52"/>
          <p:cNvSpPr txBox="1">
            <a:spLocks noChangeArrowheads="1"/>
          </p:cNvSpPr>
          <p:nvPr/>
        </p:nvSpPr>
        <p:spPr bwMode="auto">
          <a:xfrm>
            <a:off x="8015288" y="18557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79887" name="Line 53"/>
          <p:cNvSpPr>
            <a:spLocks noChangeShapeType="1"/>
          </p:cNvSpPr>
          <p:nvPr/>
        </p:nvSpPr>
        <p:spPr bwMode="auto">
          <a:xfrm flipH="1">
            <a:off x="6591300" y="1296988"/>
            <a:ext cx="64770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86" name="Oval 54"/>
          <p:cNvSpPr>
            <a:spLocks noChangeArrowheads="1"/>
          </p:cNvSpPr>
          <p:nvPr/>
        </p:nvSpPr>
        <p:spPr bwMode="auto">
          <a:xfrm>
            <a:off x="71532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889" name="Text Box 55"/>
          <p:cNvSpPr txBox="1">
            <a:spLocks noChangeArrowheads="1"/>
          </p:cNvSpPr>
          <p:nvPr/>
        </p:nvSpPr>
        <p:spPr bwMode="auto">
          <a:xfrm>
            <a:off x="7234238" y="86518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79890" name="Line 56"/>
          <p:cNvSpPr>
            <a:spLocks noChangeShapeType="1"/>
          </p:cNvSpPr>
          <p:nvPr/>
        </p:nvSpPr>
        <p:spPr bwMode="auto">
          <a:xfrm>
            <a:off x="7526338" y="1296988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1" name="Oval 59"/>
          <p:cNvSpPr>
            <a:spLocks noChangeArrowheads="1"/>
          </p:cNvSpPr>
          <p:nvPr/>
        </p:nvSpPr>
        <p:spPr bwMode="auto">
          <a:xfrm>
            <a:off x="7534275" y="29384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892" name="Text Box 60"/>
          <p:cNvSpPr txBox="1">
            <a:spLocks noChangeArrowheads="1"/>
          </p:cNvSpPr>
          <p:nvPr/>
        </p:nvSpPr>
        <p:spPr bwMode="auto">
          <a:xfrm>
            <a:off x="7607300" y="29860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376893" name="Oval 61"/>
          <p:cNvSpPr>
            <a:spLocks noChangeArrowheads="1"/>
          </p:cNvSpPr>
          <p:nvPr/>
        </p:nvSpPr>
        <p:spPr bwMode="auto">
          <a:xfrm>
            <a:off x="7034213" y="6307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894" name="Line 62"/>
          <p:cNvSpPr>
            <a:spLocks noChangeShapeType="1"/>
          </p:cNvSpPr>
          <p:nvPr/>
        </p:nvSpPr>
        <p:spPr bwMode="auto">
          <a:xfrm>
            <a:off x="6819900" y="5673725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5" name="Text Box 63"/>
          <p:cNvSpPr txBox="1">
            <a:spLocks noChangeArrowheads="1"/>
          </p:cNvSpPr>
          <p:nvPr/>
        </p:nvSpPr>
        <p:spPr bwMode="auto">
          <a:xfrm>
            <a:off x="7092950" y="6364288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79896" name="Line 65"/>
          <p:cNvSpPr>
            <a:spLocks noChangeShapeType="1"/>
          </p:cNvSpPr>
          <p:nvPr/>
        </p:nvSpPr>
        <p:spPr bwMode="auto">
          <a:xfrm flipH="1">
            <a:off x="7386638" y="3419475"/>
            <a:ext cx="288925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8" name="Oval 66"/>
          <p:cNvSpPr>
            <a:spLocks noChangeArrowheads="1"/>
          </p:cNvSpPr>
          <p:nvPr/>
        </p:nvSpPr>
        <p:spPr bwMode="auto">
          <a:xfrm>
            <a:off x="7029450" y="4056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898" name="Text Box 67"/>
          <p:cNvSpPr txBox="1">
            <a:spLocks noChangeArrowheads="1"/>
          </p:cNvSpPr>
          <p:nvPr/>
        </p:nvSpPr>
        <p:spPr bwMode="auto">
          <a:xfrm>
            <a:off x="7102475" y="41163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79899" name="Line 68"/>
          <p:cNvSpPr>
            <a:spLocks noChangeShapeType="1"/>
          </p:cNvSpPr>
          <p:nvPr/>
        </p:nvSpPr>
        <p:spPr bwMode="auto">
          <a:xfrm flipH="1">
            <a:off x="6892925" y="4530725"/>
            <a:ext cx="288925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901" name="Oval 69"/>
          <p:cNvSpPr>
            <a:spLocks noChangeArrowheads="1"/>
          </p:cNvSpPr>
          <p:nvPr/>
        </p:nvSpPr>
        <p:spPr bwMode="auto">
          <a:xfrm>
            <a:off x="6535738" y="51673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901" name="Text Box 70"/>
          <p:cNvSpPr txBox="1">
            <a:spLocks noChangeArrowheads="1"/>
          </p:cNvSpPr>
          <p:nvPr/>
        </p:nvSpPr>
        <p:spPr bwMode="auto">
          <a:xfrm>
            <a:off x="6608763" y="52403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79902" name="Line 71"/>
          <p:cNvSpPr>
            <a:spLocks noChangeShapeType="1"/>
          </p:cNvSpPr>
          <p:nvPr/>
        </p:nvSpPr>
        <p:spPr bwMode="auto">
          <a:xfrm flipH="1">
            <a:off x="6400800" y="5661025"/>
            <a:ext cx="288925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904" name="Oval 72"/>
          <p:cNvSpPr>
            <a:spLocks noChangeArrowheads="1"/>
          </p:cNvSpPr>
          <p:nvPr/>
        </p:nvSpPr>
        <p:spPr bwMode="auto">
          <a:xfrm>
            <a:off x="6043613" y="6297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904" name="Text Box 73"/>
          <p:cNvSpPr txBox="1">
            <a:spLocks noChangeArrowheads="1"/>
          </p:cNvSpPr>
          <p:nvPr/>
        </p:nvSpPr>
        <p:spPr bwMode="auto">
          <a:xfrm>
            <a:off x="6116638" y="63706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1" y="188913"/>
            <a:ext cx="8532440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Balancing</a:t>
            </a:r>
            <a:r>
              <a:rPr lang="tr-TR" altLang="en-US" sz="4000" dirty="0"/>
              <a:t> a </a:t>
            </a:r>
            <a:r>
              <a:rPr lang="tr-TR" altLang="en-US" sz="4000" dirty="0" err="1"/>
              <a:t>Tree</a:t>
            </a:r>
            <a:endParaRPr lang="tr-TR" altLang="en-US" sz="40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8409" y="1757362"/>
            <a:ext cx="2627784" cy="129626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First sort the data.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sorted</a:t>
            </a:r>
            <a:r>
              <a:rPr lang="tr-TR" altLang="en-US" sz="2400" dirty="0"/>
              <a:t> </a:t>
            </a:r>
            <a:r>
              <a:rPr lang="en-US" altLang="en-US" sz="2400" dirty="0"/>
              <a:t>list</a:t>
            </a:r>
            <a:r>
              <a:rPr lang="tr-TR" altLang="en-US" sz="2400" dirty="0"/>
              <a:t> is</a:t>
            </a:r>
            <a:r>
              <a:rPr lang="en-US" altLang="en-US" sz="2400" dirty="0"/>
              <a:t>:</a:t>
            </a: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1 2 3 4 </a:t>
            </a:r>
            <a:r>
              <a:rPr lang="tr-TR" altLang="en-US" sz="2400" dirty="0">
                <a:solidFill>
                  <a:srgbClr val="00B0F0"/>
                </a:solidFill>
              </a:rPr>
              <a:t>5 </a:t>
            </a:r>
            <a:r>
              <a:rPr lang="tr-TR" altLang="en-US" sz="2400" dirty="0"/>
              <a:t>6 7 8 9 10 </a:t>
            </a:r>
            <a:endParaRPr lang="en-US" altLang="en-US" sz="2400" dirty="0"/>
          </a:p>
        </p:txBody>
      </p: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5724525" y="3554413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4932363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5005388" y="42195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5868988" y="42005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5940425" y="42195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5481638" y="30511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5556250" y="307975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2</a:t>
            </a: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 flipH="1">
            <a:off x="5219700" y="355441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2" name="Line 12"/>
          <p:cNvSpPr>
            <a:spLocks noChangeShapeType="1"/>
          </p:cNvSpPr>
          <p:nvPr/>
        </p:nvSpPr>
        <p:spPr bwMode="auto">
          <a:xfrm flipH="1">
            <a:off x="7113588" y="3581400"/>
            <a:ext cx="288925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7250113" y="30797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894" name="Text Box 14"/>
          <p:cNvSpPr txBox="1">
            <a:spLocks noChangeArrowheads="1"/>
          </p:cNvSpPr>
          <p:nvPr/>
        </p:nvSpPr>
        <p:spPr bwMode="auto">
          <a:xfrm>
            <a:off x="7346950" y="31353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378895" name="Line 15"/>
          <p:cNvSpPr>
            <a:spLocks noChangeShapeType="1"/>
          </p:cNvSpPr>
          <p:nvPr/>
        </p:nvSpPr>
        <p:spPr bwMode="auto">
          <a:xfrm flipH="1">
            <a:off x="5813425" y="2576513"/>
            <a:ext cx="64770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6" name="Oval 16"/>
          <p:cNvSpPr>
            <a:spLocks noChangeArrowheads="1"/>
          </p:cNvSpPr>
          <p:nvPr/>
        </p:nvSpPr>
        <p:spPr bwMode="auto">
          <a:xfrm>
            <a:off x="6375400" y="2116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897" name="Text Box 17"/>
          <p:cNvSpPr txBox="1">
            <a:spLocks noChangeArrowheads="1"/>
          </p:cNvSpPr>
          <p:nvPr/>
        </p:nvSpPr>
        <p:spPr bwMode="auto">
          <a:xfrm>
            <a:off x="6456363" y="214471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5</a:t>
            </a:r>
          </a:p>
        </p:txBody>
      </p:sp>
      <p:sp>
        <p:nvSpPr>
          <p:cNvPr id="378898" name="Line 18"/>
          <p:cNvSpPr>
            <a:spLocks noChangeShapeType="1"/>
          </p:cNvSpPr>
          <p:nvPr/>
        </p:nvSpPr>
        <p:spPr bwMode="auto">
          <a:xfrm>
            <a:off x="6748463" y="2576513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6756400" y="42179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6829425" y="426561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7681913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906" name="Text Box 26"/>
          <p:cNvSpPr txBox="1">
            <a:spLocks noChangeArrowheads="1"/>
          </p:cNvSpPr>
          <p:nvPr/>
        </p:nvSpPr>
        <p:spPr bwMode="auto">
          <a:xfrm>
            <a:off x="7753350" y="4254500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378914" name="Text Box 34"/>
          <p:cNvSpPr txBox="1">
            <a:spLocks noChangeArrowheads="1"/>
          </p:cNvSpPr>
          <p:nvPr/>
        </p:nvSpPr>
        <p:spPr bwMode="auto">
          <a:xfrm>
            <a:off x="493713" y="3516313"/>
            <a:ext cx="398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Step 1: 1 2 3 4 </a:t>
            </a:r>
            <a:r>
              <a:rPr lang="tr-TR" altLang="en-US">
                <a:solidFill>
                  <a:schemeClr val="hlink"/>
                </a:solidFill>
              </a:rPr>
              <a:t>5</a:t>
            </a:r>
            <a:r>
              <a:rPr lang="tr-TR" altLang="en-US"/>
              <a:t> 6 7 8 9 10 </a:t>
            </a:r>
          </a:p>
        </p:txBody>
      </p:sp>
      <p:sp>
        <p:nvSpPr>
          <p:cNvPr id="378915" name="Oval 35"/>
          <p:cNvSpPr>
            <a:spLocks noChangeArrowheads="1"/>
          </p:cNvSpPr>
          <p:nvPr/>
        </p:nvSpPr>
        <p:spPr bwMode="auto">
          <a:xfrm>
            <a:off x="6378575" y="53736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>
            <a:off x="6227763" y="4699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17" name="Text Box 37"/>
          <p:cNvSpPr txBox="1">
            <a:spLocks noChangeArrowheads="1"/>
          </p:cNvSpPr>
          <p:nvPr/>
        </p:nvSpPr>
        <p:spPr bwMode="auto">
          <a:xfrm>
            <a:off x="6437313" y="5430838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378918" name="Oval 38"/>
          <p:cNvSpPr>
            <a:spLocks noChangeArrowheads="1"/>
          </p:cNvSpPr>
          <p:nvPr/>
        </p:nvSpPr>
        <p:spPr bwMode="auto">
          <a:xfrm>
            <a:off x="7264400" y="53721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7050088" y="473868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0" name="Text Box 40"/>
          <p:cNvSpPr txBox="1">
            <a:spLocks noChangeArrowheads="1"/>
          </p:cNvSpPr>
          <p:nvPr/>
        </p:nvSpPr>
        <p:spPr bwMode="auto">
          <a:xfrm>
            <a:off x="7323138" y="542925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7539038" y="35766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2" name="Oval 42"/>
          <p:cNvSpPr>
            <a:spLocks noChangeArrowheads="1"/>
          </p:cNvSpPr>
          <p:nvPr/>
        </p:nvSpPr>
        <p:spPr bwMode="auto">
          <a:xfrm>
            <a:off x="8258175" y="53165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923" name="Line 43"/>
          <p:cNvSpPr>
            <a:spLocks noChangeShapeType="1"/>
          </p:cNvSpPr>
          <p:nvPr/>
        </p:nvSpPr>
        <p:spPr bwMode="auto">
          <a:xfrm>
            <a:off x="8043863" y="4683125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4" name="Text Box 44"/>
          <p:cNvSpPr txBox="1">
            <a:spLocks noChangeArrowheads="1"/>
          </p:cNvSpPr>
          <p:nvPr/>
        </p:nvSpPr>
        <p:spPr bwMode="auto">
          <a:xfrm>
            <a:off x="8316913" y="5373688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378925" name="Text Box 45"/>
          <p:cNvSpPr txBox="1">
            <a:spLocks noChangeArrowheads="1"/>
          </p:cNvSpPr>
          <p:nvPr/>
        </p:nvSpPr>
        <p:spPr bwMode="auto">
          <a:xfrm>
            <a:off x="468313" y="4005263"/>
            <a:ext cx="330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Step 2: 1 </a:t>
            </a:r>
            <a:r>
              <a:rPr lang="tr-TR" altLang="en-US" dirty="0">
                <a:solidFill>
                  <a:srgbClr val="00FFFF"/>
                </a:solidFill>
              </a:rPr>
              <a:t>2</a:t>
            </a:r>
            <a:r>
              <a:rPr lang="tr-TR" altLang="en-US" dirty="0"/>
              <a:t> 3 4 </a:t>
            </a:r>
            <a:r>
              <a:rPr lang="tr-TR" altLang="en-US" dirty="0">
                <a:solidFill>
                  <a:schemeClr val="hlink"/>
                </a:solidFill>
              </a:rPr>
              <a:t>5</a:t>
            </a:r>
            <a:r>
              <a:rPr lang="tr-TR" altLang="en-US" dirty="0"/>
              <a:t> 6 7 8 9 10</a:t>
            </a:r>
          </a:p>
        </p:txBody>
      </p:sp>
      <p:sp>
        <p:nvSpPr>
          <p:cNvPr id="37892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330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Step 3: </a:t>
            </a:r>
            <a:r>
              <a:rPr lang="tr-TR" altLang="en-US" dirty="0">
                <a:solidFill>
                  <a:srgbClr val="FF9900"/>
                </a:solidFill>
              </a:rPr>
              <a:t>1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006600"/>
                </a:solidFill>
              </a:rPr>
              <a:t>2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9900"/>
                </a:solidFill>
              </a:rPr>
              <a:t>3</a:t>
            </a:r>
            <a:r>
              <a:rPr lang="tr-TR" altLang="en-US" dirty="0"/>
              <a:t> 4 </a:t>
            </a:r>
            <a:r>
              <a:rPr lang="tr-TR" altLang="en-US" dirty="0">
                <a:solidFill>
                  <a:schemeClr val="hlink"/>
                </a:solidFill>
              </a:rPr>
              <a:t>5</a:t>
            </a:r>
            <a:r>
              <a:rPr lang="tr-TR" altLang="en-US" dirty="0"/>
              <a:t> 6 7 8 9 10</a:t>
            </a:r>
          </a:p>
        </p:txBody>
      </p:sp>
      <p:sp>
        <p:nvSpPr>
          <p:cNvPr id="378928" name="Text Box 48"/>
          <p:cNvSpPr txBox="1">
            <a:spLocks noChangeArrowheads="1"/>
          </p:cNvSpPr>
          <p:nvPr/>
        </p:nvSpPr>
        <p:spPr bwMode="auto">
          <a:xfrm>
            <a:off x="468313" y="5013325"/>
            <a:ext cx="330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Step 4: </a:t>
            </a:r>
            <a:r>
              <a:rPr lang="tr-TR" altLang="en-US" dirty="0">
                <a:solidFill>
                  <a:srgbClr val="FF9900"/>
                </a:solidFill>
              </a:rPr>
              <a:t>1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006600"/>
                </a:solidFill>
              </a:rPr>
              <a:t>2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9900"/>
                </a:solidFill>
              </a:rPr>
              <a:t>3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800080"/>
                </a:solidFill>
              </a:rPr>
              <a:t>4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chemeClr val="hlink"/>
                </a:solidFill>
              </a:rPr>
              <a:t>5</a:t>
            </a:r>
            <a:r>
              <a:rPr lang="tr-TR" altLang="en-US" dirty="0"/>
              <a:t> 6 7 8 9 10</a:t>
            </a:r>
          </a:p>
        </p:txBody>
      </p:sp>
      <p:sp>
        <p:nvSpPr>
          <p:cNvPr id="378930" name="Text Box 50"/>
          <p:cNvSpPr txBox="1">
            <a:spLocks noChangeArrowheads="1"/>
          </p:cNvSpPr>
          <p:nvPr/>
        </p:nvSpPr>
        <p:spPr bwMode="auto">
          <a:xfrm>
            <a:off x="468313" y="5408613"/>
            <a:ext cx="330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Step 5: </a:t>
            </a:r>
            <a:r>
              <a:rPr lang="tr-TR" altLang="en-US" dirty="0">
                <a:solidFill>
                  <a:srgbClr val="FF9900"/>
                </a:solidFill>
              </a:rPr>
              <a:t>1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006600"/>
                </a:solidFill>
              </a:rPr>
              <a:t>2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9900"/>
                </a:solidFill>
              </a:rPr>
              <a:t>3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800080"/>
                </a:solidFill>
              </a:rPr>
              <a:t>4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chemeClr val="hlink"/>
                </a:solidFill>
              </a:rPr>
              <a:t>5</a:t>
            </a:r>
            <a:r>
              <a:rPr lang="tr-TR" altLang="en-US" dirty="0"/>
              <a:t> 6 7 </a:t>
            </a:r>
            <a:r>
              <a:rPr lang="tr-TR" altLang="en-US" dirty="0">
                <a:solidFill>
                  <a:srgbClr val="FF0000"/>
                </a:solidFill>
              </a:rPr>
              <a:t>8</a:t>
            </a:r>
            <a:r>
              <a:rPr lang="tr-TR" altLang="en-US" dirty="0"/>
              <a:t> 9 10</a:t>
            </a:r>
          </a:p>
        </p:txBody>
      </p:sp>
      <p:sp>
        <p:nvSpPr>
          <p:cNvPr id="378931" name="Text Box 51"/>
          <p:cNvSpPr txBox="1">
            <a:spLocks noChangeArrowheads="1"/>
          </p:cNvSpPr>
          <p:nvPr/>
        </p:nvSpPr>
        <p:spPr bwMode="auto">
          <a:xfrm>
            <a:off x="468313" y="5876925"/>
            <a:ext cx="330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Step 6: </a:t>
            </a:r>
            <a:r>
              <a:rPr lang="tr-TR" altLang="en-US" dirty="0">
                <a:solidFill>
                  <a:srgbClr val="FF9900"/>
                </a:solidFill>
              </a:rPr>
              <a:t>1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006600"/>
                </a:solidFill>
              </a:rPr>
              <a:t>2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9900"/>
                </a:solidFill>
              </a:rPr>
              <a:t>3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800080"/>
                </a:solidFill>
              </a:rPr>
              <a:t>4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chemeClr val="hlink"/>
                </a:solidFill>
              </a:rPr>
              <a:t>5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006600"/>
                </a:solidFill>
              </a:rPr>
              <a:t>6</a:t>
            </a:r>
            <a:r>
              <a:rPr lang="tr-TR" altLang="en-US" dirty="0">
                <a:solidFill>
                  <a:srgbClr val="7A5128"/>
                </a:solidFill>
              </a:rPr>
              <a:t> 7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0000"/>
                </a:solidFill>
              </a:rPr>
              <a:t>8</a:t>
            </a:r>
            <a:r>
              <a:rPr lang="tr-TR" altLang="en-US" dirty="0"/>
              <a:t> 9 10</a:t>
            </a:r>
          </a:p>
        </p:txBody>
      </p:sp>
      <p:sp>
        <p:nvSpPr>
          <p:cNvPr id="378932" name="Text Box 52"/>
          <p:cNvSpPr txBox="1">
            <a:spLocks noChangeArrowheads="1"/>
          </p:cNvSpPr>
          <p:nvPr/>
        </p:nvSpPr>
        <p:spPr bwMode="auto">
          <a:xfrm>
            <a:off x="468313" y="6308725"/>
            <a:ext cx="330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Step 7: </a:t>
            </a:r>
            <a:r>
              <a:rPr lang="tr-TR" altLang="en-US" dirty="0">
                <a:solidFill>
                  <a:srgbClr val="FF9900"/>
                </a:solidFill>
              </a:rPr>
              <a:t>1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006600"/>
                </a:solidFill>
              </a:rPr>
              <a:t>2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9900"/>
                </a:solidFill>
              </a:rPr>
              <a:t>3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800080"/>
                </a:solidFill>
              </a:rPr>
              <a:t>4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chemeClr val="hlink"/>
                </a:solidFill>
              </a:rPr>
              <a:t>5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006600"/>
                </a:solidFill>
              </a:rPr>
              <a:t>6 </a:t>
            </a:r>
            <a:r>
              <a:rPr lang="tr-TR" altLang="en-US" dirty="0"/>
              <a:t>7 </a:t>
            </a:r>
            <a:r>
              <a:rPr lang="tr-TR" altLang="en-US" dirty="0">
                <a:solidFill>
                  <a:srgbClr val="FF0000"/>
                </a:solidFill>
              </a:rPr>
              <a:t>8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00FFFF"/>
                </a:solidFill>
              </a:rPr>
              <a:t>9 10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7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7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5" grpId="0" animBg="1"/>
      <p:bldP spid="378886" grpId="0"/>
      <p:bldP spid="378887" grpId="0" animBg="1"/>
      <p:bldP spid="378888" grpId="0"/>
      <p:bldP spid="378889" grpId="0" animBg="1"/>
      <p:bldP spid="378890" grpId="0"/>
      <p:bldP spid="378891" grpId="0" animBg="1"/>
      <p:bldP spid="378892" grpId="0" animBg="1"/>
      <p:bldP spid="378893" grpId="0" animBg="1"/>
      <p:bldP spid="378894" grpId="0"/>
      <p:bldP spid="378895" grpId="0" animBg="1"/>
      <p:bldP spid="378896" grpId="0" animBg="1"/>
      <p:bldP spid="378897" grpId="0"/>
      <p:bldP spid="378898" grpId="0" animBg="1"/>
      <p:bldP spid="378899" grpId="0" animBg="1"/>
      <p:bldP spid="378900" grpId="0"/>
      <p:bldP spid="378905" grpId="0" animBg="1"/>
      <p:bldP spid="378906" grpId="0"/>
      <p:bldP spid="378914" grpId="0"/>
      <p:bldP spid="378915" grpId="0" animBg="1"/>
      <p:bldP spid="378916" grpId="0" animBg="1"/>
      <p:bldP spid="378917" grpId="0"/>
      <p:bldP spid="378918" grpId="0" animBg="1"/>
      <p:bldP spid="378919" grpId="0" animBg="1"/>
      <p:bldP spid="378920" grpId="0"/>
      <p:bldP spid="378921" grpId="0" animBg="1"/>
      <p:bldP spid="378922" grpId="0" animBg="1"/>
      <p:bldP spid="378923" grpId="0" animBg="1"/>
      <p:bldP spid="378924" grpId="0"/>
      <p:bldP spid="378925" grpId="0"/>
      <p:bldP spid="378927" grpId="0"/>
      <p:bldP spid="378928" grpId="0"/>
      <p:bldP spid="378930" grpId="0"/>
      <p:bldP spid="378931" grpId="0"/>
      <p:bldP spid="3789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8116"/>
            <a:ext cx="8075240" cy="400815"/>
          </a:xfrm>
        </p:spPr>
        <p:txBody>
          <a:bodyPr/>
          <a:lstStyle/>
          <a:p>
            <a:pPr marL="15875" marR="6350">
              <a:lnSpc>
                <a:spcPts val="2863"/>
              </a:lnSpc>
            </a:pPr>
            <a:r>
              <a:rPr lang="en-US" sz="3600" b="0" spc="-163" dirty="0">
                <a:latin typeface="Calibri" panose="020F0502020204030204" pitchFamily="34" charset="0"/>
              </a:rPr>
              <a:t>Complexity of </a:t>
            </a:r>
            <a:r>
              <a:rPr lang="en-US" sz="3600" b="0" spc="69" dirty="0">
                <a:latin typeface="Calibri" panose="020F0502020204030204" pitchFamily="34" charset="0"/>
              </a:rPr>
              <a:t>the BST </a:t>
            </a:r>
            <a:r>
              <a:rPr lang="en-US" sz="3600" b="0" spc="150" dirty="0">
                <a:latin typeface="Calibri" panose="020F0502020204030204" pitchFamily="34" charset="0"/>
              </a:rPr>
              <a:t>Operations</a:t>
            </a:r>
            <a:endParaRPr lang="en-US" sz="3600" b="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169" y="1207943"/>
            <a:ext cx="8241631" cy="444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Remember that,</a:t>
            </a:r>
            <a:r>
              <a:rPr lang="tr-TR" sz="2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 BST with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worst-case structure</a:t>
            </a:r>
            <a:r>
              <a:rPr lang="tr-T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(degenerate tree) is no more efficient than a regular linked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13" dirty="0">
                <a:latin typeface="+mn-lt"/>
                <a:cs typeface="Arial"/>
              </a:rPr>
              <a:t>If a </a:t>
            </a:r>
            <a:r>
              <a:rPr lang="en-US" sz="2400" spc="6" dirty="0">
                <a:latin typeface="+mn-lt"/>
                <a:cs typeface="Arial"/>
              </a:rPr>
              <a:t>BST</a:t>
            </a:r>
            <a:r>
              <a:rPr lang="en-US" sz="2400" spc="6" dirty="0">
                <a:solidFill>
                  <a:srgbClr val="FF0000"/>
                </a:solidFill>
                <a:latin typeface="+mn-lt"/>
                <a:cs typeface="Arial"/>
              </a:rPr>
              <a:t> is balanced</a:t>
            </a:r>
            <a:r>
              <a:rPr lang="en-US" sz="2400" spc="6" dirty="0">
                <a:latin typeface="+mn-lt"/>
                <a:cs typeface="Arial"/>
              </a:rPr>
              <a:t>, then the length of longest path is log n, which is the height h.</a:t>
            </a:r>
          </a:p>
          <a:p>
            <a:pPr marL="358775" marR="6350" indent="-342900">
              <a:lnSpc>
                <a:spcPct val="1167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B2A2A"/>
                </a:solidFill>
                <a:latin typeface="+mn-lt"/>
              </a:rPr>
              <a:t>Search, Insert, Delete operations visit the nodes along a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root-to-leaf path</a:t>
            </a:r>
            <a:r>
              <a:rPr lang="en-US" sz="2400" dirty="0">
                <a:solidFill>
                  <a:srgbClr val="2B2A2A"/>
                </a:solidFill>
                <a:latin typeface="+mn-lt"/>
              </a:rPr>
              <a:t>.</a:t>
            </a:r>
            <a:endParaRPr lang="en-US" sz="2400" spc="6" dirty="0">
              <a:latin typeface="+mn-lt"/>
              <a:cs typeface="Arial"/>
            </a:endParaRPr>
          </a:p>
          <a:p>
            <a:pPr marL="358775" marR="6350" indent="-342900">
              <a:lnSpc>
                <a:spcPct val="116700"/>
              </a:lnSpc>
              <a:buFont typeface="Arial" panose="020B0604020202020204" pitchFamily="34" charset="0"/>
              <a:buChar char="•"/>
            </a:pPr>
            <a:r>
              <a:rPr lang="en-US" sz="2400" spc="6" dirty="0">
                <a:latin typeface="+mn-lt"/>
                <a:cs typeface="Arial"/>
              </a:rPr>
              <a:t>Therefore for </a:t>
            </a:r>
            <a:r>
              <a:rPr lang="en-US" sz="2400" spc="6" dirty="0">
                <a:solidFill>
                  <a:srgbClr val="FF0000"/>
                </a:solidFill>
                <a:latin typeface="+mn-lt"/>
                <a:cs typeface="Arial"/>
              </a:rPr>
              <a:t>balanced BSTs</a:t>
            </a:r>
            <a:r>
              <a:rPr lang="en-US" sz="2400" spc="6" dirty="0">
                <a:latin typeface="+mn-lt"/>
                <a:cs typeface="Arial"/>
              </a:rPr>
              <a:t>, inserting, locating, or deleting  </a:t>
            </a:r>
            <a:r>
              <a:rPr lang="en-US" sz="2400" spc="13" dirty="0">
                <a:latin typeface="+mn-lt"/>
                <a:cs typeface="Arial"/>
              </a:rPr>
              <a:t>an </a:t>
            </a:r>
            <a:r>
              <a:rPr lang="en-US" sz="2400" spc="6" dirty="0">
                <a:latin typeface="+mn-lt"/>
                <a:cs typeface="Arial"/>
              </a:rPr>
              <a:t>element </a:t>
            </a:r>
            <a:r>
              <a:rPr lang="en-US" sz="2400" spc="6" dirty="0">
                <a:solidFill>
                  <a:srgbClr val="FF0000"/>
                </a:solidFill>
                <a:latin typeface="+mn-lt"/>
                <a:cs typeface="Arial"/>
              </a:rPr>
              <a:t>takes </a:t>
            </a:r>
            <a:r>
              <a:rPr lang="en-US" sz="2400" i="1" spc="6" dirty="0">
                <a:solidFill>
                  <a:srgbClr val="FF0000"/>
                </a:solidFill>
                <a:latin typeface="+mn-lt"/>
                <a:cs typeface="Arial"/>
              </a:rPr>
              <a:t>O</a:t>
            </a:r>
            <a:r>
              <a:rPr lang="en-US" sz="2400" spc="6" dirty="0">
                <a:solidFill>
                  <a:srgbClr val="FF0000"/>
                </a:solidFill>
                <a:latin typeface="+mn-lt"/>
                <a:cs typeface="Arial"/>
              </a:rPr>
              <a:t>(log(</a:t>
            </a:r>
            <a:r>
              <a:rPr lang="en-US" sz="2400" i="1" spc="6" dirty="0">
                <a:solidFill>
                  <a:srgbClr val="FF0000"/>
                </a:solidFill>
                <a:latin typeface="+mn-lt"/>
                <a:cs typeface="Arial"/>
              </a:rPr>
              <a:t>n</a:t>
            </a:r>
            <a:r>
              <a:rPr lang="en-US" sz="2400" spc="6" dirty="0">
                <a:solidFill>
                  <a:srgbClr val="FF0000"/>
                </a:solidFill>
                <a:latin typeface="+mn-lt"/>
                <a:cs typeface="Arial"/>
              </a:rPr>
              <a:t>))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Arial"/>
              </a:rPr>
              <a:t> </a:t>
            </a:r>
            <a:r>
              <a:rPr lang="en-US" sz="2400" spc="6" dirty="0">
                <a:solidFill>
                  <a:srgbClr val="FF0000"/>
                </a:solidFill>
                <a:latin typeface="+mn-lt"/>
                <a:cs typeface="Arial"/>
              </a:rPr>
              <a:t>time </a:t>
            </a:r>
            <a:r>
              <a:rPr lang="en-US" sz="2400" spc="6" dirty="0">
                <a:latin typeface="+mn-lt"/>
                <a:cs typeface="Arial"/>
              </a:rPr>
              <a:t>in the worst case.</a:t>
            </a:r>
          </a:p>
          <a:p>
            <a:pPr marL="358775" marR="6350" indent="-342900">
              <a:lnSpc>
                <a:spcPct val="1167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1761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D09A74-C659-4B77-8F57-7BEE93E7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/>
          <a:lstStyle/>
          <a:p>
            <a:r>
              <a:rPr lang="tr-TR" dirty="0"/>
              <a:t>C++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Height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BDD514-3A91-43BB-9AEE-216C9225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52565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Recursive function to calculate the height of a given binary tree</a:t>
            </a:r>
          </a:p>
          <a:p>
            <a:pPr marL="0" indent="0">
              <a:buNone/>
            </a:pPr>
            <a:r>
              <a:rPr lang="en-US" dirty="0"/>
              <a:t>int height(Node* root)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lh</a:t>
            </a:r>
            <a:r>
              <a:rPr lang="tr-TR" dirty="0"/>
              <a:t>, </a:t>
            </a:r>
            <a:r>
              <a:rPr lang="tr-TR" dirty="0" err="1"/>
              <a:t>rh</a:t>
            </a:r>
            <a:r>
              <a:rPr lang="tr-TR" dirty="0"/>
              <a:t>, </a:t>
            </a:r>
            <a:r>
              <a:rPr lang="tr-TR" dirty="0" err="1"/>
              <a:t>th</a:t>
            </a:r>
            <a:r>
              <a:rPr lang="tr-TR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// base case: empty tree has a height of 0</a:t>
            </a:r>
          </a:p>
          <a:p>
            <a:pPr marL="0" indent="0">
              <a:buNone/>
            </a:pPr>
            <a:r>
              <a:rPr lang="en-US" dirty="0"/>
              <a:t>    if (root == null)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tr-TR" dirty="0"/>
              <a:t>-1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 // recur</a:t>
            </a:r>
            <a:r>
              <a:rPr lang="tr-TR" dirty="0" err="1"/>
              <a:t>sive</a:t>
            </a:r>
            <a:r>
              <a:rPr lang="tr-TR" dirty="0"/>
              <a:t> </a:t>
            </a:r>
            <a:r>
              <a:rPr lang="tr-TR" dirty="0" err="1"/>
              <a:t>calls</a:t>
            </a:r>
            <a:r>
              <a:rPr lang="en-US" dirty="0"/>
              <a:t> for the left and right subtree</a:t>
            </a:r>
            <a:r>
              <a:rPr lang="tr-TR" dirty="0"/>
              <a:t>s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lh</a:t>
            </a:r>
            <a:r>
              <a:rPr lang="tr-TR" dirty="0"/>
              <a:t> = </a:t>
            </a:r>
            <a:r>
              <a:rPr lang="en-US" dirty="0"/>
              <a:t>height(root-&gt;left)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rh</a:t>
            </a:r>
            <a:r>
              <a:rPr lang="tr-TR" dirty="0"/>
              <a:t> = </a:t>
            </a:r>
            <a:r>
              <a:rPr lang="en-US" dirty="0"/>
              <a:t>height(root-&gt;right)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th</a:t>
            </a:r>
            <a:r>
              <a:rPr lang="tr-TR" dirty="0"/>
              <a:t> = </a:t>
            </a:r>
            <a:r>
              <a:rPr lang="en-US" dirty="0"/>
              <a:t>1 + max(</a:t>
            </a:r>
            <a:r>
              <a:rPr lang="tr-TR" dirty="0" err="1"/>
              <a:t>lh</a:t>
            </a:r>
            <a:r>
              <a:rPr lang="en-US" dirty="0"/>
              <a:t>, </a:t>
            </a:r>
            <a:r>
              <a:rPr lang="tr-TR" dirty="0" err="1"/>
              <a:t>rh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</a:t>
            </a:r>
            <a:r>
              <a:rPr lang="tr-TR" dirty="0"/>
              <a:t> </a:t>
            </a:r>
            <a:r>
              <a:rPr lang="tr-TR" dirty="0" err="1"/>
              <a:t>th</a:t>
            </a:r>
            <a:r>
              <a:rPr lang="tr-TR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//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height</a:t>
            </a:r>
            <a:r>
              <a:rPr lang="tr-TR" dirty="0"/>
              <a:t> is </a:t>
            </a:r>
            <a:r>
              <a:rPr lang="tr-TR" dirty="0" err="1"/>
              <a:t>returned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522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Tree Applications-1: </a:t>
            </a:r>
            <a:r>
              <a:rPr lang="en-US" altLang="en-US" sz="4000" dirty="0" err="1">
                <a:latin typeface="+mn-lt"/>
              </a:rPr>
              <a:t>Treesort</a:t>
            </a:r>
            <a:endParaRPr lang="en-US" altLang="en-US" sz="4000" dirty="0">
              <a:latin typeface="+mn-lt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90688"/>
            <a:ext cx="7910814" cy="483465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can use a binary search tree to sort an array or list.</a:t>
            </a:r>
          </a:p>
          <a:p>
            <a:pPr marL="0" indent="0">
              <a:buNone/>
            </a:pPr>
            <a:endParaRPr lang="tr-TR" altLang="en-US" sz="2400" i="1" dirty="0"/>
          </a:p>
          <a:p>
            <a:pPr marL="0" indent="0">
              <a:buNone/>
            </a:pPr>
            <a:r>
              <a:rPr lang="en-US" altLang="en-US" sz="2400" i="1" dirty="0"/>
              <a:t>Problem:</a:t>
            </a:r>
            <a:r>
              <a:rPr lang="tr-TR" altLang="en-US" sz="2400" i="1" dirty="0"/>
              <a:t> </a:t>
            </a:r>
            <a:r>
              <a:rPr lang="en-US" altLang="en-US" sz="2400" i="1" dirty="0"/>
              <a:t>Sort n integers in an array A into </a:t>
            </a:r>
            <a:r>
              <a:rPr lang="en-US" altLang="en-US" sz="2400" i="1" dirty="0">
                <a:solidFill>
                  <a:srgbClr val="FF0000"/>
                </a:solidFill>
              </a:rPr>
              <a:t>ascending order.</a:t>
            </a:r>
          </a:p>
          <a:p>
            <a:pPr marL="0" indent="0"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endParaRPr lang="tr-TR" alt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2400" i="1" dirty="0"/>
              <a:t>Informal method: </a:t>
            </a:r>
          </a:p>
          <a:p>
            <a:pPr>
              <a:buFontTx/>
              <a:buNone/>
            </a:pPr>
            <a:r>
              <a:rPr lang="en-US" altLang="en-US" sz="2400" i="1" dirty="0"/>
              <a:t>   </a:t>
            </a:r>
            <a:r>
              <a:rPr lang="en-US" altLang="en-US" sz="2400" dirty="0"/>
              <a:t>1.Insert the array’s elements into a BST.</a:t>
            </a:r>
          </a:p>
          <a:p>
            <a:pPr>
              <a:buFontTx/>
              <a:buNone/>
            </a:pPr>
            <a:r>
              <a:rPr lang="en-US" altLang="en-US" sz="2400" dirty="0"/>
              <a:t>   2.</a:t>
            </a:r>
            <a:r>
              <a:rPr lang="en-US" altLang="en-US" sz="2400" dirty="0">
                <a:solidFill>
                  <a:srgbClr val="FF0000"/>
                </a:solidFill>
              </a:rPr>
              <a:t>Traverse BST in </a:t>
            </a:r>
            <a:r>
              <a:rPr lang="en-US" altLang="en-US" sz="2400" dirty="0" err="1">
                <a:solidFill>
                  <a:srgbClr val="FF0000"/>
                </a:solidFill>
              </a:rPr>
              <a:t>inorder</a:t>
            </a:r>
            <a:r>
              <a:rPr lang="en-US" altLang="en-US" sz="2400" dirty="0"/>
              <a:t>. During traversal, copy data items into successive locations of another array B.</a:t>
            </a:r>
          </a:p>
          <a:p>
            <a:pPr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dirty="0">
                <a:sym typeface="Wingdings" panose="05000000000000000000" pitchFamily="2" charset="2"/>
              </a:rPr>
              <a:t>The values in B are sorted.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1500" i="1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CAF2-6678-4CE8-A493-31F55D20D6DE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182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886700" cy="463911"/>
          </a:xfrm>
        </p:spPr>
        <p:txBody>
          <a:bodyPr>
            <a:noAutofit/>
          </a:bodyPr>
          <a:lstStyle/>
          <a:p>
            <a:r>
              <a:rPr lang="en-US" altLang="en-US" sz="4000" dirty="0" err="1">
                <a:latin typeface="+mn-lt"/>
              </a:rPr>
              <a:t>Treesort</a:t>
            </a:r>
            <a:endParaRPr lang="en-US" altLang="en-US" sz="4000" dirty="0">
              <a:latin typeface="+mn-lt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53292" y="1412776"/>
            <a:ext cx="6904759" cy="386526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// Sorts n integers in an array 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FFFF"/>
                </a:solidFill>
              </a:rPr>
              <a:t>Sort </a:t>
            </a:r>
            <a:r>
              <a:rPr lang="en-US" altLang="en-US" dirty="0"/>
              <a:t>(</a:t>
            </a:r>
            <a:r>
              <a:rPr lang="en-US" altLang="en-US" i="1" dirty="0" err="1"/>
              <a:t>A,n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1 to </a:t>
            </a:r>
            <a:r>
              <a:rPr lang="en-US" altLang="en-US" i="1" dirty="0"/>
              <a:t>n </a:t>
            </a:r>
            <a:endParaRPr lang="en-US" altLang="en-US" dirty="0"/>
          </a:p>
          <a:p>
            <a:pPr>
              <a:buNone/>
            </a:pPr>
            <a:r>
              <a:rPr lang="tr-TR" altLang="en-US" dirty="0"/>
              <a:t>       </a:t>
            </a:r>
            <a:r>
              <a:rPr lang="en-US" altLang="en-US" dirty="0"/>
              <a:t>BSTREE_INSERT (T,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])   //Create the BST</a:t>
            </a:r>
          </a:p>
          <a:p>
            <a:pPr>
              <a:buNone/>
            </a:pPr>
            <a:r>
              <a:rPr lang="en-US" altLang="en-US" dirty="0"/>
              <a:t> INORDER_TRAVERSAL(T)  // Perform </a:t>
            </a:r>
            <a:r>
              <a:rPr lang="en-US" altLang="en-US" dirty="0" err="1"/>
              <a:t>inorder</a:t>
            </a:r>
            <a:r>
              <a:rPr lang="en-US" altLang="en-US" dirty="0"/>
              <a:t> traversal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//</a:t>
            </a:r>
            <a:r>
              <a:rPr lang="tr-TR" altLang="en-US" dirty="0"/>
              <a:t> </a:t>
            </a:r>
            <a:r>
              <a:rPr lang="en-US" altLang="en-US" dirty="0"/>
              <a:t>At visit,</a:t>
            </a:r>
            <a:r>
              <a:rPr lang="tr-TR" altLang="en-US" dirty="0"/>
              <a:t> </a:t>
            </a:r>
            <a:r>
              <a:rPr lang="en-US" altLang="en-US" dirty="0"/>
              <a:t>insert the data value into the new array B</a:t>
            </a:r>
          </a:p>
        </p:txBody>
      </p:sp>
    </p:spTree>
    <p:extLst>
      <p:ext uri="{BB962C8B-B14F-4D97-AF65-F5344CB8AC3E}">
        <p14:creationId xmlns:p14="http://schemas.microsoft.com/office/powerpoint/2010/main" val="2769500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2808" y="466394"/>
            <a:ext cx="6011141" cy="606415"/>
          </a:xfrm>
        </p:spPr>
        <p:txBody>
          <a:bodyPr>
            <a:noAutofit/>
          </a:bodyPr>
          <a:lstStyle/>
          <a:p>
            <a:r>
              <a:rPr lang="en-US" altLang="en-US" sz="4000" dirty="0">
                <a:latin typeface="+mn-lt"/>
              </a:rPr>
              <a:t>Complexity of </a:t>
            </a:r>
            <a:r>
              <a:rPr lang="en-US" altLang="en-US" sz="4000" dirty="0" err="1">
                <a:latin typeface="+mn-lt"/>
              </a:rPr>
              <a:t>Treesort</a:t>
            </a:r>
            <a:endParaRPr lang="en-US" altLang="en-US" sz="4000" dirty="0">
              <a:latin typeface="+mn-lt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218208" y="1196752"/>
            <a:ext cx="8297141" cy="4701604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Inserting an item into a binary search tree:</a:t>
            </a:r>
          </a:p>
          <a:p>
            <a:pPr lvl="1"/>
            <a:r>
              <a:rPr lang="en-US" altLang="en-US" sz="2000" dirty="0"/>
              <a:t>Worst Case:  O(n)</a:t>
            </a:r>
          </a:p>
          <a:p>
            <a:pPr lvl="1"/>
            <a:r>
              <a:rPr lang="en-US" altLang="en-US" sz="2000" dirty="0"/>
              <a:t>Average Case: 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  </a:t>
            </a:r>
          </a:p>
          <a:p>
            <a:r>
              <a:rPr lang="en-US" altLang="en-US" sz="2000" dirty="0"/>
              <a:t>Inserting </a:t>
            </a:r>
            <a:r>
              <a:rPr lang="en-US" altLang="en-US" sz="2000" dirty="0">
                <a:solidFill>
                  <a:srgbClr val="FF0000"/>
                </a:solidFill>
              </a:rPr>
              <a:t>n items </a:t>
            </a:r>
            <a:r>
              <a:rPr lang="en-US" altLang="en-US" sz="2000" dirty="0"/>
              <a:t>into a binary search tree:</a:t>
            </a:r>
          </a:p>
          <a:p>
            <a:pPr lvl="1"/>
            <a:r>
              <a:rPr lang="en-US" altLang="en-US" sz="2000" dirty="0"/>
              <a:t>Worst Case: 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		T(n)=1+2+...+n =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Average Case: O(n*log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r>
              <a:rPr lang="en-US" altLang="en-US" sz="2000" dirty="0" err="1"/>
              <a:t>Inorder</a:t>
            </a:r>
            <a:r>
              <a:rPr lang="en-US" altLang="en-US" sz="2000" dirty="0"/>
              <a:t> traversal and copy items back into array: </a:t>
            </a:r>
            <a:r>
              <a:rPr lang="en-US" altLang="en-US" sz="2000" dirty="0">
                <a:sym typeface="Wingdings" panose="05000000000000000000" pitchFamily="2" charset="2"/>
              </a:rPr>
              <a:t>O(n)</a:t>
            </a:r>
          </a:p>
          <a:p>
            <a:r>
              <a:rPr lang="en-US" altLang="en-US" sz="2000" dirty="0">
                <a:sym typeface="Wingdings" panose="05000000000000000000" pitchFamily="2" charset="2"/>
              </a:rPr>
              <a:t>Thus, </a:t>
            </a:r>
            <a:r>
              <a:rPr lang="en-US" altLang="en-US" sz="2000" dirty="0" err="1">
                <a:sym typeface="Wingdings" panose="05000000000000000000" pitchFamily="2" charset="2"/>
              </a:rPr>
              <a:t>treesort</a:t>
            </a:r>
            <a:r>
              <a:rPr lang="en-US" altLang="en-US" sz="2000" dirty="0">
                <a:sym typeface="Wingdings" panose="05000000000000000000" pitchFamily="2" charset="2"/>
              </a:rPr>
              <a:t> is </a:t>
            </a:r>
          </a:p>
          <a:p>
            <a:pP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 in worst case, and</a:t>
            </a:r>
          </a:p>
          <a:p>
            <a:pP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O(n*log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 in average case.</a:t>
            </a:r>
          </a:p>
          <a:p>
            <a:pPr>
              <a:buFontTx/>
              <a:buNone/>
            </a:pPr>
            <a:r>
              <a:rPr lang="en-US" altLang="en-US" sz="2000" dirty="0"/>
              <a:t>The same complexity as Quicksort!</a:t>
            </a:r>
          </a:p>
          <a:p>
            <a:pPr>
              <a:buFontTx/>
              <a:buNone/>
            </a:pPr>
            <a:r>
              <a:rPr lang="en-US" altLang="en-US" sz="2000" dirty="0"/>
              <a:t>Note:</a:t>
            </a:r>
            <a:r>
              <a:rPr lang="tr-TR" altLang="en-US" sz="2000" dirty="0"/>
              <a:t> </a:t>
            </a:r>
            <a:r>
              <a:rPr lang="en-US" altLang="en-US" sz="2000" dirty="0"/>
              <a:t>Quicksort is a general purpose sorting method.</a:t>
            </a:r>
          </a:p>
          <a:p>
            <a:pPr>
              <a:buFontTx/>
              <a:buNone/>
            </a:pPr>
            <a:r>
              <a:rPr lang="tr-TR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 err="1"/>
              <a:t>Treesort</a:t>
            </a:r>
            <a:r>
              <a:rPr lang="en-US" altLang="en-US" sz="2000" dirty="0"/>
              <a:t> can only be useful </a:t>
            </a:r>
            <a:r>
              <a:rPr lang="tr-TR" altLang="en-US" sz="2000" dirty="0"/>
              <a:t>i</a:t>
            </a:r>
            <a:r>
              <a:rPr lang="en-US" altLang="en-US" sz="2000" dirty="0"/>
              <a:t>f the data is already stored as a BST.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 marL="342900" lvl="1" indent="0">
              <a:buNone/>
            </a:pPr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7C1B-B452-4E7E-BA8F-FBB175F35A7A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667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886700" cy="9941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000" dirty="0">
                <a:latin typeface="+mn-lt"/>
              </a:rPr>
              <a:t>Tree Applications-2: Data Compression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7701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1026" name="Picture 2" descr="data compression image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564904"/>
            <a:ext cx="347151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19" y="2564904"/>
            <a:ext cx="4252467" cy="29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87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>
            <a:extLst>
              <a:ext uri="{FF2B5EF4-FFF2-40B4-BE49-F238E27FC236}">
                <a16:creationId xmlns:a16="http://schemas.microsoft.com/office/drawing/2014/main" id="{F7B1AEC4-8D57-428D-B305-2684FEFFD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err="1"/>
              <a:t>Computer</a:t>
            </a:r>
            <a:r>
              <a:rPr lang="tr-TR" altLang="tr-TR" dirty="0"/>
              <a:t> </a:t>
            </a:r>
            <a:r>
              <a:rPr lang="en-US" altLang="tr-TR" dirty="0"/>
              <a:t>Encoding </a:t>
            </a:r>
            <a:r>
              <a:rPr lang="tr-TR" altLang="tr-TR" dirty="0" err="1"/>
              <a:t>Systems</a:t>
            </a:r>
            <a:r>
              <a:rPr lang="tr-TR" altLang="tr-TR" dirty="0"/>
              <a:t> </a:t>
            </a:r>
            <a:r>
              <a:rPr lang="en-US" altLang="tr-TR" dirty="0"/>
              <a:t> </a:t>
            </a:r>
          </a:p>
        </p:txBody>
      </p:sp>
      <p:sp>
        <p:nvSpPr>
          <p:cNvPr id="261125" name="Rectangle 5">
            <a:extLst>
              <a:ext uri="{FF2B5EF4-FFF2-40B4-BE49-F238E27FC236}">
                <a16:creationId xmlns:a16="http://schemas.microsoft.com/office/drawing/2014/main" id="{AED693A6-D005-40F9-A0F1-C2C15BF40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</p:spPr>
        <p:txBody>
          <a:bodyPr>
            <a:normAutofit/>
          </a:bodyPr>
          <a:lstStyle/>
          <a:p>
            <a:r>
              <a:rPr lang="tr-TR" altLang="tr-TR" sz="2000" dirty="0"/>
              <a:t>How </a:t>
            </a:r>
            <a:r>
              <a:rPr lang="tr-TR" altLang="tr-TR" sz="2000" dirty="0" err="1"/>
              <a:t>to</a:t>
            </a:r>
            <a:r>
              <a:rPr lang="tr-TR" altLang="tr-TR" sz="2000" dirty="0"/>
              <a:t> e</a:t>
            </a:r>
            <a:r>
              <a:rPr lang="en-US" altLang="tr-TR" sz="2000" dirty="0" err="1"/>
              <a:t>ncode</a:t>
            </a:r>
            <a:r>
              <a:rPr lang="en-US" altLang="tr-TR" sz="2000" dirty="0"/>
              <a:t> a message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or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text</a:t>
            </a:r>
            <a:r>
              <a:rPr lang="en-US" altLang="tr-TR" sz="2000" dirty="0"/>
              <a:t> composed of a string of characters</a:t>
            </a:r>
            <a:r>
              <a:rPr lang="tr-TR" altLang="tr-TR" sz="2000" dirty="0"/>
              <a:t>?</a:t>
            </a:r>
            <a:endParaRPr lang="en-US" altLang="tr-TR" sz="2000" dirty="0"/>
          </a:p>
          <a:p>
            <a:r>
              <a:rPr lang="en-US" altLang="tr-TR" sz="2000" dirty="0"/>
              <a:t>Cod</a:t>
            </a:r>
            <a:r>
              <a:rPr lang="tr-TR" altLang="tr-TR" sz="2000" dirty="0" err="1"/>
              <a:t>ings</a:t>
            </a:r>
            <a:r>
              <a:rPr lang="tr-TR" altLang="tr-TR" sz="2000" dirty="0"/>
              <a:t> </a:t>
            </a:r>
            <a:r>
              <a:rPr lang="tr-TR" altLang="tr-TR" sz="2000" dirty="0" err="1"/>
              <a:t>systems</a:t>
            </a:r>
            <a:r>
              <a:rPr lang="en-US" altLang="tr-TR" sz="2000" dirty="0"/>
              <a:t> used by computer</a:t>
            </a:r>
            <a:r>
              <a:rPr lang="tr-TR" altLang="tr-TR" sz="2000" dirty="0"/>
              <a:t> </a:t>
            </a:r>
            <a:r>
              <a:rPr lang="tr-TR" altLang="tr-TR" sz="2000" dirty="0" err="1"/>
              <a:t>implementations</a:t>
            </a:r>
            <a:r>
              <a:rPr lang="tr-TR" altLang="tr-TR" sz="2000" dirty="0"/>
              <a:t>:</a:t>
            </a:r>
            <a:endParaRPr lang="en-US" altLang="tr-TR" sz="2000" dirty="0"/>
          </a:p>
          <a:p>
            <a:pPr lvl="1"/>
            <a:r>
              <a:rPr lang="en-US" altLang="tr-TR" sz="2000" dirty="0"/>
              <a:t>ASCII</a:t>
            </a:r>
          </a:p>
          <a:p>
            <a:pPr lvl="2"/>
            <a:r>
              <a:rPr lang="en-US" altLang="tr-TR" sz="2000" dirty="0"/>
              <a:t>uses 8 bits per character</a:t>
            </a:r>
          </a:p>
          <a:p>
            <a:pPr lvl="2"/>
            <a:r>
              <a:rPr lang="en-US" altLang="tr-TR" sz="2000" dirty="0"/>
              <a:t>can encode</a:t>
            </a:r>
            <a:r>
              <a:rPr lang="tr-TR" altLang="tr-TR" sz="2000" dirty="0"/>
              <a:t> 2</a:t>
            </a:r>
            <a:r>
              <a:rPr lang="tr-TR" altLang="tr-TR" sz="2000" baseline="30000" dirty="0"/>
              <a:t>8</a:t>
            </a:r>
            <a:r>
              <a:rPr lang="tr-TR" altLang="tr-TR" sz="2000" dirty="0"/>
              <a:t>=</a:t>
            </a:r>
            <a:r>
              <a:rPr lang="en-US" altLang="tr-TR" sz="2000" dirty="0"/>
              <a:t>256 characters</a:t>
            </a:r>
          </a:p>
          <a:p>
            <a:pPr lvl="1"/>
            <a:r>
              <a:rPr lang="en-US" altLang="tr-TR" sz="2000" dirty="0"/>
              <a:t>Unicode</a:t>
            </a:r>
          </a:p>
          <a:p>
            <a:pPr lvl="2"/>
            <a:r>
              <a:rPr lang="en-US" altLang="tr-TR" sz="2000" dirty="0"/>
              <a:t>16 bits per character</a:t>
            </a:r>
          </a:p>
          <a:p>
            <a:pPr lvl="2"/>
            <a:r>
              <a:rPr lang="en-US" altLang="tr-TR" sz="2000" dirty="0"/>
              <a:t>can encode </a:t>
            </a:r>
            <a:r>
              <a:rPr lang="tr-TR" altLang="tr-TR" sz="2000" dirty="0"/>
              <a:t>2</a:t>
            </a:r>
            <a:r>
              <a:rPr lang="tr-TR" altLang="tr-TR" sz="2000" baseline="30000" dirty="0"/>
              <a:t>16</a:t>
            </a:r>
            <a:r>
              <a:rPr lang="tr-TR" altLang="tr-TR" sz="2000" dirty="0"/>
              <a:t>=</a:t>
            </a:r>
            <a:r>
              <a:rPr lang="en-US" altLang="tr-TR" sz="2000" dirty="0"/>
              <a:t>65536 characters</a:t>
            </a:r>
          </a:p>
          <a:p>
            <a:pPr lvl="2"/>
            <a:r>
              <a:rPr lang="en-US" altLang="tr-TR" sz="2000" dirty="0"/>
              <a:t>includes all characters encoded by ASCII</a:t>
            </a:r>
          </a:p>
          <a:p>
            <a:r>
              <a:rPr lang="en-US" altLang="tr-TR" sz="2000" dirty="0"/>
              <a:t>ASCII and Unicode are </a:t>
            </a:r>
            <a:r>
              <a:rPr lang="en-US" altLang="tr-TR" sz="2000" i="1" dirty="0">
                <a:solidFill>
                  <a:srgbClr val="FF0000"/>
                </a:solidFill>
              </a:rPr>
              <a:t>fixed-length</a:t>
            </a:r>
            <a:r>
              <a:rPr lang="en-US" altLang="tr-TR" sz="2000" i="1" dirty="0"/>
              <a:t> codes</a:t>
            </a:r>
          </a:p>
          <a:p>
            <a:pPr lvl="1"/>
            <a:r>
              <a:rPr lang="en-US" altLang="tr-TR" sz="2000" dirty="0"/>
              <a:t>all characters represented by </a:t>
            </a:r>
            <a:r>
              <a:rPr lang="tr-TR" altLang="tr-TR" sz="2000" dirty="0" err="1">
                <a:solidFill>
                  <a:srgbClr val="FF0000"/>
                </a:solidFill>
              </a:rPr>
              <a:t>the</a:t>
            </a:r>
            <a:r>
              <a:rPr lang="tr-TR" altLang="tr-TR" sz="2000" dirty="0">
                <a:solidFill>
                  <a:srgbClr val="FF0000"/>
                </a:solidFill>
              </a:rPr>
              <a:t> </a:t>
            </a:r>
            <a:r>
              <a:rPr lang="en-US" altLang="tr-TR" sz="2000" dirty="0">
                <a:solidFill>
                  <a:srgbClr val="FF0000"/>
                </a:solidFill>
              </a:rPr>
              <a:t>same number of bits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672"/>
            <a:ext cx="7886700" cy="422348"/>
          </a:xfrm>
        </p:spPr>
        <p:txBody>
          <a:bodyPr>
            <a:noAutofit/>
          </a:bodyPr>
          <a:lstStyle/>
          <a:p>
            <a:r>
              <a:rPr lang="en-US" sz="3000" dirty="0"/>
              <a:t>  </a:t>
            </a:r>
            <a:r>
              <a:rPr lang="en-US" sz="4000" dirty="0">
                <a:latin typeface="+mn-lt"/>
              </a:rPr>
              <a:t>Data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6405"/>
            <a:ext cx="7886700" cy="400518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In data storage and data communications,</a:t>
            </a:r>
            <a:r>
              <a:rPr lang="tr-TR" sz="2400" dirty="0"/>
              <a:t> </a:t>
            </a:r>
            <a:r>
              <a:rPr lang="en-US" sz="2400" dirty="0"/>
              <a:t>not all characters occur with the same frequency!</a:t>
            </a:r>
          </a:p>
          <a:p>
            <a:r>
              <a:rPr lang="en-US" sz="2400" dirty="0"/>
              <a:t>However, in encoding systems all characters are allocated the </a:t>
            </a:r>
            <a:r>
              <a:rPr lang="en-US" sz="2400" dirty="0">
                <a:solidFill>
                  <a:srgbClr val="FF0000"/>
                </a:solidFill>
              </a:rPr>
              <a:t>same amount of space</a:t>
            </a:r>
            <a:r>
              <a:rPr lang="en-US" sz="2400" dirty="0"/>
              <a:t>. Ex: ASCII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tr-TR" sz="2400" dirty="0"/>
              <a:t>    </a:t>
            </a:r>
            <a:r>
              <a:rPr lang="en-US" sz="2400" dirty="0"/>
              <a:t>1 char = 1 byte </a:t>
            </a:r>
          </a:p>
          <a:p>
            <a:r>
              <a:rPr lang="en-US" sz="2400" dirty="0"/>
              <a:t>Data storage and data transfer would be more efficient if we could </a:t>
            </a:r>
            <a:r>
              <a:rPr lang="en-US" sz="2400" dirty="0">
                <a:solidFill>
                  <a:srgbClr val="FF0000"/>
                </a:solidFill>
              </a:rPr>
              <a:t>use lesser numbers of bits </a:t>
            </a:r>
            <a:r>
              <a:rPr lang="en-US" sz="2400" dirty="0"/>
              <a:t>for more frequently used characters. </a:t>
            </a:r>
          </a:p>
          <a:p>
            <a:pPr marL="442913" indent="0">
              <a:buNone/>
            </a:pPr>
            <a:r>
              <a:rPr lang="en-US" sz="2400" dirty="0"/>
              <a:t>Example: In English, E is the most common letter and Z is the least common letter.</a:t>
            </a:r>
            <a:endParaRPr lang="tr-TR" sz="2400" dirty="0"/>
          </a:p>
          <a:p>
            <a:pPr marL="205740" indent="0">
              <a:buNone/>
            </a:pPr>
            <a:r>
              <a:rPr lang="tr-TR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fewer </a:t>
            </a:r>
            <a:r>
              <a:rPr lang="tr-TR" sz="2400" dirty="0" err="1"/>
              <a:t>number</a:t>
            </a:r>
            <a:r>
              <a:rPr lang="tr-TR" sz="2400" dirty="0"/>
              <a:t> of </a:t>
            </a:r>
            <a:r>
              <a:rPr lang="en-US" sz="2400" dirty="0"/>
              <a:t>bits to encode E and </a:t>
            </a:r>
            <a:r>
              <a:rPr lang="en-US" sz="2400" dirty="0">
                <a:solidFill>
                  <a:srgbClr val="FF0000"/>
                </a:solidFill>
              </a:rPr>
              <a:t>higher</a:t>
            </a:r>
            <a:r>
              <a:rPr lang="en-US" sz="2400" dirty="0"/>
              <a:t> number of bits for Z .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1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0826D4-FEC9-4A02-84CF-0A1FB2D6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+mn-lt"/>
              </a:rPr>
              <a:t>Data </a:t>
            </a:r>
            <a:r>
              <a:rPr lang="tr-TR" sz="4400" dirty="0" err="1">
                <a:latin typeface="+mn-lt"/>
              </a:rPr>
              <a:t>Compression</a:t>
            </a:r>
            <a:endParaRPr lang="tr-TR" sz="4400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B2BF02-DD8E-4972-9047-46576B86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</a:t>
            </a:r>
          </a:p>
        </p:txBody>
      </p:sp>
      <p:pic>
        <p:nvPicPr>
          <p:cNvPr id="5122" name="Picture 2" descr="Picture">
            <a:extLst>
              <a:ext uri="{FF2B5EF4-FFF2-40B4-BE49-F238E27FC236}">
                <a16:creationId xmlns:a16="http://schemas.microsoft.com/office/drawing/2014/main" id="{07738A26-0F1F-4649-A678-0D700069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26" y="2376488"/>
            <a:ext cx="6241561" cy="33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85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7886700" cy="436449"/>
          </a:xfrm>
        </p:spPr>
        <p:txBody>
          <a:bodyPr>
            <a:noAutofit/>
          </a:bodyPr>
          <a:lstStyle/>
          <a:p>
            <a:r>
              <a:rPr lang="tr-TR" sz="3600" dirty="0">
                <a:latin typeface="+mn-lt"/>
              </a:rPr>
              <a:t>Types of </a:t>
            </a:r>
            <a:r>
              <a:rPr lang="en-US" sz="3600" dirty="0">
                <a:latin typeface="+mn-lt"/>
              </a:rPr>
              <a:t>Data </a:t>
            </a:r>
            <a:r>
              <a:rPr lang="tr-TR" sz="3600" dirty="0" err="1">
                <a:latin typeface="+mn-lt"/>
              </a:rPr>
              <a:t>Compression</a:t>
            </a:r>
            <a:endParaRPr lang="tr-TR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3351"/>
            <a:ext cx="8119814" cy="39951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1</a:t>
            </a:r>
            <a:r>
              <a:rPr lang="en-US" b="1" dirty="0"/>
              <a:t>. </a:t>
            </a:r>
            <a:r>
              <a:rPr lang="en-US" b="1" dirty="0">
                <a:solidFill>
                  <a:srgbClr val="00B050"/>
                </a:solidFill>
              </a:rPr>
              <a:t>Lossless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– </a:t>
            </a:r>
            <a:r>
              <a:rPr lang="tr-TR" dirty="0"/>
              <a:t>D</a:t>
            </a:r>
            <a:r>
              <a:rPr lang="en-US" dirty="0" err="1"/>
              <a:t>ecod</a:t>
            </a:r>
            <a:r>
              <a:rPr lang="tr-TR" dirty="0" err="1"/>
              <a:t>ing</a:t>
            </a:r>
            <a:r>
              <a:rPr lang="tr-TR" dirty="0"/>
              <a:t> </a:t>
            </a:r>
            <a:r>
              <a:rPr lang="en-US" dirty="0"/>
              <a:t>will </a:t>
            </a:r>
            <a:r>
              <a:rPr lang="tr-TR" dirty="0" err="1"/>
              <a:t>produce</a:t>
            </a:r>
            <a:r>
              <a:rPr lang="tr-TR" dirty="0"/>
              <a:t> exactly the original data</a:t>
            </a:r>
          </a:p>
          <a:p>
            <a:pPr>
              <a:buNone/>
            </a:pPr>
            <a:r>
              <a:rPr lang="tr-TR" dirty="0"/>
              <a:t>   </a:t>
            </a:r>
            <a:r>
              <a:rPr lang="en-US" dirty="0"/>
              <a:t>• we don’t lo</a:t>
            </a:r>
            <a:r>
              <a:rPr lang="tr-TR" dirty="0"/>
              <a:t>o</a:t>
            </a:r>
            <a:r>
              <a:rPr lang="en-US" dirty="0"/>
              <a:t>se any information by compressing it</a:t>
            </a:r>
          </a:p>
          <a:p>
            <a:pPr>
              <a:buNone/>
            </a:pPr>
            <a:r>
              <a:rPr lang="tr-TR" dirty="0"/>
              <a:t>   </a:t>
            </a:r>
            <a:r>
              <a:rPr lang="tr-TR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tr-TR" dirty="0"/>
              <a:t>But </a:t>
            </a:r>
            <a:r>
              <a:rPr lang="en-US" dirty="0" err="1"/>
              <a:t>encod</a:t>
            </a:r>
            <a:r>
              <a:rPr lang="tr-TR" dirty="0"/>
              <a:t>ing</a:t>
            </a:r>
            <a:r>
              <a:rPr lang="en-US" dirty="0"/>
              <a:t> will </a:t>
            </a:r>
            <a:r>
              <a:rPr lang="tr-TR" dirty="0"/>
              <a:t>require</a:t>
            </a:r>
            <a:r>
              <a:rPr lang="en-US" dirty="0"/>
              <a:t> longer </a:t>
            </a:r>
            <a:r>
              <a:rPr lang="tr-TR" dirty="0"/>
              <a:t>codes for the data.</a:t>
            </a:r>
          </a:p>
          <a:p>
            <a:pPr>
              <a:buNone/>
            </a:pPr>
            <a:r>
              <a:rPr lang="tr-TR" dirty="0">
                <a:solidFill>
                  <a:srgbClr val="FF0000"/>
                </a:solidFill>
              </a:rPr>
              <a:t>      Good for text files.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>
                <a:solidFill>
                  <a:srgbClr val="00B050"/>
                </a:solidFill>
              </a:rPr>
              <a:t>Lossy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- </a:t>
            </a:r>
            <a:r>
              <a:rPr lang="tr-TR" dirty="0"/>
              <a:t>D</a:t>
            </a:r>
            <a:r>
              <a:rPr lang="en-US" dirty="0" err="1"/>
              <a:t>ecoded</a:t>
            </a:r>
            <a:r>
              <a:rPr lang="en-US" dirty="0"/>
              <a:t> data will not be exactly the same as the</a:t>
            </a:r>
            <a:r>
              <a:rPr lang="tr-TR" dirty="0"/>
              <a:t> </a:t>
            </a:r>
            <a:r>
              <a:rPr lang="en-US" dirty="0"/>
              <a:t>original, but will be close enough</a:t>
            </a:r>
          </a:p>
          <a:p>
            <a:pPr>
              <a:buNone/>
            </a:pPr>
            <a:r>
              <a:rPr lang="tr-TR" dirty="0"/>
              <a:t>   </a:t>
            </a:r>
            <a:r>
              <a:rPr lang="en-US" dirty="0"/>
              <a:t>• we lo</a:t>
            </a:r>
            <a:r>
              <a:rPr lang="tr-TR" dirty="0"/>
              <a:t>o</a:t>
            </a:r>
            <a:r>
              <a:rPr lang="en-US" dirty="0"/>
              <a:t>se some information by encoding </a:t>
            </a:r>
            <a:r>
              <a:rPr lang="tr-TR" dirty="0"/>
              <a:t>data</a:t>
            </a:r>
          </a:p>
          <a:p>
            <a:pPr>
              <a:buNone/>
            </a:pPr>
            <a:r>
              <a:rPr lang="tr-TR" dirty="0"/>
              <a:t>   </a:t>
            </a:r>
            <a:r>
              <a:rPr lang="tr-TR" dirty="0">
                <a:sym typeface="Wingdings" pitchFamily="2" charset="2"/>
              </a:rPr>
              <a:t>B</a:t>
            </a:r>
            <a:r>
              <a:rPr lang="en-US" dirty="0" err="1"/>
              <a:t>ut</a:t>
            </a:r>
            <a:r>
              <a:rPr lang="en-US" dirty="0"/>
              <a:t> the encoded file</a:t>
            </a:r>
            <a:r>
              <a:rPr lang="tr-TR" dirty="0"/>
              <a:t> will be </a:t>
            </a:r>
            <a:r>
              <a:rPr lang="tr-TR" dirty="0" err="1"/>
              <a:t>much</a:t>
            </a:r>
            <a:r>
              <a:rPr lang="tr-TR" dirty="0"/>
              <a:t> shorter.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tr-TR" dirty="0"/>
              <a:t>T</a:t>
            </a:r>
            <a:r>
              <a:rPr lang="en-US" dirty="0"/>
              <a:t>his is </a:t>
            </a:r>
            <a:r>
              <a:rPr lang="tr-TR" dirty="0" err="1">
                <a:solidFill>
                  <a:srgbClr val="FF0000"/>
                </a:solidFill>
              </a:rPr>
              <a:t>good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 image/audio</a:t>
            </a:r>
            <a:r>
              <a:rPr lang="tr-TR" dirty="0">
                <a:solidFill>
                  <a:srgbClr val="FF0000"/>
                </a:solidFill>
              </a:rPr>
              <a:t>, video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compression but not for text files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7515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5976257" cy="45720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+mn-lt"/>
              </a:rPr>
              <a:t>Types of Data Compression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1771651" y="2076451"/>
            <a:ext cx="2584847" cy="1946672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 dirty="0"/>
              <a:t>Original Data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774532" y="2544367"/>
            <a:ext cx="1637110" cy="1206103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/>
              <a:t>Compressed </a:t>
            </a:r>
          </a:p>
          <a:p>
            <a:pPr algn="ctr"/>
            <a:r>
              <a:rPr lang="en-US" altLang="en-US" sz="1500"/>
              <a:t>Data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4382692" y="3111104"/>
            <a:ext cx="13787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4385680" y="3643581"/>
            <a:ext cx="1388851" cy="380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572000" y="3102650"/>
            <a:ext cx="947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00B050"/>
                </a:solidFill>
              </a:rPr>
              <a:t>lossless</a:t>
            </a:r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1856186" y="4132660"/>
            <a:ext cx="2464594" cy="16383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 dirty="0"/>
              <a:t>Original Data</a:t>
            </a:r>
          </a:p>
          <a:p>
            <a:pPr algn="ctr"/>
            <a:r>
              <a:rPr lang="en-US" altLang="en-US" sz="1500" dirty="0">
                <a:solidFill>
                  <a:srgbClr val="FF0000"/>
                </a:solidFill>
              </a:rPr>
              <a:t>Approximated 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>
            <a:off x="4332685" y="3763567"/>
            <a:ext cx="2057400" cy="1354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 rot="-1797028">
            <a:off x="4900441" y="4049591"/>
            <a:ext cx="823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 err="1">
                <a:solidFill>
                  <a:srgbClr val="FF0000"/>
                </a:solidFill>
              </a:rPr>
              <a:t>lossy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9921" y="280373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Encoding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7002" y="3366082"/>
            <a:ext cx="1064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939275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latin typeface="+mn-lt"/>
              </a:rPr>
              <a:t>Why Compression?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0990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Storage space and network bandwidth are limited resources. They must be used as effectively as possible. </a:t>
            </a:r>
          </a:p>
          <a:p>
            <a:r>
              <a:rPr lang="tr-TR" sz="2400" dirty="0"/>
              <a:t>T</a:t>
            </a:r>
            <a:r>
              <a:rPr lang="en-US" sz="2400" dirty="0" err="1"/>
              <a:t>ypically</a:t>
            </a:r>
            <a:r>
              <a:rPr lang="en-US" sz="2400" dirty="0"/>
              <a:t>; in </a:t>
            </a:r>
            <a:r>
              <a:rPr lang="tr-TR" sz="2400" dirty="0"/>
              <a:t>video, </a:t>
            </a:r>
            <a:r>
              <a:rPr lang="tr-TR" sz="2400" dirty="0" err="1"/>
              <a:t>audio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image</a:t>
            </a:r>
            <a:r>
              <a:rPr lang="en-US" sz="2400" dirty="0"/>
              <a:t> formats, most modems use compression</a:t>
            </a:r>
            <a:r>
              <a:rPr lang="tr-TR" sz="2400" dirty="0"/>
              <a:t>.</a:t>
            </a:r>
          </a:p>
          <a:p>
            <a:r>
              <a:rPr lang="tr-TR" sz="2400" dirty="0"/>
              <a:t>S</a:t>
            </a:r>
            <a:r>
              <a:rPr lang="en-US" sz="2400" dirty="0" err="1"/>
              <a:t>everal</a:t>
            </a:r>
            <a:r>
              <a:rPr lang="en-US" sz="2400" dirty="0"/>
              <a:t> file </a:t>
            </a:r>
            <a:r>
              <a:rPr lang="tr-TR" sz="2400" dirty="0"/>
              <a:t>or data </a:t>
            </a:r>
            <a:r>
              <a:rPr lang="tr-TR" sz="2400" dirty="0" err="1"/>
              <a:t>management</a:t>
            </a:r>
            <a:r>
              <a:rPr lang="tr-TR" sz="2400" dirty="0"/>
              <a:t> </a:t>
            </a:r>
            <a:r>
              <a:rPr lang="en-US" sz="2400" dirty="0"/>
              <a:t>systems automatically compress files when stored</a:t>
            </a:r>
            <a:r>
              <a:rPr lang="tr-TR" sz="2400" dirty="0"/>
              <a:t>.</a:t>
            </a:r>
          </a:p>
          <a:p>
            <a:r>
              <a:rPr lang="tr-TR" sz="2400" dirty="0"/>
              <a:t>Data compression is also common in </a:t>
            </a:r>
            <a:r>
              <a:rPr lang="tr-TR" sz="2400" dirty="0">
                <a:solidFill>
                  <a:srgbClr val="7030A0"/>
                </a:solidFill>
              </a:rPr>
              <a:t>data</a:t>
            </a:r>
            <a:r>
              <a:rPr lang="tr-TR" sz="2400" dirty="0"/>
              <a:t> </a:t>
            </a:r>
            <a:r>
              <a:rPr lang="tr-TR" sz="2400" dirty="0">
                <a:solidFill>
                  <a:srgbClr val="7030A0"/>
                </a:solidFill>
              </a:rPr>
              <a:t>communications</a:t>
            </a:r>
            <a:r>
              <a:rPr lang="tr-TR" sz="2400" dirty="0"/>
              <a:t>.</a:t>
            </a:r>
            <a:r>
              <a:rPr lang="en-US" sz="2400" dirty="0"/>
              <a:t> </a:t>
            </a:r>
            <a:endParaRPr lang="tr-TR" sz="2400" dirty="0"/>
          </a:p>
          <a:p>
            <a:r>
              <a:rPr lang="en-US" sz="2400" dirty="0"/>
              <a:t>All the </a:t>
            </a:r>
            <a:r>
              <a:rPr lang="en-US" sz="2400" dirty="0">
                <a:solidFill>
                  <a:srgbClr val="00B050"/>
                </a:solidFill>
              </a:rPr>
              <a:t>images</a:t>
            </a:r>
            <a:r>
              <a:rPr lang="en-US" sz="2400" dirty="0"/>
              <a:t> and video </a:t>
            </a:r>
            <a:r>
              <a:rPr lang="tr-TR" sz="2400" dirty="0" err="1"/>
              <a:t>we</a:t>
            </a:r>
            <a:r>
              <a:rPr lang="en-US" sz="2400" dirty="0"/>
              <a:t> get on the web are </a:t>
            </a:r>
            <a:r>
              <a:rPr lang="tr-TR" sz="2400" dirty="0"/>
              <a:t>in </a:t>
            </a:r>
            <a:r>
              <a:rPr lang="tr-TR" sz="2400" dirty="0" err="1"/>
              <a:t>fact</a:t>
            </a:r>
            <a:r>
              <a:rPr lang="tr-TR" sz="2400" dirty="0"/>
              <a:t> </a:t>
            </a:r>
            <a:r>
              <a:rPr lang="en-US" sz="2400" dirty="0"/>
              <a:t>compressed</a:t>
            </a:r>
            <a:r>
              <a:rPr lang="tr-TR" dirty="0"/>
              <a:t>.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85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2991D0-9B22-4C8A-8561-139892E07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sz="3600" dirty="0" err="1">
                <a:latin typeface="+mn-lt"/>
                <a:ea typeface="MS Mincho" pitchFamily="49" charset="-128"/>
              </a:rPr>
              <a:t>Reminder</a:t>
            </a:r>
            <a:r>
              <a:rPr lang="tr-TR" sz="3600" dirty="0">
                <a:latin typeface="+mn-lt"/>
                <a:ea typeface="MS Mincho" pitchFamily="49" charset="-128"/>
              </a:rPr>
              <a:t>: </a:t>
            </a:r>
            <a:r>
              <a:rPr lang="en-US" sz="3600" dirty="0">
                <a:latin typeface="+mn-lt"/>
                <a:ea typeface="MS Mincho" pitchFamily="49" charset="-128"/>
              </a:rPr>
              <a:t>Binary Search Trees</a:t>
            </a:r>
            <a:endParaRPr lang="en-US" sz="3600" dirty="0">
              <a:latin typeface="+mn-lt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09B1AA8-80F5-476D-853D-968CA7806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2348880"/>
            <a:ext cx="3970784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Binary Search Tree Property:</a:t>
            </a:r>
            <a:r>
              <a:rPr lang="es-ES_tradnl" altLang="tr-TR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tr-TR" sz="2400" dirty="0">
                <a:cs typeface="Times New Roman" panose="02020603050405020304" pitchFamily="18" charset="0"/>
              </a:rPr>
              <a:t>	The value stored at a</a:t>
            </a:r>
            <a:r>
              <a:rPr lang="tr-TR" altLang="tr-TR" sz="2400" dirty="0" err="1">
                <a:cs typeface="Times New Roman" panose="02020603050405020304" pitchFamily="18" charset="0"/>
              </a:rPr>
              <a:t>ny</a:t>
            </a:r>
            <a:r>
              <a:rPr lang="en-US" altLang="tr-TR" sz="2400" dirty="0">
                <a:cs typeface="Times New Roman" panose="02020603050405020304" pitchFamily="18" charset="0"/>
              </a:rPr>
              <a:t> node</a:t>
            </a:r>
            <a:r>
              <a:rPr lang="tr-TR" altLang="tr-TR" sz="2400" dirty="0">
                <a:cs typeface="Times New Roman" panose="02020603050405020304" pitchFamily="18" charset="0"/>
              </a:rPr>
              <a:t> </a:t>
            </a:r>
            <a:r>
              <a:rPr lang="en-US" altLang="tr-TR" sz="2400" dirty="0">
                <a:cs typeface="Times New Roman" panose="02020603050405020304" pitchFamily="18" charset="0"/>
              </a:rPr>
              <a:t>is </a:t>
            </a:r>
            <a:r>
              <a:rPr lang="en-US" altLang="tr-TR" sz="2400" i="1" dirty="0">
                <a:solidFill>
                  <a:srgbClr val="00B0F0"/>
                </a:solidFill>
                <a:cs typeface="Times New Roman" panose="02020603050405020304" pitchFamily="18" charset="0"/>
              </a:rPr>
              <a:t>greater</a:t>
            </a:r>
            <a:r>
              <a:rPr lang="en-US" altLang="tr-TR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 than</a:t>
            </a:r>
            <a:r>
              <a:rPr lang="tr-TR" altLang="tr-TR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tr-TR" altLang="tr-TR" sz="2400" dirty="0" err="1">
                <a:solidFill>
                  <a:srgbClr val="00B0F0"/>
                </a:solidFill>
                <a:cs typeface="Times New Roman" panose="02020603050405020304" pitchFamily="18" charset="0"/>
              </a:rPr>
              <a:t>or</a:t>
            </a:r>
            <a:r>
              <a:rPr lang="tr-TR" altLang="tr-TR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tr-TR" altLang="tr-TR" sz="2400" dirty="0" err="1">
                <a:solidFill>
                  <a:srgbClr val="00B0F0"/>
                </a:solidFill>
                <a:cs typeface="Times New Roman" panose="02020603050405020304" pitchFamily="18" charset="0"/>
              </a:rPr>
              <a:t>equal</a:t>
            </a:r>
            <a:r>
              <a:rPr lang="tr-TR" altLang="tr-TR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en-US" altLang="tr-TR" sz="2400" dirty="0">
                <a:cs typeface="Times New Roman" panose="02020603050405020304" pitchFamily="18" charset="0"/>
              </a:rPr>
              <a:t>the value</a:t>
            </a:r>
            <a:r>
              <a:rPr lang="tr-TR" altLang="tr-TR" sz="2400" dirty="0">
                <a:cs typeface="Times New Roman" panose="02020603050405020304" pitchFamily="18" charset="0"/>
              </a:rPr>
              <a:t> </a:t>
            </a:r>
            <a:r>
              <a:rPr lang="en-US" altLang="tr-TR" sz="2400" dirty="0">
                <a:cs typeface="Times New Roman" panose="02020603050405020304" pitchFamily="18" charset="0"/>
              </a:rPr>
              <a:t>stored at its</a:t>
            </a:r>
            <a:r>
              <a:rPr lang="tr-TR" altLang="tr-TR" sz="2400" dirty="0">
                <a:cs typeface="Times New Roman" panose="02020603050405020304" pitchFamily="18" charset="0"/>
              </a:rPr>
              <a:t> l</a:t>
            </a:r>
            <a:r>
              <a:rPr lang="en-US" altLang="tr-TR" sz="2400" dirty="0">
                <a:cs typeface="Times New Roman" panose="02020603050405020304" pitchFamily="18" charset="0"/>
              </a:rPr>
              <a:t>eft child and </a:t>
            </a:r>
            <a:r>
              <a:rPr lang="en-US" altLang="tr-TR" sz="2400" i="1" dirty="0">
                <a:solidFill>
                  <a:srgbClr val="00B0F0"/>
                </a:solidFill>
                <a:cs typeface="Times New Roman" panose="02020603050405020304" pitchFamily="18" charset="0"/>
              </a:rPr>
              <a:t>less</a:t>
            </a:r>
            <a:r>
              <a:rPr lang="en-US" altLang="tr-TR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 than</a:t>
            </a:r>
            <a:r>
              <a:rPr lang="tr-TR" altLang="tr-TR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en-US" altLang="tr-TR" sz="2400" dirty="0">
                <a:cs typeface="Times New Roman" panose="02020603050405020304" pitchFamily="18" charset="0"/>
              </a:rPr>
              <a:t>the value stored</a:t>
            </a:r>
            <a:r>
              <a:rPr lang="tr-TR" altLang="tr-TR" sz="2400" dirty="0">
                <a:cs typeface="Times New Roman" panose="02020603050405020304" pitchFamily="18" charset="0"/>
              </a:rPr>
              <a:t> </a:t>
            </a:r>
            <a:r>
              <a:rPr lang="en-US" altLang="tr-TR" sz="2400" dirty="0">
                <a:cs typeface="Times New Roman" panose="02020603050405020304" pitchFamily="18" charset="0"/>
              </a:rPr>
              <a:t>at its right child</a:t>
            </a:r>
            <a:r>
              <a:rPr lang="tr-TR" altLang="tr-TR" sz="2400" dirty="0">
                <a:cs typeface="Times New Roman" panose="02020603050405020304" pitchFamily="18" charset="0"/>
              </a:rPr>
              <a:t>.</a:t>
            </a: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6" name="Picture 2" descr="P456">
            <a:extLst>
              <a:ext uri="{FF2B5EF4-FFF2-40B4-BE49-F238E27FC236}">
                <a16:creationId xmlns:a16="http://schemas.microsoft.com/office/drawing/2014/main" id="{4A915CFB-305E-4CE5-AFE6-5201A5FB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54" y="1119570"/>
            <a:ext cx="4373847" cy="5533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Compression </a:t>
            </a:r>
            <a:r>
              <a:rPr lang="tr-TR" sz="4000" dirty="0" err="1">
                <a:latin typeface="+mn-lt"/>
              </a:rPr>
              <a:t>Standards</a:t>
            </a:r>
            <a:r>
              <a:rPr lang="tr-TR" sz="4000" dirty="0">
                <a:latin typeface="+mn-lt"/>
              </a:rPr>
              <a:t>: </a:t>
            </a:r>
            <a:r>
              <a:rPr lang="en-US" sz="4000" dirty="0">
                <a:latin typeface="+mn-lt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31"/>
              </a:spcBef>
              <a:buSzPct val="85000"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</a:pPr>
            <a:r>
              <a:rPr lang="en-GB" altLang="en-US" sz="2400" dirty="0"/>
              <a:t>Images over the web: JPEG</a:t>
            </a:r>
          </a:p>
          <a:p>
            <a:pPr>
              <a:spcBef>
                <a:spcPts val="431"/>
              </a:spcBef>
              <a:buSzPct val="85000"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</a:pPr>
            <a:r>
              <a:rPr lang="en-GB" altLang="en-US" sz="2400" dirty="0"/>
              <a:t>Music: MP3</a:t>
            </a:r>
          </a:p>
          <a:p>
            <a:pPr>
              <a:spcBef>
                <a:spcPts val="431"/>
              </a:spcBef>
              <a:buSzPct val="85000"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</a:pPr>
            <a:r>
              <a:rPr lang="en-GB" altLang="en-US" sz="2400" dirty="0"/>
              <a:t>General-purpose: ZIP, GZIP, JAR, …</a:t>
            </a:r>
          </a:p>
          <a:p>
            <a:pPr lvl="1"/>
            <a:r>
              <a:rPr lang="en-US" sz="2400" dirty="0"/>
              <a:t>jpeg is a compressed image file</a:t>
            </a:r>
          </a:p>
          <a:p>
            <a:pPr lvl="1"/>
            <a:r>
              <a:rPr lang="en-US" sz="2400" dirty="0"/>
              <a:t>mp3 is a compressed audio file</a:t>
            </a:r>
          </a:p>
          <a:p>
            <a:pPr lvl="1"/>
            <a:r>
              <a:rPr lang="en-US" sz="2400" dirty="0"/>
              <a:t>zip is a compressed archive of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44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45" y="332656"/>
            <a:ext cx="8427026" cy="38078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         </a:t>
            </a:r>
            <a:r>
              <a:rPr lang="en-US" altLang="en-US" sz="4400" dirty="0">
                <a:latin typeface="+mn-lt"/>
              </a:rPr>
              <a:t>Data Compression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6645" y="1196752"/>
            <a:ext cx="8571819" cy="532859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The basic idea is that instead of storing each character as an 8-bit ASCII value, we  store more frequently occurring characters using </a:t>
            </a:r>
            <a:r>
              <a:rPr lang="en-US" altLang="en-US" sz="2000" dirty="0">
                <a:solidFill>
                  <a:srgbClr val="FF0000"/>
                </a:solidFill>
              </a:rPr>
              <a:t>fewer bits </a:t>
            </a:r>
            <a:r>
              <a:rPr lang="en-US" altLang="en-US" sz="2000" dirty="0"/>
              <a:t>and less frequently occurring characters using </a:t>
            </a:r>
            <a:r>
              <a:rPr lang="en-US" altLang="en-US" sz="2000" dirty="0">
                <a:solidFill>
                  <a:srgbClr val="FF0000"/>
                </a:solidFill>
              </a:rPr>
              <a:t>more bits</a:t>
            </a:r>
            <a:r>
              <a:rPr lang="en-US" altLang="en-US" sz="2000" dirty="0"/>
              <a:t>.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</a:t>
            </a:r>
            <a:r>
              <a:rPr lang="en-US" sz="2000" dirty="0"/>
              <a:t>Code word lengths are no longer fixed like in ASCII.</a:t>
            </a:r>
          </a:p>
          <a:p>
            <a:pPr marL="0" indent="0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     </a:t>
            </a:r>
            <a:r>
              <a:rPr lang="en-US" altLang="en-US" sz="2000" dirty="0"/>
              <a:t>Total length of the file will be </a:t>
            </a:r>
            <a:r>
              <a:rPr lang="en-US" altLang="en-US" sz="2000" dirty="0">
                <a:solidFill>
                  <a:srgbClr val="FF0000"/>
                </a:solidFill>
              </a:rPr>
              <a:t>shorter</a:t>
            </a:r>
            <a:r>
              <a:rPr lang="en-US" altLang="en-US" sz="2000" dirty="0"/>
              <a:t> after compression.</a:t>
            </a:r>
          </a:p>
          <a:p>
            <a:endParaRPr lang="tr-TR" altLang="en-US" sz="2000" dirty="0"/>
          </a:p>
          <a:p>
            <a:r>
              <a:rPr lang="en-US" altLang="en-US" sz="2000" dirty="0"/>
              <a:t>We need a method for generating minimal length codes.</a:t>
            </a:r>
          </a:p>
          <a:p>
            <a:endParaRPr lang="tr-TR" altLang="en-US" sz="2000" dirty="0"/>
          </a:p>
          <a:p>
            <a:r>
              <a:rPr lang="en-US" altLang="en-US" sz="2000" dirty="0"/>
              <a:t>The method was proposed by Huffman in 1952 and applicable to many forms of data transmission and data storage.</a:t>
            </a:r>
          </a:p>
          <a:p>
            <a:endParaRPr lang="tr-TR" altLang="en-US" sz="2000" dirty="0"/>
          </a:p>
          <a:p>
            <a:r>
              <a:rPr lang="en-US" altLang="en-US" sz="2000" dirty="0"/>
              <a:t>The goal is to find </a:t>
            </a:r>
            <a:r>
              <a:rPr lang="en-US" altLang="en-US" sz="2000" dirty="0">
                <a:solidFill>
                  <a:srgbClr val="FF0000"/>
                </a:solidFill>
              </a:rPr>
              <a:t>optimal variable length codes </a:t>
            </a:r>
            <a:r>
              <a:rPr lang="en-US" altLang="en-US" sz="2000" dirty="0"/>
              <a:t>for a given alphabet or any character set such as ASCII or UNICODE.</a:t>
            </a:r>
          </a:p>
          <a:p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131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98" y="188640"/>
            <a:ext cx="7886700" cy="1325563"/>
          </a:xfrm>
        </p:spPr>
        <p:txBody>
          <a:bodyPr>
            <a:normAutofit/>
          </a:bodyPr>
          <a:lstStyle/>
          <a:p>
            <a:r>
              <a:rPr lang="tr-TR" sz="4000" dirty="0" err="1">
                <a:latin typeface="+mn-lt"/>
              </a:rPr>
              <a:t>Compression</a:t>
            </a:r>
            <a:r>
              <a:rPr lang="tr-TR" sz="4000" dirty="0">
                <a:latin typeface="+mn-lt"/>
              </a:rPr>
              <a:t>: </a:t>
            </a:r>
            <a:r>
              <a:rPr lang="tr-TR" sz="4000" dirty="0" err="1">
                <a:latin typeface="+mn-lt"/>
              </a:rPr>
              <a:t>Example</a:t>
            </a:r>
            <a:endParaRPr lang="tr-TR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548163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: </a:t>
            </a:r>
            <a:r>
              <a:rPr lang="tr-TR" dirty="0" err="1">
                <a:solidFill>
                  <a:srgbClr val="00B050"/>
                </a:solidFill>
              </a:rPr>
              <a:t>Z</a:t>
            </a:r>
            <a:r>
              <a:rPr lang="tr-TR" dirty="0" err="1">
                <a:solidFill>
                  <a:srgbClr val="00B0F0"/>
                </a:solidFill>
              </a:rPr>
              <a:t>oo</a:t>
            </a:r>
            <a:r>
              <a:rPr lang="tr-TR" dirty="0" err="1">
                <a:solidFill>
                  <a:srgbClr val="7030A0"/>
                </a:solidFill>
              </a:rPr>
              <a:t>m</a:t>
            </a:r>
            <a:r>
              <a:rPr lang="tr-TR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tr-TR" dirty="0">
                <a:sym typeface="Wingdings" pitchFamily="2" charset="2"/>
              </a:rPr>
              <a:t>ASCII </a:t>
            </a:r>
            <a:r>
              <a:rPr lang="tr-TR" dirty="0" err="1">
                <a:sym typeface="Wingdings" pitchFamily="2" charset="2"/>
              </a:rPr>
              <a:t>coding</a:t>
            </a:r>
            <a:r>
              <a:rPr lang="tr-TR" dirty="0">
                <a:sym typeface="Wingdings" pitchFamily="2" charset="2"/>
              </a:rPr>
              <a:t>:</a:t>
            </a:r>
            <a:endParaRPr lang="tr-TR" dirty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tr-TR" dirty="0">
                <a:solidFill>
                  <a:srgbClr val="00B050"/>
                </a:solidFill>
                <a:sym typeface="Wingdings" pitchFamily="2" charset="2"/>
              </a:rPr>
              <a:t>		01011011 </a:t>
            </a:r>
            <a:r>
              <a:rPr lang="tr-TR" dirty="0">
                <a:solidFill>
                  <a:srgbClr val="00B0F0"/>
                </a:solidFill>
                <a:sym typeface="Wingdings" pitchFamily="2" charset="2"/>
              </a:rPr>
              <a:t>01101111 01101111 </a:t>
            </a:r>
            <a:r>
              <a:rPr lang="tr-TR" dirty="0">
                <a:solidFill>
                  <a:srgbClr val="7030A0"/>
                </a:solidFill>
                <a:sym typeface="Wingdings" pitchFamily="2" charset="2"/>
              </a:rPr>
              <a:t>01110101</a:t>
            </a:r>
          </a:p>
          <a:p>
            <a:pPr>
              <a:buNone/>
            </a:pPr>
            <a:r>
              <a:rPr lang="tr-TR" dirty="0">
                <a:sym typeface="Wingdings" pitchFamily="2" charset="2"/>
              </a:rPr>
              <a:t>  </a:t>
            </a:r>
            <a:r>
              <a:rPr lang="tr-TR" dirty="0" err="1">
                <a:sym typeface="Wingdings" pitchFamily="2" charset="2"/>
              </a:rPr>
              <a:t>Requires</a:t>
            </a:r>
            <a:r>
              <a:rPr lang="tr-TR" dirty="0">
                <a:sym typeface="Wingdings" pitchFamily="2" charset="2"/>
              </a:rPr>
              <a:t> 4*8=32 bits</a:t>
            </a:r>
          </a:p>
          <a:p>
            <a:pPr>
              <a:buNone/>
            </a:pPr>
            <a:endParaRPr lang="tr-TR" dirty="0">
              <a:sym typeface="Wingdings" pitchFamily="2" charset="2"/>
            </a:endParaRPr>
          </a:p>
          <a:p>
            <a:pPr>
              <a:buNone/>
            </a:pPr>
            <a:r>
              <a:rPr lang="tr-TR" dirty="0" err="1">
                <a:sym typeface="Wingdings" pitchFamily="2" charset="2"/>
              </a:rPr>
              <a:t>Suppose</a:t>
            </a:r>
            <a:r>
              <a:rPr lang="tr-TR" dirty="0">
                <a:sym typeface="Wingdings" pitchFamily="2" charset="2"/>
              </a:rPr>
              <a:t> we use shorter codes </a:t>
            </a:r>
            <a:r>
              <a:rPr lang="tr-TR" dirty="0" err="1">
                <a:sym typeface="Wingdings" pitchFamily="2" charset="2"/>
              </a:rPr>
              <a:t>for</a:t>
            </a:r>
            <a:r>
              <a:rPr lang="tr-TR" dirty="0">
                <a:sym typeface="Wingdings" pitchFamily="2" charset="2"/>
              </a:rPr>
              <a:t> m</a:t>
            </a:r>
            <a:r>
              <a:rPr lang="en-US" dirty="0">
                <a:sym typeface="Wingdings" pitchFamily="2" charset="2"/>
              </a:rPr>
              <a:t>,</a:t>
            </a:r>
            <a:r>
              <a:rPr lang="tr-TR" dirty="0">
                <a:sym typeface="Wingdings" pitchFamily="2" charset="2"/>
              </a:rPr>
              <a:t> o</a:t>
            </a:r>
            <a:r>
              <a:rPr lang="en-US" dirty="0">
                <a:sym typeface="Wingdings" pitchFamily="2" charset="2"/>
              </a:rPr>
              <a:t>,</a:t>
            </a:r>
            <a:r>
              <a:rPr lang="tr-TR" dirty="0">
                <a:sym typeface="Wingdings" pitchFamily="2" charset="2"/>
              </a:rPr>
              <a:t> Z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</a:t>
            </a:r>
            <a:r>
              <a:rPr lang="tr-TR" dirty="0">
                <a:solidFill>
                  <a:srgbClr val="7030A0"/>
                </a:solidFill>
                <a:sym typeface="Wingdings" pitchFamily="2" charset="2"/>
              </a:rPr>
              <a:t>Z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:</a:t>
            </a:r>
            <a:r>
              <a:rPr lang="tr-TR" dirty="0">
                <a:solidFill>
                  <a:srgbClr val="7030A0"/>
                </a:solidFill>
                <a:sym typeface="Wingdings" pitchFamily="2" charset="2"/>
              </a:rPr>
              <a:t> 1101</a:t>
            </a:r>
            <a:r>
              <a:rPr lang="en-US" dirty="0">
                <a:sym typeface="Wingdings" pitchFamily="2" charset="2"/>
              </a:rPr>
              <a:t>, </a:t>
            </a:r>
            <a:r>
              <a:rPr lang="tr-TR" dirty="0">
                <a:solidFill>
                  <a:srgbClr val="00B0F0"/>
                </a:solidFill>
                <a:sym typeface="Wingdings" pitchFamily="2" charset="2"/>
              </a:rPr>
              <a:t>o: 001</a:t>
            </a:r>
            <a:r>
              <a:rPr lang="tr-TR" dirty="0">
                <a:sym typeface="Wingdings" pitchFamily="2" charset="2"/>
              </a:rPr>
              <a:t>,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</a:t>
            </a:r>
            <a:r>
              <a:rPr lang="tr-TR" dirty="0">
                <a:solidFill>
                  <a:srgbClr val="FF0000"/>
                </a:solidFill>
                <a:sym typeface="Wingdings" pitchFamily="2" charset="2"/>
              </a:rPr>
              <a:t>: 10</a:t>
            </a:r>
          </a:p>
          <a:p>
            <a:pPr lvl="1">
              <a:buFont typeface="Wingdings"/>
              <a:buChar char="à"/>
            </a:pPr>
            <a:r>
              <a:rPr lang="tr-TR" sz="2000" dirty="0" err="1">
                <a:sym typeface="Wingdings" pitchFamily="2" charset="2"/>
              </a:rPr>
              <a:t>Zoom</a:t>
            </a:r>
            <a:r>
              <a:rPr lang="tr-TR" sz="2000" dirty="0">
                <a:sym typeface="Wingdings" pitchFamily="2" charset="2"/>
              </a:rPr>
              <a:t> : </a:t>
            </a:r>
            <a:r>
              <a:rPr lang="tr-TR" sz="2000" dirty="0">
                <a:solidFill>
                  <a:srgbClr val="7030A0"/>
                </a:solidFill>
                <a:sym typeface="Wingdings" pitchFamily="2" charset="2"/>
              </a:rPr>
              <a:t>1101</a:t>
            </a:r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tr-TR" sz="2000" dirty="0">
                <a:solidFill>
                  <a:srgbClr val="0070C0"/>
                </a:solidFill>
                <a:sym typeface="Wingdings" pitchFamily="2" charset="2"/>
              </a:rPr>
              <a:t>001 001 </a:t>
            </a:r>
            <a:r>
              <a:rPr lang="tr-TR" sz="2000" dirty="0">
                <a:solidFill>
                  <a:srgbClr val="FF0000"/>
                </a:solidFill>
                <a:sym typeface="Wingdings" pitchFamily="2" charset="2"/>
              </a:rPr>
              <a:t>10</a:t>
            </a:r>
          </a:p>
          <a:p>
            <a:pPr>
              <a:buNone/>
            </a:pP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Now</a:t>
            </a:r>
            <a:r>
              <a:rPr lang="tr-TR" dirty="0">
                <a:sym typeface="Wingdings" pitchFamily="2" charset="2"/>
              </a:rPr>
              <a:t>, </a:t>
            </a:r>
            <a:r>
              <a:rPr lang="tr-TR" dirty="0" err="1">
                <a:sym typeface="Wingdings" pitchFamily="2" charset="2"/>
              </a:rPr>
              <a:t>we</a:t>
            </a:r>
            <a:r>
              <a:rPr lang="tr-TR" dirty="0">
                <a:sym typeface="Wingdings" pitchFamily="2" charset="2"/>
              </a:rPr>
              <a:t> need </a:t>
            </a:r>
            <a:r>
              <a:rPr lang="tr-TR" dirty="0" err="1">
                <a:sym typeface="Wingdings" pitchFamily="2" charset="2"/>
              </a:rPr>
              <a:t>only</a:t>
            </a:r>
            <a:r>
              <a:rPr lang="tr-TR" dirty="0">
                <a:sym typeface="Wingdings" pitchFamily="2" charset="2"/>
              </a:rPr>
              <a:t> 12 </a:t>
            </a:r>
            <a:r>
              <a:rPr lang="tr-TR" dirty="0" err="1">
                <a:sym typeface="Wingdings" pitchFamily="2" charset="2"/>
              </a:rPr>
              <a:t>bits</a:t>
            </a:r>
            <a:r>
              <a:rPr lang="tr-TR" dirty="0">
                <a:sym typeface="Wingdings" pitchFamily="2" charset="2"/>
              </a:rPr>
              <a:t>!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tr-TR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When we decode this bit sequence we should get Zoom again.</a:t>
            </a:r>
            <a:endParaRPr lang="tr-TR" dirty="0">
              <a:sym typeface="Wingdings" pitchFamily="2" charset="2"/>
            </a:endParaRPr>
          </a:p>
          <a:p>
            <a:pPr>
              <a:buNone/>
            </a:pPr>
            <a:endParaRPr lang="tr-TR" dirty="0">
              <a:sym typeface="Wingdings" pitchFamily="2" charset="2"/>
            </a:endParaRPr>
          </a:p>
          <a:p>
            <a:pPr>
              <a:buNone/>
            </a:pPr>
            <a:r>
              <a:rPr lang="tr-TR" dirty="0">
                <a:sym typeface="Wingdings" pitchFamily="2" charset="2"/>
              </a:rPr>
              <a:t>Problem: How to determine the shorter </a:t>
            </a:r>
            <a:r>
              <a:rPr lang="tr-TR" dirty="0" err="1">
                <a:sym typeface="Wingdings" pitchFamily="2" charset="2"/>
              </a:rPr>
              <a:t>codes</a:t>
            </a:r>
            <a:r>
              <a:rPr lang="tr-TR" dirty="0">
                <a:sym typeface="Wingdings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1620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05CB344C-D35A-48FC-9EFA-A83B92EFE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615758" cy="701674"/>
          </a:xfrm>
        </p:spPr>
        <p:txBody>
          <a:bodyPr>
            <a:normAutofit/>
          </a:bodyPr>
          <a:lstStyle/>
          <a:p>
            <a:r>
              <a:rPr lang="tr-TR" altLang="tr-TR" sz="3600" dirty="0" err="1"/>
              <a:t>Compression</a:t>
            </a:r>
            <a:r>
              <a:rPr lang="tr-TR" altLang="tr-TR" sz="3600" dirty="0"/>
              <a:t>: </a:t>
            </a:r>
            <a:r>
              <a:rPr lang="tr-TR" altLang="tr-TR" sz="3600" dirty="0" err="1"/>
              <a:t>Example</a:t>
            </a:r>
            <a:endParaRPr lang="en-US" altLang="tr-TR" sz="3600" dirty="0"/>
          </a:p>
        </p:txBody>
      </p:sp>
      <p:graphicFrame>
        <p:nvGraphicFramePr>
          <p:cNvPr id="289795" name="Group 3">
            <a:extLst>
              <a:ext uri="{FF2B5EF4-FFF2-40B4-BE49-F238E27FC236}">
                <a16:creationId xmlns:a16="http://schemas.microsoft.com/office/drawing/2014/main" id="{6CE3A19E-1613-4FA1-97C0-2837B75E2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20802"/>
              </p:ext>
            </p:extLst>
          </p:nvPr>
        </p:nvGraphicFramePr>
        <p:xfrm>
          <a:off x="2819400" y="1885889"/>
          <a:ext cx="3252814" cy="2471440"/>
        </p:xfrm>
        <a:graphic>
          <a:graphicData uri="http://schemas.openxmlformats.org/drawingml/2006/table">
            <a:tbl>
              <a:tblPr/>
              <a:tblGrid>
                <a:gridCol w="1626407">
                  <a:extLst>
                    <a:ext uri="{9D8B030D-6E8A-4147-A177-3AD203B41FA5}">
                      <a16:colId xmlns:a16="http://schemas.microsoft.com/office/drawing/2014/main" val="1832972009"/>
                    </a:ext>
                  </a:extLst>
                </a:gridCol>
                <a:gridCol w="1626407">
                  <a:extLst>
                    <a:ext uri="{9D8B030D-6E8A-4147-A177-3AD203B41FA5}">
                      <a16:colId xmlns:a16="http://schemas.microsoft.com/office/drawing/2014/main" val="2620509111"/>
                    </a:ext>
                  </a:extLst>
                </a:gridCol>
              </a:tblGrid>
              <a:tr h="494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tr-TR" altLang="tr-T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r>
                        <a:rPr kumimoji="0" lang="tr-TR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tr-TR" altLang="tr-T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length</a:t>
                      </a:r>
                      <a:r>
                        <a:rPr kumimoji="0" lang="tr-TR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tr-TR" altLang="tr-T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codes</a:t>
                      </a:r>
                      <a:endParaRPr kumimoji="0" lang="en-US" altLang="tr-T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420585"/>
                  </a:ext>
                </a:extLst>
              </a:tr>
              <a:tr h="390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512067"/>
                  </a:ext>
                </a:extLst>
              </a:tr>
              <a:tr h="390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152754"/>
                  </a:ext>
                </a:extLst>
              </a:tr>
              <a:tr h="390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66884"/>
                  </a:ext>
                </a:extLst>
              </a:tr>
              <a:tr h="390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350804"/>
                  </a:ext>
                </a:extLst>
              </a:tr>
              <a:tr h="390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027725"/>
                  </a:ext>
                </a:extLst>
              </a:tr>
            </a:tbl>
          </a:graphicData>
        </a:graphic>
      </p:graphicFrame>
      <p:sp>
        <p:nvSpPr>
          <p:cNvPr id="289818" name="Text Box 26">
            <a:extLst>
              <a:ext uri="{FF2B5EF4-FFF2-40B4-BE49-F238E27FC236}">
                <a16:creationId xmlns:a16="http://schemas.microsoft.com/office/drawing/2014/main" id="{FCDFF658-2C93-4077-B4F7-CC9E9F288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258998"/>
            <a:ext cx="2039341" cy="400110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dirty="0"/>
              <a:t>DEAACAAAAABA</a:t>
            </a:r>
          </a:p>
        </p:txBody>
      </p:sp>
      <p:sp>
        <p:nvSpPr>
          <p:cNvPr id="289819" name="Text Box 27">
            <a:extLst>
              <a:ext uri="{FF2B5EF4-FFF2-40B4-BE49-F238E27FC236}">
                <a16:creationId xmlns:a16="http://schemas.microsoft.com/office/drawing/2014/main" id="{7FEFE2FD-0D07-4C65-B929-CD7DFD224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964" y="4749581"/>
            <a:ext cx="3252814" cy="400110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dirty="0">
                <a:solidFill>
                  <a:srgbClr val="0070C0"/>
                </a:solidFill>
              </a:rPr>
              <a:t>1110</a:t>
            </a:r>
            <a:r>
              <a:rPr lang="en-US" altLang="tr-TR" dirty="0"/>
              <a:t>111100011000000100</a:t>
            </a:r>
          </a:p>
        </p:txBody>
      </p:sp>
      <p:sp>
        <p:nvSpPr>
          <p:cNvPr id="289820" name="Text Box 28">
            <a:extLst>
              <a:ext uri="{FF2B5EF4-FFF2-40B4-BE49-F238E27FC236}">
                <a16:creationId xmlns:a16="http://schemas.microsoft.com/office/drawing/2014/main" id="{903E68EC-45D1-4421-B056-038AE60C8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987" y="472993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dirty="0">
                <a:solidFill>
                  <a:srgbClr val="CC0099"/>
                </a:solidFill>
              </a:rPr>
              <a:t>22 bits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EF44A0E-3AA2-4A00-9DD0-55349DF998EB}"/>
              </a:ext>
            </a:extLst>
          </p:cNvPr>
          <p:cNvSpPr txBox="1"/>
          <p:nvPr/>
        </p:nvSpPr>
        <p:spPr>
          <a:xfrm>
            <a:off x="755577" y="124109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Message: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0071EC5-9D02-44EE-B039-9B8604E09F8E}"/>
              </a:ext>
            </a:extLst>
          </p:cNvPr>
          <p:cNvSpPr/>
          <p:nvPr/>
        </p:nvSpPr>
        <p:spPr>
          <a:xfrm>
            <a:off x="626807" y="5144345"/>
            <a:ext cx="811981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altLang="tr-TR" dirty="0" err="1">
                <a:sym typeface="Symbol" panose="05050102010706020507" pitchFamily="18" charset="2"/>
              </a:rPr>
              <a:t>Compressed</a:t>
            </a:r>
            <a:r>
              <a:rPr lang="tr-TR" altLang="tr-TR" dirty="0">
                <a:sym typeface="Symbol" panose="05050102010706020507" pitchFamily="18" charset="2"/>
              </a:rPr>
              <a:t> size = 22 </a:t>
            </a:r>
            <a:r>
              <a:rPr lang="tr-TR" altLang="tr-TR" dirty="0" err="1">
                <a:sym typeface="Symbol" panose="05050102010706020507" pitchFamily="18" charset="2"/>
              </a:rPr>
              <a:t>bits</a:t>
            </a:r>
            <a:r>
              <a:rPr lang="tr-TR" altLang="tr-TR" dirty="0">
                <a:sym typeface="Symbol" panose="05050102010706020507" pitchFamily="18" charset="2"/>
              </a:rPr>
              <a:t> </a:t>
            </a:r>
            <a:r>
              <a:rPr lang="tr-TR" altLang="tr-TR" dirty="0">
                <a:sym typeface="Wingdings" panose="05000000000000000000" pitchFamily="2" charset="2"/>
              </a:rPr>
              <a:t></a:t>
            </a:r>
            <a:r>
              <a:rPr lang="tr-TR" altLang="tr-TR" dirty="0">
                <a:sym typeface="Symbol" panose="05050102010706020507" pitchFamily="18" charset="2"/>
              </a:rPr>
              <a:t> 22/12 = </a:t>
            </a:r>
            <a:r>
              <a:rPr lang="en-US" altLang="tr-TR" dirty="0">
                <a:solidFill>
                  <a:srgbClr val="FF3300"/>
                </a:solidFill>
                <a:sym typeface="Symbol" panose="05050102010706020507" pitchFamily="18" charset="2"/>
              </a:rPr>
              <a:t>1.</a:t>
            </a:r>
            <a:r>
              <a:rPr lang="tr-TR" altLang="tr-TR" dirty="0">
                <a:solidFill>
                  <a:srgbClr val="FF3300"/>
                </a:solidFill>
                <a:sym typeface="Symbol" panose="05050102010706020507" pitchFamily="18" charset="2"/>
              </a:rPr>
              <a:t>833</a:t>
            </a:r>
            <a:r>
              <a:rPr lang="en-US" altLang="tr-TR" dirty="0">
                <a:sym typeface="Symbol" panose="05050102010706020507" pitchFamily="18" charset="2"/>
              </a:rPr>
              <a:t> bits / </a:t>
            </a:r>
            <a:r>
              <a:rPr lang="en-US" altLang="tr-TR" dirty="0" err="1">
                <a:sym typeface="Symbol" panose="05050102010706020507" pitchFamily="18" charset="2"/>
              </a:rPr>
              <a:t>symb</a:t>
            </a:r>
            <a:endParaRPr lang="tr-TR" altLang="tr-TR" dirty="0">
              <a:sym typeface="Symbol" panose="05050102010706020507" pitchFamily="18" charset="2"/>
            </a:endParaRPr>
          </a:p>
          <a:p>
            <a:r>
              <a:rPr lang="tr-TR" sz="1800" dirty="0">
                <a:sym typeface="Wingdings" pitchFamily="2" charset="2"/>
              </a:rPr>
              <a:t>A </a:t>
            </a:r>
            <a:r>
              <a:rPr lang="tr-TR" sz="1800" dirty="0" err="1">
                <a:sym typeface="Wingdings" pitchFamily="2" charset="2"/>
              </a:rPr>
              <a:t>common</a:t>
            </a:r>
            <a:r>
              <a:rPr lang="tr-TR" sz="1800" dirty="0">
                <a:sym typeface="Wingdings" pitchFamily="2" charset="2"/>
              </a:rPr>
              <a:t> </a:t>
            </a:r>
            <a:r>
              <a:rPr lang="tr-TR" sz="1800" dirty="0" err="1">
                <a:sym typeface="Wingdings" pitchFamily="2" charset="2"/>
              </a:rPr>
              <a:t>compression</a:t>
            </a:r>
            <a:r>
              <a:rPr lang="tr-TR" sz="1800" dirty="0">
                <a:sym typeface="Wingdings" pitchFamily="2" charset="2"/>
              </a:rPr>
              <a:t> </a:t>
            </a:r>
            <a:r>
              <a:rPr lang="tr-TR" sz="1800" dirty="0" err="1">
                <a:sym typeface="Wingdings" pitchFamily="2" charset="2"/>
              </a:rPr>
              <a:t>method</a:t>
            </a:r>
            <a:r>
              <a:rPr lang="tr-TR" sz="1800" dirty="0">
                <a:sym typeface="Wingdings" pitchFamily="2" charset="2"/>
              </a:rPr>
              <a:t> is </a:t>
            </a:r>
            <a:r>
              <a:rPr lang="tr-TR" sz="1800" dirty="0" err="1">
                <a:solidFill>
                  <a:srgbClr val="FF0000"/>
                </a:solidFill>
                <a:sym typeface="Wingdings" pitchFamily="2" charset="2"/>
              </a:rPr>
              <a:t>Huffman</a:t>
            </a:r>
            <a:r>
              <a:rPr lang="tr-TR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tr-TR" sz="1800" dirty="0" err="1">
                <a:solidFill>
                  <a:srgbClr val="FF0000"/>
                </a:solidFill>
                <a:sym typeface="Wingdings" pitchFamily="2" charset="2"/>
              </a:rPr>
              <a:t>compression</a:t>
            </a:r>
            <a:r>
              <a:rPr lang="tr-TR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tr-TR" sz="1800" dirty="0">
                <a:sym typeface="Wingdings" pitchFamily="2" charset="2"/>
              </a:rPr>
              <a:t>(1952)</a:t>
            </a:r>
            <a:endParaRPr lang="en-US" altLang="tr-TR" sz="1800" dirty="0">
              <a:sym typeface="Symbol" panose="05050102010706020507" pitchFamily="18" charset="2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6C05BB0-B4E1-4BF4-9DB4-4BF9A50DB2DF}"/>
              </a:ext>
            </a:extLst>
          </p:cNvPr>
          <p:cNvSpPr/>
          <p:nvPr/>
        </p:nvSpPr>
        <p:spPr>
          <a:xfrm>
            <a:off x="648253" y="4744235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dirty="0"/>
              <a:t>DEAACAAAAABA</a:t>
            </a:r>
            <a:r>
              <a:rPr lang="tr-TR" altLang="tr-TR" dirty="0"/>
              <a:t>:</a:t>
            </a:r>
            <a:endParaRPr lang="en-US" alt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EF69001-C74F-4672-9B13-F242156CCECE}"/>
              </a:ext>
            </a:extLst>
          </p:cNvPr>
          <p:cNvSpPr txBox="1"/>
          <p:nvPr/>
        </p:nvSpPr>
        <p:spPr>
          <a:xfrm flipH="1">
            <a:off x="4019753" y="1238352"/>
            <a:ext cx="352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 </a:t>
            </a:r>
            <a:r>
              <a:rPr lang="tr-TR" sz="1600" dirty="0" err="1"/>
              <a:t>Fixed</a:t>
            </a:r>
            <a:r>
              <a:rPr lang="tr-TR" sz="1600" dirty="0"/>
              <a:t> </a:t>
            </a:r>
            <a:r>
              <a:rPr lang="tr-TR" sz="1600" dirty="0" err="1"/>
              <a:t>length</a:t>
            </a:r>
            <a:r>
              <a:rPr lang="tr-TR" sz="1600" dirty="0"/>
              <a:t> </a:t>
            </a:r>
            <a:r>
              <a:rPr lang="tr-TR" sz="1600" dirty="0" err="1"/>
              <a:t>requires</a:t>
            </a:r>
            <a:r>
              <a:rPr lang="tr-TR" sz="1600" dirty="0"/>
              <a:t> 12*8=96 </a:t>
            </a:r>
            <a:r>
              <a:rPr lang="tr-TR" sz="1600" dirty="0" err="1"/>
              <a:t>bits</a:t>
            </a:r>
            <a:endParaRPr lang="tr-TR"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15758" cy="8316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Prefix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8047806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altLang="en-US" sz="2200" dirty="0" err="1"/>
              <a:t>The</a:t>
            </a:r>
            <a:r>
              <a:rPr lang="tr-TR" altLang="en-US" sz="2200" dirty="0"/>
              <a:t> </a:t>
            </a:r>
            <a:r>
              <a:rPr lang="tr-TR" altLang="en-US" sz="2200" dirty="0" err="1"/>
              <a:t>codes</a:t>
            </a:r>
            <a:r>
              <a:rPr lang="tr-TR" altLang="en-US" sz="2200" dirty="0"/>
              <a:t> </a:t>
            </a:r>
            <a:r>
              <a:rPr lang="tr-TR" altLang="en-US" sz="2200" dirty="0" err="1"/>
              <a:t>must</a:t>
            </a:r>
            <a:r>
              <a:rPr lang="tr-TR" altLang="en-US" sz="2200" dirty="0"/>
              <a:t> be </a:t>
            </a:r>
            <a:r>
              <a:rPr lang="tr-TR" altLang="en-US" sz="2200" dirty="0" err="1"/>
              <a:t>unique</a:t>
            </a:r>
            <a:r>
              <a:rPr lang="tr-TR" altLang="en-US" sz="2200" dirty="0"/>
              <a:t> </a:t>
            </a:r>
            <a:r>
              <a:rPr lang="tr-TR" altLang="en-US" sz="2200" dirty="0" err="1"/>
              <a:t>for</a:t>
            </a:r>
            <a:r>
              <a:rPr lang="tr-TR" altLang="en-US" sz="2200" dirty="0"/>
              <a:t> </a:t>
            </a:r>
            <a:r>
              <a:rPr lang="tr-TR" altLang="en-US" sz="2200" dirty="0" err="1"/>
              <a:t>each</a:t>
            </a:r>
            <a:r>
              <a:rPr lang="tr-TR" altLang="en-US" sz="2200" dirty="0"/>
              <a:t> </a:t>
            </a:r>
            <a:r>
              <a:rPr lang="tr-TR" altLang="en-US" sz="2200" dirty="0" err="1"/>
              <a:t>character</a:t>
            </a:r>
            <a:r>
              <a:rPr lang="tr-TR" altLang="en-US" sz="2200" dirty="0"/>
              <a:t>. </a:t>
            </a:r>
            <a:r>
              <a:rPr lang="en-US" altLang="en-US" sz="2200" dirty="0"/>
              <a:t>How can we make the codes unique ?</a:t>
            </a:r>
          </a:p>
          <a:p>
            <a:pPr marL="0" indent="0">
              <a:buNone/>
            </a:pPr>
            <a:r>
              <a:rPr lang="tr-TR" altLang="en-US" sz="2200" dirty="0">
                <a:solidFill>
                  <a:srgbClr val="FF0000"/>
                </a:solidFill>
              </a:rPr>
              <a:t>	</a:t>
            </a:r>
            <a:r>
              <a:rPr lang="en-US" altLang="en-US" sz="2200" dirty="0">
                <a:solidFill>
                  <a:srgbClr val="FF0000"/>
                </a:solidFill>
              </a:rPr>
              <a:t>Prefix Constraint</a:t>
            </a:r>
            <a:r>
              <a:rPr lang="en-US" altLang="en-US" sz="2200" dirty="0"/>
              <a:t>: No code can be the </a:t>
            </a:r>
            <a:r>
              <a:rPr lang="en-US" altLang="en-US" sz="2200" dirty="0">
                <a:solidFill>
                  <a:srgbClr val="FF0000"/>
                </a:solidFill>
              </a:rPr>
              <a:t>prefix </a:t>
            </a:r>
            <a:r>
              <a:rPr lang="en-US" altLang="en-US" sz="2200" dirty="0"/>
              <a:t>of any other code.</a:t>
            </a:r>
          </a:p>
          <a:p>
            <a:pPr marL="0" indent="0">
              <a:buNone/>
            </a:pPr>
            <a:r>
              <a:rPr lang="en-US" altLang="en-US" sz="2200" dirty="0"/>
              <a:t>  </a:t>
            </a:r>
            <a:r>
              <a:rPr lang="tr-TR" altLang="en-US" sz="2200" dirty="0"/>
              <a:t> </a:t>
            </a:r>
            <a:r>
              <a:rPr lang="tr-TR" altLang="en-US" sz="2200" dirty="0">
                <a:sym typeface="Wingdings" panose="05000000000000000000" pitchFamily="2" charset="2"/>
              </a:rPr>
              <a:t>	(</a:t>
            </a:r>
            <a:r>
              <a:rPr lang="en-US" altLang="en-US" sz="2200" dirty="0">
                <a:solidFill>
                  <a:srgbClr val="00B0F0"/>
                </a:solidFill>
                <a:sym typeface="Wingdings" panose="05000000000000000000" pitchFamily="2" charset="2"/>
              </a:rPr>
              <a:t>No code can appear at the beginning of another code</a:t>
            </a:r>
            <a:r>
              <a:rPr lang="en-US" altLang="en-US" sz="2200" dirty="0">
                <a:sym typeface="Wingdings" panose="05000000000000000000" pitchFamily="2" charset="2"/>
              </a:rPr>
              <a:t>.</a:t>
            </a:r>
            <a:r>
              <a:rPr lang="tr-TR" altLang="en-US" sz="2200" dirty="0">
                <a:sym typeface="Wingdings" panose="05000000000000000000" pitchFamily="2" charset="2"/>
              </a:rPr>
              <a:t>)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tr-TR" alt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Ex: Let A:</a:t>
            </a:r>
            <a:r>
              <a:rPr lang="tr-TR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00</a:t>
            </a:r>
            <a:r>
              <a:rPr lang="en-US" altLang="en-US" sz="2200" dirty="0">
                <a:sym typeface="Wingdings" panose="05000000000000000000" pitchFamily="2" charset="2"/>
              </a:rPr>
              <a:t>,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C:</a:t>
            </a:r>
            <a:r>
              <a:rPr lang="tr-TR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11</a:t>
            </a:r>
            <a:r>
              <a:rPr lang="tr-TR" altLang="en-US" sz="2200" dirty="0">
                <a:sym typeface="Wingdings" panose="05000000000000000000" pitchFamily="2" charset="2"/>
              </a:rPr>
              <a:t>.</a:t>
            </a:r>
            <a:r>
              <a:rPr lang="en-US" altLang="en-US" sz="2200" dirty="0">
                <a:sym typeface="Wingdings" panose="05000000000000000000" pitchFamily="2" charset="2"/>
              </a:rPr>
              <a:t> No problem, A and C are OK.</a:t>
            </a:r>
          </a:p>
          <a:p>
            <a:pPr marL="0" indent="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      Let B:</a:t>
            </a:r>
            <a:r>
              <a:rPr lang="tr-TR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00</a:t>
            </a:r>
            <a:r>
              <a:rPr lang="en-US" altLang="en-US" sz="2200" dirty="0">
                <a:sym typeface="Wingdings" panose="05000000000000000000" pitchFamily="2" charset="2"/>
              </a:rPr>
              <a:t>1. Now A,</a:t>
            </a:r>
            <a:r>
              <a:rPr lang="tr-TR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B,</a:t>
            </a:r>
            <a:r>
              <a:rPr lang="tr-TR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C are not valid! What is the problem?</a:t>
            </a:r>
          </a:p>
          <a:p>
            <a:pPr marL="0" indent="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     </a:t>
            </a:r>
            <a:r>
              <a:rPr lang="tr-TR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What is 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00001</a:t>
            </a:r>
            <a:r>
              <a:rPr lang="en-US" altLang="en-US" sz="2200" dirty="0">
                <a:sym typeface="Wingdings" panose="05000000000000000000" pitchFamily="2" charset="2"/>
              </a:rPr>
              <a:t>10…, is it AAC… or AB…? </a:t>
            </a:r>
          </a:p>
          <a:p>
            <a:pPr marL="0" indent="0">
              <a:buNone/>
            </a:pPr>
            <a:r>
              <a:rPr lang="tr-TR" altLang="en-US" sz="2200" dirty="0">
                <a:sym typeface="Wingdings" panose="05000000000000000000" pitchFamily="2" charset="2"/>
              </a:rPr>
              <a:t>      </a:t>
            </a:r>
            <a:r>
              <a:rPr lang="en-US" altLang="en-US" sz="2200" dirty="0">
                <a:sym typeface="Wingdings" panose="05000000000000000000" pitchFamily="2" charset="2"/>
              </a:rPr>
              <a:t>Confusing, because 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code A is a prefix in code B</a:t>
            </a:r>
            <a:r>
              <a:rPr lang="en-US" altLang="en-US" sz="22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   </a:t>
            </a:r>
            <a:r>
              <a:rPr lang="tr-TR" altLang="en-US" sz="2200" dirty="0">
                <a:sym typeface="Wingdings" panose="05000000000000000000" pitchFamily="2" charset="2"/>
              </a:rPr>
              <a:t>   </a:t>
            </a:r>
            <a:r>
              <a:rPr lang="en-US" altLang="en-US" sz="2200" dirty="0">
                <a:sym typeface="Wingdings" panose="05000000000000000000" pitchFamily="2" charset="2"/>
              </a:rPr>
              <a:t>B:</a:t>
            </a:r>
            <a:r>
              <a:rPr lang="tr-TR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101, Would be OK.</a:t>
            </a:r>
          </a:p>
          <a:p>
            <a:pPr marL="0" indent="0">
              <a:buNone/>
            </a:pPr>
            <a:endParaRPr lang="tr-TR" alt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altLang="en-US" sz="2200" dirty="0"/>
              <a:t>      </a:t>
            </a:r>
            <a:r>
              <a:rPr lang="en-US" altLang="en-US" sz="2200" dirty="0"/>
              <a:t>If there is a “00” code, there cannot be a “0” code.</a:t>
            </a:r>
          </a:p>
          <a:p>
            <a:endParaRPr lang="tr-TR" alt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Huffman compression produces 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minimal length codes </a:t>
            </a:r>
            <a:r>
              <a:rPr lang="en-US" altLang="en-US" sz="2200" dirty="0">
                <a:sym typeface="Wingdings" panose="05000000000000000000" pitchFamily="2" charset="2"/>
              </a:rPr>
              <a:t>that satisfy the prefix constraint</a:t>
            </a:r>
            <a:endParaRPr lang="en-US" alt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39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886700" cy="48869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Huffman Algorithm</a:t>
            </a:r>
            <a:r>
              <a:rPr lang="tr-TR" sz="4000" dirty="0">
                <a:latin typeface="+mn-lt"/>
              </a:rPr>
              <a:t> 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68" y="1340768"/>
            <a:ext cx="8398912" cy="51125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 trees </a:t>
            </a:r>
            <a:r>
              <a:rPr lang="en-US" dirty="0"/>
              <a:t>are used to implement Huffman compression algorithm.</a:t>
            </a:r>
          </a:p>
          <a:p>
            <a:endParaRPr lang="tr-TR" dirty="0"/>
          </a:p>
          <a:p>
            <a:r>
              <a:rPr lang="en-US" dirty="0"/>
              <a:t>Node Structure: Each node will have storage field for two data items: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frequency of the symbol </a:t>
            </a:r>
            <a:r>
              <a:rPr lang="en-US" dirty="0"/>
              <a:t>stored at that node</a:t>
            </a:r>
            <a:r>
              <a:rPr lang="tr-TR" dirty="0"/>
              <a:t> </a:t>
            </a:r>
            <a:r>
              <a:rPr lang="en-US" dirty="0"/>
              <a:t>(the weight)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symbol </a:t>
            </a:r>
            <a:r>
              <a:rPr lang="en-US" dirty="0"/>
              <a:t>associated with the node</a:t>
            </a:r>
          </a:p>
          <a:p>
            <a:endParaRPr lang="tr-TR" dirty="0"/>
          </a:p>
          <a:p>
            <a:r>
              <a:rPr lang="en-US" dirty="0"/>
              <a:t>All symbols will be stored in leaf nodes of the tree.</a:t>
            </a:r>
          </a:p>
          <a:p>
            <a:endParaRPr lang="tr-TR" dirty="0"/>
          </a:p>
          <a:p>
            <a:r>
              <a:rPr lang="en-US" dirty="0"/>
              <a:t>The weight of an </a:t>
            </a:r>
            <a:r>
              <a:rPr lang="en-US" dirty="0">
                <a:solidFill>
                  <a:srgbClr val="FF0000"/>
                </a:solidFill>
              </a:rPr>
              <a:t>interior node </a:t>
            </a:r>
            <a:r>
              <a:rPr lang="en-US" dirty="0"/>
              <a:t>will be the </a:t>
            </a:r>
            <a:r>
              <a:rPr lang="en-US" dirty="0">
                <a:solidFill>
                  <a:srgbClr val="FF0000"/>
                </a:solidFill>
              </a:rPr>
              <a:t>sum of frequencies of </a:t>
            </a:r>
            <a:r>
              <a:rPr lang="en-US" dirty="0"/>
              <a:t>all nodes in the subtree of that interior node.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64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>
            <a:extLst>
              <a:ext uri="{FF2B5EF4-FFF2-40B4-BE49-F238E27FC236}">
                <a16:creationId xmlns:a16="http://schemas.microsoft.com/office/drawing/2014/main" id="{76D949C4-FC37-4EED-A5C9-EEEBA21D7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Informal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Algorithm</a:t>
            </a:r>
            <a:endParaRPr lang="en-US" altLang="tr-TR" dirty="0">
              <a:latin typeface="+mn-lt"/>
            </a:endParaRPr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D3C33DF8-18E3-4D4C-8EF1-3305ECC78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081" y="1340769"/>
            <a:ext cx="8335838" cy="5472607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0070C0"/>
                </a:solidFill>
              </a:rPr>
              <a:t>I</a:t>
            </a:r>
            <a:r>
              <a:rPr lang="en-US" sz="2400" dirty="0" err="1">
                <a:solidFill>
                  <a:srgbClr val="0070C0"/>
                </a:solidFill>
              </a:rPr>
              <a:t>nput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Any alphabet A</a:t>
            </a:r>
            <a:r>
              <a:rPr lang="tr-TR" sz="2400" dirty="0"/>
              <a:t> </a:t>
            </a:r>
            <a:r>
              <a:rPr lang="en-US" sz="2400" dirty="0"/>
              <a:t>= {A1, A2, …</a:t>
            </a:r>
            <a:r>
              <a:rPr lang="tr-TR" sz="2400" dirty="0"/>
              <a:t> </a:t>
            </a:r>
            <a:r>
              <a:rPr lang="en-US" sz="2400" dirty="0"/>
              <a:t>,</a:t>
            </a:r>
            <a:r>
              <a:rPr lang="tr-TR" sz="2400" dirty="0"/>
              <a:t> A</a:t>
            </a:r>
            <a:r>
              <a:rPr lang="en-US" sz="2400" dirty="0"/>
              <a:t>N}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symbol</a:t>
            </a:r>
            <a:r>
              <a:rPr lang="tr-TR" sz="2400" dirty="0"/>
              <a:t> </a:t>
            </a:r>
            <a:r>
              <a:rPr lang="tr-TR" sz="2400" dirty="0" err="1"/>
              <a:t>frequencies</a:t>
            </a:r>
            <a:r>
              <a:rPr lang="tr-TR" sz="2400" dirty="0"/>
              <a:t> </a:t>
            </a:r>
            <a:endParaRPr lang="tr-TR" sz="2400" b="1" dirty="0"/>
          </a:p>
          <a:p>
            <a:r>
              <a:rPr lang="en-US" sz="2400" dirty="0">
                <a:solidFill>
                  <a:srgbClr val="0070C0"/>
                </a:solidFill>
              </a:rPr>
              <a:t>Output: </a:t>
            </a:r>
            <a:r>
              <a:rPr lang="en-US" sz="2400" dirty="0"/>
              <a:t>optimal</a:t>
            </a:r>
            <a:r>
              <a:rPr lang="tr-TR" sz="2400" dirty="0"/>
              <a:t> </a:t>
            </a:r>
            <a:r>
              <a:rPr lang="tr-TR" sz="2400" dirty="0" err="1"/>
              <a:t>Huffman</a:t>
            </a:r>
            <a:r>
              <a:rPr lang="en-US" sz="2400" dirty="0"/>
              <a:t> code</a:t>
            </a:r>
            <a:r>
              <a:rPr lang="tr-TR" sz="2400" dirty="0"/>
              <a:t>s: </a:t>
            </a:r>
            <a:r>
              <a:rPr lang="tr-TR" sz="2400" dirty="0" err="1"/>
              <a:t>Higher</a:t>
            </a:r>
            <a:r>
              <a:rPr lang="tr-TR" sz="2400" dirty="0"/>
              <a:t> </a:t>
            </a:r>
            <a:r>
              <a:rPr lang="tr-TR" sz="2400" dirty="0" err="1"/>
              <a:t>frequency</a:t>
            </a:r>
            <a:r>
              <a:rPr lang="tr-TR" sz="2400" dirty="0"/>
              <a:t> </a:t>
            </a:r>
            <a:r>
              <a:rPr lang="tr-TR" sz="2400" dirty="0">
                <a:sym typeface="Wingdings" panose="05000000000000000000" pitchFamily="2" charset="2"/>
              </a:rPr>
              <a:t> </a:t>
            </a:r>
            <a:r>
              <a:rPr lang="tr-TR" sz="2400" dirty="0" err="1">
                <a:sym typeface="Wingdings" panose="05000000000000000000" pitchFamily="2" charset="2"/>
              </a:rPr>
              <a:t>Shorter</a:t>
            </a:r>
            <a:r>
              <a:rPr lang="tr-TR" sz="2400" dirty="0">
                <a:sym typeface="Wingdings" panose="05000000000000000000" pitchFamily="2" charset="2"/>
              </a:rPr>
              <a:t> </a:t>
            </a:r>
            <a:r>
              <a:rPr lang="tr-TR" sz="2400" dirty="0" err="1">
                <a:sym typeface="Wingdings" panose="05000000000000000000" pitchFamily="2" charset="2"/>
              </a:rPr>
              <a:t>code</a:t>
            </a:r>
            <a:r>
              <a:rPr lang="en-US" sz="2400" dirty="0"/>
              <a:t> </a:t>
            </a:r>
            <a:endParaRPr lang="tr-TR" sz="2400" dirty="0"/>
          </a:p>
          <a:p>
            <a:r>
              <a:rPr lang="en-US" altLang="tr-TR" sz="2400" dirty="0">
                <a:solidFill>
                  <a:srgbClr val="FF0000"/>
                </a:solidFill>
                <a:latin typeface="Calibri" panose="020F0502020204030204" pitchFamily="34" charset="0"/>
              </a:rPr>
              <a:t>Sort all Symbols </a:t>
            </a:r>
            <a:r>
              <a:rPr lang="en-US" altLang="tr-TR" sz="2400" dirty="0">
                <a:latin typeface="Calibri" panose="020F0502020204030204" pitchFamily="34" charset="0"/>
              </a:rPr>
              <a:t>according to their </a:t>
            </a:r>
            <a:r>
              <a:rPr lang="tr-TR" altLang="tr-TR" sz="2400" dirty="0" err="1">
                <a:latin typeface="Calibri" panose="020F0502020204030204" pitchFamily="34" charset="0"/>
              </a:rPr>
              <a:t>frequencies</a:t>
            </a:r>
            <a:r>
              <a:rPr lang="en-US" altLang="tr-TR" sz="2400" dirty="0">
                <a:latin typeface="Calibri" panose="020F0502020204030204" pitchFamily="34" charset="0"/>
              </a:rPr>
              <a:t> </a:t>
            </a:r>
          </a:p>
          <a:p>
            <a:r>
              <a:rPr lang="en-US" altLang="tr-TR" sz="2400" dirty="0"/>
              <a:t>Begin with a forest of single node trees</a:t>
            </a:r>
          </a:p>
          <a:p>
            <a:pPr lvl="1"/>
            <a:r>
              <a:rPr lang="en-US" altLang="tr-TR" sz="2400" dirty="0"/>
              <a:t>each </a:t>
            </a:r>
            <a:r>
              <a:rPr lang="tr-TR" altLang="tr-TR" sz="2400" dirty="0" err="1"/>
              <a:t>node</a:t>
            </a:r>
            <a:r>
              <a:rPr lang="tr-TR" altLang="tr-TR" sz="2400" dirty="0"/>
              <a:t> </a:t>
            </a:r>
            <a:r>
              <a:rPr lang="en-US" altLang="tr-TR" sz="2400" dirty="0"/>
              <a:t>contain</a:t>
            </a:r>
            <a:r>
              <a:rPr lang="tr-TR" altLang="tr-TR" sz="2400" dirty="0"/>
              <a:t>s</a:t>
            </a:r>
            <a:r>
              <a:rPr lang="en-US" altLang="tr-TR" sz="2400" dirty="0"/>
              <a:t> </a:t>
            </a:r>
            <a:r>
              <a:rPr lang="tr-TR" altLang="tr-TR" sz="2400" dirty="0"/>
              <a:t>a </a:t>
            </a:r>
            <a:r>
              <a:rPr lang="en-US" altLang="tr-TR" sz="2400" dirty="0"/>
              <a:t>symbol and its frequency</a:t>
            </a:r>
          </a:p>
          <a:p>
            <a:r>
              <a:rPr lang="en-US" altLang="tr-TR" sz="2400" dirty="0"/>
              <a:t>Do recursively </a:t>
            </a:r>
          </a:p>
          <a:p>
            <a:pPr lvl="1"/>
            <a:r>
              <a:rPr lang="en-US" altLang="tr-TR" sz="2400" dirty="0"/>
              <a:t>select two trees with </a:t>
            </a:r>
            <a:r>
              <a:rPr lang="en-US" altLang="tr-TR" sz="2400" dirty="0">
                <a:solidFill>
                  <a:srgbClr val="FF0000"/>
                </a:solidFill>
              </a:rPr>
              <a:t>smallest frequency </a:t>
            </a:r>
            <a:r>
              <a:rPr lang="en-US" altLang="tr-TR" sz="2400" dirty="0"/>
              <a:t>at the root </a:t>
            </a:r>
          </a:p>
          <a:p>
            <a:pPr lvl="1"/>
            <a:r>
              <a:rPr lang="en-US" altLang="tr-TR" sz="2400" dirty="0"/>
              <a:t>produce a new binary tree with the selected trees as children and store the sum of their frequencies in the root</a:t>
            </a:r>
          </a:p>
          <a:p>
            <a:r>
              <a:rPr lang="en-US" altLang="tr-TR" sz="2400" dirty="0"/>
              <a:t>Recursion ends when there is one tree</a:t>
            </a:r>
          </a:p>
          <a:p>
            <a:pPr lvl="1"/>
            <a:r>
              <a:rPr lang="en-US" altLang="tr-TR" sz="2400" dirty="0"/>
              <a:t>this is the Huffman coding tree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1BF9D265-2107-4DC8-B83E-3445C22FE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DDDBAC9-349F-4BBF-BCDC-91F9E8957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11263"/>
            <a:ext cx="8071761" cy="4954041"/>
          </a:xfrm>
        </p:spPr>
        <p:txBody>
          <a:bodyPr/>
          <a:lstStyle/>
          <a:p>
            <a:pPr marL="0" indent="0">
              <a:buNone/>
            </a:pPr>
            <a:r>
              <a:rPr lang="en-US" altLang="tr-TR" dirty="0"/>
              <a:t>Build the Huffman coding tree for the message</a:t>
            </a:r>
            <a:r>
              <a:rPr lang="tr-TR" altLang="tr-TR" dirty="0"/>
              <a:t> (</a:t>
            </a:r>
            <a:r>
              <a:rPr lang="tr-TR" altLang="tr-TR" dirty="0" err="1"/>
              <a:t>or</a:t>
            </a:r>
            <a:r>
              <a:rPr lang="tr-TR" altLang="tr-TR" dirty="0"/>
              <a:t> </a:t>
            </a:r>
            <a:r>
              <a:rPr lang="tr-TR" altLang="tr-TR" dirty="0" err="1"/>
              <a:t>text</a:t>
            </a:r>
            <a:r>
              <a:rPr lang="tr-TR" altLang="tr-TR" dirty="0"/>
              <a:t>)</a:t>
            </a:r>
          </a:p>
          <a:p>
            <a:pPr marL="0" indent="0">
              <a:buNone/>
            </a:pPr>
            <a:r>
              <a:rPr lang="tr-TR" altLang="tr-TR" i="1" dirty="0"/>
              <a:t>                  </a:t>
            </a:r>
            <a:r>
              <a:rPr lang="tr-TR" altLang="tr-TR" sz="2400" i="1" dirty="0"/>
              <a:t>AGMTEH_IS….</a:t>
            </a:r>
            <a:endParaRPr lang="en-US" altLang="tr-TR" sz="2400" i="1" dirty="0"/>
          </a:p>
          <a:p>
            <a:pPr marL="0" indent="0">
              <a:buNone/>
            </a:pPr>
            <a:r>
              <a:rPr lang="tr-TR" altLang="tr-TR" dirty="0" err="1"/>
              <a:t>Assume</a:t>
            </a:r>
            <a:r>
              <a:rPr lang="tr-TR" altLang="tr-TR" dirty="0"/>
              <a:t> c</a:t>
            </a:r>
            <a:r>
              <a:rPr lang="en-US" altLang="tr-TR" dirty="0" err="1"/>
              <a:t>haracter</a:t>
            </a:r>
            <a:r>
              <a:rPr lang="tr-TR" altLang="tr-TR" dirty="0"/>
              <a:t>s (</a:t>
            </a:r>
            <a:r>
              <a:rPr lang="tr-TR" altLang="tr-TR" dirty="0" err="1"/>
              <a:t>Symbols</a:t>
            </a:r>
            <a:r>
              <a:rPr lang="tr-TR" altLang="tr-TR" dirty="0"/>
              <a:t>)</a:t>
            </a:r>
            <a:r>
              <a:rPr lang="en-US" altLang="tr-TR" dirty="0"/>
              <a:t>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en-US" altLang="tr-TR" dirty="0"/>
              <a:t>frequencies</a:t>
            </a:r>
            <a:r>
              <a:rPr lang="tr-TR" altLang="tr-TR" dirty="0"/>
              <a:t> </a:t>
            </a:r>
            <a:r>
              <a:rPr lang="tr-TR" altLang="tr-TR" dirty="0" err="1"/>
              <a:t>are</a:t>
            </a:r>
            <a:r>
              <a:rPr lang="tr-TR" altLang="tr-TR" dirty="0"/>
              <a:t> as </a:t>
            </a:r>
            <a:r>
              <a:rPr lang="tr-TR" altLang="tr-TR" dirty="0" err="1"/>
              <a:t>follows</a:t>
            </a:r>
            <a:r>
              <a:rPr lang="tr-TR" altLang="tr-TR" dirty="0"/>
              <a:t>:</a:t>
            </a:r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r>
              <a:rPr lang="en-US" altLang="tr-TR" dirty="0"/>
              <a:t>Begin with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en-US" altLang="tr-TR" dirty="0"/>
              <a:t>forest of single </a:t>
            </a:r>
            <a:r>
              <a:rPr lang="tr-TR" altLang="tr-TR" dirty="0" err="1"/>
              <a:t>node</a:t>
            </a:r>
            <a:r>
              <a:rPr lang="tr-TR" altLang="tr-TR" dirty="0"/>
              <a:t> </a:t>
            </a:r>
            <a:r>
              <a:rPr lang="en-US" altLang="tr-TR" dirty="0"/>
              <a:t>trees</a:t>
            </a:r>
            <a:r>
              <a:rPr lang="tr-TR" altLang="tr-TR" dirty="0"/>
              <a:t>.</a:t>
            </a:r>
          </a:p>
          <a:p>
            <a:r>
              <a:rPr lang="tr-TR" altLang="tr-TR" dirty="0" err="1"/>
              <a:t>Order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trees</a:t>
            </a:r>
            <a:r>
              <a:rPr lang="tr-TR" altLang="tr-TR" dirty="0"/>
              <a:t> </a:t>
            </a:r>
            <a:r>
              <a:rPr lang="tr-TR" altLang="tr-TR" dirty="0" err="1"/>
              <a:t>according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frequencies</a:t>
            </a:r>
            <a:r>
              <a:rPr lang="tr-TR" altLang="tr-TR" dirty="0"/>
              <a:t>:</a:t>
            </a:r>
            <a:endParaRPr lang="en-US" altLang="tr-TR" dirty="0"/>
          </a:p>
        </p:txBody>
      </p:sp>
      <p:graphicFrame>
        <p:nvGraphicFramePr>
          <p:cNvPr id="268391" name="Group 103">
            <a:extLst>
              <a:ext uri="{FF2B5EF4-FFF2-40B4-BE49-F238E27FC236}">
                <a16:creationId xmlns:a16="http://schemas.microsoft.com/office/drawing/2014/main" id="{E21E7B64-8412-4276-A96B-C1C80885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86892"/>
              </p:ext>
            </p:extLst>
          </p:nvPr>
        </p:nvGraphicFramePr>
        <p:xfrm>
          <a:off x="1524000" y="2472531"/>
          <a:ext cx="6096000" cy="13716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408413796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256313948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43362172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404151849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25532373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345713994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16745376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245658659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747990408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3703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14233"/>
                  </a:ext>
                </a:extLst>
              </a:tr>
            </a:tbl>
          </a:graphicData>
        </a:graphic>
      </p:graphicFrame>
      <p:sp>
        <p:nvSpPr>
          <p:cNvPr id="268324" name="AutoShape 36">
            <a:extLst>
              <a:ext uri="{FF2B5EF4-FFF2-40B4-BE49-F238E27FC236}">
                <a16:creationId xmlns:a16="http://schemas.microsoft.com/office/drawing/2014/main" id="{F363E855-3585-4DDE-800C-47B0677AC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68325" name="AutoShape 37">
            <a:extLst>
              <a:ext uri="{FF2B5EF4-FFF2-40B4-BE49-F238E27FC236}">
                <a16:creationId xmlns:a16="http://schemas.microsoft.com/office/drawing/2014/main" id="{D39FEEAE-00C4-43BD-86FD-76ED298CC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68326" name="AutoShape 38">
            <a:extLst>
              <a:ext uri="{FF2B5EF4-FFF2-40B4-BE49-F238E27FC236}">
                <a16:creationId xmlns:a16="http://schemas.microsoft.com/office/drawing/2014/main" id="{1B14EB1A-B46B-45BD-B895-2E3639E7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68327" name="AutoShape 39">
            <a:extLst>
              <a:ext uri="{FF2B5EF4-FFF2-40B4-BE49-F238E27FC236}">
                <a16:creationId xmlns:a16="http://schemas.microsoft.com/office/drawing/2014/main" id="{B114B01B-4DBE-4E68-80B7-14EDBBDF7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68328" name="AutoShape 40">
            <a:extLst>
              <a:ext uri="{FF2B5EF4-FFF2-40B4-BE49-F238E27FC236}">
                <a16:creationId xmlns:a16="http://schemas.microsoft.com/office/drawing/2014/main" id="{2A9BB3AC-D2B7-45CD-9A66-4D9C91D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68329" name="AutoShape 41">
            <a:extLst>
              <a:ext uri="{FF2B5EF4-FFF2-40B4-BE49-F238E27FC236}">
                <a16:creationId xmlns:a16="http://schemas.microsoft.com/office/drawing/2014/main" id="{8FBD5902-E14E-4E3F-A4E4-183A2D775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68330" name="AutoShape 42">
            <a:extLst>
              <a:ext uri="{FF2B5EF4-FFF2-40B4-BE49-F238E27FC236}">
                <a16:creationId xmlns:a16="http://schemas.microsoft.com/office/drawing/2014/main" id="{6BF172EF-FB2F-457E-8F2F-2A6F64C0C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68331" name="AutoShape 43">
            <a:extLst>
              <a:ext uri="{FF2B5EF4-FFF2-40B4-BE49-F238E27FC236}">
                <a16:creationId xmlns:a16="http://schemas.microsoft.com/office/drawing/2014/main" id="{4CDC29ED-0BD5-4CED-9467-8709D833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68332" name="AutoShape 44">
            <a:extLst>
              <a:ext uri="{FF2B5EF4-FFF2-40B4-BE49-F238E27FC236}">
                <a16:creationId xmlns:a16="http://schemas.microsoft.com/office/drawing/2014/main" id="{1E69313F-1B5C-44AB-AD0C-F6F00B375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68333" name="Text Box 45">
            <a:extLst>
              <a:ext uri="{FF2B5EF4-FFF2-40B4-BE49-F238E27FC236}">
                <a16:creationId xmlns:a16="http://schemas.microsoft.com/office/drawing/2014/main" id="{F9C88B17-48B0-4B8D-9748-152BB88BF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602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68334" name="Text Box 46">
            <a:extLst>
              <a:ext uri="{FF2B5EF4-FFF2-40B4-BE49-F238E27FC236}">
                <a16:creationId xmlns:a16="http://schemas.microsoft.com/office/drawing/2014/main" id="{FEE947D0-682E-42F7-A989-102F8F08C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560228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68335" name="Text Box 47">
            <a:extLst>
              <a:ext uri="{FF2B5EF4-FFF2-40B4-BE49-F238E27FC236}">
                <a16:creationId xmlns:a16="http://schemas.microsoft.com/office/drawing/2014/main" id="{027569AB-A5DF-41B4-96C4-44E21CD85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56022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68336" name="Text Box 48">
            <a:extLst>
              <a:ext uri="{FF2B5EF4-FFF2-40B4-BE49-F238E27FC236}">
                <a16:creationId xmlns:a16="http://schemas.microsoft.com/office/drawing/2014/main" id="{229DF270-24A4-4231-B515-E06950467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513" y="5602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68337" name="Text Box 49">
            <a:extLst>
              <a:ext uri="{FF2B5EF4-FFF2-40B4-BE49-F238E27FC236}">
                <a16:creationId xmlns:a16="http://schemas.microsoft.com/office/drawing/2014/main" id="{F5F44986-A9E9-492A-B198-D0AB0C66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56022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68338" name="Text Box 50">
            <a:extLst>
              <a:ext uri="{FF2B5EF4-FFF2-40B4-BE49-F238E27FC236}">
                <a16:creationId xmlns:a16="http://schemas.microsoft.com/office/drawing/2014/main" id="{E1082FF0-F63F-49A8-863E-AD647D136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560228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68339" name="Text Box 51">
            <a:extLst>
              <a:ext uri="{FF2B5EF4-FFF2-40B4-BE49-F238E27FC236}">
                <a16:creationId xmlns:a16="http://schemas.microsoft.com/office/drawing/2014/main" id="{42FE227A-5E79-4925-9DF0-4358439AC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5602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68340" name="Text Box 52">
            <a:extLst>
              <a:ext uri="{FF2B5EF4-FFF2-40B4-BE49-F238E27FC236}">
                <a16:creationId xmlns:a16="http://schemas.microsoft.com/office/drawing/2014/main" id="{DAC18216-DF74-4526-8B7F-26EEBE76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5602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68341" name="Text Box 53">
            <a:extLst>
              <a:ext uri="{FF2B5EF4-FFF2-40B4-BE49-F238E27FC236}">
                <a16:creationId xmlns:a16="http://schemas.microsoft.com/office/drawing/2014/main" id="{66EEEF6A-7A0F-403B-BCE8-7293C79BC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5602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363" name="AutoShape 3">
            <a:extLst>
              <a:ext uri="{FF2B5EF4-FFF2-40B4-BE49-F238E27FC236}">
                <a16:creationId xmlns:a16="http://schemas.microsoft.com/office/drawing/2014/main" id="{8AAFF22A-105E-4EDF-9850-8487DF96B9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364" name="AutoShape 4">
            <a:extLst>
              <a:ext uri="{FF2B5EF4-FFF2-40B4-BE49-F238E27FC236}">
                <a16:creationId xmlns:a16="http://schemas.microsoft.com/office/drawing/2014/main" id="{C94B1361-5303-4082-8241-9B603108BA6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365" name="AutoShape 5">
            <a:extLst>
              <a:ext uri="{FF2B5EF4-FFF2-40B4-BE49-F238E27FC236}">
                <a16:creationId xmlns:a16="http://schemas.microsoft.com/office/drawing/2014/main" id="{9DC352F3-BBC8-465F-9B33-62474F80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71366" name="AutoShape 6">
            <a:extLst>
              <a:ext uri="{FF2B5EF4-FFF2-40B4-BE49-F238E27FC236}">
                <a16:creationId xmlns:a16="http://schemas.microsoft.com/office/drawing/2014/main" id="{1197F34E-F4A6-44B2-A2EB-E1422FB32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71367" name="AutoShape 7">
            <a:extLst>
              <a:ext uri="{FF2B5EF4-FFF2-40B4-BE49-F238E27FC236}">
                <a16:creationId xmlns:a16="http://schemas.microsoft.com/office/drawing/2014/main" id="{594212E9-5622-4AF8-B4F8-F05997EB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1368" name="AutoShape 8">
            <a:extLst>
              <a:ext uri="{FF2B5EF4-FFF2-40B4-BE49-F238E27FC236}">
                <a16:creationId xmlns:a16="http://schemas.microsoft.com/office/drawing/2014/main" id="{FF2AD9A2-DED4-4A3D-81F2-15B6B829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71369" name="AutoShape 9">
            <a:extLst>
              <a:ext uri="{FF2B5EF4-FFF2-40B4-BE49-F238E27FC236}">
                <a16:creationId xmlns:a16="http://schemas.microsoft.com/office/drawing/2014/main" id="{774FC1C4-DBDA-4114-B272-F4762944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71370" name="AutoShape 10">
            <a:extLst>
              <a:ext uri="{FF2B5EF4-FFF2-40B4-BE49-F238E27FC236}">
                <a16:creationId xmlns:a16="http://schemas.microsoft.com/office/drawing/2014/main" id="{C3624AD1-9DCB-46B2-95DC-933F7A16B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1371" name="AutoShape 11">
            <a:extLst>
              <a:ext uri="{FF2B5EF4-FFF2-40B4-BE49-F238E27FC236}">
                <a16:creationId xmlns:a16="http://schemas.microsoft.com/office/drawing/2014/main" id="{0581E8A3-D3CA-4154-B537-B890D015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1372" name="Text Box 12">
            <a:extLst>
              <a:ext uri="{FF2B5EF4-FFF2-40B4-BE49-F238E27FC236}">
                <a16:creationId xmlns:a16="http://schemas.microsoft.com/office/drawing/2014/main" id="{491568D4-D565-4331-A0BF-EA281A0AC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1373" name="Text Box 13">
            <a:extLst>
              <a:ext uri="{FF2B5EF4-FFF2-40B4-BE49-F238E27FC236}">
                <a16:creationId xmlns:a16="http://schemas.microsoft.com/office/drawing/2014/main" id="{EFBFB436-F497-48DF-8680-B593979D4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1374" name="Text Box 14">
            <a:extLst>
              <a:ext uri="{FF2B5EF4-FFF2-40B4-BE49-F238E27FC236}">
                <a16:creationId xmlns:a16="http://schemas.microsoft.com/office/drawing/2014/main" id="{1B1691E2-78D7-45E6-9EEE-EF961446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1375" name="Text Box 15">
            <a:extLst>
              <a:ext uri="{FF2B5EF4-FFF2-40B4-BE49-F238E27FC236}">
                <a16:creationId xmlns:a16="http://schemas.microsoft.com/office/drawing/2014/main" id="{6A06334C-6938-4AB3-9836-DAF39988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1376" name="Text Box 16">
            <a:extLst>
              <a:ext uri="{FF2B5EF4-FFF2-40B4-BE49-F238E27FC236}">
                <a16:creationId xmlns:a16="http://schemas.microsoft.com/office/drawing/2014/main" id="{48BB9A8C-C2F0-48F6-94AF-A65B20E95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1377" name="Text Box 17">
            <a:extLst>
              <a:ext uri="{FF2B5EF4-FFF2-40B4-BE49-F238E27FC236}">
                <a16:creationId xmlns:a16="http://schemas.microsoft.com/office/drawing/2014/main" id="{4D1A559B-7BD9-4B0F-AA77-45DCD743A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1378" name="Text Box 18">
            <a:extLst>
              <a:ext uri="{FF2B5EF4-FFF2-40B4-BE49-F238E27FC236}">
                <a16:creationId xmlns:a16="http://schemas.microsoft.com/office/drawing/2014/main" id="{8549F36E-9924-40F2-B17A-EEF736E7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1379" name="AutoShape 19">
            <a:extLst>
              <a:ext uri="{FF2B5EF4-FFF2-40B4-BE49-F238E27FC236}">
                <a16:creationId xmlns:a16="http://schemas.microsoft.com/office/drawing/2014/main" id="{6B10E8E2-CA0F-4472-9DD9-F52B5814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2159418-CBC4-4CBE-AC7B-B8C3DD8D9EC3}"/>
              </a:ext>
            </a:extLst>
          </p:cNvPr>
          <p:cNvSpPr txBox="1"/>
          <p:nvPr/>
        </p:nvSpPr>
        <p:spPr>
          <a:xfrm>
            <a:off x="532925" y="1628715"/>
            <a:ext cx="8215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smallest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A </a:t>
            </a:r>
            <a:r>
              <a:rPr lang="tr-TR" dirty="0" err="1"/>
              <a:t>and</a:t>
            </a:r>
            <a:r>
              <a:rPr lang="tr-TR" dirty="0"/>
              <a:t> G.</a:t>
            </a:r>
          </a:p>
          <a:p>
            <a:r>
              <a:rPr lang="tr-TR" dirty="0"/>
              <a:t>Form a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child</a:t>
            </a:r>
            <a:r>
              <a:rPr lang="tr-TR" dirty="0"/>
              <a:t> A,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child</a:t>
            </a:r>
            <a:r>
              <a:rPr lang="tr-TR" dirty="0"/>
              <a:t> G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= 2. 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999F54F9-2BA3-4649-B459-77CAC0829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  <p:sp>
        <p:nvSpPr>
          <p:cNvPr id="32" name="AutoShape 40">
            <a:extLst>
              <a:ext uri="{FF2B5EF4-FFF2-40B4-BE49-F238E27FC236}">
                <a16:creationId xmlns:a16="http://schemas.microsoft.com/office/drawing/2014/main" id="{A111E43E-3799-4E1C-BB43-19CD2D043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8924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33" name="AutoShape 42">
            <a:extLst>
              <a:ext uri="{FF2B5EF4-FFF2-40B4-BE49-F238E27FC236}">
                <a16:creationId xmlns:a16="http://schemas.microsoft.com/office/drawing/2014/main" id="{06597B16-FA78-47D1-9A1F-5474BCAE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558924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35" name="Text Box 51">
            <a:extLst>
              <a:ext uri="{FF2B5EF4-FFF2-40B4-BE49-F238E27FC236}">
                <a16:creationId xmlns:a16="http://schemas.microsoft.com/office/drawing/2014/main" id="{7823E4EE-91C0-41C4-9C38-E6682C195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608612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id="{20BAE2CA-AA7A-4590-B1D4-ADAF055D3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608612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984928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363" name="AutoShape 3">
            <a:extLst>
              <a:ext uri="{FF2B5EF4-FFF2-40B4-BE49-F238E27FC236}">
                <a16:creationId xmlns:a16="http://schemas.microsoft.com/office/drawing/2014/main" id="{8AAFF22A-105E-4EDF-9850-8487DF96B9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364" name="AutoShape 4">
            <a:extLst>
              <a:ext uri="{FF2B5EF4-FFF2-40B4-BE49-F238E27FC236}">
                <a16:creationId xmlns:a16="http://schemas.microsoft.com/office/drawing/2014/main" id="{C94B1361-5303-4082-8241-9B603108BA6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365" name="AutoShape 5">
            <a:extLst>
              <a:ext uri="{FF2B5EF4-FFF2-40B4-BE49-F238E27FC236}">
                <a16:creationId xmlns:a16="http://schemas.microsoft.com/office/drawing/2014/main" id="{9DC352F3-BBC8-465F-9B33-62474F80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71366" name="AutoShape 6">
            <a:extLst>
              <a:ext uri="{FF2B5EF4-FFF2-40B4-BE49-F238E27FC236}">
                <a16:creationId xmlns:a16="http://schemas.microsoft.com/office/drawing/2014/main" id="{1197F34E-F4A6-44B2-A2EB-E1422FB32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71367" name="AutoShape 7">
            <a:extLst>
              <a:ext uri="{FF2B5EF4-FFF2-40B4-BE49-F238E27FC236}">
                <a16:creationId xmlns:a16="http://schemas.microsoft.com/office/drawing/2014/main" id="{594212E9-5622-4AF8-B4F8-F05997EB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1368" name="AutoShape 8">
            <a:extLst>
              <a:ext uri="{FF2B5EF4-FFF2-40B4-BE49-F238E27FC236}">
                <a16:creationId xmlns:a16="http://schemas.microsoft.com/office/drawing/2014/main" id="{FF2AD9A2-DED4-4A3D-81F2-15B6B829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71369" name="AutoShape 9">
            <a:extLst>
              <a:ext uri="{FF2B5EF4-FFF2-40B4-BE49-F238E27FC236}">
                <a16:creationId xmlns:a16="http://schemas.microsoft.com/office/drawing/2014/main" id="{774FC1C4-DBDA-4114-B272-F4762944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71370" name="AutoShape 10">
            <a:extLst>
              <a:ext uri="{FF2B5EF4-FFF2-40B4-BE49-F238E27FC236}">
                <a16:creationId xmlns:a16="http://schemas.microsoft.com/office/drawing/2014/main" id="{C3624AD1-9DCB-46B2-95DC-933F7A16B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1371" name="AutoShape 11">
            <a:extLst>
              <a:ext uri="{FF2B5EF4-FFF2-40B4-BE49-F238E27FC236}">
                <a16:creationId xmlns:a16="http://schemas.microsoft.com/office/drawing/2014/main" id="{0581E8A3-D3CA-4154-B537-B890D015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1372" name="Text Box 12">
            <a:extLst>
              <a:ext uri="{FF2B5EF4-FFF2-40B4-BE49-F238E27FC236}">
                <a16:creationId xmlns:a16="http://schemas.microsoft.com/office/drawing/2014/main" id="{491568D4-D565-4331-A0BF-EA281A0AC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1373" name="Text Box 13">
            <a:extLst>
              <a:ext uri="{FF2B5EF4-FFF2-40B4-BE49-F238E27FC236}">
                <a16:creationId xmlns:a16="http://schemas.microsoft.com/office/drawing/2014/main" id="{EFBFB436-F497-48DF-8680-B593979D4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1374" name="Text Box 14">
            <a:extLst>
              <a:ext uri="{FF2B5EF4-FFF2-40B4-BE49-F238E27FC236}">
                <a16:creationId xmlns:a16="http://schemas.microsoft.com/office/drawing/2014/main" id="{1B1691E2-78D7-45E6-9EEE-EF961446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1375" name="Text Box 15">
            <a:extLst>
              <a:ext uri="{FF2B5EF4-FFF2-40B4-BE49-F238E27FC236}">
                <a16:creationId xmlns:a16="http://schemas.microsoft.com/office/drawing/2014/main" id="{6A06334C-6938-4AB3-9836-DAF39988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1376" name="Text Box 16">
            <a:extLst>
              <a:ext uri="{FF2B5EF4-FFF2-40B4-BE49-F238E27FC236}">
                <a16:creationId xmlns:a16="http://schemas.microsoft.com/office/drawing/2014/main" id="{48BB9A8C-C2F0-48F6-94AF-A65B20E95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1377" name="Text Box 17">
            <a:extLst>
              <a:ext uri="{FF2B5EF4-FFF2-40B4-BE49-F238E27FC236}">
                <a16:creationId xmlns:a16="http://schemas.microsoft.com/office/drawing/2014/main" id="{4D1A559B-7BD9-4B0F-AA77-45DCD743A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1378" name="Text Box 18">
            <a:extLst>
              <a:ext uri="{FF2B5EF4-FFF2-40B4-BE49-F238E27FC236}">
                <a16:creationId xmlns:a16="http://schemas.microsoft.com/office/drawing/2014/main" id="{8549F36E-9924-40F2-B17A-EEF736E7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1379" name="AutoShape 19">
            <a:extLst>
              <a:ext uri="{FF2B5EF4-FFF2-40B4-BE49-F238E27FC236}">
                <a16:creationId xmlns:a16="http://schemas.microsoft.com/office/drawing/2014/main" id="{6B10E8E2-CA0F-4472-9DD9-F52B5814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71380" name="AutoShape 20">
            <a:extLst>
              <a:ext uri="{FF2B5EF4-FFF2-40B4-BE49-F238E27FC236}">
                <a16:creationId xmlns:a16="http://schemas.microsoft.com/office/drawing/2014/main" id="{7328094D-8E16-4772-B3F7-08F4B1DD82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381" name="AutoShape 21">
            <a:extLst>
              <a:ext uri="{FF2B5EF4-FFF2-40B4-BE49-F238E27FC236}">
                <a16:creationId xmlns:a16="http://schemas.microsoft.com/office/drawing/2014/main" id="{B1FF2E73-050B-47BE-8B9B-B2C7FE6034D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382" name="AutoShape 22">
            <a:extLst>
              <a:ext uri="{FF2B5EF4-FFF2-40B4-BE49-F238E27FC236}">
                <a16:creationId xmlns:a16="http://schemas.microsoft.com/office/drawing/2014/main" id="{6839FA18-2F6F-4F5B-97B2-D40CADF5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2159418-CBC4-4CBE-AC7B-B8C3DD8D9EC3}"/>
              </a:ext>
            </a:extLst>
          </p:cNvPr>
          <p:cNvSpPr txBox="1"/>
          <p:nvPr/>
        </p:nvSpPr>
        <p:spPr>
          <a:xfrm>
            <a:off x="532925" y="1628715"/>
            <a:ext cx="8215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smallest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M </a:t>
            </a:r>
            <a:r>
              <a:rPr lang="tr-TR" dirty="0" err="1"/>
              <a:t>and</a:t>
            </a:r>
            <a:r>
              <a:rPr lang="tr-TR" dirty="0"/>
              <a:t> T. </a:t>
            </a:r>
          </a:p>
          <a:p>
            <a:r>
              <a:rPr lang="tr-TR" dirty="0"/>
              <a:t>Form a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child</a:t>
            </a:r>
            <a:r>
              <a:rPr lang="tr-TR" dirty="0"/>
              <a:t> M,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child</a:t>
            </a:r>
            <a:r>
              <a:rPr lang="tr-TR" dirty="0"/>
              <a:t> 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= 2. 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999F54F9-2BA3-4649-B459-77CAC0829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  <p:sp>
        <p:nvSpPr>
          <p:cNvPr id="39" name="AutoShape 40">
            <a:extLst>
              <a:ext uri="{FF2B5EF4-FFF2-40B4-BE49-F238E27FC236}">
                <a16:creationId xmlns:a16="http://schemas.microsoft.com/office/drawing/2014/main" id="{5DF5E601-5333-4924-A0F9-1090917A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8924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40" name="AutoShape 42">
            <a:extLst>
              <a:ext uri="{FF2B5EF4-FFF2-40B4-BE49-F238E27FC236}">
                <a16:creationId xmlns:a16="http://schemas.microsoft.com/office/drawing/2014/main" id="{6A383414-C878-4D9B-9F4C-EF7B18E3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558924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41" name="Text Box 51">
            <a:extLst>
              <a:ext uri="{FF2B5EF4-FFF2-40B4-BE49-F238E27FC236}">
                <a16:creationId xmlns:a16="http://schemas.microsoft.com/office/drawing/2014/main" id="{848688B5-B2FA-4D0E-903B-034A672D8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608612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id="{2853C2DF-DD3A-44AF-9F91-2138C0E1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608612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5085001-D9E3-438C-B0A4-C8EBA6E6A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dirty="0">
                <a:ea typeface="MS Mincho" panose="02020609040205080304" pitchFamily="49" charset="-128"/>
              </a:rPr>
              <a:t>How to Search </a:t>
            </a:r>
            <a:r>
              <a:rPr lang="tr-TR" altLang="tr-TR" sz="4000" dirty="0">
                <a:ea typeface="MS Mincho" panose="02020609040205080304" pitchFamily="49" charset="-128"/>
              </a:rPr>
              <a:t>a</a:t>
            </a:r>
            <a:r>
              <a:rPr lang="en-US" altLang="tr-TR" sz="4000" dirty="0">
                <a:ea typeface="MS Mincho" panose="02020609040205080304" pitchFamily="49" charset="-128"/>
              </a:rPr>
              <a:t> Binary Search Tree?</a:t>
            </a:r>
            <a:r>
              <a:rPr lang="en-US" altLang="tr-TR" sz="4000" dirty="0"/>
              <a:t> </a:t>
            </a:r>
          </a:p>
        </p:txBody>
      </p:sp>
      <p:pic>
        <p:nvPicPr>
          <p:cNvPr id="16387" name="Picture 4" descr="P456">
            <a:extLst>
              <a:ext uri="{FF2B5EF4-FFF2-40B4-BE49-F238E27FC236}">
                <a16:creationId xmlns:a16="http://schemas.microsoft.com/office/drawing/2014/main" id="{BB3F3362-EC6B-440B-B72D-B0BC59E035E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676399"/>
            <a:ext cx="4390256" cy="4829401"/>
          </a:xfrm>
          <a:noFill/>
        </p:spPr>
      </p:pic>
      <p:sp>
        <p:nvSpPr>
          <p:cNvPr id="16388" name="Rectangle 3">
            <a:extLst>
              <a:ext uri="{FF2B5EF4-FFF2-40B4-BE49-F238E27FC236}">
                <a16:creationId xmlns:a16="http://schemas.microsoft.com/office/drawing/2014/main" id="{6569BCCD-C64F-4FA4-B52D-D6FC5E74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79" y="1676399"/>
            <a:ext cx="3200167" cy="491895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root</a:t>
            </a:r>
          </a:p>
          <a:p>
            <a:pPr marL="442913" indent="-442913"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Compare the value of the item y</a:t>
            </a:r>
            <a:r>
              <a:rPr lang="en-US" altLang="tr-T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searching for with the value stored at the root</a:t>
            </a:r>
          </a:p>
          <a:p>
            <a:pPr marL="442913" indent="-442913"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If the values are equal, then </a:t>
            </a:r>
            <a:r>
              <a:rPr lang="en-US" altLang="tr-T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found</a:t>
            </a: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if it is a leaf node, then </a:t>
            </a:r>
            <a:r>
              <a:rPr lang="en-US" altLang="tr-T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tr-TR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7" name="AutoShape 7">
            <a:extLst>
              <a:ext uri="{FF2B5EF4-FFF2-40B4-BE49-F238E27FC236}">
                <a16:creationId xmlns:a16="http://schemas.microsoft.com/office/drawing/2014/main" id="{594212E9-5622-4AF8-B4F8-F05997EB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1370" name="AutoShape 10">
            <a:extLst>
              <a:ext uri="{FF2B5EF4-FFF2-40B4-BE49-F238E27FC236}">
                <a16:creationId xmlns:a16="http://schemas.microsoft.com/office/drawing/2014/main" id="{C3624AD1-9DCB-46B2-95DC-933F7A16B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1371" name="AutoShape 11">
            <a:extLst>
              <a:ext uri="{FF2B5EF4-FFF2-40B4-BE49-F238E27FC236}">
                <a16:creationId xmlns:a16="http://schemas.microsoft.com/office/drawing/2014/main" id="{0581E8A3-D3CA-4154-B537-B890D015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1374" name="Text Box 14">
            <a:extLst>
              <a:ext uri="{FF2B5EF4-FFF2-40B4-BE49-F238E27FC236}">
                <a16:creationId xmlns:a16="http://schemas.microsoft.com/office/drawing/2014/main" id="{1B1691E2-78D7-45E6-9EEE-EF961446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1375" name="Text Box 15">
            <a:extLst>
              <a:ext uri="{FF2B5EF4-FFF2-40B4-BE49-F238E27FC236}">
                <a16:creationId xmlns:a16="http://schemas.microsoft.com/office/drawing/2014/main" id="{6A06334C-6938-4AB3-9836-DAF39988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1378" name="Text Box 18">
            <a:extLst>
              <a:ext uri="{FF2B5EF4-FFF2-40B4-BE49-F238E27FC236}">
                <a16:creationId xmlns:a16="http://schemas.microsoft.com/office/drawing/2014/main" id="{8549F36E-9924-40F2-B17A-EEF736E7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2159418-CBC4-4CBE-AC7B-B8C3DD8D9EC3}"/>
              </a:ext>
            </a:extLst>
          </p:cNvPr>
          <p:cNvSpPr txBox="1"/>
          <p:nvPr/>
        </p:nvSpPr>
        <p:spPr>
          <a:xfrm>
            <a:off x="532925" y="1628715"/>
            <a:ext cx="821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smallest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2 </a:t>
            </a:r>
            <a:r>
              <a:rPr lang="tr-TR" dirty="0" err="1"/>
              <a:t>and</a:t>
            </a:r>
            <a:r>
              <a:rPr lang="tr-TR" dirty="0"/>
              <a:t> 2 </a:t>
            </a:r>
            <a:r>
              <a:rPr lang="tr-TR" dirty="0" err="1"/>
              <a:t>and</a:t>
            </a:r>
            <a:r>
              <a:rPr lang="tr-TR" dirty="0"/>
              <a:t> set </a:t>
            </a:r>
            <a:r>
              <a:rPr lang="tr-TR" dirty="0" err="1"/>
              <a:t>frequency</a:t>
            </a:r>
            <a:r>
              <a:rPr lang="tr-TR" dirty="0"/>
              <a:t> = 4. 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999F54F9-2BA3-4649-B459-77CAC0829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  <p:sp>
        <p:nvSpPr>
          <p:cNvPr id="39" name="AutoShape 40">
            <a:extLst>
              <a:ext uri="{FF2B5EF4-FFF2-40B4-BE49-F238E27FC236}">
                <a16:creationId xmlns:a16="http://schemas.microsoft.com/office/drawing/2014/main" id="{5DF5E601-5333-4924-A0F9-1090917A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8924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40" name="AutoShape 42">
            <a:extLst>
              <a:ext uri="{FF2B5EF4-FFF2-40B4-BE49-F238E27FC236}">
                <a16:creationId xmlns:a16="http://schemas.microsoft.com/office/drawing/2014/main" id="{6A383414-C878-4D9B-9F4C-EF7B18E3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558924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41" name="Text Box 51">
            <a:extLst>
              <a:ext uri="{FF2B5EF4-FFF2-40B4-BE49-F238E27FC236}">
                <a16:creationId xmlns:a16="http://schemas.microsoft.com/office/drawing/2014/main" id="{848688B5-B2FA-4D0E-903B-034A672D8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608612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id="{2853C2DF-DD3A-44AF-9F91-2138C0E1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608612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8" name="AutoShape 3">
            <a:extLst>
              <a:ext uri="{FF2B5EF4-FFF2-40B4-BE49-F238E27FC236}">
                <a16:creationId xmlns:a16="http://schemas.microsoft.com/office/drawing/2014/main" id="{E3D2736F-857B-455D-B70B-C4CEE943B9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4">
            <a:extLst>
              <a:ext uri="{FF2B5EF4-FFF2-40B4-BE49-F238E27FC236}">
                <a16:creationId xmlns:a16="http://schemas.microsoft.com/office/drawing/2014/main" id="{8A710002-D254-4DA6-B6C8-D82CB6157B8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AutoShape 5">
            <a:extLst>
              <a:ext uri="{FF2B5EF4-FFF2-40B4-BE49-F238E27FC236}">
                <a16:creationId xmlns:a16="http://schemas.microsoft.com/office/drawing/2014/main" id="{F735512E-BF89-495E-81F0-875BCBFC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99D746BF-80FE-4708-96B1-CCBAC41A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32" name="AutoShape 8">
            <a:extLst>
              <a:ext uri="{FF2B5EF4-FFF2-40B4-BE49-F238E27FC236}">
                <a16:creationId xmlns:a16="http://schemas.microsoft.com/office/drawing/2014/main" id="{8F2A0986-270F-43F3-B47D-5CF515E61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33" name="AutoShape 9">
            <a:extLst>
              <a:ext uri="{FF2B5EF4-FFF2-40B4-BE49-F238E27FC236}">
                <a16:creationId xmlns:a16="http://schemas.microsoft.com/office/drawing/2014/main" id="{295F805F-7111-4ADC-BB58-F3A75032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E87BCF40-3DEA-4E4A-BE9E-B0029314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96107B9E-273D-4C26-BE94-DC1AD9D6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A2AB2B81-9DC6-4404-968B-3CFAA223D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F1AF23C7-5634-4343-B545-92BE28A3C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3" name="AutoShape 19">
            <a:extLst>
              <a:ext uri="{FF2B5EF4-FFF2-40B4-BE49-F238E27FC236}">
                <a16:creationId xmlns:a16="http://schemas.microsoft.com/office/drawing/2014/main" id="{FEEA78A1-3D73-4E64-A86B-6E682D6E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cxnSp>
        <p:nvCxnSpPr>
          <p:cNvPr id="44" name="AutoShape 20">
            <a:extLst>
              <a:ext uri="{FF2B5EF4-FFF2-40B4-BE49-F238E27FC236}">
                <a16:creationId xmlns:a16="http://schemas.microsoft.com/office/drawing/2014/main" id="{A96C6B5F-20A5-42EF-A314-3AB836CAA6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1">
            <a:extLst>
              <a:ext uri="{FF2B5EF4-FFF2-40B4-BE49-F238E27FC236}">
                <a16:creationId xmlns:a16="http://schemas.microsoft.com/office/drawing/2014/main" id="{8AB8968A-D3AA-45C1-81ED-10FC0F495C9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utoShape 22">
            <a:extLst>
              <a:ext uri="{FF2B5EF4-FFF2-40B4-BE49-F238E27FC236}">
                <a16:creationId xmlns:a16="http://schemas.microsoft.com/office/drawing/2014/main" id="{944C0C15-D2D8-4FEC-8133-B0A757C78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cxnSp>
        <p:nvCxnSpPr>
          <p:cNvPr id="47" name="AutoShape 31">
            <a:extLst>
              <a:ext uri="{FF2B5EF4-FFF2-40B4-BE49-F238E27FC236}">
                <a16:creationId xmlns:a16="http://schemas.microsoft.com/office/drawing/2014/main" id="{02B2641D-DCEF-428C-B398-F9BECD6437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57313" y="3657600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2">
            <a:extLst>
              <a:ext uri="{FF2B5EF4-FFF2-40B4-BE49-F238E27FC236}">
                <a16:creationId xmlns:a16="http://schemas.microsoft.com/office/drawing/2014/main" id="{A38B8B27-E44C-4BED-A8E3-71F741C8434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81238" y="3657600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33">
            <a:extLst>
              <a:ext uri="{FF2B5EF4-FFF2-40B4-BE49-F238E27FC236}">
                <a16:creationId xmlns:a16="http://schemas.microsoft.com/office/drawing/2014/main" id="{713F03C7-A347-4A94-991A-09D187E3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57623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7" name="AutoShape 7">
            <a:extLst>
              <a:ext uri="{FF2B5EF4-FFF2-40B4-BE49-F238E27FC236}">
                <a16:creationId xmlns:a16="http://schemas.microsoft.com/office/drawing/2014/main" id="{594212E9-5622-4AF8-B4F8-F05997EB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1370" name="AutoShape 10">
            <a:extLst>
              <a:ext uri="{FF2B5EF4-FFF2-40B4-BE49-F238E27FC236}">
                <a16:creationId xmlns:a16="http://schemas.microsoft.com/office/drawing/2014/main" id="{C3624AD1-9DCB-46B2-95DC-933F7A16B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1371" name="AutoShape 11">
            <a:extLst>
              <a:ext uri="{FF2B5EF4-FFF2-40B4-BE49-F238E27FC236}">
                <a16:creationId xmlns:a16="http://schemas.microsoft.com/office/drawing/2014/main" id="{0581E8A3-D3CA-4154-B537-B890D015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1374" name="Text Box 14">
            <a:extLst>
              <a:ext uri="{FF2B5EF4-FFF2-40B4-BE49-F238E27FC236}">
                <a16:creationId xmlns:a16="http://schemas.microsoft.com/office/drawing/2014/main" id="{1B1691E2-78D7-45E6-9EEE-EF961446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1375" name="Text Box 15">
            <a:extLst>
              <a:ext uri="{FF2B5EF4-FFF2-40B4-BE49-F238E27FC236}">
                <a16:creationId xmlns:a16="http://schemas.microsoft.com/office/drawing/2014/main" id="{6A06334C-6938-4AB3-9836-DAF39988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1378" name="Text Box 18">
            <a:extLst>
              <a:ext uri="{FF2B5EF4-FFF2-40B4-BE49-F238E27FC236}">
                <a16:creationId xmlns:a16="http://schemas.microsoft.com/office/drawing/2014/main" id="{8549F36E-9924-40F2-B17A-EEF736E7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2159418-CBC4-4CBE-AC7B-B8C3DD8D9EC3}"/>
              </a:ext>
            </a:extLst>
          </p:cNvPr>
          <p:cNvSpPr txBox="1"/>
          <p:nvPr/>
        </p:nvSpPr>
        <p:spPr>
          <a:xfrm>
            <a:off x="532925" y="1628715"/>
            <a:ext cx="821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smallest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E </a:t>
            </a:r>
            <a:r>
              <a:rPr lang="tr-TR" dirty="0" err="1"/>
              <a:t>and</a:t>
            </a:r>
            <a:r>
              <a:rPr lang="tr-TR" dirty="0"/>
              <a:t> H </a:t>
            </a:r>
            <a:r>
              <a:rPr lang="tr-TR" dirty="0" err="1"/>
              <a:t>and</a:t>
            </a:r>
            <a:r>
              <a:rPr lang="tr-TR" dirty="0"/>
              <a:t> set </a:t>
            </a:r>
            <a:r>
              <a:rPr lang="tr-TR" dirty="0" err="1"/>
              <a:t>frequency</a:t>
            </a:r>
            <a:r>
              <a:rPr lang="tr-TR" dirty="0"/>
              <a:t> = 4. 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999F54F9-2BA3-4649-B459-77CAC0829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  <p:cxnSp>
        <p:nvCxnSpPr>
          <p:cNvPr id="28" name="AutoShape 3">
            <a:extLst>
              <a:ext uri="{FF2B5EF4-FFF2-40B4-BE49-F238E27FC236}">
                <a16:creationId xmlns:a16="http://schemas.microsoft.com/office/drawing/2014/main" id="{E3D2736F-857B-455D-B70B-C4CEE943B9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4">
            <a:extLst>
              <a:ext uri="{FF2B5EF4-FFF2-40B4-BE49-F238E27FC236}">
                <a16:creationId xmlns:a16="http://schemas.microsoft.com/office/drawing/2014/main" id="{8A710002-D254-4DA6-B6C8-D82CB6157B8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AutoShape 5">
            <a:extLst>
              <a:ext uri="{FF2B5EF4-FFF2-40B4-BE49-F238E27FC236}">
                <a16:creationId xmlns:a16="http://schemas.microsoft.com/office/drawing/2014/main" id="{F735512E-BF89-495E-81F0-875BCBFC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99D746BF-80FE-4708-96B1-CCBAC41A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32" name="AutoShape 8">
            <a:extLst>
              <a:ext uri="{FF2B5EF4-FFF2-40B4-BE49-F238E27FC236}">
                <a16:creationId xmlns:a16="http://schemas.microsoft.com/office/drawing/2014/main" id="{8F2A0986-270F-43F3-B47D-5CF515E61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33" name="AutoShape 9">
            <a:extLst>
              <a:ext uri="{FF2B5EF4-FFF2-40B4-BE49-F238E27FC236}">
                <a16:creationId xmlns:a16="http://schemas.microsoft.com/office/drawing/2014/main" id="{295F805F-7111-4ADC-BB58-F3A75032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E87BCF40-3DEA-4E4A-BE9E-B0029314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96107B9E-273D-4C26-BE94-DC1AD9D6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A2AB2B81-9DC6-4404-968B-3CFAA223D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F1AF23C7-5634-4343-B545-92BE28A3C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3" name="AutoShape 19">
            <a:extLst>
              <a:ext uri="{FF2B5EF4-FFF2-40B4-BE49-F238E27FC236}">
                <a16:creationId xmlns:a16="http://schemas.microsoft.com/office/drawing/2014/main" id="{FEEA78A1-3D73-4E64-A86B-6E682D6E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cxnSp>
        <p:nvCxnSpPr>
          <p:cNvPr id="44" name="AutoShape 20">
            <a:extLst>
              <a:ext uri="{FF2B5EF4-FFF2-40B4-BE49-F238E27FC236}">
                <a16:creationId xmlns:a16="http://schemas.microsoft.com/office/drawing/2014/main" id="{A96C6B5F-20A5-42EF-A314-3AB836CAA6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1">
            <a:extLst>
              <a:ext uri="{FF2B5EF4-FFF2-40B4-BE49-F238E27FC236}">
                <a16:creationId xmlns:a16="http://schemas.microsoft.com/office/drawing/2014/main" id="{8AB8968A-D3AA-45C1-81ED-10FC0F495C9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utoShape 22">
            <a:extLst>
              <a:ext uri="{FF2B5EF4-FFF2-40B4-BE49-F238E27FC236}">
                <a16:creationId xmlns:a16="http://schemas.microsoft.com/office/drawing/2014/main" id="{944C0C15-D2D8-4FEC-8133-B0A757C78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cxnSp>
        <p:nvCxnSpPr>
          <p:cNvPr id="47" name="AutoShape 31">
            <a:extLst>
              <a:ext uri="{FF2B5EF4-FFF2-40B4-BE49-F238E27FC236}">
                <a16:creationId xmlns:a16="http://schemas.microsoft.com/office/drawing/2014/main" id="{02B2641D-DCEF-428C-B398-F9BECD6437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57313" y="3657600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2">
            <a:extLst>
              <a:ext uri="{FF2B5EF4-FFF2-40B4-BE49-F238E27FC236}">
                <a16:creationId xmlns:a16="http://schemas.microsoft.com/office/drawing/2014/main" id="{A38B8B27-E44C-4BED-A8E3-71F741C8434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81238" y="3657600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33">
            <a:extLst>
              <a:ext uri="{FF2B5EF4-FFF2-40B4-BE49-F238E27FC236}">
                <a16:creationId xmlns:a16="http://schemas.microsoft.com/office/drawing/2014/main" id="{713F03C7-A347-4A94-991A-09D187E3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4</a:t>
            </a:r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5D711BC1-AFC9-4158-AD21-B1F1D75EE5D7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51" name="AutoShape 24">
              <a:extLst>
                <a:ext uri="{FF2B5EF4-FFF2-40B4-BE49-F238E27FC236}">
                  <a16:creationId xmlns:a16="http://schemas.microsoft.com/office/drawing/2014/main" id="{856228BA-2B0F-49EA-8662-7BAAD3049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sp>
          <p:nvSpPr>
            <p:cNvPr id="52" name="AutoShape 25">
              <a:extLst>
                <a:ext uri="{FF2B5EF4-FFF2-40B4-BE49-F238E27FC236}">
                  <a16:creationId xmlns:a16="http://schemas.microsoft.com/office/drawing/2014/main" id="{E558EF24-FE30-4E3E-AD63-85F9B9EF1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sp>
          <p:nvSpPr>
            <p:cNvPr id="53" name="Text Box 26">
              <a:extLst>
                <a:ext uri="{FF2B5EF4-FFF2-40B4-BE49-F238E27FC236}">
                  <a16:creationId xmlns:a16="http://schemas.microsoft.com/office/drawing/2014/main" id="{3329F352-8085-4A7D-AC17-BEA6B5A19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54" name="Text Box 27">
              <a:extLst>
                <a:ext uri="{FF2B5EF4-FFF2-40B4-BE49-F238E27FC236}">
                  <a16:creationId xmlns:a16="http://schemas.microsoft.com/office/drawing/2014/main" id="{1FD3AAB2-27EB-4807-94DE-DFDF7533C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55" name="AutoShape 28">
              <a:extLst>
                <a:ext uri="{FF2B5EF4-FFF2-40B4-BE49-F238E27FC236}">
                  <a16:creationId xmlns:a16="http://schemas.microsoft.com/office/drawing/2014/main" id="{7D372934-278B-4062-A079-90EC5E0663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29">
              <a:extLst>
                <a:ext uri="{FF2B5EF4-FFF2-40B4-BE49-F238E27FC236}">
                  <a16:creationId xmlns:a16="http://schemas.microsoft.com/office/drawing/2014/main" id="{6C610A80-0F6D-40FF-AE67-8FD4875CC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AutoShape 30">
              <a:extLst>
                <a:ext uri="{FF2B5EF4-FFF2-40B4-BE49-F238E27FC236}">
                  <a16:creationId xmlns:a16="http://schemas.microsoft.com/office/drawing/2014/main" id="{8841C2A9-A245-44C6-9DBA-C69BE717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122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387" name="AutoShape 3">
            <a:extLst>
              <a:ext uri="{FF2B5EF4-FFF2-40B4-BE49-F238E27FC236}">
                <a16:creationId xmlns:a16="http://schemas.microsoft.com/office/drawing/2014/main" id="{348C3787-A5ED-46FA-872E-598AD7FB60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388" name="AutoShape 4">
            <a:extLst>
              <a:ext uri="{FF2B5EF4-FFF2-40B4-BE49-F238E27FC236}">
                <a16:creationId xmlns:a16="http://schemas.microsoft.com/office/drawing/2014/main" id="{FC89C868-4069-4655-A0CF-239CAE0BC7C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389" name="AutoShape 5">
            <a:extLst>
              <a:ext uri="{FF2B5EF4-FFF2-40B4-BE49-F238E27FC236}">
                <a16:creationId xmlns:a16="http://schemas.microsoft.com/office/drawing/2014/main" id="{9678ADF6-4A5D-4F60-85F3-CCB73D77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72390" name="AutoShape 6">
            <a:extLst>
              <a:ext uri="{FF2B5EF4-FFF2-40B4-BE49-F238E27FC236}">
                <a16:creationId xmlns:a16="http://schemas.microsoft.com/office/drawing/2014/main" id="{837EB4CB-AAA7-4A9B-9BB0-83FEF069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72391" name="AutoShape 7">
            <a:extLst>
              <a:ext uri="{FF2B5EF4-FFF2-40B4-BE49-F238E27FC236}">
                <a16:creationId xmlns:a16="http://schemas.microsoft.com/office/drawing/2014/main" id="{4B43553E-B020-4EBB-8316-29F4114C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2392" name="AutoShape 8">
            <a:extLst>
              <a:ext uri="{FF2B5EF4-FFF2-40B4-BE49-F238E27FC236}">
                <a16:creationId xmlns:a16="http://schemas.microsoft.com/office/drawing/2014/main" id="{537E00B8-A451-42F8-BBB7-1AAE03CF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72393" name="AutoShape 9">
            <a:extLst>
              <a:ext uri="{FF2B5EF4-FFF2-40B4-BE49-F238E27FC236}">
                <a16:creationId xmlns:a16="http://schemas.microsoft.com/office/drawing/2014/main" id="{BC2CCAF2-BA3F-48C8-9561-547D5AC95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72394" name="AutoShape 10">
            <a:extLst>
              <a:ext uri="{FF2B5EF4-FFF2-40B4-BE49-F238E27FC236}">
                <a16:creationId xmlns:a16="http://schemas.microsoft.com/office/drawing/2014/main" id="{E5C444EE-5F6C-43C5-A5BC-7BC9D4BB2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2395" name="AutoShape 11">
            <a:extLst>
              <a:ext uri="{FF2B5EF4-FFF2-40B4-BE49-F238E27FC236}">
                <a16:creationId xmlns:a16="http://schemas.microsoft.com/office/drawing/2014/main" id="{0A558735-CEA7-4416-AC4D-8CE57FAE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2396" name="Text Box 12">
            <a:extLst>
              <a:ext uri="{FF2B5EF4-FFF2-40B4-BE49-F238E27FC236}">
                <a16:creationId xmlns:a16="http://schemas.microsoft.com/office/drawing/2014/main" id="{60FAB1C0-480A-4A85-8B2B-E6928063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2397" name="Text Box 13">
            <a:extLst>
              <a:ext uri="{FF2B5EF4-FFF2-40B4-BE49-F238E27FC236}">
                <a16:creationId xmlns:a16="http://schemas.microsoft.com/office/drawing/2014/main" id="{DEF7421F-2D10-457C-8A78-0A749E743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2398" name="Text Box 14">
            <a:extLst>
              <a:ext uri="{FF2B5EF4-FFF2-40B4-BE49-F238E27FC236}">
                <a16:creationId xmlns:a16="http://schemas.microsoft.com/office/drawing/2014/main" id="{E3E8DF6D-9023-4779-BCE0-8799AE878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2399" name="Text Box 15">
            <a:extLst>
              <a:ext uri="{FF2B5EF4-FFF2-40B4-BE49-F238E27FC236}">
                <a16:creationId xmlns:a16="http://schemas.microsoft.com/office/drawing/2014/main" id="{76DF857B-DB1C-4D3E-9011-8F3324B1A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2400" name="Text Box 16">
            <a:extLst>
              <a:ext uri="{FF2B5EF4-FFF2-40B4-BE49-F238E27FC236}">
                <a16:creationId xmlns:a16="http://schemas.microsoft.com/office/drawing/2014/main" id="{650A4527-45EE-414A-8F21-0466CEF3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2401" name="Text Box 17">
            <a:extLst>
              <a:ext uri="{FF2B5EF4-FFF2-40B4-BE49-F238E27FC236}">
                <a16:creationId xmlns:a16="http://schemas.microsoft.com/office/drawing/2014/main" id="{F2BA6A7F-12D4-45E1-8131-0F1EADA98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2402" name="Text Box 18">
            <a:extLst>
              <a:ext uri="{FF2B5EF4-FFF2-40B4-BE49-F238E27FC236}">
                <a16:creationId xmlns:a16="http://schemas.microsoft.com/office/drawing/2014/main" id="{4ADAD2DF-280E-4BE4-BD10-995BFAF18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2403" name="AutoShape 19">
            <a:extLst>
              <a:ext uri="{FF2B5EF4-FFF2-40B4-BE49-F238E27FC236}">
                <a16:creationId xmlns:a16="http://schemas.microsoft.com/office/drawing/2014/main" id="{869EB368-ADDE-4659-8D09-66AD0AA9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cxnSp>
        <p:nvCxnSpPr>
          <p:cNvPr id="272404" name="AutoShape 20">
            <a:extLst>
              <a:ext uri="{FF2B5EF4-FFF2-40B4-BE49-F238E27FC236}">
                <a16:creationId xmlns:a16="http://schemas.microsoft.com/office/drawing/2014/main" id="{AE56F6D5-1ED5-4ECF-B870-6FF1A897D3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405" name="AutoShape 21">
            <a:extLst>
              <a:ext uri="{FF2B5EF4-FFF2-40B4-BE49-F238E27FC236}">
                <a16:creationId xmlns:a16="http://schemas.microsoft.com/office/drawing/2014/main" id="{B15B58FB-C9CD-4D03-BC6B-528A2FA1402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406" name="AutoShape 22">
            <a:extLst>
              <a:ext uri="{FF2B5EF4-FFF2-40B4-BE49-F238E27FC236}">
                <a16:creationId xmlns:a16="http://schemas.microsoft.com/office/drawing/2014/main" id="{4274B8E3-A907-4BCE-BA45-914B9DAF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grpSp>
        <p:nvGrpSpPr>
          <p:cNvPr id="272407" name="Group 23">
            <a:extLst>
              <a:ext uri="{FF2B5EF4-FFF2-40B4-BE49-F238E27FC236}">
                <a16:creationId xmlns:a16="http://schemas.microsoft.com/office/drawing/2014/main" id="{E3D497EB-AEF0-415D-A040-A205DBD904C8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72408" name="AutoShape 24">
              <a:extLst>
                <a:ext uri="{FF2B5EF4-FFF2-40B4-BE49-F238E27FC236}">
                  <a16:creationId xmlns:a16="http://schemas.microsoft.com/office/drawing/2014/main" id="{1A1F5414-9CD1-40E5-BDC5-7C647353F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sp>
          <p:nvSpPr>
            <p:cNvPr id="272409" name="AutoShape 25">
              <a:extLst>
                <a:ext uri="{FF2B5EF4-FFF2-40B4-BE49-F238E27FC236}">
                  <a16:creationId xmlns:a16="http://schemas.microsoft.com/office/drawing/2014/main" id="{F2026409-C50F-4F2B-BD43-BB33C160A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sp>
          <p:nvSpPr>
            <p:cNvPr id="272410" name="Text Box 26">
              <a:extLst>
                <a:ext uri="{FF2B5EF4-FFF2-40B4-BE49-F238E27FC236}">
                  <a16:creationId xmlns:a16="http://schemas.microsoft.com/office/drawing/2014/main" id="{41FC8B3D-868A-4A88-818A-6BE3DD179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72411" name="Text Box 27">
              <a:extLst>
                <a:ext uri="{FF2B5EF4-FFF2-40B4-BE49-F238E27FC236}">
                  <a16:creationId xmlns:a16="http://schemas.microsoft.com/office/drawing/2014/main" id="{DA4E6773-D563-48BC-86AD-149096FC4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272412" name="AutoShape 28">
              <a:extLst>
                <a:ext uri="{FF2B5EF4-FFF2-40B4-BE49-F238E27FC236}">
                  <a16:creationId xmlns:a16="http://schemas.microsoft.com/office/drawing/2014/main" id="{9DFFDDFD-71ED-4AD8-AE6C-E4A85EA67C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13" name="AutoShape 29">
              <a:extLst>
                <a:ext uri="{FF2B5EF4-FFF2-40B4-BE49-F238E27FC236}">
                  <a16:creationId xmlns:a16="http://schemas.microsoft.com/office/drawing/2014/main" id="{19F9FB01-C9E6-479E-91DB-F7447826EB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2414" name="AutoShape 30">
              <a:extLst>
                <a:ext uri="{FF2B5EF4-FFF2-40B4-BE49-F238E27FC236}">
                  <a16:creationId xmlns:a16="http://schemas.microsoft.com/office/drawing/2014/main" id="{00155879-165C-4CDD-A33D-24DED0BB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4</a:t>
              </a:r>
            </a:p>
          </p:txBody>
        </p:sp>
      </p:grpSp>
      <p:cxnSp>
        <p:nvCxnSpPr>
          <p:cNvPr id="272415" name="AutoShape 31">
            <a:extLst>
              <a:ext uri="{FF2B5EF4-FFF2-40B4-BE49-F238E27FC236}">
                <a16:creationId xmlns:a16="http://schemas.microsoft.com/office/drawing/2014/main" id="{EA530807-83FC-4044-84AF-0537A6C05D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57313" y="3657600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416" name="AutoShape 32">
            <a:extLst>
              <a:ext uri="{FF2B5EF4-FFF2-40B4-BE49-F238E27FC236}">
                <a16:creationId xmlns:a16="http://schemas.microsoft.com/office/drawing/2014/main" id="{457CDCA6-9B34-4448-A4A1-0ADE96D2946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81238" y="3657600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417" name="AutoShape 33">
            <a:extLst>
              <a:ext uri="{FF2B5EF4-FFF2-40B4-BE49-F238E27FC236}">
                <a16:creationId xmlns:a16="http://schemas.microsoft.com/office/drawing/2014/main" id="{9376A171-B943-4852-A185-976BDDCE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4CCA7F9-2D60-4A3D-BF8C-5CED73632FA9}"/>
              </a:ext>
            </a:extLst>
          </p:cNvPr>
          <p:cNvSpPr txBox="1"/>
          <p:nvPr/>
        </p:nvSpPr>
        <p:spPr>
          <a:xfrm>
            <a:off x="827584" y="1796375"/>
            <a:ext cx="718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_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I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frequencies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smallest</a:t>
            </a:r>
            <a:r>
              <a:rPr lang="tr-TR" dirty="0"/>
              <a:t>.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A3B2A4FE-AAB7-4242-92C1-BBE302D7A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411" name="AutoShape 3">
            <a:extLst>
              <a:ext uri="{FF2B5EF4-FFF2-40B4-BE49-F238E27FC236}">
                <a16:creationId xmlns:a16="http://schemas.microsoft.com/office/drawing/2014/main" id="{D3BD5C47-0B36-4353-A6EE-E567933B7F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12" name="AutoShape 4">
            <a:extLst>
              <a:ext uri="{FF2B5EF4-FFF2-40B4-BE49-F238E27FC236}">
                <a16:creationId xmlns:a16="http://schemas.microsoft.com/office/drawing/2014/main" id="{96EB3837-5C0F-4F4E-8C98-BC2CE548DAE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13" name="AutoShape 5">
            <a:extLst>
              <a:ext uri="{FF2B5EF4-FFF2-40B4-BE49-F238E27FC236}">
                <a16:creationId xmlns:a16="http://schemas.microsoft.com/office/drawing/2014/main" id="{3186B7AC-F45C-4E75-BF26-B720D79D7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73414" name="AutoShape 6">
            <a:extLst>
              <a:ext uri="{FF2B5EF4-FFF2-40B4-BE49-F238E27FC236}">
                <a16:creationId xmlns:a16="http://schemas.microsoft.com/office/drawing/2014/main" id="{861AAD96-0482-42B5-875F-A4C6A8CFE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73415" name="AutoShape 7">
            <a:extLst>
              <a:ext uri="{FF2B5EF4-FFF2-40B4-BE49-F238E27FC236}">
                <a16:creationId xmlns:a16="http://schemas.microsoft.com/office/drawing/2014/main" id="{5F28D9B9-9A90-4ADE-B85D-DF14F1986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3416" name="AutoShape 8">
            <a:extLst>
              <a:ext uri="{FF2B5EF4-FFF2-40B4-BE49-F238E27FC236}">
                <a16:creationId xmlns:a16="http://schemas.microsoft.com/office/drawing/2014/main" id="{D6804BDC-B7C9-4BF1-9ADF-C8AA5983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1</a:t>
            </a:r>
          </a:p>
        </p:txBody>
      </p:sp>
      <p:sp>
        <p:nvSpPr>
          <p:cNvPr id="273417" name="AutoShape 9">
            <a:extLst>
              <a:ext uri="{FF2B5EF4-FFF2-40B4-BE49-F238E27FC236}">
                <a16:creationId xmlns:a16="http://schemas.microsoft.com/office/drawing/2014/main" id="{E5538EA7-F645-4863-92FD-5E4EBC9D7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</a:t>
            </a:r>
          </a:p>
        </p:txBody>
      </p:sp>
      <p:sp>
        <p:nvSpPr>
          <p:cNvPr id="273418" name="AutoShape 10">
            <a:extLst>
              <a:ext uri="{FF2B5EF4-FFF2-40B4-BE49-F238E27FC236}">
                <a16:creationId xmlns:a16="http://schemas.microsoft.com/office/drawing/2014/main" id="{F49114B8-32EF-4B44-A7B9-AC473625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3419" name="AutoShape 11">
            <a:extLst>
              <a:ext uri="{FF2B5EF4-FFF2-40B4-BE49-F238E27FC236}">
                <a16:creationId xmlns:a16="http://schemas.microsoft.com/office/drawing/2014/main" id="{F45BF504-D428-4371-B237-5018E921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3420" name="Text Box 12">
            <a:extLst>
              <a:ext uri="{FF2B5EF4-FFF2-40B4-BE49-F238E27FC236}">
                <a16:creationId xmlns:a16="http://schemas.microsoft.com/office/drawing/2014/main" id="{C1063346-858D-4275-BB66-DF46BD08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3421" name="Text Box 13">
            <a:extLst>
              <a:ext uri="{FF2B5EF4-FFF2-40B4-BE49-F238E27FC236}">
                <a16:creationId xmlns:a16="http://schemas.microsoft.com/office/drawing/2014/main" id="{9C227043-1A40-47DB-9E3E-F797EC90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3422" name="Text Box 14">
            <a:extLst>
              <a:ext uri="{FF2B5EF4-FFF2-40B4-BE49-F238E27FC236}">
                <a16:creationId xmlns:a16="http://schemas.microsoft.com/office/drawing/2014/main" id="{8B042B70-BCFF-4B8A-8044-6F81D9083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3423" name="Text Box 15">
            <a:extLst>
              <a:ext uri="{FF2B5EF4-FFF2-40B4-BE49-F238E27FC236}">
                <a16:creationId xmlns:a16="http://schemas.microsoft.com/office/drawing/2014/main" id="{EA6BF400-2FCD-4904-BADA-8E1E07890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3424" name="Text Box 16">
            <a:extLst>
              <a:ext uri="{FF2B5EF4-FFF2-40B4-BE49-F238E27FC236}">
                <a16:creationId xmlns:a16="http://schemas.microsoft.com/office/drawing/2014/main" id="{075FB681-E1AD-4750-BF00-063ACAB7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tr-TR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3425" name="Text Box 17">
            <a:extLst>
              <a:ext uri="{FF2B5EF4-FFF2-40B4-BE49-F238E27FC236}">
                <a16:creationId xmlns:a16="http://schemas.microsoft.com/office/drawing/2014/main" id="{9A12EF61-FD87-4EBD-A4FF-60FB0D337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3426" name="Text Box 18">
            <a:extLst>
              <a:ext uri="{FF2B5EF4-FFF2-40B4-BE49-F238E27FC236}">
                <a16:creationId xmlns:a16="http://schemas.microsoft.com/office/drawing/2014/main" id="{BFEB0283-47EE-49B2-A21B-898C1EDCB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3427" name="AutoShape 19">
            <a:extLst>
              <a:ext uri="{FF2B5EF4-FFF2-40B4-BE49-F238E27FC236}">
                <a16:creationId xmlns:a16="http://schemas.microsoft.com/office/drawing/2014/main" id="{5A7BB31A-6E8B-4674-B55B-F6BF311A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cxnSp>
        <p:nvCxnSpPr>
          <p:cNvPr id="273428" name="AutoShape 20">
            <a:extLst>
              <a:ext uri="{FF2B5EF4-FFF2-40B4-BE49-F238E27FC236}">
                <a16:creationId xmlns:a16="http://schemas.microsoft.com/office/drawing/2014/main" id="{3F5712C0-8ED3-4617-BA07-1A9C062A20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29" name="AutoShape 21">
            <a:extLst>
              <a:ext uri="{FF2B5EF4-FFF2-40B4-BE49-F238E27FC236}">
                <a16:creationId xmlns:a16="http://schemas.microsoft.com/office/drawing/2014/main" id="{6DE37847-1CFE-47A1-91B7-026E24422B9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30" name="AutoShape 22">
            <a:extLst>
              <a:ext uri="{FF2B5EF4-FFF2-40B4-BE49-F238E27FC236}">
                <a16:creationId xmlns:a16="http://schemas.microsoft.com/office/drawing/2014/main" id="{1546B861-FC17-46F4-9C57-C6472856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grpSp>
        <p:nvGrpSpPr>
          <p:cNvPr id="273431" name="Group 23">
            <a:extLst>
              <a:ext uri="{FF2B5EF4-FFF2-40B4-BE49-F238E27FC236}">
                <a16:creationId xmlns:a16="http://schemas.microsoft.com/office/drawing/2014/main" id="{57B6C6EB-619A-497F-81DD-00ACC628DD65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73432" name="AutoShape 24">
              <a:extLst>
                <a:ext uri="{FF2B5EF4-FFF2-40B4-BE49-F238E27FC236}">
                  <a16:creationId xmlns:a16="http://schemas.microsoft.com/office/drawing/2014/main" id="{CA8571AB-6C6D-47BC-A0C2-38BAD43BB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sp>
          <p:nvSpPr>
            <p:cNvPr id="273433" name="AutoShape 25">
              <a:extLst>
                <a:ext uri="{FF2B5EF4-FFF2-40B4-BE49-F238E27FC236}">
                  <a16:creationId xmlns:a16="http://schemas.microsoft.com/office/drawing/2014/main" id="{68205BFC-BB7E-4E08-9FC8-115AA0389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sp>
          <p:nvSpPr>
            <p:cNvPr id="273434" name="Text Box 26">
              <a:extLst>
                <a:ext uri="{FF2B5EF4-FFF2-40B4-BE49-F238E27FC236}">
                  <a16:creationId xmlns:a16="http://schemas.microsoft.com/office/drawing/2014/main" id="{FFBE3B2D-E343-46CD-9A1F-EED4B11E8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73435" name="Text Box 27">
              <a:extLst>
                <a:ext uri="{FF2B5EF4-FFF2-40B4-BE49-F238E27FC236}">
                  <a16:creationId xmlns:a16="http://schemas.microsoft.com/office/drawing/2014/main" id="{EF1D8F10-BD06-4876-ADD6-164A1F18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273436" name="AutoShape 28">
              <a:extLst>
                <a:ext uri="{FF2B5EF4-FFF2-40B4-BE49-F238E27FC236}">
                  <a16:creationId xmlns:a16="http://schemas.microsoft.com/office/drawing/2014/main" id="{D27E4820-510D-4CAD-AD39-3638A6663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37" name="AutoShape 29">
              <a:extLst>
                <a:ext uri="{FF2B5EF4-FFF2-40B4-BE49-F238E27FC236}">
                  <a16:creationId xmlns:a16="http://schemas.microsoft.com/office/drawing/2014/main" id="{61494988-7A58-40C7-B1AA-594F195A2F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38" name="AutoShape 30">
              <a:extLst>
                <a:ext uri="{FF2B5EF4-FFF2-40B4-BE49-F238E27FC236}">
                  <a16:creationId xmlns:a16="http://schemas.microsoft.com/office/drawing/2014/main" id="{219ADCF2-E3F7-4E1B-8BB3-34351F21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273439" name="AutoShape 31">
            <a:extLst>
              <a:ext uri="{FF2B5EF4-FFF2-40B4-BE49-F238E27FC236}">
                <a16:creationId xmlns:a16="http://schemas.microsoft.com/office/drawing/2014/main" id="{01AEB7EC-DE43-48CD-A341-7360311D64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57313" y="3657600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40" name="AutoShape 32">
            <a:extLst>
              <a:ext uri="{FF2B5EF4-FFF2-40B4-BE49-F238E27FC236}">
                <a16:creationId xmlns:a16="http://schemas.microsoft.com/office/drawing/2014/main" id="{C7689E2A-871F-451A-B21F-949FBBAFD4E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81238" y="3657600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41" name="AutoShape 33">
            <a:extLst>
              <a:ext uri="{FF2B5EF4-FFF2-40B4-BE49-F238E27FC236}">
                <a16:creationId xmlns:a16="http://schemas.microsoft.com/office/drawing/2014/main" id="{818673E7-AA25-40EB-AB01-1A8A3654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73442" name="AutoShape 34">
            <a:extLst>
              <a:ext uri="{FF2B5EF4-FFF2-40B4-BE49-F238E27FC236}">
                <a16:creationId xmlns:a16="http://schemas.microsoft.com/office/drawing/2014/main" id="{62E32872-6AAE-44E0-B6D1-4FB46EA166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119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43" name="AutoShape 35">
            <a:extLst>
              <a:ext uri="{FF2B5EF4-FFF2-40B4-BE49-F238E27FC236}">
                <a16:creationId xmlns:a16="http://schemas.microsoft.com/office/drawing/2014/main" id="{8C843A8B-EB6B-465D-AFDF-E6AC7E91CE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7691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44" name="AutoShape 36">
            <a:extLst>
              <a:ext uri="{FF2B5EF4-FFF2-40B4-BE49-F238E27FC236}">
                <a16:creationId xmlns:a16="http://schemas.microsoft.com/office/drawing/2014/main" id="{4C06D90B-2D1E-46B2-9A20-B54C38A2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6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2F3790E-3938-4898-A0E1-5BE72529FF53}"/>
              </a:ext>
            </a:extLst>
          </p:cNvPr>
          <p:cNvSpPr txBox="1"/>
          <p:nvPr/>
        </p:nvSpPr>
        <p:spPr>
          <a:xfrm>
            <a:off x="914400" y="1772816"/>
            <a:ext cx="743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frequencies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4.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42F02D3C-9C9F-418E-8694-4EB91FC5E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AutoShape 3">
            <a:extLst>
              <a:ext uri="{FF2B5EF4-FFF2-40B4-BE49-F238E27FC236}">
                <a16:creationId xmlns:a16="http://schemas.microsoft.com/office/drawing/2014/main" id="{3A6280AF-2401-4824-9ACE-72956A3B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4436" name="AutoShape 4">
            <a:extLst>
              <a:ext uri="{FF2B5EF4-FFF2-40B4-BE49-F238E27FC236}">
                <a16:creationId xmlns:a16="http://schemas.microsoft.com/office/drawing/2014/main" id="{1518E98E-60E0-4DCF-ACD5-6692D62A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4437" name="AutoShape 5">
            <a:extLst>
              <a:ext uri="{FF2B5EF4-FFF2-40B4-BE49-F238E27FC236}">
                <a16:creationId xmlns:a16="http://schemas.microsoft.com/office/drawing/2014/main" id="{0ED58133-4EA7-4889-9DAD-A0EAB32D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849EA7F2-C2CF-401E-8632-B74B63C06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D4D24144-F00A-483F-9921-B6C05097D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E33D85D1-9828-4050-B0B9-3BAF0F66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4441" name="AutoShape 9">
            <a:extLst>
              <a:ext uri="{FF2B5EF4-FFF2-40B4-BE49-F238E27FC236}">
                <a16:creationId xmlns:a16="http://schemas.microsoft.com/office/drawing/2014/main" id="{35142299-492C-46D4-B42B-25B78C97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74442" name="AutoShape 10">
            <a:extLst>
              <a:ext uri="{FF2B5EF4-FFF2-40B4-BE49-F238E27FC236}">
                <a16:creationId xmlns:a16="http://schemas.microsoft.com/office/drawing/2014/main" id="{F74D4143-1965-4712-B09E-D7C9D03FF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74443" name="Text Box 11">
            <a:extLst>
              <a:ext uri="{FF2B5EF4-FFF2-40B4-BE49-F238E27FC236}">
                <a16:creationId xmlns:a16="http://schemas.microsoft.com/office/drawing/2014/main" id="{9EE1F889-7B93-4D3F-8CE1-60FB23A71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4444" name="Text Box 12">
            <a:extLst>
              <a:ext uri="{FF2B5EF4-FFF2-40B4-BE49-F238E27FC236}">
                <a16:creationId xmlns:a16="http://schemas.microsoft.com/office/drawing/2014/main" id="{B3B24834-D77B-47AE-95B7-5AC574BCB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4445" name="AutoShape 13">
            <a:extLst>
              <a:ext uri="{FF2B5EF4-FFF2-40B4-BE49-F238E27FC236}">
                <a16:creationId xmlns:a16="http://schemas.microsoft.com/office/drawing/2014/main" id="{1DCAF3A1-A18E-4D68-A698-FED6A1723D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13263" y="3657600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46" name="AutoShape 14">
            <a:extLst>
              <a:ext uri="{FF2B5EF4-FFF2-40B4-BE49-F238E27FC236}">
                <a16:creationId xmlns:a16="http://schemas.microsoft.com/office/drawing/2014/main" id="{F636C166-00E7-4F7A-A96A-7DEE75364FE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70463" y="3657600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47" name="AutoShape 15">
            <a:extLst>
              <a:ext uri="{FF2B5EF4-FFF2-40B4-BE49-F238E27FC236}">
                <a16:creationId xmlns:a16="http://schemas.microsoft.com/office/drawing/2014/main" id="{15A04884-56B6-4E28-85C5-B56280AE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 dirty="0"/>
              <a:t>4</a:t>
            </a:r>
          </a:p>
        </p:txBody>
      </p:sp>
      <p:grpSp>
        <p:nvGrpSpPr>
          <p:cNvPr id="274448" name="Group 16">
            <a:extLst>
              <a:ext uri="{FF2B5EF4-FFF2-40B4-BE49-F238E27FC236}">
                <a16:creationId xmlns:a16="http://schemas.microsoft.com/office/drawing/2014/main" id="{483F7450-1F6E-4175-80B1-856373FADC0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4449" name="AutoShape 17">
              <a:extLst>
                <a:ext uri="{FF2B5EF4-FFF2-40B4-BE49-F238E27FC236}">
                  <a16:creationId xmlns:a16="http://schemas.microsoft.com/office/drawing/2014/main" id="{C1FFB2DF-3EB4-49B8-A0D7-9B7BE5D632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0" name="AutoShape 18">
              <a:extLst>
                <a:ext uri="{FF2B5EF4-FFF2-40B4-BE49-F238E27FC236}">
                  <a16:creationId xmlns:a16="http://schemas.microsoft.com/office/drawing/2014/main" id="{122FD41D-B9D0-4FBC-B0A9-FF1806DF86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51" name="AutoShape 19">
              <a:extLst>
                <a:ext uri="{FF2B5EF4-FFF2-40B4-BE49-F238E27FC236}">
                  <a16:creationId xmlns:a16="http://schemas.microsoft.com/office/drawing/2014/main" id="{9FAA7F2C-2334-4EE0-899A-3A1CB43F5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1</a:t>
              </a:r>
            </a:p>
          </p:txBody>
        </p:sp>
        <p:sp>
          <p:nvSpPr>
            <p:cNvPr id="274452" name="AutoShape 20">
              <a:extLst>
                <a:ext uri="{FF2B5EF4-FFF2-40B4-BE49-F238E27FC236}">
                  <a16:creationId xmlns:a16="http://schemas.microsoft.com/office/drawing/2014/main" id="{CDF83B21-67F6-429D-8722-77A2D1CB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1</a:t>
              </a:r>
            </a:p>
          </p:txBody>
        </p:sp>
        <p:sp>
          <p:nvSpPr>
            <p:cNvPr id="274453" name="AutoShape 21">
              <a:extLst>
                <a:ext uri="{FF2B5EF4-FFF2-40B4-BE49-F238E27FC236}">
                  <a16:creationId xmlns:a16="http://schemas.microsoft.com/office/drawing/2014/main" id="{641007D9-04CA-4446-BB85-DB0965855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1</a:t>
              </a:r>
            </a:p>
          </p:txBody>
        </p:sp>
        <p:sp>
          <p:nvSpPr>
            <p:cNvPr id="274454" name="AutoShape 22">
              <a:extLst>
                <a:ext uri="{FF2B5EF4-FFF2-40B4-BE49-F238E27FC236}">
                  <a16:creationId xmlns:a16="http://schemas.microsoft.com/office/drawing/2014/main" id="{5D0F49E7-2DF9-4BAB-A33C-EAFED318B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1</a:t>
              </a:r>
            </a:p>
          </p:txBody>
        </p:sp>
        <p:sp>
          <p:nvSpPr>
            <p:cNvPr id="274455" name="Text Box 23">
              <a:extLst>
                <a:ext uri="{FF2B5EF4-FFF2-40B4-BE49-F238E27FC236}">
                  <a16:creationId xmlns:a16="http://schemas.microsoft.com/office/drawing/2014/main" id="{544E32B5-C64B-4AD9-B342-14BEA76D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4456" name="Text Box 24">
              <a:extLst>
                <a:ext uri="{FF2B5EF4-FFF2-40B4-BE49-F238E27FC236}">
                  <a16:creationId xmlns:a16="http://schemas.microsoft.com/office/drawing/2014/main" id="{B49941DD-4B95-442E-9177-49CEC9073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4457" name="Text Box 25">
              <a:extLst>
                <a:ext uri="{FF2B5EF4-FFF2-40B4-BE49-F238E27FC236}">
                  <a16:creationId xmlns:a16="http://schemas.microsoft.com/office/drawing/2014/main" id="{9E708C59-01B1-45CB-888B-193792BB1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4458" name="Text Box 26">
              <a:extLst>
                <a:ext uri="{FF2B5EF4-FFF2-40B4-BE49-F238E27FC236}">
                  <a16:creationId xmlns:a16="http://schemas.microsoft.com/office/drawing/2014/main" id="{67E6B73E-A9C8-47BF-8591-0E6433E51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4459" name="AutoShape 27">
              <a:extLst>
                <a:ext uri="{FF2B5EF4-FFF2-40B4-BE49-F238E27FC236}">
                  <a16:creationId xmlns:a16="http://schemas.microsoft.com/office/drawing/2014/main" id="{B02C4EF8-45E3-4784-A1C8-17BE92FF6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cxnSp>
          <p:nvCxnSpPr>
            <p:cNvPr id="274460" name="AutoShape 28">
              <a:extLst>
                <a:ext uri="{FF2B5EF4-FFF2-40B4-BE49-F238E27FC236}">
                  <a16:creationId xmlns:a16="http://schemas.microsoft.com/office/drawing/2014/main" id="{33EA85F5-45F8-445E-A1DC-27267355A5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61" name="AutoShape 29">
              <a:extLst>
                <a:ext uri="{FF2B5EF4-FFF2-40B4-BE49-F238E27FC236}">
                  <a16:creationId xmlns:a16="http://schemas.microsoft.com/office/drawing/2014/main" id="{F7BF4E7B-DDEF-49B9-8342-9F355E6047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62" name="AutoShape 30">
              <a:extLst>
                <a:ext uri="{FF2B5EF4-FFF2-40B4-BE49-F238E27FC236}">
                  <a16:creationId xmlns:a16="http://schemas.microsoft.com/office/drawing/2014/main" id="{1C08D987-CA7C-4140-B355-3EBE29DE4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cxnSp>
          <p:nvCxnSpPr>
            <p:cNvPr id="274463" name="AutoShape 31">
              <a:extLst>
                <a:ext uri="{FF2B5EF4-FFF2-40B4-BE49-F238E27FC236}">
                  <a16:creationId xmlns:a16="http://schemas.microsoft.com/office/drawing/2014/main" id="{06978500-2833-48BB-9218-8CF557D011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64" name="AutoShape 32">
              <a:extLst>
                <a:ext uri="{FF2B5EF4-FFF2-40B4-BE49-F238E27FC236}">
                  <a16:creationId xmlns:a16="http://schemas.microsoft.com/office/drawing/2014/main" id="{87FECA86-1B4C-489E-8B82-C35BBA465E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65" name="AutoShape 33">
              <a:extLst>
                <a:ext uri="{FF2B5EF4-FFF2-40B4-BE49-F238E27FC236}">
                  <a16:creationId xmlns:a16="http://schemas.microsoft.com/office/drawing/2014/main" id="{3BBBCA6A-CDBD-4AC0-8592-0E806035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 dirty="0"/>
                <a:t>4</a:t>
              </a:r>
            </a:p>
          </p:txBody>
        </p:sp>
      </p:grpSp>
      <p:cxnSp>
        <p:nvCxnSpPr>
          <p:cNvPr id="274466" name="AutoShape 34">
            <a:extLst>
              <a:ext uri="{FF2B5EF4-FFF2-40B4-BE49-F238E27FC236}">
                <a16:creationId xmlns:a16="http://schemas.microsoft.com/office/drawing/2014/main" id="{172E6BDC-58F7-453C-AB0E-EF313B2C9983}"/>
              </a:ext>
            </a:extLst>
          </p:cNvPr>
          <p:cNvCxnSpPr>
            <a:cxnSpLocks noChangeShapeType="1"/>
            <a:endCxn id="274471" idx="4"/>
          </p:cNvCxnSpPr>
          <p:nvPr/>
        </p:nvCxnSpPr>
        <p:spPr bwMode="auto">
          <a:xfrm flipV="1">
            <a:off x="2286000" y="2481263"/>
            <a:ext cx="1400175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7" name="AutoShape 35">
            <a:extLst>
              <a:ext uri="{FF2B5EF4-FFF2-40B4-BE49-F238E27FC236}">
                <a16:creationId xmlns:a16="http://schemas.microsoft.com/office/drawing/2014/main" id="{0AAB74C1-205C-427E-8DDA-834A5C8AFAD2}"/>
              </a:ext>
            </a:extLst>
          </p:cNvPr>
          <p:cNvCxnSpPr>
            <a:cxnSpLocks noChangeShapeType="1"/>
            <a:endCxn id="274471" idx="4"/>
          </p:cNvCxnSpPr>
          <p:nvPr/>
        </p:nvCxnSpPr>
        <p:spPr bwMode="auto">
          <a:xfrm flipH="1" flipV="1">
            <a:off x="3686175" y="2481263"/>
            <a:ext cx="1262063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8" name="AutoShape 36">
            <a:extLst>
              <a:ext uri="{FF2B5EF4-FFF2-40B4-BE49-F238E27FC236}">
                <a16:creationId xmlns:a16="http://schemas.microsoft.com/office/drawing/2014/main" id="{A9F33A51-ACCD-455A-9512-8F16705BAE8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119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9" name="AutoShape 37">
            <a:extLst>
              <a:ext uri="{FF2B5EF4-FFF2-40B4-BE49-F238E27FC236}">
                <a16:creationId xmlns:a16="http://schemas.microsoft.com/office/drawing/2014/main" id="{ADCCF9AE-C644-4E7F-9793-C47D2FDD3D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7691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70" name="AutoShape 38">
            <a:extLst>
              <a:ext uri="{FF2B5EF4-FFF2-40B4-BE49-F238E27FC236}">
                <a16:creationId xmlns:a16="http://schemas.microsoft.com/office/drawing/2014/main" id="{0FBF088F-0898-4418-A154-1765DF83C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4471" name="AutoShape 39">
            <a:extLst>
              <a:ext uri="{FF2B5EF4-FFF2-40B4-BE49-F238E27FC236}">
                <a16:creationId xmlns:a16="http://schemas.microsoft.com/office/drawing/2014/main" id="{498DF3FB-9092-48A2-932D-DD875276E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8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6E90BDE-7B84-4C46-8E84-B0E27FCF8794}"/>
              </a:ext>
            </a:extLst>
          </p:cNvPr>
          <p:cNvSpPr txBox="1"/>
          <p:nvPr/>
        </p:nvSpPr>
        <p:spPr>
          <a:xfrm>
            <a:off x="685800" y="1690689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Repeat</a:t>
            </a:r>
            <a:endParaRPr lang="tr-TR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67983D4A-C14C-404C-B54D-35A805E84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AutoShape 3">
            <a:extLst>
              <a:ext uri="{FF2B5EF4-FFF2-40B4-BE49-F238E27FC236}">
                <a16:creationId xmlns:a16="http://schemas.microsoft.com/office/drawing/2014/main" id="{7B027873-C1F2-4E69-9B73-5FDD32A2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5460" name="AutoShape 4">
            <a:extLst>
              <a:ext uri="{FF2B5EF4-FFF2-40B4-BE49-F238E27FC236}">
                <a16:creationId xmlns:a16="http://schemas.microsoft.com/office/drawing/2014/main" id="{2C1040E4-CE73-4D7B-BA4E-E5F5955AB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5461" name="AutoShape 5">
            <a:extLst>
              <a:ext uri="{FF2B5EF4-FFF2-40B4-BE49-F238E27FC236}">
                <a16:creationId xmlns:a16="http://schemas.microsoft.com/office/drawing/2014/main" id="{48BEC37F-F425-4EA5-A822-C7F82E2F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5462" name="Text Box 6">
            <a:extLst>
              <a:ext uri="{FF2B5EF4-FFF2-40B4-BE49-F238E27FC236}">
                <a16:creationId xmlns:a16="http://schemas.microsoft.com/office/drawing/2014/main" id="{2811B4C1-205C-431E-B80E-4E7AEAFC6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5463" name="Text Box 7">
            <a:extLst>
              <a:ext uri="{FF2B5EF4-FFF2-40B4-BE49-F238E27FC236}">
                <a16:creationId xmlns:a16="http://schemas.microsoft.com/office/drawing/2014/main" id="{4CFC191F-1B0C-4B41-9089-74E2C00D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5464" name="Text Box 8">
            <a:extLst>
              <a:ext uri="{FF2B5EF4-FFF2-40B4-BE49-F238E27FC236}">
                <a16:creationId xmlns:a16="http://schemas.microsoft.com/office/drawing/2014/main" id="{4D68A000-B913-49DD-BCB1-BE7456B93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5465" name="AutoShape 9">
            <a:extLst>
              <a:ext uri="{FF2B5EF4-FFF2-40B4-BE49-F238E27FC236}">
                <a16:creationId xmlns:a16="http://schemas.microsoft.com/office/drawing/2014/main" id="{AC3F962A-B805-4F08-836F-56A80E5B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75466" name="AutoShape 10">
            <a:extLst>
              <a:ext uri="{FF2B5EF4-FFF2-40B4-BE49-F238E27FC236}">
                <a16:creationId xmlns:a16="http://schemas.microsoft.com/office/drawing/2014/main" id="{11593038-E287-487A-9F4D-93B5243FB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75467" name="Text Box 11">
            <a:extLst>
              <a:ext uri="{FF2B5EF4-FFF2-40B4-BE49-F238E27FC236}">
                <a16:creationId xmlns:a16="http://schemas.microsoft.com/office/drawing/2014/main" id="{9872F5AC-B139-4C31-8673-68E1C7CB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5468" name="Text Box 12">
            <a:extLst>
              <a:ext uri="{FF2B5EF4-FFF2-40B4-BE49-F238E27FC236}">
                <a16:creationId xmlns:a16="http://schemas.microsoft.com/office/drawing/2014/main" id="{37061965-F4CD-4C8F-A5F6-4748E0C80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5469" name="AutoShape 13">
            <a:extLst>
              <a:ext uri="{FF2B5EF4-FFF2-40B4-BE49-F238E27FC236}">
                <a16:creationId xmlns:a16="http://schemas.microsoft.com/office/drawing/2014/main" id="{29726063-C257-470C-BD4C-783BBD981A90}"/>
              </a:ext>
            </a:extLst>
          </p:cNvPr>
          <p:cNvCxnSpPr>
            <a:cxnSpLocks noChangeShapeType="1"/>
            <a:stCxn id="275465" idx="0"/>
            <a:endCxn id="275471" idx="4"/>
          </p:cNvCxnSpPr>
          <p:nvPr/>
        </p:nvCxnSpPr>
        <p:spPr bwMode="auto">
          <a:xfrm flipV="1">
            <a:off x="4513263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70" name="AutoShape 14">
            <a:extLst>
              <a:ext uri="{FF2B5EF4-FFF2-40B4-BE49-F238E27FC236}">
                <a16:creationId xmlns:a16="http://schemas.microsoft.com/office/drawing/2014/main" id="{775B254B-4891-4A9D-9C52-2B4C98ED80CF}"/>
              </a:ext>
            </a:extLst>
          </p:cNvPr>
          <p:cNvCxnSpPr>
            <a:cxnSpLocks noChangeShapeType="1"/>
            <a:stCxn id="275466" idx="0"/>
            <a:endCxn id="275471" idx="4"/>
          </p:cNvCxnSpPr>
          <p:nvPr/>
        </p:nvCxnSpPr>
        <p:spPr bwMode="auto">
          <a:xfrm flipH="1" flipV="1">
            <a:off x="4953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71" name="AutoShape 15">
            <a:extLst>
              <a:ext uri="{FF2B5EF4-FFF2-40B4-BE49-F238E27FC236}">
                <a16:creationId xmlns:a16="http://schemas.microsoft.com/office/drawing/2014/main" id="{AE453F58-97DC-4B80-9495-7B45416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4</a:t>
            </a:r>
          </a:p>
        </p:txBody>
      </p:sp>
      <p:grpSp>
        <p:nvGrpSpPr>
          <p:cNvPr id="275472" name="Group 16">
            <a:extLst>
              <a:ext uri="{FF2B5EF4-FFF2-40B4-BE49-F238E27FC236}">
                <a16:creationId xmlns:a16="http://schemas.microsoft.com/office/drawing/2014/main" id="{47A1532F-2CD0-4A72-B79E-FA8A2903601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5473" name="AutoShape 17">
              <a:extLst>
                <a:ext uri="{FF2B5EF4-FFF2-40B4-BE49-F238E27FC236}">
                  <a16:creationId xmlns:a16="http://schemas.microsoft.com/office/drawing/2014/main" id="{0D7D168E-60B8-4EC3-83B7-6FDC57FB78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74" name="AutoShape 18">
              <a:extLst>
                <a:ext uri="{FF2B5EF4-FFF2-40B4-BE49-F238E27FC236}">
                  <a16:creationId xmlns:a16="http://schemas.microsoft.com/office/drawing/2014/main" id="{909AE334-0B40-40AB-84F4-5049D39510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75" name="AutoShape 19">
              <a:extLst>
                <a:ext uri="{FF2B5EF4-FFF2-40B4-BE49-F238E27FC236}">
                  <a16:creationId xmlns:a16="http://schemas.microsoft.com/office/drawing/2014/main" id="{90FA8F5C-C9BD-459B-9A20-21235FF4C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1</a:t>
              </a:r>
            </a:p>
          </p:txBody>
        </p:sp>
        <p:sp>
          <p:nvSpPr>
            <p:cNvPr id="275476" name="AutoShape 20">
              <a:extLst>
                <a:ext uri="{FF2B5EF4-FFF2-40B4-BE49-F238E27FC236}">
                  <a16:creationId xmlns:a16="http://schemas.microsoft.com/office/drawing/2014/main" id="{4AAD411C-BBC3-4E13-9F18-0425A5850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1</a:t>
              </a:r>
            </a:p>
          </p:txBody>
        </p:sp>
        <p:sp>
          <p:nvSpPr>
            <p:cNvPr id="275477" name="AutoShape 21">
              <a:extLst>
                <a:ext uri="{FF2B5EF4-FFF2-40B4-BE49-F238E27FC236}">
                  <a16:creationId xmlns:a16="http://schemas.microsoft.com/office/drawing/2014/main" id="{087C0902-BB4A-4D5B-8119-450E3D462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1</a:t>
              </a:r>
            </a:p>
          </p:txBody>
        </p:sp>
        <p:sp>
          <p:nvSpPr>
            <p:cNvPr id="275478" name="AutoShape 22">
              <a:extLst>
                <a:ext uri="{FF2B5EF4-FFF2-40B4-BE49-F238E27FC236}">
                  <a16:creationId xmlns:a16="http://schemas.microsoft.com/office/drawing/2014/main" id="{73156433-BCE1-4AC9-9FEE-19393B833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1</a:t>
              </a:r>
            </a:p>
          </p:txBody>
        </p:sp>
        <p:sp>
          <p:nvSpPr>
            <p:cNvPr id="275479" name="Text Box 23">
              <a:extLst>
                <a:ext uri="{FF2B5EF4-FFF2-40B4-BE49-F238E27FC236}">
                  <a16:creationId xmlns:a16="http://schemas.microsoft.com/office/drawing/2014/main" id="{363C3CEA-7270-4DB0-B3F3-70D3BAB06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5480" name="Text Box 24">
              <a:extLst>
                <a:ext uri="{FF2B5EF4-FFF2-40B4-BE49-F238E27FC236}">
                  <a16:creationId xmlns:a16="http://schemas.microsoft.com/office/drawing/2014/main" id="{175B4393-FE4D-4EC8-9111-BCEAE20C7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5481" name="Text Box 25">
              <a:extLst>
                <a:ext uri="{FF2B5EF4-FFF2-40B4-BE49-F238E27FC236}">
                  <a16:creationId xmlns:a16="http://schemas.microsoft.com/office/drawing/2014/main" id="{B1CBB2AE-A6A6-4286-916D-956421CE8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5482" name="Text Box 26">
              <a:extLst>
                <a:ext uri="{FF2B5EF4-FFF2-40B4-BE49-F238E27FC236}">
                  <a16:creationId xmlns:a16="http://schemas.microsoft.com/office/drawing/2014/main" id="{F282B526-BF53-4EBF-B3FE-08A53783C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5483" name="AutoShape 27">
              <a:extLst>
                <a:ext uri="{FF2B5EF4-FFF2-40B4-BE49-F238E27FC236}">
                  <a16:creationId xmlns:a16="http://schemas.microsoft.com/office/drawing/2014/main" id="{4968A4F1-B138-4C6C-9AB5-09752EA7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cxnSp>
          <p:nvCxnSpPr>
            <p:cNvPr id="275484" name="AutoShape 28">
              <a:extLst>
                <a:ext uri="{FF2B5EF4-FFF2-40B4-BE49-F238E27FC236}">
                  <a16:creationId xmlns:a16="http://schemas.microsoft.com/office/drawing/2014/main" id="{BE7251F9-1A9D-40B1-8DB9-1348985AF2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85" name="AutoShape 29">
              <a:extLst>
                <a:ext uri="{FF2B5EF4-FFF2-40B4-BE49-F238E27FC236}">
                  <a16:creationId xmlns:a16="http://schemas.microsoft.com/office/drawing/2014/main" id="{2D5185E6-C075-4CBD-A12E-456400B696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86" name="AutoShape 30">
              <a:extLst>
                <a:ext uri="{FF2B5EF4-FFF2-40B4-BE49-F238E27FC236}">
                  <a16:creationId xmlns:a16="http://schemas.microsoft.com/office/drawing/2014/main" id="{A6ABD7D2-57A8-450A-A311-73E04A617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cxnSp>
          <p:nvCxnSpPr>
            <p:cNvPr id="275487" name="AutoShape 31">
              <a:extLst>
                <a:ext uri="{FF2B5EF4-FFF2-40B4-BE49-F238E27FC236}">
                  <a16:creationId xmlns:a16="http://schemas.microsoft.com/office/drawing/2014/main" id="{98C54F38-6684-4811-9F72-C6BD941E2F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88" name="AutoShape 32">
              <a:extLst>
                <a:ext uri="{FF2B5EF4-FFF2-40B4-BE49-F238E27FC236}">
                  <a16:creationId xmlns:a16="http://schemas.microsoft.com/office/drawing/2014/main" id="{9499CA9D-44D4-4A34-9F3E-75C915DE20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89" name="AutoShape 33">
              <a:extLst>
                <a:ext uri="{FF2B5EF4-FFF2-40B4-BE49-F238E27FC236}">
                  <a16:creationId xmlns:a16="http://schemas.microsoft.com/office/drawing/2014/main" id="{5017571B-358D-4F79-BD1B-3F6CB7D3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4</a:t>
              </a:r>
            </a:p>
          </p:txBody>
        </p:sp>
      </p:grpSp>
      <p:cxnSp>
        <p:nvCxnSpPr>
          <p:cNvPr id="275490" name="AutoShape 34">
            <a:extLst>
              <a:ext uri="{FF2B5EF4-FFF2-40B4-BE49-F238E27FC236}">
                <a16:creationId xmlns:a16="http://schemas.microsoft.com/office/drawing/2014/main" id="{C50A2F33-FA0F-4F3B-B5AE-7B7350EEB9F6}"/>
              </a:ext>
            </a:extLst>
          </p:cNvPr>
          <p:cNvCxnSpPr>
            <a:cxnSpLocks noChangeShapeType="1"/>
            <a:stCxn id="275489" idx="0"/>
            <a:endCxn id="275495" idx="4"/>
          </p:cNvCxnSpPr>
          <p:nvPr/>
        </p:nvCxnSpPr>
        <p:spPr bwMode="auto">
          <a:xfrm flipV="1">
            <a:off x="2266950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1" name="AutoShape 35">
            <a:extLst>
              <a:ext uri="{FF2B5EF4-FFF2-40B4-BE49-F238E27FC236}">
                <a16:creationId xmlns:a16="http://schemas.microsoft.com/office/drawing/2014/main" id="{53B80703-D3CA-4C75-930E-13583BF7750B}"/>
              </a:ext>
            </a:extLst>
          </p:cNvPr>
          <p:cNvCxnSpPr>
            <a:cxnSpLocks noChangeShapeType="1"/>
            <a:stCxn id="275471" idx="0"/>
            <a:endCxn id="275495" idx="4"/>
          </p:cNvCxnSpPr>
          <p:nvPr/>
        </p:nvCxnSpPr>
        <p:spPr bwMode="auto">
          <a:xfrm flipH="1" flipV="1">
            <a:off x="3686175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2" name="AutoShape 36">
            <a:extLst>
              <a:ext uri="{FF2B5EF4-FFF2-40B4-BE49-F238E27FC236}">
                <a16:creationId xmlns:a16="http://schemas.microsoft.com/office/drawing/2014/main" id="{9F0405E1-1026-4983-85B3-A0F36647518E}"/>
              </a:ext>
            </a:extLst>
          </p:cNvPr>
          <p:cNvCxnSpPr>
            <a:cxnSpLocks noChangeShapeType="1"/>
            <a:stCxn id="275459" idx="0"/>
            <a:endCxn id="275494" idx="4"/>
          </p:cNvCxnSpPr>
          <p:nvPr/>
        </p:nvCxnSpPr>
        <p:spPr bwMode="auto">
          <a:xfrm flipV="1">
            <a:off x="6311900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3" name="AutoShape 37">
            <a:extLst>
              <a:ext uri="{FF2B5EF4-FFF2-40B4-BE49-F238E27FC236}">
                <a16:creationId xmlns:a16="http://schemas.microsoft.com/office/drawing/2014/main" id="{666646BC-5467-4941-B493-A91DAB0509D0}"/>
              </a:ext>
            </a:extLst>
          </p:cNvPr>
          <p:cNvCxnSpPr>
            <a:cxnSpLocks noChangeShapeType="1"/>
            <a:stCxn id="275460" idx="0"/>
            <a:endCxn id="275494" idx="4"/>
          </p:cNvCxnSpPr>
          <p:nvPr/>
        </p:nvCxnSpPr>
        <p:spPr bwMode="auto">
          <a:xfrm flipH="1" flipV="1">
            <a:off x="6759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94" name="AutoShape 38">
            <a:extLst>
              <a:ext uri="{FF2B5EF4-FFF2-40B4-BE49-F238E27FC236}">
                <a16:creationId xmlns:a16="http://schemas.microsoft.com/office/drawing/2014/main" id="{1D74A92D-BDFB-4E3A-AFB0-63AB8244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6</a:t>
            </a:r>
          </a:p>
        </p:txBody>
      </p:sp>
      <p:sp>
        <p:nvSpPr>
          <p:cNvPr id="275495" name="AutoShape 39">
            <a:extLst>
              <a:ext uri="{FF2B5EF4-FFF2-40B4-BE49-F238E27FC236}">
                <a16:creationId xmlns:a16="http://schemas.microsoft.com/office/drawing/2014/main" id="{24F5D89D-2D0E-4593-8FBD-0D8171E2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8</a:t>
            </a:r>
          </a:p>
        </p:txBody>
      </p:sp>
      <p:cxnSp>
        <p:nvCxnSpPr>
          <p:cNvPr id="275496" name="AutoShape 40">
            <a:extLst>
              <a:ext uri="{FF2B5EF4-FFF2-40B4-BE49-F238E27FC236}">
                <a16:creationId xmlns:a16="http://schemas.microsoft.com/office/drawing/2014/main" id="{57DF3D9B-9C54-4945-A466-981201422784}"/>
              </a:ext>
            </a:extLst>
          </p:cNvPr>
          <p:cNvCxnSpPr>
            <a:cxnSpLocks noChangeShapeType="1"/>
            <a:stCxn id="275494" idx="0"/>
            <a:endCxn id="275498" idx="4"/>
          </p:cNvCxnSpPr>
          <p:nvPr/>
        </p:nvCxnSpPr>
        <p:spPr bwMode="auto">
          <a:xfrm flipV="1">
            <a:off x="6759575" y="2514600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7" name="AutoShape 41">
            <a:extLst>
              <a:ext uri="{FF2B5EF4-FFF2-40B4-BE49-F238E27FC236}">
                <a16:creationId xmlns:a16="http://schemas.microsoft.com/office/drawing/2014/main" id="{1D37B8C7-AB25-4E5E-A0F2-5CFD14601494}"/>
              </a:ext>
            </a:extLst>
          </p:cNvPr>
          <p:cNvCxnSpPr>
            <a:cxnSpLocks noChangeShapeType="1"/>
            <a:stCxn id="275461" idx="0"/>
            <a:endCxn id="275498" idx="4"/>
          </p:cNvCxnSpPr>
          <p:nvPr/>
        </p:nvCxnSpPr>
        <p:spPr bwMode="auto">
          <a:xfrm flipH="1" flipV="1">
            <a:off x="7207250" y="2514600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98" name="AutoShape 42">
            <a:extLst>
              <a:ext uri="{FF2B5EF4-FFF2-40B4-BE49-F238E27FC236}">
                <a16:creationId xmlns:a16="http://schemas.microsoft.com/office/drawing/2014/main" id="{7C5D6D4C-1021-40C8-A553-C491B252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11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5A21C3C-F698-464E-9DEA-530996A220C2}"/>
              </a:ext>
            </a:extLst>
          </p:cNvPr>
          <p:cNvSpPr txBox="1"/>
          <p:nvPr/>
        </p:nvSpPr>
        <p:spPr>
          <a:xfrm>
            <a:off x="868681" y="1844824"/>
            <a:ext cx="185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Repeat</a:t>
            </a:r>
            <a:endParaRPr lang="tr-TR" dirty="0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9460F134-ECA7-45BA-B703-482892B28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AutoShape 3">
            <a:extLst>
              <a:ext uri="{FF2B5EF4-FFF2-40B4-BE49-F238E27FC236}">
                <a16:creationId xmlns:a16="http://schemas.microsoft.com/office/drawing/2014/main" id="{9C7638A9-ADEF-497B-B39D-4ED50D7F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66866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6484" name="AutoShape 4">
            <a:extLst>
              <a:ext uri="{FF2B5EF4-FFF2-40B4-BE49-F238E27FC236}">
                <a16:creationId xmlns:a16="http://schemas.microsoft.com/office/drawing/2014/main" id="{8277A552-677F-40C3-B9C1-DDC68BBA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466866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6485" name="AutoShape 5">
            <a:extLst>
              <a:ext uri="{FF2B5EF4-FFF2-40B4-BE49-F238E27FC236}">
                <a16:creationId xmlns:a16="http://schemas.microsoft.com/office/drawing/2014/main" id="{C27B086F-32C3-47BF-A51B-AC3C0247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5" y="34828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6486" name="Text Box 6">
            <a:extLst>
              <a:ext uri="{FF2B5EF4-FFF2-40B4-BE49-F238E27FC236}">
                <a16:creationId xmlns:a16="http://schemas.microsoft.com/office/drawing/2014/main" id="{EF117890-2185-4970-92E2-4E547C2A3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5184601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6487" name="Text Box 7">
            <a:extLst>
              <a:ext uri="{FF2B5EF4-FFF2-40B4-BE49-F238E27FC236}">
                <a16:creationId xmlns:a16="http://schemas.microsoft.com/office/drawing/2014/main" id="{9D272197-B852-4D70-8652-BA4362AB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968576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2B2BB109-3ECB-4EAD-A649-B95B4FF0F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184601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6489" name="AutoShape 9">
            <a:extLst>
              <a:ext uri="{FF2B5EF4-FFF2-40B4-BE49-F238E27FC236}">
                <a16:creationId xmlns:a16="http://schemas.microsoft.com/office/drawing/2014/main" id="{A2639530-3321-4BF3-9ADC-21BE34AA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66866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76490" name="AutoShape 10">
            <a:extLst>
              <a:ext uri="{FF2B5EF4-FFF2-40B4-BE49-F238E27FC236}">
                <a16:creationId xmlns:a16="http://schemas.microsoft.com/office/drawing/2014/main" id="{A2E416E7-0F62-4ECA-AF84-62BF5E2A1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6866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76491" name="Text Box 11">
            <a:extLst>
              <a:ext uri="{FF2B5EF4-FFF2-40B4-BE49-F238E27FC236}">
                <a16:creationId xmlns:a16="http://schemas.microsoft.com/office/drawing/2014/main" id="{092CA6CA-88A8-4F4F-B14B-BFA11C845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5184601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492" name="Text Box 12">
            <a:extLst>
              <a:ext uri="{FF2B5EF4-FFF2-40B4-BE49-F238E27FC236}">
                <a16:creationId xmlns:a16="http://schemas.microsoft.com/office/drawing/2014/main" id="{734D0A7C-A459-4578-8B61-0343A673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5184601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6493" name="AutoShape 13">
            <a:extLst>
              <a:ext uri="{FF2B5EF4-FFF2-40B4-BE49-F238E27FC236}">
                <a16:creationId xmlns:a16="http://schemas.microsoft.com/office/drawing/2014/main" id="{9B73F575-E23C-4753-9DD5-4DF1F50C949C}"/>
              </a:ext>
            </a:extLst>
          </p:cNvPr>
          <p:cNvCxnSpPr>
            <a:cxnSpLocks noChangeShapeType="1"/>
            <a:stCxn id="276489" idx="0"/>
            <a:endCxn id="276495" idx="4"/>
          </p:cNvCxnSpPr>
          <p:nvPr/>
        </p:nvCxnSpPr>
        <p:spPr bwMode="auto">
          <a:xfrm flipV="1">
            <a:off x="4513263" y="3968576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494" name="AutoShape 14">
            <a:extLst>
              <a:ext uri="{FF2B5EF4-FFF2-40B4-BE49-F238E27FC236}">
                <a16:creationId xmlns:a16="http://schemas.microsoft.com/office/drawing/2014/main" id="{4F967A06-4A1E-42C2-B0D6-04F68D73878A}"/>
              </a:ext>
            </a:extLst>
          </p:cNvPr>
          <p:cNvCxnSpPr>
            <a:cxnSpLocks noChangeShapeType="1"/>
            <a:stCxn id="276490" idx="0"/>
            <a:endCxn id="276495" idx="4"/>
          </p:cNvCxnSpPr>
          <p:nvPr/>
        </p:nvCxnSpPr>
        <p:spPr bwMode="auto">
          <a:xfrm flipH="1" flipV="1">
            <a:off x="4953000" y="3968576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495" name="AutoShape 15">
            <a:extLst>
              <a:ext uri="{FF2B5EF4-FFF2-40B4-BE49-F238E27FC236}">
                <a16:creationId xmlns:a16="http://schemas.microsoft.com/office/drawing/2014/main" id="{C874ABCB-EE68-45D4-B561-229DAE29D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97088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4</a:t>
            </a:r>
          </a:p>
        </p:txBody>
      </p:sp>
      <p:grpSp>
        <p:nvGrpSpPr>
          <p:cNvPr id="276496" name="Group 16">
            <a:extLst>
              <a:ext uri="{FF2B5EF4-FFF2-40B4-BE49-F238E27FC236}">
                <a16:creationId xmlns:a16="http://schemas.microsoft.com/office/drawing/2014/main" id="{AADC6567-516C-43E8-B5C0-7363321E77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97088"/>
            <a:ext cx="3141663" cy="3316288"/>
            <a:chOff x="432" y="2016"/>
            <a:chExt cx="1979" cy="2089"/>
          </a:xfrm>
        </p:grpSpPr>
        <p:cxnSp>
          <p:nvCxnSpPr>
            <p:cNvPr id="276497" name="AutoShape 17">
              <a:extLst>
                <a:ext uri="{FF2B5EF4-FFF2-40B4-BE49-F238E27FC236}">
                  <a16:creationId xmlns:a16="http://schemas.microsoft.com/office/drawing/2014/main" id="{C6D9A416-A04B-4ECE-8DC9-923FA0E4EC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498" name="AutoShape 18">
              <a:extLst>
                <a:ext uri="{FF2B5EF4-FFF2-40B4-BE49-F238E27FC236}">
                  <a16:creationId xmlns:a16="http://schemas.microsoft.com/office/drawing/2014/main" id="{EB570675-298E-4DA0-AC49-0060072839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499" name="AutoShape 19">
              <a:extLst>
                <a:ext uri="{FF2B5EF4-FFF2-40B4-BE49-F238E27FC236}">
                  <a16:creationId xmlns:a16="http://schemas.microsoft.com/office/drawing/2014/main" id="{BC82458B-EA68-4DEE-B644-BFE65169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1</a:t>
              </a:r>
            </a:p>
          </p:txBody>
        </p:sp>
        <p:sp>
          <p:nvSpPr>
            <p:cNvPr id="276500" name="AutoShape 20">
              <a:extLst>
                <a:ext uri="{FF2B5EF4-FFF2-40B4-BE49-F238E27FC236}">
                  <a16:creationId xmlns:a16="http://schemas.microsoft.com/office/drawing/2014/main" id="{2FFA14AF-11D5-4C26-84CC-550517EB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1</a:t>
              </a:r>
            </a:p>
          </p:txBody>
        </p:sp>
        <p:sp>
          <p:nvSpPr>
            <p:cNvPr id="276501" name="AutoShape 21">
              <a:extLst>
                <a:ext uri="{FF2B5EF4-FFF2-40B4-BE49-F238E27FC236}">
                  <a16:creationId xmlns:a16="http://schemas.microsoft.com/office/drawing/2014/main" id="{DF26BCD4-9FAD-4FA7-BE29-1B0ECC6B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1</a:t>
              </a:r>
            </a:p>
          </p:txBody>
        </p:sp>
        <p:sp>
          <p:nvSpPr>
            <p:cNvPr id="276502" name="AutoShape 22">
              <a:extLst>
                <a:ext uri="{FF2B5EF4-FFF2-40B4-BE49-F238E27FC236}">
                  <a16:creationId xmlns:a16="http://schemas.microsoft.com/office/drawing/2014/main" id="{8DC95087-486B-4549-9BFA-CF63FB5F2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1</a:t>
              </a:r>
            </a:p>
          </p:txBody>
        </p:sp>
        <p:sp>
          <p:nvSpPr>
            <p:cNvPr id="276503" name="Text Box 23">
              <a:extLst>
                <a:ext uri="{FF2B5EF4-FFF2-40B4-BE49-F238E27FC236}">
                  <a16:creationId xmlns:a16="http://schemas.microsoft.com/office/drawing/2014/main" id="{294967A4-D05E-48AC-A88E-766EFB8AD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6504" name="Text Box 24">
              <a:extLst>
                <a:ext uri="{FF2B5EF4-FFF2-40B4-BE49-F238E27FC236}">
                  <a16:creationId xmlns:a16="http://schemas.microsoft.com/office/drawing/2014/main" id="{5EA2294B-95AE-4781-A45E-8E8D35A7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6505" name="Text Box 25">
              <a:extLst>
                <a:ext uri="{FF2B5EF4-FFF2-40B4-BE49-F238E27FC236}">
                  <a16:creationId xmlns:a16="http://schemas.microsoft.com/office/drawing/2014/main" id="{9F88933E-4104-41A0-9B4B-CD6A28D0C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6506" name="Text Box 26">
              <a:extLst>
                <a:ext uri="{FF2B5EF4-FFF2-40B4-BE49-F238E27FC236}">
                  <a16:creationId xmlns:a16="http://schemas.microsoft.com/office/drawing/2014/main" id="{88978BFB-2397-47A5-9F67-D583F9826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6507" name="AutoShape 27">
              <a:extLst>
                <a:ext uri="{FF2B5EF4-FFF2-40B4-BE49-F238E27FC236}">
                  <a16:creationId xmlns:a16="http://schemas.microsoft.com/office/drawing/2014/main" id="{60915AD8-1020-4AF1-BF73-E5B75A3B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cxnSp>
          <p:nvCxnSpPr>
            <p:cNvPr id="276508" name="AutoShape 28">
              <a:extLst>
                <a:ext uri="{FF2B5EF4-FFF2-40B4-BE49-F238E27FC236}">
                  <a16:creationId xmlns:a16="http://schemas.microsoft.com/office/drawing/2014/main" id="{F10FBDFA-3BF0-423F-8CF7-557EC961AE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09" name="AutoShape 29">
              <a:extLst>
                <a:ext uri="{FF2B5EF4-FFF2-40B4-BE49-F238E27FC236}">
                  <a16:creationId xmlns:a16="http://schemas.microsoft.com/office/drawing/2014/main" id="{57CDA42A-4597-4A5C-A9C6-875963159F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10" name="AutoShape 30">
              <a:extLst>
                <a:ext uri="{FF2B5EF4-FFF2-40B4-BE49-F238E27FC236}">
                  <a16:creationId xmlns:a16="http://schemas.microsoft.com/office/drawing/2014/main" id="{F7DC50D5-B257-47EC-874C-3016DADA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cxnSp>
          <p:nvCxnSpPr>
            <p:cNvPr id="276511" name="AutoShape 31">
              <a:extLst>
                <a:ext uri="{FF2B5EF4-FFF2-40B4-BE49-F238E27FC236}">
                  <a16:creationId xmlns:a16="http://schemas.microsoft.com/office/drawing/2014/main" id="{03074113-5062-459E-ACD8-0121488C8C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12" name="AutoShape 32">
              <a:extLst>
                <a:ext uri="{FF2B5EF4-FFF2-40B4-BE49-F238E27FC236}">
                  <a16:creationId xmlns:a16="http://schemas.microsoft.com/office/drawing/2014/main" id="{C725DF9A-5FD3-412B-93BD-4A7B93DC62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13" name="AutoShape 33">
              <a:extLst>
                <a:ext uri="{FF2B5EF4-FFF2-40B4-BE49-F238E27FC236}">
                  <a16:creationId xmlns:a16="http://schemas.microsoft.com/office/drawing/2014/main" id="{34FD7810-4905-42C0-AC69-3A999FB7F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4</a:t>
              </a:r>
            </a:p>
          </p:txBody>
        </p:sp>
      </p:grpSp>
      <p:cxnSp>
        <p:nvCxnSpPr>
          <p:cNvPr id="276514" name="AutoShape 34">
            <a:extLst>
              <a:ext uri="{FF2B5EF4-FFF2-40B4-BE49-F238E27FC236}">
                <a16:creationId xmlns:a16="http://schemas.microsoft.com/office/drawing/2014/main" id="{98DBBF15-B80F-486E-8E69-8F965B7102EE}"/>
              </a:ext>
            </a:extLst>
          </p:cNvPr>
          <p:cNvCxnSpPr>
            <a:cxnSpLocks noChangeShapeType="1"/>
            <a:stCxn id="276513" idx="0"/>
            <a:endCxn id="276519" idx="4"/>
          </p:cNvCxnSpPr>
          <p:nvPr/>
        </p:nvCxnSpPr>
        <p:spPr bwMode="auto">
          <a:xfrm flipV="1">
            <a:off x="2266950" y="2759943"/>
            <a:ext cx="1422790" cy="7371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5" name="AutoShape 35">
            <a:extLst>
              <a:ext uri="{FF2B5EF4-FFF2-40B4-BE49-F238E27FC236}">
                <a16:creationId xmlns:a16="http://schemas.microsoft.com/office/drawing/2014/main" id="{3AEC6F21-4947-4051-B016-4935A5AF4B00}"/>
              </a:ext>
            </a:extLst>
          </p:cNvPr>
          <p:cNvCxnSpPr>
            <a:cxnSpLocks noChangeShapeType="1"/>
            <a:stCxn id="276495" idx="0"/>
            <a:endCxn id="276519" idx="4"/>
          </p:cNvCxnSpPr>
          <p:nvPr/>
        </p:nvCxnSpPr>
        <p:spPr bwMode="auto">
          <a:xfrm flipH="1" flipV="1">
            <a:off x="3689740" y="2759943"/>
            <a:ext cx="1263260" cy="7371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6" name="AutoShape 36">
            <a:extLst>
              <a:ext uri="{FF2B5EF4-FFF2-40B4-BE49-F238E27FC236}">
                <a16:creationId xmlns:a16="http://schemas.microsoft.com/office/drawing/2014/main" id="{0A0EC6FF-9591-45FB-982E-E93F59E9D1BB}"/>
              </a:ext>
            </a:extLst>
          </p:cNvPr>
          <p:cNvCxnSpPr>
            <a:cxnSpLocks noChangeShapeType="1"/>
            <a:stCxn id="276483" idx="0"/>
            <a:endCxn id="276518" idx="4"/>
          </p:cNvCxnSpPr>
          <p:nvPr/>
        </p:nvCxnSpPr>
        <p:spPr bwMode="auto">
          <a:xfrm flipV="1">
            <a:off x="6311900" y="3968576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7" name="AutoShape 37">
            <a:extLst>
              <a:ext uri="{FF2B5EF4-FFF2-40B4-BE49-F238E27FC236}">
                <a16:creationId xmlns:a16="http://schemas.microsoft.com/office/drawing/2014/main" id="{14C113DE-C243-4B17-8AF7-F4AAB4D9028C}"/>
              </a:ext>
            </a:extLst>
          </p:cNvPr>
          <p:cNvCxnSpPr>
            <a:cxnSpLocks noChangeShapeType="1"/>
            <a:stCxn id="276484" idx="0"/>
            <a:endCxn id="276518" idx="4"/>
          </p:cNvCxnSpPr>
          <p:nvPr/>
        </p:nvCxnSpPr>
        <p:spPr bwMode="auto">
          <a:xfrm flipH="1" flipV="1">
            <a:off x="6759575" y="3968576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18" name="AutoShape 38">
            <a:extLst>
              <a:ext uri="{FF2B5EF4-FFF2-40B4-BE49-F238E27FC236}">
                <a16:creationId xmlns:a16="http://schemas.microsoft.com/office/drawing/2014/main" id="{FB26131B-E7D7-433B-A2DC-93D223A9B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497088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6</a:t>
            </a:r>
          </a:p>
        </p:txBody>
      </p:sp>
      <p:sp>
        <p:nvSpPr>
          <p:cNvPr id="276519" name="AutoShape 39">
            <a:extLst>
              <a:ext uri="{FF2B5EF4-FFF2-40B4-BE49-F238E27FC236}">
                <a16:creationId xmlns:a16="http://schemas.microsoft.com/office/drawing/2014/main" id="{1E74151C-9CDA-4FB4-B86F-FB0E9C3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140" y="230274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 dirty="0"/>
              <a:t>8</a:t>
            </a:r>
          </a:p>
        </p:txBody>
      </p:sp>
      <p:cxnSp>
        <p:nvCxnSpPr>
          <p:cNvPr id="276520" name="AutoShape 40">
            <a:extLst>
              <a:ext uri="{FF2B5EF4-FFF2-40B4-BE49-F238E27FC236}">
                <a16:creationId xmlns:a16="http://schemas.microsoft.com/office/drawing/2014/main" id="{818FA72A-C981-4183-B7CA-35697C1841A1}"/>
              </a:ext>
            </a:extLst>
          </p:cNvPr>
          <p:cNvCxnSpPr>
            <a:cxnSpLocks noChangeShapeType="1"/>
            <a:stCxn id="276518" idx="0"/>
            <a:endCxn id="276522" idx="4"/>
          </p:cNvCxnSpPr>
          <p:nvPr/>
        </p:nvCxnSpPr>
        <p:spPr bwMode="auto">
          <a:xfrm flipV="1">
            <a:off x="6759575" y="2811288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21" name="AutoShape 41">
            <a:extLst>
              <a:ext uri="{FF2B5EF4-FFF2-40B4-BE49-F238E27FC236}">
                <a16:creationId xmlns:a16="http://schemas.microsoft.com/office/drawing/2014/main" id="{96250D87-D4F2-466A-884A-2436A4E5A498}"/>
              </a:ext>
            </a:extLst>
          </p:cNvPr>
          <p:cNvCxnSpPr>
            <a:cxnSpLocks noChangeShapeType="1"/>
            <a:stCxn id="276485" idx="0"/>
            <a:endCxn id="276522" idx="4"/>
          </p:cNvCxnSpPr>
          <p:nvPr/>
        </p:nvCxnSpPr>
        <p:spPr bwMode="auto">
          <a:xfrm flipH="1" flipV="1">
            <a:off x="7207250" y="2811288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22" name="AutoShape 42">
            <a:extLst>
              <a:ext uri="{FF2B5EF4-FFF2-40B4-BE49-F238E27FC236}">
                <a16:creationId xmlns:a16="http://schemas.microsoft.com/office/drawing/2014/main" id="{39E13AA9-2608-442A-A5A5-9113E4AF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23398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 dirty="0"/>
              <a:t>11</a:t>
            </a:r>
          </a:p>
        </p:txBody>
      </p:sp>
      <p:sp>
        <p:nvSpPr>
          <p:cNvPr id="276523" name="AutoShape 43">
            <a:extLst>
              <a:ext uri="{FF2B5EF4-FFF2-40B4-BE49-F238E27FC236}">
                <a16:creationId xmlns:a16="http://schemas.microsoft.com/office/drawing/2014/main" id="{040655E4-4735-4E62-B87A-44E5617C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1134888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19</a:t>
            </a:r>
          </a:p>
        </p:txBody>
      </p:sp>
      <p:cxnSp>
        <p:nvCxnSpPr>
          <p:cNvPr id="276524" name="AutoShape 44">
            <a:extLst>
              <a:ext uri="{FF2B5EF4-FFF2-40B4-BE49-F238E27FC236}">
                <a16:creationId xmlns:a16="http://schemas.microsoft.com/office/drawing/2014/main" id="{DCD1A627-028E-49F7-A9EA-12A06F62EA9C}"/>
              </a:ext>
            </a:extLst>
          </p:cNvPr>
          <p:cNvCxnSpPr>
            <a:cxnSpLocks noChangeShapeType="1"/>
            <a:stCxn id="276519" idx="0"/>
            <a:endCxn id="276523" idx="4"/>
          </p:cNvCxnSpPr>
          <p:nvPr/>
        </p:nvCxnSpPr>
        <p:spPr bwMode="auto">
          <a:xfrm flipV="1">
            <a:off x="3689740" y="1592088"/>
            <a:ext cx="1772848" cy="7106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25" name="AutoShape 45">
            <a:extLst>
              <a:ext uri="{FF2B5EF4-FFF2-40B4-BE49-F238E27FC236}">
                <a16:creationId xmlns:a16="http://schemas.microsoft.com/office/drawing/2014/main" id="{6FCDE83E-BBE7-4995-8ADA-A53B8D9502E5}"/>
              </a:ext>
            </a:extLst>
          </p:cNvPr>
          <p:cNvCxnSpPr>
            <a:cxnSpLocks noChangeShapeType="1"/>
            <a:stCxn id="276522" idx="0"/>
            <a:endCxn id="276523" idx="4"/>
          </p:cNvCxnSpPr>
          <p:nvPr/>
        </p:nvCxnSpPr>
        <p:spPr bwMode="auto">
          <a:xfrm flipH="1" flipV="1">
            <a:off x="5462588" y="1606376"/>
            <a:ext cx="1744662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2EDB8A-8E98-4110-9D78-B0C6D00177CE}"/>
              </a:ext>
            </a:extLst>
          </p:cNvPr>
          <p:cNvSpPr txBox="1"/>
          <p:nvPr/>
        </p:nvSpPr>
        <p:spPr>
          <a:xfrm>
            <a:off x="467544" y="1592088"/>
            <a:ext cx="335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Final </a:t>
            </a:r>
            <a:r>
              <a:rPr lang="tr-TR" dirty="0" err="1"/>
              <a:t>Huffman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473D1877-8154-487B-9391-EF74CD12F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65127"/>
            <a:ext cx="8047806" cy="846136"/>
          </a:xfrm>
        </p:spPr>
        <p:txBody>
          <a:bodyPr/>
          <a:lstStyle/>
          <a:p>
            <a:r>
              <a:rPr lang="tr-TR" altLang="tr-TR" dirty="0" err="1">
                <a:latin typeface="+mn-lt"/>
              </a:rPr>
              <a:t>Building</a:t>
            </a:r>
            <a:r>
              <a:rPr lang="tr-TR" altLang="tr-TR" dirty="0">
                <a:latin typeface="+mn-lt"/>
              </a:rPr>
              <a:t> a </a:t>
            </a:r>
            <a:r>
              <a:rPr lang="tr-TR" altLang="tr-TR" dirty="0" err="1">
                <a:latin typeface="+mn-lt"/>
              </a:rPr>
              <a:t>Huffman</a:t>
            </a:r>
            <a:r>
              <a:rPr lang="tr-TR" altLang="tr-TR" dirty="0">
                <a:latin typeface="+mn-lt"/>
              </a:rPr>
              <a:t> </a:t>
            </a:r>
            <a:r>
              <a:rPr lang="tr-TR" altLang="tr-TR" dirty="0" err="1">
                <a:latin typeface="+mn-lt"/>
              </a:rPr>
              <a:t>Tree</a:t>
            </a:r>
            <a:r>
              <a:rPr lang="tr-TR" altLang="tr-TR" dirty="0">
                <a:latin typeface="+mn-lt"/>
              </a:rPr>
              <a:t>: </a:t>
            </a:r>
            <a:r>
              <a:rPr lang="en-US" altLang="tr-TR" dirty="0">
                <a:latin typeface="+mn-lt"/>
              </a:rPr>
              <a:t>Example</a:t>
            </a:r>
            <a:r>
              <a:rPr lang="tr-TR" altLang="tr-TR" dirty="0">
                <a:latin typeface="+mn-lt"/>
              </a:rPr>
              <a:t> 1</a:t>
            </a:r>
            <a:endParaRPr lang="en-US" altLang="tr-TR" dirty="0">
              <a:latin typeface="+mn-l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62800"/>
            <a:ext cx="8277009" cy="100220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+mn-lt"/>
              </a:rPr>
              <a:t>Building a Huffman Tree: Example</a:t>
            </a:r>
            <a:r>
              <a:rPr lang="tr-TR" sz="3600" dirty="0">
                <a:latin typeface="+mn-lt"/>
              </a:rPr>
              <a:t>2</a:t>
            </a:r>
            <a:br>
              <a:rPr lang="en-US" sz="2700" b="1" dirty="0"/>
            </a:br>
            <a:br>
              <a:rPr lang="tr-TR" sz="2700" b="1" dirty="0"/>
            </a:br>
            <a:r>
              <a:rPr lang="en-US" sz="2000" dirty="0">
                <a:latin typeface="+mn-lt"/>
              </a:rPr>
              <a:t>The symbols and their frequencies: (b,13), (c,22), (d,32), (a,64), (e,103)</a:t>
            </a:r>
          </a:p>
        </p:txBody>
      </p:sp>
      <p:pic>
        <p:nvPicPr>
          <p:cNvPr id="179205" name="Picture 2" descr="C:\Documents and Settings\Administrator\My Documents\Koffman\PPTs\JPEGS\JWCL233_Koffman JPG files\ch06\w0160-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6" y="2192599"/>
            <a:ext cx="171763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6" name="Picture 3" descr="C:\Documents and Settings\Administrator\My Documents\Koffman\PPTs\JPEGS\JWCL233_Koffman JPG files\ch06\w0161-n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09" y="2551086"/>
            <a:ext cx="106452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7" name="Picture 4" descr="C:\Documents and Settings\Administrator\My Documents\Koffman\PPTs\JPEGS\JWCL233_Koffman JPG files\ch06\w0162-n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84" y="2892498"/>
            <a:ext cx="1150253" cy="19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8" name="Picture 5" descr="C:\Documents and Settings\Administrator\My Documents\Koffman\PPTs\JPEGS\JWCL233_Koffman JPG files\ch06\w0163-n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14" y="2892497"/>
            <a:ext cx="1413163" cy="226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2"/>
          <p:cNvSpPr txBox="1">
            <a:spLocks/>
          </p:cNvSpPr>
          <p:nvPr/>
        </p:nvSpPr>
        <p:spPr>
          <a:xfrm>
            <a:off x="1143000" y="2064717"/>
            <a:ext cx="400050" cy="183356"/>
          </a:xfrm>
          <a:prstGeom prst="rect">
            <a:avLst/>
          </a:prstGeom>
        </p:spPr>
        <p:txBody>
          <a:bodyPr vert="horz" anchor="ctr" anchorCtr="0">
            <a:normAutofit fontScale="70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z="1050"/>
              <a:pPr/>
              <a:t>67</a:t>
            </a:fld>
            <a:endParaRPr lang="en-US" sz="1050"/>
          </a:p>
        </p:txBody>
      </p:sp>
      <p:pic>
        <p:nvPicPr>
          <p:cNvPr id="15" name="Picture 5" descr="C:\Documents and Settings\Administrator\My Documents\Koffman\PPTs\JPEGS\JWCL233_Koffman JPG files\ch06\w0163-n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814" y="3463323"/>
            <a:ext cx="1413163" cy="226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02188" y="3052595"/>
            <a:ext cx="6123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1030" y="3463323"/>
            <a:ext cx="436790" cy="4706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5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86650" y="3289199"/>
            <a:ext cx="436790" cy="17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59880" y="3289199"/>
            <a:ext cx="214313" cy="19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6981577" y="3486406"/>
            <a:ext cx="426771" cy="4475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/>
          <p:cNvCxnSpPr>
            <a:stCxn id="26" idx="3"/>
            <a:endCxn id="26" idx="1"/>
          </p:cNvCxnSpPr>
          <p:nvPr/>
        </p:nvCxnSpPr>
        <p:spPr>
          <a:xfrm flipH="1">
            <a:off x="6981577" y="3710202"/>
            <a:ext cx="426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02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10163"/>
            <a:ext cx="8125127" cy="35480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latin typeface="+mn-lt"/>
              </a:rPr>
              <a:t>Generating Huffman codes</a:t>
            </a:r>
            <a:r>
              <a:rPr lang="tr-TR" sz="3600" dirty="0">
                <a:latin typeface="+mn-lt"/>
              </a:rPr>
              <a:t> </a:t>
            </a:r>
            <a:r>
              <a:rPr lang="tr-TR" sz="3600" dirty="0" err="1">
                <a:latin typeface="+mn-lt"/>
              </a:rPr>
              <a:t>for</a:t>
            </a:r>
            <a:r>
              <a:rPr lang="tr-TR" sz="3600" dirty="0">
                <a:latin typeface="+mn-lt"/>
              </a:rPr>
              <a:t> Example-2</a:t>
            </a:r>
            <a:endParaRPr lang="en-US" sz="3600" dirty="0">
              <a:latin typeface="+mn-lt"/>
            </a:endParaRPr>
          </a:p>
        </p:txBody>
      </p:sp>
      <p:pic>
        <p:nvPicPr>
          <p:cNvPr id="180229" name="Picture 3" descr="C:\Documents and Settings\Administrator\My Documents\Koffman\PPTs\JPEGS\JWCL233_Koffman JPG files\ch06\w0164-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1122"/>
            <a:ext cx="2457400" cy="23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4" descr="C:\Documents and Settings\Administrator\My Documents\Koffman\PPTs\Koffman_Digital Request 150 DPI JPEG\Ch06\Table 6.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23" y="2856829"/>
            <a:ext cx="2563416" cy="23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1143000" y="2292473"/>
            <a:ext cx="400050" cy="183356"/>
          </a:xfrm>
          <a:prstGeom prst="rect">
            <a:avLst/>
          </a:prstGeom>
        </p:spPr>
        <p:txBody>
          <a:bodyPr vert="horz" anchor="ctr" anchorCtr="0">
            <a:normAutofit fontScale="70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93C5F4-5B6A-4A86-AA37-558DE5006CCA}" type="slidenum">
              <a:rPr lang="en-US" sz="1050"/>
              <a:pPr/>
              <a:t>68</a:t>
            </a:fld>
            <a:endParaRPr lang="en-US" sz="1050"/>
          </a:p>
        </p:txBody>
      </p:sp>
      <p:sp>
        <p:nvSpPr>
          <p:cNvPr id="3" name="TextBox 2"/>
          <p:cNvSpPr txBox="1"/>
          <p:nvPr/>
        </p:nvSpPr>
        <p:spPr>
          <a:xfrm>
            <a:off x="69981" y="1293250"/>
            <a:ext cx="86556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Start from the root. Assign 0 </a:t>
            </a:r>
            <a:r>
              <a:rPr lang="tr-TR" sz="1800" dirty="0"/>
              <a:t>(</a:t>
            </a:r>
            <a:r>
              <a:rPr lang="tr-TR" sz="1800" dirty="0" err="1"/>
              <a:t>or</a:t>
            </a:r>
            <a:r>
              <a:rPr lang="tr-TR" sz="1800" dirty="0"/>
              <a:t> 1) </a:t>
            </a:r>
            <a:r>
              <a:rPr lang="en-US" sz="1800" dirty="0"/>
              <a:t>to each </a:t>
            </a:r>
            <a:r>
              <a:rPr lang="en-US" sz="1800" dirty="0">
                <a:solidFill>
                  <a:srgbClr val="FF0000"/>
                </a:solidFill>
              </a:rPr>
              <a:t>left move</a:t>
            </a:r>
            <a:r>
              <a:rPr lang="en-US" sz="1800" dirty="0"/>
              <a:t>,</a:t>
            </a:r>
            <a:r>
              <a:rPr lang="tr-TR" sz="1800" dirty="0"/>
              <a:t> </a:t>
            </a:r>
            <a:r>
              <a:rPr lang="en-US" sz="1800" dirty="0"/>
              <a:t>1</a:t>
            </a:r>
            <a:r>
              <a:rPr lang="tr-TR" sz="1800" dirty="0"/>
              <a:t> (</a:t>
            </a:r>
            <a:r>
              <a:rPr lang="tr-TR" sz="1800" dirty="0" err="1"/>
              <a:t>or</a:t>
            </a:r>
            <a:r>
              <a:rPr lang="tr-TR" sz="1800" dirty="0"/>
              <a:t> 0)</a:t>
            </a:r>
            <a:r>
              <a:rPr lang="en-US" sz="1800" dirty="0"/>
              <a:t> to each </a:t>
            </a:r>
            <a:r>
              <a:rPr lang="en-US" sz="1800" dirty="0">
                <a:solidFill>
                  <a:srgbClr val="00B0F0"/>
                </a:solidFill>
              </a:rPr>
              <a:t>right </a:t>
            </a:r>
            <a:r>
              <a:rPr lang="en-US" sz="1800" dirty="0"/>
              <a:t>move.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 path from root to a leaf node </a:t>
            </a:r>
            <a:r>
              <a:rPr lang="en-US" sz="1800" dirty="0"/>
              <a:t>will be the Huffman code for the symbol in that leaf node.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28" y="5446965"/>
            <a:ext cx="88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The characters in the file appear in the tree as leaf nodes. </a:t>
            </a:r>
            <a:r>
              <a:rPr lang="en-US" altLang="en-US" sz="1800" dirty="0">
                <a:solidFill>
                  <a:srgbClr val="FF0000"/>
                </a:solidFill>
              </a:rPr>
              <a:t>The higher their frequency in the file, the higher up they appear in the tree.</a:t>
            </a:r>
          </a:p>
        </p:txBody>
      </p:sp>
    </p:spTree>
    <p:extLst>
      <p:ext uri="{BB962C8B-B14F-4D97-AF65-F5344CB8AC3E}">
        <p14:creationId xmlns:p14="http://schemas.microsoft.com/office/powerpoint/2010/main" val="3435524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9135C435-E344-4083-99C1-6614C5D22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0482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Generating the Huffman codes</a:t>
            </a:r>
            <a:r>
              <a:rPr lang="tr-TR" sz="3600" dirty="0"/>
              <a:t> </a:t>
            </a:r>
            <a:r>
              <a:rPr lang="tr-TR" sz="3600" dirty="0" err="1"/>
              <a:t>for</a:t>
            </a:r>
            <a:r>
              <a:rPr lang="tr-TR" sz="3600" dirty="0"/>
              <a:t> Example-1</a:t>
            </a:r>
            <a:endParaRPr lang="en-US" altLang="tr-TR" dirty="0"/>
          </a:p>
        </p:txBody>
      </p:sp>
      <p:sp>
        <p:nvSpPr>
          <p:cNvPr id="277507" name="AutoShape 3">
            <a:extLst>
              <a:ext uri="{FF2B5EF4-FFF2-40B4-BE49-F238E27FC236}">
                <a16:creationId xmlns:a16="http://schemas.microsoft.com/office/drawing/2014/main" id="{CF169E7A-F277-41F0-B0D0-18A93F30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3</a:t>
            </a:r>
          </a:p>
        </p:txBody>
      </p:sp>
      <p:sp>
        <p:nvSpPr>
          <p:cNvPr id="277508" name="AutoShape 4">
            <a:extLst>
              <a:ext uri="{FF2B5EF4-FFF2-40B4-BE49-F238E27FC236}">
                <a16:creationId xmlns:a16="http://schemas.microsoft.com/office/drawing/2014/main" id="{089EEFE1-9552-49C4-8FFB-10B44FEE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3</a:t>
            </a:r>
          </a:p>
        </p:txBody>
      </p:sp>
      <p:sp>
        <p:nvSpPr>
          <p:cNvPr id="277509" name="AutoShape 5">
            <a:extLst>
              <a:ext uri="{FF2B5EF4-FFF2-40B4-BE49-F238E27FC236}">
                <a16:creationId xmlns:a16="http://schemas.microsoft.com/office/drawing/2014/main" id="{87541ABB-D208-46BE-8F00-1C579ED0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5</a:t>
            </a:r>
          </a:p>
        </p:txBody>
      </p:sp>
      <p:sp>
        <p:nvSpPr>
          <p:cNvPr id="277510" name="Text Box 6">
            <a:extLst>
              <a:ext uri="{FF2B5EF4-FFF2-40B4-BE49-F238E27FC236}">
                <a16:creationId xmlns:a16="http://schemas.microsoft.com/office/drawing/2014/main" id="{42DE06BA-FD33-4528-9A15-369AE4A8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7511" name="Text Box 7">
            <a:extLst>
              <a:ext uri="{FF2B5EF4-FFF2-40B4-BE49-F238E27FC236}">
                <a16:creationId xmlns:a16="http://schemas.microsoft.com/office/drawing/2014/main" id="{7F8D8796-AB8C-4708-954C-CA7AB56AF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7512" name="Text Box 8">
            <a:extLst>
              <a:ext uri="{FF2B5EF4-FFF2-40B4-BE49-F238E27FC236}">
                <a16:creationId xmlns:a16="http://schemas.microsoft.com/office/drawing/2014/main" id="{F5FE766D-887D-494D-A30C-E3709DCC7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7513" name="AutoShape 9">
            <a:extLst>
              <a:ext uri="{FF2B5EF4-FFF2-40B4-BE49-F238E27FC236}">
                <a16:creationId xmlns:a16="http://schemas.microsoft.com/office/drawing/2014/main" id="{B2D3BBF6-25E0-48E9-A813-B0153111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77514" name="AutoShape 10">
            <a:extLst>
              <a:ext uri="{FF2B5EF4-FFF2-40B4-BE49-F238E27FC236}">
                <a16:creationId xmlns:a16="http://schemas.microsoft.com/office/drawing/2014/main" id="{CC0FDE3A-F0E2-4E1A-A36E-8F81629D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2</a:t>
            </a:r>
          </a:p>
        </p:txBody>
      </p:sp>
      <p:sp>
        <p:nvSpPr>
          <p:cNvPr id="277515" name="Text Box 11">
            <a:extLst>
              <a:ext uri="{FF2B5EF4-FFF2-40B4-BE49-F238E27FC236}">
                <a16:creationId xmlns:a16="http://schemas.microsoft.com/office/drawing/2014/main" id="{8283B901-3512-429A-B336-BBD00C16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7516" name="Text Box 12">
            <a:extLst>
              <a:ext uri="{FF2B5EF4-FFF2-40B4-BE49-F238E27FC236}">
                <a16:creationId xmlns:a16="http://schemas.microsoft.com/office/drawing/2014/main" id="{3A8DB98D-05B3-4529-B7B9-4EED1998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7517" name="AutoShape 13">
            <a:extLst>
              <a:ext uri="{FF2B5EF4-FFF2-40B4-BE49-F238E27FC236}">
                <a16:creationId xmlns:a16="http://schemas.microsoft.com/office/drawing/2014/main" id="{E93194C2-FA12-4317-AD37-9266753A0E87}"/>
              </a:ext>
            </a:extLst>
          </p:cNvPr>
          <p:cNvCxnSpPr>
            <a:cxnSpLocks noChangeShapeType="1"/>
            <a:stCxn id="277513" idx="0"/>
            <a:endCxn id="277519" idx="4"/>
          </p:cNvCxnSpPr>
          <p:nvPr/>
        </p:nvCxnSpPr>
        <p:spPr bwMode="auto">
          <a:xfrm flipV="1">
            <a:off x="4513263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18" name="AutoShape 14">
            <a:extLst>
              <a:ext uri="{FF2B5EF4-FFF2-40B4-BE49-F238E27FC236}">
                <a16:creationId xmlns:a16="http://schemas.microsoft.com/office/drawing/2014/main" id="{9B73FA37-3385-4186-BE07-B0E5C87ABA4A}"/>
              </a:ext>
            </a:extLst>
          </p:cNvPr>
          <p:cNvCxnSpPr>
            <a:cxnSpLocks noChangeShapeType="1"/>
            <a:stCxn id="277514" idx="0"/>
            <a:endCxn id="277519" idx="4"/>
          </p:cNvCxnSpPr>
          <p:nvPr/>
        </p:nvCxnSpPr>
        <p:spPr bwMode="auto">
          <a:xfrm flipH="1" flipV="1">
            <a:off x="4953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19" name="AutoShape 15">
            <a:extLst>
              <a:ext uri="{FF2B5EF4-FFF2-40B4-BE49-F238E27FC236}">
                <a16:creationId xmlns:a16="http://schemas.microsoft.com/office/drawing/2014/main" id="{6E2FDA10-9F5B-4ABD-97EE-D32576EB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4</a:t>
            </a:r>
          </a:p>
        </p:txBody>
      </p:sp>
      <p:grpSp>
        <p:nvGrpSpPr>
          <p:cNvPr id="277520" name="Group 16">
            <a:extLst>
              <a:ext uri="{FF2B5EF4-FFF2-40B4-BE49-F238E27FC236}">
                <a16:creationId xmlns:a16="http://schemas.microsoft.com/office/drawing/2014/main" id="{9634020B-2C4B-4BB5-BDA4-37C926BF469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7521" name="AutoShape 17">
              <a:extLst>
                <a:ext uri="{FF2B5EF4-FFF2-40B4-BE49-F238E27FC236}">
                  <a16:creationId xmlns:a16="http://schemas.microsoft.com/office/drawing/2014/main" id="{F70FD97D-29D8-4C92-84E2-16EC8E0D8D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2" name="AutoShape 18">
              <a:extLst>
                <a:ext uri="{FF2B5EF4-FFF2-40B4-BE49-F238E27FC236}">
                  <a16:creationId xmlns:a16="http://schemas.microsoft.com/office/drawing/2014/main" id="{D4A33002-0CD5-4E3F-9709-404AF34D29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3" name="AutoShape 19">
              <a:extLst>
                <a:ext uri="{FF2B5EF4-FFF2-40B4-BE49-F238E27FC236}">
                  <a16:creationId xmlns:a16="http://schemas.microsoft.com/office/drawing/2014/main" id="{E9476CD3-25D3-4840-B728-64B5690E3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1</a:t>
              </a:r>
            </a:p>
          </p:txBody>
        </p:sp>
        <p:sp>
          <p:nvSpPr>
            <p:cNvPr id="277524" name="AutoShape 20">
              <a:extLst>
                <a:ext uri="{FF2B5EF4-FFF2-40B4-BE49-F238E27FC236}">
                  <a16:creationId xmlns:a16="http://schemas.microsoft.com/office/drawing/2014/main" id="{955B5496-4FC5-4649-9FD9-6DC34218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1</a:t>
              </a:r>
            </a:p>
          </p:txBody>
        </p:sp>
        <p:sp>
          <p:nvSpPr>
            <p:cNvPr id="277525" name="AutoShape 21">
              <a:extLst>
                <a:ext uri="{FF2B5EF4-FFF2-40B4-BE49-F238E27FC236}">
                  <a16:creationId xmlns:a16="http://schemas.microsoft.com/office/drawing/2014/main" id="{4078A5C1-F12A-4379-8729-79C6665A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1</a:t>
              </a:r>
            </a:p>
          </p:txBody>
        </p:sp>
        <p:sp>
          <p:nvSpPr>
            <p:cNvPr id="277526" name="AutoShape 22">
              <a:extLst>
                <a:ext uri="{FF2B5EF4-FFF2-40B4-BE49-F238E27FC236}">
                  <a16:creationId xmlns:a16="http://schemas.microsoft.com/office/drawing/2014/main" id="{165251AF-B1F7-4B31-B7EA-BC26B49C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1</a:t>
              </a:r>
            </a:p>
          </p:txBody>
        </p:sp>
        <p:sp>
          <p:nvSpPr>
            <p:cNvPr id="277527" name="Text Box 23">
              <a:extLst>
                <a:ext uri="{FF2B5EF4-FFF2-40B4-BE49-F238E27FC236}">
                  <a16:creationId xmlns:a16="http://schemas.microsoft.com/office/drawing/2014/main" id="{4F625754-C141-4F6B-914A-8E4FDA7C6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7528" name="Text Box 24">
              <a:extLst>
                <a:ext uri="{FF2B5EF4-FFF2-40B4-BE49-F238E27FC236}">
                  <a16:creationId xmlns:a16="http://schemas.microsoft.com/office/drawing/2014/main" id="{62EFDE80-4A3A-48B6-930B-1F7A50A23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7529" name="Text Box 25">
              <a:extLst>
                <a:ext uri="{FF2B5EF4-FFF2-40B4-BE49-F238E27FC236}">
                  <a16:creationId xmlns:a16="http://schemas.microsoft.com/office/drawing/2014/main" id="{0F237B79-1E5B-43F7-9CB9-286A2DEA5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tr-TR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7530" name="Text Box 26">
              <a:extLst>
                <a:ext uri="{FF2B5EF4-FFF2-40B4-BE49-F238E27FC236}">
                  <a16:creationId xmlns:a16="http://schemas.microsoft.com/office/drawing/2014/main" id="{5BC16A90-8E21-439A-A425-31D1DF3B2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7531" name="AutoShape 27">
              <a:extLst>
                <a:ext uri="{FF2B5EF4-FFF2-40B4-BE49-F238E27FC236}">
                  <a16:creationId xmlns:a16="http://schemas.microsoft.com/office/drawing/2014/main" id="{3543C196-D4C9-4368-BC6B-9C892D684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cxnSp>
          <p:nvCxnSpPr>
            <p:cNvPr id="277532" name="AutoShape 28">
              <a:extLst>
                <a:ext uri="{FF2B5EF4-FFF2-40B4-BE49-F238E27FC236}">
                  <a16:creationId xmlns:a16="http://schemas.microsoft.com/office/drawing/2014/main" id="{CB95945C-6F32-4A6C-A535-D57D24618E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3" name="AutoShape 29">
              <a:extLst>
                <a:ext uri="{FF2B5EF4-FFF2-40B4-BE49-F238E27FC236}">
                  <a16:creationId xmlns:a16="http://schemas.microsoft.com/office/drawing/2014/main" id="{DC1FC89E-E727-4F41-82B0-25A538106B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4" name="AutoShape 30">
              <a:extLst>
                <a:ext uri="{FF2B5EF4-FFF2-40B4-BE49-F238E27FC236}">
                  <a16:creationId xmlns:a16="http://schemas.microsoft.com/office/drawing/2014/main" id="{9E48A343-0349-427B-A584-481D4A0EE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tr-TR" b="1"/>
                <a:t>2</a:t>
              </a:r>
            </a:p>
          </p:txBody>
        </p:sp>
        <p:cxnSp>
          <p:nvCxnSpPr>
            <p:cNvPr id="277535" name="AutoShape 31">
              <a:extLst>
                <a:ext uri="{FF2B5EF4-FFF2-40B4-BE49-F238E27FC236}">
                  <a16:creationId xmlns:a16="http://schemas.microsoft.com/office/drawing/2014/main" id="{7AABB752-3C4B-4E76-A130-7EE27B34CF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>
              <a:extLst>
                <a:ext uri="{FF2B5EF4-FFF2-40B4-BE49-F238E27FC236}">
                  <a16:creationId xmlns:a16="http://schemas.microsoft.com/office/drawing/2014/main" id="{BF2D7983-E84E-4C0D-BF47-0BCF7C2611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7" name="AutoShape 33">
              <a:extLst>
                <a:ext uri="{FF2B5EF4-FFF2-40B4-BE49-F238E27FC236}">
                  <a16:creationId xmlns:a16="http://schemas.microsoft.com/office/drawing/2014/main" id="{7DD7703E-E2A9-400C-A3A7-084E7FA3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r-TR" b="1"/>
                <a:t>4</a:t>
              </a:r>
            </a:p>
          </p:txBody>
        </p:sp>
      </p:grpSp>
      <p:cxnSp>
        <p:nvCxnSpPr>
          <p:cNvPr id="277538" name="AutoShape 34">
            <a:extLst>
              <a:ext uri="{FF2B5EF4-FFF2-40B4-BE49-F238E27FC236}">
                <a16:creationId xmlns:a16="http://schemas.microsoft.com/office/drawing/2014/main" id="{D79B8C95-E8FA-4288-86D1-D2CFB4EFD174}"/>
              </a:ext>
            </a:extLst>
          </p:cNvPr>
          <p:cNvCxnSpPr>
            <a:cxnSpLocks noChangeShapeType="1"/>
            <a:stCxn id="277537" idx="0"/>
            <a:endCxn id="277543" idx="4"/>
          </p:cNvCxnSpPr>
          <p:nvPr/>
        </p:nvCxnSpPr>
        <p:spPr bwMode="auto">
          <a:xfrm flipV="1">
            <a:off x="2266950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39" name="AutoShape 35">
            <a:extLst>
              <a:ext uri="{FF2B5EF4-FFF2-40B4-BE49-F238E27FC236}">
                <a16:creationId xmlns:a16="http://schemas.microsoft.com/office/drawing/2014/main" id="{5627E95E-E074-43DC-BDC6-B8CF1E334F5E}"/>
              </a:ext>
            </a:extLst>
          </p:cNvPr>
          <p:cNvCxnSpPr>
            <a:cxnSpLocks noChangeShapeType="1"/>
            <a:stCxn id="277519" idx="0"/>
            <a:endCxn id="277543" idx="4"/>
          </p:cNvCxnSpPr>
          <p:nvPr/>
        </p:nvCxnSpPr>
        <p:spPr bwMode="auto">
          <a:xfrm flipH="1" flipV="1">
            <a:off x="3686175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0" name="AutoShape 36">
            <a:extLst>
              <a:ext uri="{FF2B5EF4-FFF2-40B4-BE49-F238E27FC236}">
                <a16:creationId xmlns:a16="http://schemas.microsoft.com/office/drawing/2014/main" id="{406DFE8E-A8A8-4F51-AE19-C00129E63EBA}"/>
              </a:ext>
            </a:extLst>
          </p:cNvPr>
          <p:cNvCxnSpPr>
            <a:cxnSpLocks noChangeShapeType="1"/>
            <a:stCxn id="277507" idx="0"/>
            <a:endCxn id="277542" idx="4"/>
          </p:cNvCxnSpPr>
          <p:nvPr/>
        </p:nvCxnSpPr>
        <p:spPr bwMode="auto">
          <a:xfrm flipV="1">
            <a:off x="6311900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1" name="AutoShape 37">
            <a:extLst>
              <a:ext uri="{FF2B5EF4-FFF2-40B4-BE49-F238E27FC236}">
                <a16:creationId xmlns:a16="http://schemas.microsoft.com/office/drawing/2014/main" id="{99E4D9A5-1DCF-4168-8FDC-F952371D98D7}"/>
              </a:ext>
            </a:extLst>
          </p:cNvPr>
          <p:cNvCxnSpPr>
            <a:cxnSpLocks noChangeShapeType="1"/>
            <a:stCxn id="277508" idx="0"/>
            <a:endCxn id="277542" idx="4"/>
          </p:cNvCxnSpPr>
          <p:nvPr/>
        </p:nvCxnSpPr>
        <p:spPr bwMode="auto">
          <a:xfrm flipH="1" flipV="1">
            <a:off x="6759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42" name="AutoShape 38">
            <a:extLst>
              <a:ext uri="{FF2B5EF4-FFF2-40B4-BE49-F238E27FC236}">
                <a16:creationId xmlns:a16="http://schemas.microsoft.com/office/drawing/2014/main" id="{AEB596E2-50FB-4415-B170-70AF8074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6</a:t>
            </a:r>
          </a:p>
        </p:txBody>
      </p:sp>
      <p:sp>
        <p:nvSpPr>
          <p:cNvPr id="277543" name="AutoShape 39">
            <a:extLst>
              <a:ext uri="{FF2B5EF4-FFF2-40B4-BE49-F238E27FC236}">
                <a16:creationId xmlns:a16="http://schemas.microsoft.com/office/drawing/2014/main" id="{43093843-6FCF-469F-83BC-20A8FBED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tr-TR" b="1"/>
              <a:t>8</a:t>
            </a:r>
          </a:p>
        </p:txBody>
      </p:sp>
      <p:cxnSp>
        <p:nvCxnSpPr>
          <p:cNvPr id="277544" name="AutoShape 40">
            <a:extLst>
              <a:ext uri="{FF2B5EF4-FFF2-40B4-BE49-F238E27FC236}">
                <a16:creationId xmlns:a16="http://schemas.microsoft.com/office/drawing/2014/main" id="{D9394E54-8C0F-459E-A24E-DAD1CE57FCD4}"/>
              </a:ext>
            </a:extLst>
          </p:cNvPr>
          <p:cNvCxnSpPr>
            <a:cxnSpLocks noChangeShapeType="1"/>
            <a:stCxn id="277542" idx="0"/>
            <a:endCxn id="277546" idx="4"/>
          </p:cNvCxnSpPr>
          <p:nvPr/>
        </p:nvCxnSpPr>
        <p:spPr bwMode="auto">
          <a:xfrm flipV="1">
            <a:off x="6759575" y="2514600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5" name="AutoShape 41">
            <a:extLst>
              <a:ext uri="{FF2B5EF4-FFF2-40B4-BE49-F238E27FC236}">
                <a16:creationId xmlns:a16="http://schemas.microsoft.com/office/drawing/2014/main" id="{AFF76BCB-D09E-41AE-84BF-E15B6416DD78}"/>
              </a:ext>
            </a:extLst>
          </p:cNvPr>
          <p:cNvCxnSpPr>
            <a:cxnSpLocks noChangeShapeType="1"/>
            <a:stCxn id="277509" idx="0"/>
            <a:endCxn id="277546" idx="4"/>
          </p:cNvCxnSpPr>
          <p:nvPr/>
        </p:nvCxnSpPr>
        <p:spPr bwMode="auto">
          <a:xfrm flipH="1" flipV="1">
            <a:off x="7207250" y="2514600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46" name="AutoShape 42">
            <a:extLst>
              <a:ext uri="{FF2B5EF4-FFF2-40B4-BE49-F238E27FC236}">
                <a16:creationId xmlns:a16="http://schemas.microsoft.com/office/drawing/2014/main" id="{D2EDB26C-332A-4B06-8BF0-C37E3208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11</a:t>
            </a:r>
          </a:p>
        </p:txBody>
      </p:sp>
      <p:sp>
        <p:nvSpPr>
          <p:cNvPr id="277547" name="AutoShape 43">
            <a:extLst>
              <a:ext uri="{FF2B5EF4-FFF2-40B4-BE49-F238E27FC236}">
                <a16:creationId xmlns:a16="http://schemas.microsoft.com/office/drawing/2014/main" id="{DE0D08CC-B198-4DD9-A537-73E5DA02A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942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tr-TR" b="1"/>
              <a:t>19</a:t>
            </a:r>
          </a:p>
        </p:txBody>
      </p:sp>
      <p:cxnSp>
        <p:nvCxnSpPr>
          <p:cNvPr id="277548" name="AutoShape 44">
            <a:extLst>
              <a:ext uri="{FF2B5EF4-FFF2-40B4-BE49-F238E27FC236}">
                <a16:creationId xmlns:a16="http://schemas.microsoft.com/office/drawing/2014/main" id="{A7783497-C8C0-440A-92AD-4F1198A18C4A}"/>
              </a:ext>
            </a:extLst>
          </p:cNvPr>
          <p:cNvCxnSpPr>
            <a:cxnSpLocks noChangeShapeType="1"/>
            <a:stCxn id="277543" idx="0"/>
            <a:endCxn id="277547" idx="4"/>
          </p:cNvCxnSpPr>
          <p:nvPr/>
        </p:nvCxnSpPr>
        <p:spPr bwMode="auto">
          <a:xfrm flipV="1">
            <a:off x="3686175" y="1414463"/>
            <a:ext cx="1776413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9" name="AutoShape 45">
            <a:extLst>
              <a:ext uri="{FF2B5EF4-FFF2-40B4-BE49-F238E27FC236}">
                <a16:creationId xmlns:a16="http://schemas.microsoft.com/office/drawing/2014/main" id="{90BF9F31-2A92-448D-8796-CA9DE2AAF3E8}"/>
              </a:ext>
            </a:extLst>
          </p:cNvPr>
          <p:cNvCxnSpPr>
            <a:cxnSpLocks noChangeShapeType="1"/>
            <a:stCxn id="277546" idx="0"/>
            <a:endCxn id="277547" idx="4"/>
          </p:cNvCxnSpPr>
          <p:nvPr/>
        </p:nvCxnSpPr>
        <p:spPr bwMode="auto">
          <a:xfrm flipH="1" flipV="1">
            <a:off x="5462588" y="1414463"/>
            <a:ext cx="1744662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50" name="Text Box 46">
            <a:extLst>
              <a:ext uri="{FF2B5EF4-FFF2-40B4-BE49-F238E27FC236}">
                <a16:creationId xmlns:a16="http://schemas.microsoft.com/office/drawing/2014/main" id="{F0163553-771F-4BC3-A09F-1CB48DCF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2528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1" name="Text Box 47">
            <a:extLst>
              <a:ext uri="{FF2B5EF4-FFF2-40B4-BE49-F238E27FC236}">
                <a16:creationId xmlns:a16="http://schemas.microsoft.com/office/drawing/2014/main" id="{822BA995-66DF-41B4-A77F-8F8371B5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671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2" name="Text Box 48">
            <a:extLst>
              <a:ext uri="{FF2B5EF4-FFF2-40B4-BE49-F238E27FC236}">
                <a16:creationId xmlns:a16="http://schemas.microsoft.com/office/drawing/2014/main" id="{B2E3990B-503A-4A3F-8FAB-3C5F247F8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3" name="Text Box 49">
            <a:extLst>
              <a:ext uri="{FF2B5EF4-FFF2-40B4-BE49-F238E27FC236}">
                <a16:creationId xmlns:a16="http://schemas.microsoft.com/office/drawing/2014/main" id="{DF3097A0-0AA7-4BFD-A9E0-54704FFC4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4" name="Text Box 50">
            <a:extLst>
              <a:ext uri="{FF2B5EF4-FFF2-40B4-BE49-F238E27FC236}">
                <a16:creationId xmlns:a16="http://schemas.microsoft.com/office/drawing/2014/main" id="{31A5B518-5804-433B-9918-CCB0905A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5" name="Text Box 51">
            <a:extLst>
              <a:ext uri="{FF2B5EF4-FFF2-40B4-BE49-F238E27FC236}">
                <a16:creationId xmlns:a16="http://schemas.microsoft.com/office/drawing/2014/main" id="{E23ADFAD-A789-4E57-9388-37174C7C4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6433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6" name="Text Box 52">
            <a:extLst>
              <a:ext uri="{FF2B5EF4-FFF2-40B4-BE49-F238E27FC236}">
                <a16:creationId xmlns:a16="http://schemas.microsoft.com/office/drawing/2014/main" id="{1EE60679-2DCC-4FE7-941E-E0BA0F33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14001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7" name="Text Box 53">
            <a:extLst>
              <a:ext uri="{FF2B5EF4-FFF2-40B4-BE49-F238E27FC236}">
                <a16:creationId xmlns:a16="http://schemas.microsoft.com/office/drawing/2014/main" id="{18992282-7F12-417B-9A21-DF12726F5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2376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8" name="Text Box 54">
            <a:extLst>
              <a:ext uri="{FF2B5EF4-FFF2-40B4-BE49-F238E27FC236}">
                <a16:creationId xmlns:a16="http://schemas.microsoft.com/office/drawing/2014/main" id="{5C644B1D-6C62-48D9-AD29-2B50500D2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59" name="Text Box 55">
            <a:extLst>
              <a:ext uri="{FF2B5EF4-FFF2-40B4-BE49-F238E27FC236}">
                <a16:creationId xmlns:a16="http://schemas.microsoft.com/office/drawing/2014/main" id="{51DF76C8-E09B-4964-8358-B3BBFF2BC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0" name="Text Box 56">
            <a:extLst>
              <a:ext uri="{FF2B5EF4-FFF2-40B4-BE49-F238E27FC236}">
                <a16:creationId xmlns:a16="http://schemas.microsoft.com/office/drawing/2014/main" id="{5D932A57-407F-4773-AD07-F3D66E190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1" name="Text Box 57">
            <a:extLst>
              <a:ext uri="{FF2B5EF4-FFF2-40B4-BE49-F238E27FC236}">
                <a16:creationId xmlns:a16="http://schemas.microsoft.com/office/drawing/2014/main" id="{1DE99D63-B3BF-419C-B8FD-3C89947D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3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2" name="Text Box 58">
            <a:extLst>
              <a:ext uri="{FF2B5EF4-FFF2-40B4-BE49-F238E27FC236}">
                <a16:creationId xmlns:a16="http://schemas.microsoft.com/office/drawing/2014/main" id="{AA05B47D-23DD-45BE-A7E7-94443E9EE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3" name="Text Box 59">
            <a:extLst>
              <a:ext uri="{FF2B5EF4-FFF2-40B4-BE49-F238E27FC236}">
                <a16:creationId xmlns:a16="http://schemas.microsoft.com/office/drawing/2014/main" id="{953ADB25-27AB-4A8B-8A95-459550B7C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3" y="2528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4" name="Text Box 60">
            <a:extLst>
              <a:ext uri="{FF2B5EF4-FFF2-40B4-BE49-F238E27FC236}">
                <a16:creationId xmlns:a16="http://schemas.microsoft.com/office/drawing/2014/main" id="{5CEB5411-488C-4403-A08F-DF76A11F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376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5" name="Text Box 61">
            <a:extLst>
              <a:ext uri="{FF2B5EF4-FFF2-40B4-BE49-F238E27FC236}">
                <a16:creationId xmlns:a16="http://schemas.microsoft.com/office/drawing/2014/main" id="{4A14B109-84D3-4824-AD62-05CC525CB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11858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b="1">
                <a:solidFill>
                  <a:srgbClr val="CC0099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2447423-A07E-4493-90F2-EAE4184A9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dirty="0">
                <a:ea typeface="MS Mincho" panose="02020609040205080304" pitchFamily="49" charset="-128"/>
              </a:rPr>
              <a:t>How to search a binary search tree?</a:t>
            </a:r>
            <a:r>
              <a:rPr lang="en-US" altLang="tr-TR" sz="4000" dirty="0"/>
              <a:t> </a:t>
            </a:r>
          </a:p>
        </p:txBody>
      </p:sp>
      <p:pic>
        <p:nvPicPr>
          <p:cNvPr id="17411" name="Picture 4" descr="P456">
            <a:extLst>
              <a:ext uri="{FF2B5EF4-FFF2-40B4-BE49-F238E27FC236}">
                <a16:creationId xmlns:a16="http://schemas.microsoft.com/office/drawing/2014/main" id="{905C3B70-B46D-4212-A286-C6D4CADD1D5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28788"/>
            <a:ext cx="3894584" cy="4495800"/>
          </a:xfrm>
          <a:noFill/>
        </p:spPr>
      </p:pic>
      <p:sp>
        <p:nvSpPr>
          <p:cNvPr id="17412" name="Rectangle 3">
            <a:extLst>
              <a:ext uri="{FF2B5EF4-FFF2-40B4-BE49-F238E27FC236}">
                <a16:creationId xmlns:a16="http://schemas.microsoft.com/office/drawing/2014/main" id="{12FB5543-688B-4211-BEA0-9F08FE74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760538"/>
            <a:ext cx="4186808" cy="43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less than the value stored at the root, then search the </a:t>
            </a:r>
            <a:r>
              <a:rPr lang="en-US" altLang="tr-TR" sz="24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subtree</a:t>
            </a:r>
          </a:p>
          <a:p>
            <a:pPr marL="442913" indent="-442913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If it is greater than the value stored at the root, then search the </a:t>
            </a:r>
            <a:r>
              <a:rPr lang="en-US" altLang="tr-TR" sz="24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</a:t>
            </a:r>
          </a:p>
          <a:p>
            <a:pPr marL="442913" indent="-442913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Repeat steps 2-6 for the root of the subtree chosen in the previous step 4 or 5</a:t>
            </a:r>
            <a:endParaRPr lang="en-US" altLang="tr-TR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altLang="tr-T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04664"/>
            <a:ext cx="8229601" cy="479412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+mn-lt"/>
              </a:rPr>
              <a:t>Compression by Huffman Codes: Encoding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85749" y="1124744"/>
            <a:ext cx="8229601" cy="540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Huffman codes are used to encode a file or message:</a:t>
            </a:r>
          </a:p>
          <a:p>
            <a:pPr lvl="1"/>
            <a:r>
              <a:rPr lang="en-US" altLang="en-US" sz="2400" dirty="0"/>
              <a:t>For each character in the original message</a:t>
            </a:r>
            <a:r>
              <a:rPr lang="tr-TR" altLang="en-US" sz="2400" dirty="0"/>
              <a:t> </a:t>
            </a:r>
            <a:r>
              <a:rPr lang="en-US" altLang="en-US" sz="2400" dirty="0"/>
              <a:t>(or file), use its code </a:t>
            </a:r>
          </a:p>
          <a:p>
            <a:pPr lvl="1"/>
            <a:r>
              <a:rPr lang="en-US" altLang="en-US" sz="2400" dirty="0"/>
              <a:t>Repeatedly append the Huffman code to the end of the coded message until it</a:t>
            </a:r>
            <a:r>
              <a:rPr lang="tr-TR" altLang="en-US" sz="2400" dirty="0"/>
              <a:t> i</a:t>
            </a:r>
            <a:r>
              <a:rPr lang="en-US" altLang="en-US" sz="2400" dirty="0"/>
              <a:t>s complete.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en-US" altLang="en-US" sz="2400" dirty="0"/>
              <a:t>Example using the codes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example-2</a:t>
            </a:r>
            <a:r>
              <a:rPr lang="en-US" altLang="en-US" sz="2400" dirty="0"/>
              <a:t>: “</a:t>
            </a:r>
            <a:r>
              <a:rPr lang="en-US" altLang="en-US" sz="2400" dirty="0" err="1">
                <a:solidFill>
                  <a:srgbClr val="FF0000"/>
                </a:solidFill>
              </a:rPr>
              <a:t>a</a:t>
            </a:r>
            <a:r>
              <a:rPr lang="en-US" altLang="en-US" sz="2400" dirty="0" err="1">
                <a:solidFill>
                  <a:srgbClr val="00B0F0"/>
                </a:solidFill>
              </a:rPr>
              <a:t>b</a:t>
            </a:r>
            <a:r>
              <a:rPr lang="en-US" altLang="en-US" sz="2400" dirty="0" err="1">
                <a:solidFill>
                  <a:srgbClr val="00B050"/>
                </a:solidFill>
              </a:rPr>
              <a:t>c</a:t>
            </a:r>
            <a:r>
              <a:rPr lang="en-US" altLang="en-US" sz="2400" dirty="0" err="1"/>
              <a:t>dea</a:t>
            </a:r>
            <a:r>
              <a:rPr lang="en-US" altLang="en-US" sz="2400" dirty="0"/>
              <a:t>” becomes:</a:t>
            </a:r>
          </a:p>
          <a:p>
            <a:pPr marL="0" indent="0">
              <a:buNone/>
            </a:pPr>
            <a:r>
              <a:rPr lang="en-US" altLang="en-US" sz="2400" dirty="0"/>
              <a:t>             </a:t>
            </a:r>
            <a:r>
              <a:rPr lang="en-US" altLang="en-US" sz="2400" dirty="0">
                <a:solidFill>
                  <a:srgbClr val="FF0000"/>
                </a:solidFill>
              </a:rPr>
              <a:t>10</a:t>
            </a:r>
            <a:r>
              <a:rPr lang="en-US" altLang="en-US" sz="2400" dirty="0">
                <a:solidFill>
                  <a:srgbClr val="00B0F0"/>
                </a:solidFill>
              </a:rPr>
              <a:t>1110</a:t>
            </a:r>
            <a:r>
              <a:rPr lang="en-US" altLang="en-US" sz="2400" dirty="0">
                <a:solidFill>
                  <a:srgbClr val="00B050"/>
                </a:solidFill>
              </a:rPr>
              <a:t>1111</a:t>
            </a:r>
            <a:r>
              <a:rPr lang="en-US" altLang="en-US" sz="2400" dirty="0"/>
              <a:t>110010 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en-US" altLang="en-US" sz="2400" dirty="0"/>
              <a:t>Compressed form </a:t>
            </a:r>
            <a:r>
              <a:rPr lang="en-US" altLang="en-US" sz="2400" dirty="0">
                <a:solidFill>
                  <a:srgbClr val="FF0000"/>
                </a:solidFill>
              </a:rPr>
              <a:t>uses only 2 bytes </a:t>
            </a:r>
            <a:r>
              <a:rPr lang="en-US" altLang="en-US" sz="2400" dirty="0"/>
              <a:t>of space compared to 6 bytes of uncompressed form.</a:t>
            </a:r>
            <a:endParaRPr lang="tr-TR" altLang="en-US" sz="2400" dirty="0"/>
          </a:p>
          <a:p>
            <a:pPr lvl="1"/>
            <a:r>
              <a:rPr lang="tr-TR" altLang="en-US" sz="2400" dirty="0">
                <a:sym typeface="Wingdings" panose="05000000000000000000" pitchFamily="2" charset="2"/>
              </a:rPr>
              <a:t>W</a:t>
            </a:r>
            <a:r>
              <a:rPr lang="en-US" altLang="en-US" sz="2400" dirty="0">
                <a:sym typeface="Wingdings" panose="05000000000000000000" pitchFamily="2" charset="2"/>
              </a:rPr>
              <a:t>e have 1/3 of the uncompressed file size, without loss of information.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7575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8532440" cy="423199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 </a:t>
            </a:r>
            <a:r>
              <a:rPr lang="en-US" altLang="en-US" sz="3600" dirty="0">
                <a:latin typeface="+mn-lt"/>
              </a:rPr>
              <a:t>Compression by Huffman Codes: Decoding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33794" y="1196752"/>
            <a:ext cx="8226638" cy="425873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Huffman tree is a kind of binary tree, it can also be used for </a:t>
            </a:r>
            <a:r>
              <a:rPr lang="en-US" altLang="en-US" sz="2400" dirty="0">
                <a:solidFill>
                  <a:srgbClr val="FF0000"/>
                </a:solidFill>
              </a:rPr>
              <a:t>decoding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(Decompressing) </a:t>
            </a:r>
            <a:r>
              <a:rPr lang="en-US" altLang="en-US" sz="2400" dirty="0"/>
              <a:t>compressed files or messages.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Decoding works by </a:t>
            </a:r>
            <a:r>
              <a:rPr lang="en-US" altLang="en-US" sz="2400" dirty="0">
                <a:solidFill>
                  <a:srgbClr val="FF0000"/>
                </a:solidFill>
              </a:rPr>
              <a:t>reading the file bit by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Start at the root of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If a 0 is read, move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If a 1 is read, move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When a leaf is reached </a:t>
            </a:r>
            <a:r>
              <a:rPr lang="en-US" altLang="en-US" sz="2400" dirty="0">
                <a:solidFill>
                  <a:srgbClr val="FF0000"/>
                </a:solidFill>
              </a:rPr>
              <a:t>decode that character </a:t>
            </a:r>
            <a:r>
              <a:rPr lang="en-US" altLang="en-US" sz="2400" dirty="0"/>
              <a:t>and start over again at the root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Thus, we need to save Huffman table information as a header in the compressed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Doesn’t add a significant amount of size to the file for large files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Or we could use a fixed universal set of codes/frequencies</a:t>
            </a:r>
          </a:p>
        </p:txBody>
      </p:sp>
    </p:spTree>
    <p:extLst>
      <p:ext uri="{BB962C8B-B14F-4D97-AF65-F5344CB8AC3E}">
        <p14:creationId xmlns:p14="http://schemas.microsoft.com/office/powerpoint/2010/main" val="39293177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6172200" cy="708422"/>
          </a:xfrm>
        </p:spPr>
        <p:txBody>
          <a:bodyPr>
            <a:normAutofit/>
          </a:bodyPr>
          <a:lstStyle/>
          <a:p>
            <a:r>
              <a:rPr lang="tr-TR" sz="3600" dirty="0" err="1">
                <a:latin typeface="+mn-lt"/>
              </a:rPr>
              <a:t>Encoding</a:t>
            </a:r>
            <a:r>
              <a:rPr lang="tr-TR" sz="3600" dirty="0">
                <a:latin typeface="+mn-lt"/>
              </a:rPr>
              <a:t>/</a:t>
            </a:r>
            <a:r>
              <a:rPr lang="tr-TR" sz="3600" dirty="0" err="1">
                <a:latin typeface="+mn-lt"/>
              </a:rPr>
              <a:t>Decoding</a:t>
            </a:r>
            <a:r>
              <a:rPr lang="tr-TR" sz="3600" dirty="0">
                <a:latin typeface="+mn-lt"/>
              </a:rPr>
              <a:t>:</a:t>
            </a:r>
            <a:r>
              <a:rPr lang="en-US" sz="3600" dirty="0">
                <a:latin typeface="+mn-lt"/>
              </a:rPr>
              <a:t> </a:t>
            </a:r>
            <a:r>
              <a:rPr lang="tr-TR" sz="3600" dirty="0" err="1">
                <a:latin typeface="+mn-lt"/>
              </a:rPr>
              <a:t>Example</a:t>
            </a:r>
            <a:endParaRPr lang="tr-TR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42" y="1305776"/>
            <a:ext cx="6542484" cy="5147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400" dirty="0"/>
              <a:t> </a:t>
            </a:r>
            <a:r>
              <a:rPr lang="tr-TR" sz="2400" u="sng" dirty="0"/>
              <a:t>characters    </a:t>
            </a:r>
            <a:r>
              <a:rPr lang="tr-TR" sz="2400" u="sng" dirty="0" err="1"/>
              <a:t>codes</a:t>
            </a:r>
            <a:r>
              <a:rPr lang="tr-TR" sz="2400" u="sng" dirty="0"/>
              <a:t>  </a:t>
            </a:r>
            <a:r>
              <a:rPr lang="tr-TR" sz="2400" dirty="0"/>
              <a:t>         </a:t>
            </a:r>
            <a:r>
              <a:rPr lang="tr-TR" sz="2400" dirty="0" err="1"/>
              <a:t>Encode</a:t>
            </a:r>
            <a:r>
              <a:rPr lang="tr-TR" sz="2400" dirty="0"/>
              <a:t>: </a:t>
            </a:r>
            <a:r>
              <a:rPr lang="tr-TR" sz="2400" dirty="0" err="1">
                <a:solidFill>
                  <a:srgbClr val="0070C0"/>
                </a:solidFill>
              </a:rPr>
              <a:t>d</a:t>
            </a:r>
            <a:r>
              <a:rPr lang="tr-TR" sz="2400" dirty="0" err="1"/>
              <a:t>ee</a:t>
            </a:r>
            <a:r>
              <a:rPr lang="tr-TR" sz="2400" dirty="0" err="1">
                <a:solidFill>
                  <a:srgbClr val="0070C0"/>
                </a:solidFill>
              </a:rPr>
              <a:t>d</a:t>
            </a:r>
            <a:r>
              <a:rPr lang="tr-TR" sz="2400" dirty="0" err="1">
                <a:solidFill>
                  <a:srgbClr val="7030A0"/>
                </a:solidFill>
              </a:rPr>
              <a:t>a</a:t>
            </a:r>
            <a:r>
              <a:rPr lang="tr-TR" sz="2400" dirty="0"/>
              <a:t>     </a:t>
            </a:r>
            <a:br>
              <a:rPr lang="tr-TR" sz="2400" dirty="0"/>
            </a:br>
            <a:r>
              <a:rPr lang="tr-TR" sz="2400" dirty="0"/>
              <a:t>    e                   0                            110</a:t>
            </a:r>
            <a:r>
              <a:rPr lang="tr-TR" sz="2400" dirty="0">
                <a:solidFill>
                  <a:srgbClr val="FF0000"/>
                </a:solidFill>
              </a:rPr>
              <a:t>e</a:t>
            </a:r>
            <a:r>
              <a:rPr lang="tr-TR" sz="2400" dirty="0"/>
              <a:t>e</a:t>
            </a:r>
            <a:r>
              <a:rPr lang="tr-TR" sz="2400" dirty="0">
                <a:solidFill>
                  <a:srgbClr val="0070C0"/>
                </a:solidFill>
              </a:rPr>
              <a:t>d</a:t>
            </a:r>
            <a:r>
              <a:rPr lang="tr-TR" sz="2400" dirty="0">
                <a:solidFill>
                  <a:srgbClr val="7030A0"/>
                </a:solidFill>
              </a:rPr>
              <a:t>a</a:t>
            </a:r>
            <a:br>
              <a:rPr lang="tr-TR" sz="2400" dirty="0"/>
            </a:br>
            <a:r>
              <a:rPr lang="tr-TR" sz="2400" dirty="0"/>
              <a:t>    a                 10                            </a:t>
            </a:r>
            <a:r>
              <a:rPr lang="tr-TR" sz="2400" dirty="0">
                <a:solidFill>
                  <a:srgbClr val="0070C0"/>
                </a:solidFill>
              </a:rPr>
              <a:t>110</a:t>
            </a:r>
            <a:r>
              <a:rPr lang="tr-TR" sz="2400" dirty="0">
                <a:solidFill>
                  <a:srgbClr val="FF0000"/>
                </a:solidFill>
              </a:rPr>
              <a:t>0e</a:t>
            </a:r>
            <a:r>
              <a:rPr lang="tr-TR" sz="2400" dirty="0">
                <a:solidFill>
                  <a:srgbClr val="00B050"/>
                </a:solidFill>
              </a:rPr>
              <a:t>d</a:t>
            </a:r>
            <a:r>
              <a:rPr lang="tr-TR" sz="2400" dirty="0">
                <a:solidFill>
                  <a:srgbClr val="7030A0"/>
                </a:solidFill>
              </a:rPr>
              <a:t>a</a:t>
            </a:r>
            <a:br>
              <a:rPr lang="tr-TR" sz="2400" dirty="0"/>
            </a:br>
            <a:r>
              <a:rPr lang="tr-TR" sz="2400" dirty="0"/>
              <a:t>    d               110                           </a:t>
            </a:r>
            <a:r>
              <a:rPr lang="tr-TR" sz="2400" dirty="0">
                <a:solidFill>
                  <a:srgbClr val="0070C0"/>
                </a:solidFill>
              </a:rPr>
              <a:t>110</a:t>
            </a:r>
            <a:r>
              <a:rPr lang="tr-TR" sz="2400" dirty="0"/>
              <a:t>0</a:t>
            </a:r>
            <a:r>
              <a:rPr lang="tr-TR" sz="2400" dirty="0">
                <a:solidFill>
                  <a:srgbClr val="FF0000"/>
                </a:solidFill>
              </a:rPr>
              <a:t>0</a:t>
            </a:r>
            <a:r>
              <a:rPr lang="tr-TR" sz="2400" dirty="0">
                <a:solidFill>
                  <a:srgbClr val="00B050"/>
                </a:solidFill>
              </a:rPr>
              <a:t>110</a:t>
            </a:r>
            <a:r>
              <a:rPr lang="tr-TR" sz="2400" dirty="0">
                <a:solidFill>
                  <a:srgbClr val="7030A0"/>
                </a:solidFill>
              </a:rPr>
              <a:t>10</a:t>
            </a:r>
            <a:r>
              <a:rPr lang="tr-TR" sz="2400" dirty="0"/>
              <a:t> </a:t>
            </a:r>
            <a:br>
              <a:rPr lang="tr-TR" sz="2400" dirty="0"/>
            </a:br>
            <a:r>
              <a:rPr lang="tr-TR" sz="2400" dirty="0"/>
              <a:t>    b             1110                                 </a:t>
            </a:r>
            <a:br>
              <a:rPr lang="tr-TR" sz="2400" dirty="0"/>
            </a:br>
            <a:r>
              <a:rPr lang="tr-TR" sz="2400" dirty="0"/>
              <a:t>    c              1111                </a:t>
            </a:r>
          </a:p>
          <a:p>
            <a:pPr>
              <a:buNone/>
            </a:pPr>
            <a:endParaRPr lang="tr-TR" sz="2400" dirty="0"/>
          </a:p>
          <a:p>
            <a:pPr>
              <a:buNone/>
            </a:pPr>
            <a:r>
              <a:rPr lang="tr-TR" sz="2400" dirty="0"/>
              <a:t>					       </a:t>
            </a:r>
            <a:r>
              <a:rPr lang="tr-TR" sz="2400" dirty="0" err="1"/>
              <a:t>Decode</a:t>
            </a:r>
            <a:r>
              <a:rPr lang="tr-TR" sz="2400" dirty="0"/>
              <a:t>: </a:t>
            </a:r>
            <a:r>
              <a:rPr lang="tr-TR" sz="2400" dirty="0">
                <a:solidFill>
                  <a:srgbClr val="0070C0"/>
                </a:solidFill>
              </a:rPr>
              <a:t>110</a:t>
            </a:r>
            <a:r>
              <a:rPr lang="tr-TR" sz="2400" dirty="0"/>
              <a:t>0011010</a:t>
            </a:r>
            <a:br>
              <a:rPr lang="tr-TR" sz="2400" dirty="0"/>
            </a:br>
            <a:r>
              <a:rPr lang="tr-TR" sz="2400" dirty="0"/>
              <a:t>  ----             ----                                  </a:t>
            </a:r>
            <a:r>
              <a:rPr lang="tr-TR" sz="2400" dirty="0">
                <a:solidFill>
                  <a:srgbClr val="0070C0"/>
                </a:solidFill>
              </a:rPr>
              <a:t>d</a:t>
            </a:r>
            <a:r>
              <a:rPr lang="tr-TR" sz="2400" dirty="0"/>
              <a:t>0011010</a:t>
            </a:r>
            <a:br>
              <a:rPr lang="tr-TR" sz="2400" dirty="0"/>
            </a:br>
            <a:r>
              <a:rPr lang="tr-TR" sz="2400" dirty="0"/>
              <a:t>                                                            </a:t>
            </a:r>
            <a:r>
              <a:rPr lang="tr-TR" sz="2400" dirty="0">
                <a:solidFill>
                  <a:srgbClr val="0070C0"/>
                </a:solidFill>
              </a:rPr>
              <a:t>de</a:t>
            </a:r>
            <a:r>
              <a:rPr lang="tr-TR" sz="2400" dirty="0"/>
              <a:t>011010</a:t>
            </a:r>
            <a:br>
              <a:rPr lang="tr-TR" sz="2400" dirty="0"/>
            </a:br>
            <a:r>
              <a:rPr lang="tr-TR" sz="2400" dirty="0"/>
              <a:t>                                                            </a:t>
            </a:r>
            <a:r>
              <a:rPr lang="tr-TR" sz="2400" dirty="0">
                <a:solidFill>
                  <a:srgbClr val="0070C0"/>
                </a:solidFill>
              </a:rPr>
              <a:t>dee</a:t>
            </a:r>
            <a:r>
              <a:rPr lang="tr-TR" sz="2400" dirty="0"/>
              <a:t>11010</a:t>
            </a:r>
            <a:br>
              <a:rPr lang="tr-TR" sz="2400" dirty="0"/>
            </a:br>
            <a:r>
              <a:rPr lang="tr-TR" sz="2400" dirty="0"/>
              <a:t>                                           </a:t>
            </a:r>
            <a:r>
              <a:rPr lang="tr-TR" sz="2400" dirty="0">
                <a:solidFill>
                  <a:srgbClr val="0070C0"/>
                </a:solidFill>
              </a:rPr>
              <a:t>                 deed</a:t>
            </a:r>
            <a:r>
              <a:rPr lang="tr-TR" sz="2400" dirty="0">
                <a:solidFill>
                  <a:srgbClr val="7030A0"/>
                </a:solidFill>
              </a:rPr>
              <a:t>10</a:t>
            </a:r>
            <a:r>
              <a:rPr lang="tr-TR" sz="2400" dirty="0">
                <a:solidFill>
                  <a:srgbClr val="0070C0"/>
                </a:solidFill>
              </a:rPr>
              <a:t> </a:t>
            </a:r>
            <a:br>
              <a:rPr lang="tr-TR" sz="2400" dirty="0">
                <a:solidFill>
                  <a:srgbClr val="0070C0"/>
                </a:solidFill>
              </a:rPr>
            </a:br>
            <a:r>
              <a:rPr lang="tr-TR" sz="2400" dirty="0">
                <a:solidFill>
                  <a:srgbClr val="0070C0"/>
                </a:solidFill>
              </a:rPr>
              <a:t>                                                            </a:t>
            </a:r>
            <a:r>
              <a:rPr lang="tr-TR" sz="2400" dirty="0" err="1">
                <a:solidFill>
                  <a:srgbClr val="0070C0"/>
                </a:solidFill>
              </a:rPr>
              <a:t>deeda</a:t>
            </a:r>
            <a:r>
              <a:rPr lang="tr-TR" sz="2400" dirty="0">
                <a:solidFill>
                  <a:srgbClr val="0070C0"/>
                </a:solidFill>
              </a:rPr>
              <a:t> </a:t>
            </a:r>
            <a:br>
              <a:rPr lang="tr-TR" sz="2400" dirty="0"/>
            </a:br>
            <a:br>
              <a:rPr lang="tr-TR" sz="2400" dirty="0"/>
            </a:br>
            <a:br>
              <a:rPr lang="tr-TR" sz="2400" dirty="0"/>
            </a:br>
            <a:r>
              <a:rPr lang="tr-TR" sz="2400" dirty="0"/>
              <a:t> </a:t>
            </a:r>
          </a:p>
        </p:txBody>
      </p:sp>
      <p:pic>
        <p:nvPicPr>
          <p:cNvPr id="5" name="Picture 3" descr="C:\Documents and Settings\Administrator\My Documents\Koffman\PPTs\JPEGS\JWCL233_Koffman JPG files\ch06\w0164-nn.jpg">
            <a:extLst>
              <a:ext uri="{FF2B5EF4-FFF2-40B4-BE49-F238E27FC236}">
                <a16:creationId xmlns:a16="http://schemas.microsoft.com/office/drawing/2014/main" id="{8847EB2C-C9FF-4876-A87E-C603A406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2457400" cy="23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8142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5" y="188641"/>
            <a:ext cx="8352928" cy="106866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+mn-lt"/>
              </a:rPr>
              <a:t>Tree Applications-3: Evaluating Expressions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67545" y="1382587"/>
            <a:ext cx="8047805" cy="456669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altLang="en-US" sz="1500" dirty="0"/>
          </a:p>
          <a:p>
            <a:r>
              <a:rPr lang="en-US" altLang="en-US" sz="2400" dirty="0"/>
              <a:t>Node contents of a binary tree for an arithmetic expression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internal nodes: </a:t>
            </a:r>
            <a:r>
              <a:rPr lang="en-US" altLang="en-US" sz="2400" dirty="0"/>
              <a:t>operators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leaves:</a:t>
            </a:r>
            <a:r>
              <a:rPr lang="en-US" altLang="en-US" sz="2400" dirty="0"/>
              <a:t> operands</a:t>
            </a:r>
          </a:p>
          <a:p>
            <a:pPr>
              <a:lnSpc>
                <a:spcPct val="80000"/>
              </a:lnSpc>
            </a:pPr>
            <a:endParaRPr lang="tr-TR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Order of children matches the order of operands. Such binary trees are called expression </a:t>
            </a:r>
            <a:r>
              <a:rPr lang="tr-TR" altLang="en-US" sz="2400" dirty="0"/>
              <a:t>t</a:t>
            </a:r>
            <a:r>
              <a:rPr lang="en-US" altLang="en-US" sz="2400" dirty="0" err="1"/>
              <a:t>rees</a:t>
            </a:r>
            <a:r>
              <a:rPr lang="en-US" altLang="en-US" sz="2400" dirty="0"/>
              <a:t>.</a:t>
            </a:r>
            <a:r>
              <a:rPr lang="tr-TR" altLang="en-US" sz="2400" dirty="0"/>
              <a:t> P</a:t>
            </a:r>
            <a:r>
              <a:rPr lang="en-US" altLang="en-US" sz="2400" dirty="0" err="1"/>
              <a:t>arentheses</a:t>
            </a:r>
            <a:r>
              <a:rPr lang="en-US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not </a:t>
            </a:r>
            <a:r>
              <a:rPr lang="tr-TR" altLang="en-US" sz="2400" dirty="0" err="1"/>
              <a:t>needed</a:t>
            </a:r>
            <a:r>
              <a:rPr lang="tr-TR" altLang="en-US" sz="2400" dirty="0"/>
              <a:t> </a:t>
            </a:r>
            <a:r>
              <a:rPr lang="en-US" altLang="en-US" sz="2400" dirty="0"/>
              <a:t>since order of operations is captured by the shape of the expression tree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endParaRPr lang="tr-TR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Postorder</a:t>
            </a:r>
            <a:r>
              <a:rPr lang="en-US" altLang="en-US" sz="2400" dirty="0"/>
              <a:t> traversal </a:t>
            </a:r>
            <a:r>
              <a:rPr lang="en-US" altLang="en-US" sz="2400" dirty="0">
                <a:solidFill>
                  <a:srgbClr val="FF0000"/>
                </a:solidFill>
              </a:rPr>
              <a:t>Produces postfix form </a:t>
            </a:r>
            <a:r>
              <a:rPr lang="en-US" altLang="en-US" sz="2400" dirty="0"/>
              <a:t>of the expression.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5F99-9901-4FA9-A909-E66F1F0F5145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69823" y="5278264"/>
            <a:ext cx="6610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1180866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Expression Tree Examples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46" y="1722234"/>
            <a:ext cx="7830529" cy="37467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774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" y="236507"/>
            <a:ext cx="8211800" cy="9941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Evaluation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39" y="1243115"/>
            <a:ext cx="8516921" cy="432048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To evaluate a node in an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expression tree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3429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tr-TR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If the node is a leaf node (an operand), just return the value</a:t>
            </a:r>
          </a:p>
          <a:p>
            <a:pPr marL="3429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tr-TR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Otherwise</a:t>
            </a:r>
          </a:p>
          <a:p>
            <a:pPr marL="6858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tr-TR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Recursively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evaluate the left subtree 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and get its value</a:t>
            </a:r>
          </a:p>
          <a:p>
            <a:pPr marL="6858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tr-TR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Recursively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evaluate the right subtree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and get its value</a:t>
            </a:r>
          </a:p>
          <a:p>
            <a:pPr marL="6858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tr-T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Perform the operation 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indicated by the operator and return THAT value</a:t>
            </a:r>
          </a:p>
          <a:p>
            <a:pPr marL="0" indent="0">
              <a:buNone/>
              <a:defRPr/>
            </a:pPr>
            <a:endParaRPr lang="tr-TR" sz="2400" dirty="0">
              <a:solidFill>
                <a:srgbClr val="000000"/>
              </a:solidFill>
              <a:ea typeface="ＭＳ Ｐゴシック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2400" dirty="0">
                <a:ea typeface="ＭＳ Ｐゴシック" charset="-128"/>
              </a:rPr>
              <a:t>A leaf node returns the value contained in it</a:t>
            </a:r>
          </a:p>
          <a:p>
            <a:pPr>
              <a:defRPr/>
            </a:pPr>
            <a:r>
              <a:rPr lang="en-US" sz="2400" dirty="0">
                <a:ea typeface="ＭＳ Ｐゴシック" charset="-128"/>
              </a:rPr>
              <a:t>An interior node evaluates its left and right subtrees, applies its operator to these values, and returns the result</a:t>
            </a:r>
          </a:p>
          <a:p>
            <a:pPr>
              <a:defRPr/>
            </a:pPr>
            <a:r>
              <a:rPr lang="en-US" sz="2400" dirty="0">
                <a:ea typeface="ＭＳ Ｐゴシック" charset="-128"/>
              </a:rPr>
              <a:t>This procedure uses </a:t>
            </a:r>
            <a:r>
              <a:rPr lang="en-US" sz="2400" dirty="0" err="1">
                <a:ea typeface="ＭＳ Ｐゴシック" charset="-128"/>
              </a:rPr>
              <a:t>postorder</a:t>
            </a:r>
            <a:r>
              <a:rPr lang="en-US" sz="2400" dirty="0">
                <a:ea typeface="ＭＳ Ｐゴシック" charset="-128"/>
              </a:rPr>
              <a:t> traversal and does not need precedence rules!</a:t>
            </a:r>
          </a:p>
          <a:p>
            <a:pPr marL="3429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826722"/>
            <a:ext cx="138564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endParaRPr lang="en-US" altLang="en-US" sz="82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0" hangingPunct="0">
              <a:spcBef>
                <a:spcPct val="0"/>
              </a:spcBef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477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367" y="531833"/>
            <a:ext cx="8312983" cy="99417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+mn-lt"/>
              </a:rPr>
              <a:t>Expression Evaluation: Algorithm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81804" y="1526005"/>
            <a:ext cx="8811820" cy="3550280"/>
          </a:xfrm>
        </p:spPr>
        <p:txBody>
          <a:bodyPr/>
          <a:lstStyle/>
          <a:p>
            <a:r>
              <a:rPr lang="en-US" altLang="en-US" dirty="0"/>
              <a:t>Recursive algorithm for evaluating an expression tree </a:t>
            </a:r>
            <a:r>
              <a:rPr lang="tr-TR" altLang="en-US" dirty="0"/>
              <a:t>E i</a:t>
            </a:r>
            <a:r>
              <a:rPr lang="en-US" altLang="en-US" dirty="0"/>
              <a:t>n </a:t>
            </a:r>
            <a:r>
              <a:rPr lang="en-US" altLang="en-US" dirty="0" err="1"/>
              <a:t>postorder</a:t>
            </a:r>
            <a:r>
              <a:rPr lang="en-US" altLang="en-US" dirty="0"/>
              <a:t> traversal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95536" y="2276872"/>
            <a:ext cx="765622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FFFF"/>
                </a:solidFill>
                <a:latin typeface="Calibri" panose="020F0502020204030204" pitchFamily="34" charset="0"/>
              </a:rPr>
              <a:t>Evaluate</a:t>
            </a:r>
            <a:r>
              <a:rPr lang="en-US" altLang="en-US" dirty="0">
                <a:latin typeface="Calibri" panose="020F0502020204030204" pitchFamily="34" charset="0"/>
              </a:rPr>
              <a:t> (</a:t>
            </a:r>
            <a:r>
              <a:rPr lang="tr-TR" altLang="en-US" dirty="0">
                <a:latin typeface="Calibri" panose="020F0502020204030204" pitchFamily="34" charset="0"/>
              </a:rPr>
              <a:t> E 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  <a:br>
              <a:rPr lang="en-US" altLang="en-US" b="1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if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(root of tree is operand)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return operand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else</a:t>
            </a:r>
            <a:br>
              <a:rPr lang="en-US" altLang="en-US" b="1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 err="1">
                <a:latin typeface="Calibri" panose="020F0502020204030204" pitchFamily="34" charset="0"/>
              </a:rPr>
              <a:t>firstOperand</a:t>
            </a:r>
            <a:r>
              <a:rPr lang="en-US" altLang="en-US" dirty="0">
                <a:latin typeface="Calibri" panose="020F0502020204030204" pitchFamily="34" charset="0"/>
              </a:rPr>
              <a:t> = evaluate(</a:t>
            </a:r>
            <a:r>
              <a:rPr lang="en-US" altLang="en-US" i="1" dirty="0">
                <a:latin typeface="Calibri" panose="020F0502020204030204" pitchFamily="34" charset="0"/>
              </a:rPr>
              <a:t>left subtree</a:t>
            </a:r>
            <a:r>
              <a:rPr lang="en-US" altLang="en-US" dirty="0">
                <a:latin typeface="Calibri" panose="020F0502020204030204" pitchFamily="34" charset="0"/>
              </a:rPr>
              <a:t>)   // Obtain the result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 err="1">
                <a:latin typeface="Calibri" panose="020F0502020204030204" pitchFamily="34" charset="0"/>
              </a:rPr>
              <a:t>secondOperand</a:t>
            </a:r>
            <a:r>
              <a:rPr lang="en-US" altLang="en-US" dirty="0">
                <a:latin typeface="Calibri" panose="020F0502020204030204" pitchFamily="34" charset="0"/>
              </a:rPr>
              <a:t> = evaluate(</a:t>
            </a:r>
            <a:r>
              <a:rPr lang="en-US" altLang="en-US" i="1" dirty="0">
                <a:latin typeface="Calibri" panose="020F0502020204030204" pitchFamily="34" charset="0"/>
              </a:rPr>
              <a:t>right subtree</a:t>
            </a:r>
            <a:r>
              <a:rPr lang="en-US" altLang="en-US" dirty="0">
                <a:latin typeface="Calibri" panose="020F0502020204030204" pitchFamily="34" charset="0"/>
              </a:rPr>
              <a:t>)  // Obtain the result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optr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= </a:t>
            </a:r>
            <a:r>
              <a:rPr lang="en-US" altLang="en-US" i="1" dirty="0">
                <a:latin typeface="Calibri" panose="020F0502020204030204" pitchFamily="34" charset="0"/>
              </a:rPr>
              <a:t>the root of </a:t>
            </a:r>
            <a:r>
              <a:rPr lang="en-US" altLang="en-US" dirty="0" err="1">
                <a:latin typeface="Calibri" panose="020F0502020204030204" pitchFamily="34" charset="0"/>
              </a:rPr>
              <a:t>expressionTree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       </a:t>
            </a:r>
            <a:r>
              <a:rPr lang="tr-TR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// Apply this operator at every internal node 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      </a:t>
            </a:r>
            <a:r>
              <a:rPr lang="tr-TR" altLang="en-US" dirty="0">
                <a:latin typeface="Calibri" panose="020F0502020204030204" pitchFamily="34" charset="0"/>
              </a:rPr>
              <a:t>  </a:t>
            </a:r>
            <a:r>
              <a:rPr lang="en-US" altLang="en-US" dirty="0">
                <a:latin typeface="Calibri" panose="020F0502020204030204" pitchFamily="34" charset="0"/>
              </a:rPr>
              <a:t>result = </a:t>
            </a:r>
            <a:r>
              <a:rPr lang="en-US" altLang="en-US" dirty="0" err="1">
                <a:latin typeface="Calibri" panose="020F0502020204030204" pitchFamily="34" charset="0"/>
              </a:rPr>
              <a:t>firstOperand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optr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secondOperand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 return </a:t>
            </a:r>
            <a:r>
              <a:rPr lang="en-US" altLang="en-US" i="1" dirty="0">
                <a:latin typeface="Calibri" panose="020F0502020204030204" pitchFamily="34" charset="0"/>
              </a:rPr>
              <a:t>result </a:t>
            </a:r>
            <a:endParaRPr lang="en-US" altLang="en-US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5831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161" y="574908"/>
            <a:ext cx="8154403" cy="449824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+mn-lt"/>
              </a:rPr>
              <a:t>Evaluation Order: </a:t>
            </a:r>
            <a:r>
              <a:rPr lang="tr-TR" altLang="en-US" sz="3600" dirty="0" err="1">
                <a:latin typeface="+mn-lt"/>
              </a:rPr>
              <a:t>Example</a:t>
            </a:r>
            <a:r>
              <a:rPr lang="tr-TR" altLang="en-US" sz="3600" dirty="0">
                <a:latin typeface="+mn-lt"/>
              </a:rPr>
              <a:t> 1</a:t>
            </a:r>
            <a:endParaRPr lang="en-US" altLang="en-US" sz="3600" dirty="0">
              <a:latin typeface="+mn-lt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17161" y="1657351"/>
            <a:ext cx="7140939" cy="2308622"/>
          </a:xfrm>
        </p:spPr>
        <p:txBody>
          <a:bodyPr>
            <a:normAutofit/>
          </a:bodyPr>
          <a:lstStyle/>
          <a:p>
            <a:pPr marL="628650" lvl="1" indent="-285750">
              <a:buNone/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1787576" y="1657351"/>
            <a:ext cx="4080567" cy="2161942"/>
            <a:chOff x="3244" y="2848"/>
            <a:chExt cx="1516" cy="1376"/>
          </a:xfrm>
        </p:grpSpPr>
        <p:sp>
          <p:nvSpPr>
            <p:cNvPr id="30725" name="Oval 5"/>
            <p:cNvSpPr>
              <a:spLocks noChangeArrowheads="1"/>
            </p:cNvSpPr>
            <p:nvPr/>
          </p:nvSpPr>
          <p:spPr bwMode="auto">
            <a:xfrm>
              <a:off x="3648" y="284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500" dirty="0"/>
                <a:t>+</a:t>
              </a:r>
            </a:p>
          </p:txBody>
        </p:sp>
        <p:grpSp>
          <p:nvGrpSpPr>
            <p:cNvPr id="30744" name="Group 24"/>
            <p:cNvGrpSpPr>
              <a:grpSpLocks/>
            </p:cNvGrpSpPr>
            <p:nvPr/>
          </p:nvGrpSpPr>
          <p:grpSpPr bwMode="auto">
            <a:xfrm>
              <a:off x="3244" y="3080"/>
              <a:ext cx="1516" cy="1144"/>
              <a:chOff x="3244" y="2888"/>
              <a:chExt cx="1516" cy="1144"/>
            </a:xfrm>
          </p:grpSpPr>
          <p:sp>
            <p:nvSpPr>
              <p:cNvPr id="30726" name="Oval 6"/>
              <p:cNvSpPr>
                <a:spLocks noChangeArrowheads="1"/>
              </p:cNvSpPr>
              <p:nvPr/>
            </p:nvSpPr>
            <p:spPr bwMode="auto">
              <a:xfrm>
                <a:off x="4080" y="304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500"/>
                  <a:t>*</a:t>
                </a:r>
              </a:p>
            </p:txBody>
          </p:sp>
          <p:sp>
            <p:nvSpPr>
              <p:cNvPr id="30727" name="Oval 7"/>
              <p:cNvSpPr>
                <a:spLocks noChangeArrowheads="1"/>
              </p:cNvSpPr>
              <p:nvPr/>
            </p:nvSpPr>
            <p:spPr bwMode="auto">
              <a:xfrm>
                <a:off x="3244" y="304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500"/>
                  <a:t>2</a:t>
                </a:r>
              </a:p>
            </p:txBody>
          </p:sp>
          <p:cxnSp>
            <p:nvCxnSpPr>
              <p:cNvPr id="30728" name="AutoShape 8"/>
              <p:cNvCxnSpPr>
                <a:cxnSpLocks noChangeShapeType="1"/>
                <a:stCxn id="30725" idx="5"/>
                <a:endCxn id="30726" idx="1"/>
              </p:cNvCxnSpPr>
              <p:nvPr/>
            </p:nvCxnSpPr>
            <p:spPr bwMode="auto">
              <a:xfrm>
                <a:off x="3880" y="2888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29" name="AutoShape 9"/>
              <p:cNvCxnSpPr>
                <a:cxnSpLocks noChangeShapeType="1"/>
                <a:stCxn id="30725" idx="3"/>
                <a:endCxn id="30727" idx="7"/>
              </p:cNvCxnSpPr>
              <p:nvPr/>
            </p:nvCxnSpPr>
            <p:spPr bwMode="auto">
              <a:xfrm flipH="1">
                <a:off x="3476" y="2888"/>
                <a:ext cx="2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734" name="Oval 14"/>
              <p:cNvSpPr>
                <a:spLocks noChangeArrowheads="1"/>
              </p:cNvSpPr>
              <p:nvPr/>
            </p:nvSpPr>
            <p:spPr bwMode="auto">
              <a:xfrm>
                <a:off x="4488" y="335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500"/>
                  <a:t>3</a:t>
                </a:r>
              </a:p>
            </p:txBody>
          </p:sp>
          <p:sp>
            <p:nvSpPr>
              <p:cNvPr id="30735" name="Oval 15"/>
              <p:cNvSpPr>
                <a:spLocks noChangeArrowheads="1"/>
              </p:cNvSpPr>
              <p:nvPr/>
            </p:nvSpPr>
            <p:spPr bwMode="auto">
              <a:xfrm>
                <a:off x="3672" y="335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500"/>
                  <a:t>-</a:t>
                </a:r>
              </a:p>
            </p:txBody>
          </p:sp>
          <p:cxnSp>
            <p:nvCxnSpPr>
              <p:cNvPr id="30736" name="AutoShape 16"/>
              <p:cNvCxnSpPr>
                <a:cxnSpLocks noChangeShapeType="1"/>
                <a:stCxn id="30726" idx="5"/>
                <a:endCxn id="30734" idx="1"/>
              </p:cNvCxnSpPr>
              <p:nvPr/>
            </p:nvCxnSpPr>
            <p:spPr bwMode="auto">
              <a:xfrm>
                <a:off x="4312" y="3272"/>
                <a:ext cx="216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7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888" y="3264"/>
                <a:ext cx="216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738" name="Oval 18"/>
              <p:cNvSpPr>
                <a:spLocks noChangeArrowheads="1"/>
              </p:cNvSpPr>
              <p:nvPr/>
            </p:nvSpPr>
            <p:spPr bwMode="auto">
              <a:xfrm>
                <a:off x="4034" y="376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500"/>
                  <a:t>1</a:t>
                </a:r>
              </a:p>
            </p:txBody>
          </p:sp>
          <p:sp>
            <p:nvSpPr>
              <p:cNvPr id="30739" name="Oval 19"/>
              <p:cNvSpPr>
                <a:spLocks noChangeArrowheads="1"/>
              </p:cNvSpPr>
              <p:nvPr/>
            </p:nvSpPr>
            <p:spPr bwMode="auto">
              <a:xfrm>
                <a:off x="3264" y="376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500"/>
                  <a:t>5</a:t>
                </a:r>
              </a:p>
            </p:txBody>
          </p:sp>
          <p:cxnSp>
            <p:nvCxnSpPr>
              <p:cNvPr id="30740" name="AutoShape 20"/>
              <p:cNvCxnSpPr>
                <a:cxnSpLocks noChangeShapeType="1"/>
                <a:stCxn id="30735" idx="5"/>
                <a:endCxn id="30738" idx="1"/>
              </p:cNvCxnSpPr>
              <p:nvPr/>
            </p:nvCxnSpPr>
            <p:spPr bwMode="auto">
              <a:xfrm>
                <a:off x="3904" y="3584"/>
                <a:ext cx="170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41" name="AutoShape 21"/>
              <p:cNvCxnSpPr>
                <a:cxnSpLocks noChangeShapeType="1"/>
                <a:stCxn id="30735" idx="3"/>
                <a:endCxn id="30739" idx="7"/>
              </p:cNvCxnSpPr>
              <p:nvPr/>
            </p:nvCxnSpPr>
            <p:spPr bwMode="auto">
              <a:xfrm flipH="1">
                <a:off x="3496" y="3584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Rectangle 1"/>
          <p:cNvSpPr/>
          <p:nvPr/>
        </p:nvSpPr>
        <p:spPr>
          <a:xfrm>
            <a:off x="755576" y="4428571"/>
            <a:ext cx="70567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1"/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Based on precedence rules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we have the following order:</a:t>
            </a:r>
          </a:p>
          <a:p>
            <a:pPr lvl="0" rtl="1"/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             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                    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(2 + </a:t>
            </a:r>
            <a:r>
              <a:rPr lang="en-US" altLang="en-US" dirty="0">
                <a:solidFill>
                  <a:srgbClr val="00FFFF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5 – 1</a:t>
            </a:r>
            <a:r>
              <a:rPr lang="en-US" altLang="en-US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* 3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FFFF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= 14</a:t>
            </a:r>
          </a:p>
          <a:p>
            <a:pPr lvl="0" rtl="1"/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But </a:t>
            </a:r>
            <a:r>
              <a:rPr lang="tr-TR" altLang="en-US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postorder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evaluation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doesn’t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need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the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rules</a:t>
            </a:r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!</a:t>
            </a:r>
          </a:p>
          <a:p>
            <a:pPr lvl="0" rtl="1"/>
            <a:r>
              <a:rPr lang="tr-TR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  2 5 1 – 3 * +  = 14</a:t>
            </a:r>
            <a:endParaRPr lang="en-US" altLang="en-US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483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5588521" cy="6592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Evaluation Order:</a:t>
            </a:r>
            <a:r>
              <a:rPr lang="tr-TR" sz="3600" dirty="0">
                <a:latin typeface="+mn-lt"/>
              </a:rPr>
              <a:t> </a:t>
            </a:r>
            <a:r>
              <a:rPr lang="tr-TR" sz="3600" dirty="0" err="1">
                <a:latin typeface="+mn-lt"/>
              </a:rPr>
              <a:t>Example</a:t>
            </a:r>
            <a:r>
              <a:rPr lang="tr-TR" sz="3600" dirty="0">
                <a:latin typeface="+mn-lt"/>
              </a:rPr>
              <a:t> 2</a:t>
            </a:r>
            <a:endParaRPr lang="en-US" sz="36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4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5C04A52-B5F2-4280-BF71-7DB6C8361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>
                <a:ea typeface="MS Mincho" panose="02020609040205080304" pitchFamily="49" charset="-128"/>
              </a:rPr>
              <a:t>How to search a binary search tree?</a:t>
            </a:r>
            <a:r>
              <a:rPr lang="en-US" altLang="tr-TR" sz="4000"/>
              <a:t> </a:t>
            </a:r>
          </a:p>
        </p:txBody>
      </p:sp>
      <p:pic>
        <p:nvPicPr>
          <p:cNvPr id="18435" name="Picture 4" descr="P456">
            <a:extLst>
              <a:ext uri="{FF2B5EF4-FFF2-40B4-BE49-F238E27FC236}">
                <a16:creationId xmlns:a16="http://schemas.microsoft.com/office/drawing/2014/main" id="{0DBD568D-0663-4A8E-A63E-A20D8C89DAD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4308474" cy="4495800"/>
          </a:xfrm>
          <a:noFill/>
        </p:spPr>
      </p:pic>
      <p:sp>
        <p:nvSpPr>
          <p:cNvPr id="17412" name="Rectangle 6">
            <a:extLst>
              <a:ext uri="{FF2B5EF4-FFF2-40B4-BE49-F238E27FC236}">
                <a16:creationId xmlns:a16="http://schemas.microsoft.com/office/drawing/2014/main" id="{A62E6E29-EB49-4B23-9785-7665F5BB3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67000"/>
            <a:ext cx="3462338" cy="1255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Is this better than searching a linked list? </a:t>
            </a:r>
            <a:r>
              <a:rPr lang="tr-TR" sz="2800" dirty="0">
                <a:solidFill>
                  <a:schemeClr val="bg1"/>
                </a:solidFill>
                <a:latin typeface="+mn-lt"/>
              </a:rPr>
              <a:t> (O(N))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FC89B74A-A105-48F4-945B-58C386D14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91000"/>
            <a:ext cx="3342456" cy="461665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2400" dirty="0"/>
              <a:t>Yes !!  ---&gt; O(</a:t>
            </a:r>
            <a:r>
              <a:rPr lang="en-US" altLang="tr-TR" sz="2400" dirty="0" err="1"/>
              <a:t>logN</a:t>
            </a:r>
            <a:r>
              <a:rPr lang="en-US" altLang="tr-TR" sz="2400" dirty="0"/>
              <a:t>)</a:t>
            </a:r>
            <a:endParaRPr lang="tr-TR" altLang="tr-T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214313"/>
            <a:ext cx="9144000" cy="838423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200" dirty="0">
                <a:latin typeface="+mn-lt"/>
              </a:rPr>
              <a:t>Searching </a:t>
            </a:r>
            <a:r>
              <a:rPr lang="tr-TR" altLang="en-US" sz="3200" dirty="0" err="1">
                <a:latin typeface="+mn-lt"/>
              </a:rPr>
              <a:t>for</a:t>
            </a:r>
            <a:r>
              <a:rPr lang="tr-TR" altLang="en-US" sz="3200" dirty="0">
                <a:latin typeface="+mn-lt"/>
              </a:rPr>
              <a:t> a Value in a BST</a:t>
            </a:r>
            <a:r>
              <a:rPr lang="en-US" altLang="en-US" sz="3200" dirty="0">
                <a:latin typeface="+mn-lt"/>
              </a:rPr>
              <a:t>: Iterative Pseudocode</a:t>
            </a:r>
            <a:endParaRPr lang="tr-TR" altLang="en-US" sz="3200" dirty="0">
              <a:latin typeface="+mn-lt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568952" cy="56612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P</a:t>
            </a:r>
            <a:r>
              <a:rPr lang="tr-TR" altLang="en-US" sz="2400" dirty="0" err="1"/>
              <a:t>seudocode</a:t>
            </a:r>
            <a:r>
              <a:rPr lang="tr-TR" altLang="en-US" sz="2400" dirty="0"/>
              <a:t> can be </a:t>
            </a:r>
            <a:r>
              <a:rPr lang="tr-TR" altLang="en-US" sz="2400" dirty="0" err="1"/>
              <a:t>written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iteratively</a:t>
            </a:r>
            <a:r>
              <a:rPr lang="tr-TR" altLang="en-US" sz="2400" dirty="0"/>
              <a:t> as </a:t>
            </a:r>
            <a:r>
              <a:rPr lang="tr-TR" altLang="en-US" sz="2400" dirty="0" err="1"/>
              <a:t>follows</a:t>
            </a:r>
            <a:r>
              <a:rPr lang="tr-TR" altLang="en-US" sz="2400" dirty="0"/>
              <a:t>: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tr-TR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Initially, </a:t>
            </a:r>
            <a:r>
              <a:rPr lang="tr-TR" altLang="en-US" sz="2400" i="1" dirty="0"/>
              <a:t>x</a:t>
            </a:r>
            <a:r>
              <a:rPr lang="tr-TR" altLang="en-US" sz="2400" dirty="0"/>
              <a:t> is a </a:t>
            </a:r>
            <a:r>
              <a:rPr lang="tr-TR" altLang="en-US" sz="2400" dirty="0" err="1"/>
              <a:t>pointer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root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i="1" dirty="0" err="1"/>
              <a:t>key</a:t>
            </a:r>
            <a:r>
              <a:rPr lang="tr-TR" altLang="en-US" sz="2400" dirty="0"/>
              <a:t>[</a:t>
            </a:r>
            <a:r>
              <a:rPr lang="tr-TR" altLang="en-US" sz="2400" i="1" dirty="0"/>
              <a:t>x</a:t>
            </a:r>
            <a:r>
              <a:rPr lang="tr-TR" altLang="en-US" sz="2400" dirty="0"/>
              <a:t>] is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value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stored</a:t>
            </a:r>
            <a:r>
              <a:rPr lang="tr-TR" altLang="en-US" sz="2400" dirty="0"/>
              <a:t> in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</a:t>
            </a:r>
            <a:r>
              <a:rPr lang="tr-TR" altLang="en-US" sz="2400" i="1" dirty="0"/>
              <a:t>x</a:t>
            </a:r>
            <a:r>
              <a:rPr lang="en-US" altLang="en-US" sz="2400" i="1" dirty="0"/>
              <a:t> . </a:t>
            </a:r>
            <a:r>
              <a:rPr lang="en-US" altLang="en-US" sz="2400" dirty="0"/>
              <a:t>We</a:t>
            </a:r>
            <a:r>
              <a:rPr lang="tr-TR" altLang="en-US" sz="2400" dirty="0"/>
              <a:t> </a:t>
            </a:r>
            <a:r>
              <a:rPr lang="en-US" altLang="en-US" sz="2400" dirty="0"/>
              <a:t>are searching for the given value k.</a:t>
            </a:r>
            <a:r>
              <a:rPr lang="tr-TR" altLang="en-US" sz="2400" dirty="0"/>
              <a:t> 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</a:t>
            </a:r>
            <a:r>
              <a:rPr lang="en-US" altLang="en-US" sz="2400" dirty="0">
                <a:latin typeface="Calibri" panose="020F0502020204030204" pitchFamily="34" charset="0"/>
              </a:rPr>
              <a:t>Pointer to the node that contains k is returned</a:t>
            </a:r>
            <a:endParaRPr lang="tr-TR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ITBST</a:t>
            </a:r>
            <a:r>
              <a:rPr lang="en-US" alt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_</a:t>
            </a:r>
            <a:r>
              <a:rPr lang="tr-TR" alt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SEARCH</a:t>
            </a:r>
            <a:r>
              <a:rPr lang="tr-TR" altLang="en-US" sz="2400" dirty="0">
                <a:latin typeface="Calibri" panose="020F0502020204030204" pitchFamily="34" charset="0"/>
              </a:rPr>
              <a:t>(</a:t>
            </a:r>
            <a:r>
              <a:rPr lang="tr-TR" altLang="en-US" sz="2400" i="1" dirty="0">
                <a:latin typeface="Calibri" panose="020F0502020204030204" pitchFamily="34" charset="0"/>
              </a:rPr>
              <a:t>x, </a:t>
            </a:r>
            <a:r>
              <a:rPr lang="tr-TR" altLang="en-US" sz="2400" i="1" dirty="0">
                <a:solidFill>
                  <a:srgbClr val="FF0000"/>
                </a:solidFill>
                <a:latin typeface="Calibri" panose="020F0502020204030204" pitchFamily="34" charset="0"/>
              </a:rPr>
              <a:t>k</a:t>
            </a:r>
            <a:r>
              <a:rPr lang="tr-TR" altLang="en-US" sz="2400" dirty="0">
                <a:latin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b="1" dirty="0" err="1">
                <a:latin typeface="Calibri" panose="020F0502020204030204" pitchFamily="34" charset="0"/>
              </a:rPr>
              <a:t>while</a:t>
            </a:r>
            <a:r>
              <a:rPr lang="tr-TR" altLang="en-US" sz="2400" dirty="0">
                <a:latin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</a:rPr>
              <a:t>x </a:t>
            </a:r>
            <a:r>
              <a:rPr lang="tr-TR" altLang="en-US" sz="2400" i="1" dirty="0">
                <a:latin typeface="Calibri" panose="020F0502020204030204" pitchFamily="34" charset="0"/>
                <a:cs typeface="Courier New" panose="02070309020205020404" pitchFamily="49" charset="0"/>
              </a:rPr>
              <a:t>≠ NULL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and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ourier New" panose="02070309020205020404" pitchFamily="49" charset="0"/>
              </a:rPr>
              <a:t>k 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≠ </a:t>
            </a:r>
            <a:r>
              <a:rPr lang="tr-TR" altLang="en-US" sz="2400" i="1" dirty="0" err="1">
                <a:latin typeface="Calibri" panose="020F0502020204030204" pitchFamily="34" charset="0"/>
                <a:cs typeface="Courier New" panose="02070309020205020404" pitchFamily="49" charset="0"/>
              </a:rPr>
              <a:t>key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tr-TR" altLang="en-US" sz="2400" i="1" dirty="0">
                <a:latin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]</a:t>
            </a:r>
            <a:r>
              <a:rPr lang="en-US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 //</a:t>
            </a:r>
            <a:r>
              <a:rPr lang="en-US" altLang="en-US" sz="2000" dirty="0">
                <a:latin typeface="Calibri" panose="020F0502020204030204" pitchFamily="34" charset="0"/>
                <a:cs typeface="Courier New" panose="02070309020205020404" pitchFamily="49" charset="0"/>
              </a:rPr>
              <a:t>Continue if both true, return if one fails</a:t>
            </a:r>
            <a:endParaRPr lang="tr-TR" altLang="en-US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b="1" dirty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tr-TR" altLang="en-US" sz="2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tr-TR" altLang="en-US" sz="2400" b="1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ourier New" panose="02070309020205020404" pitchFamily="49" charset="0"/>
              </a:rPr>
              <a:t>k 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&lt; </a:t>
            </a:r>
            <a:r>
              <a:rPr lang="tr-TR" altLang="en-US" sz="2400" i="1" dirty="0" err="1">
                <a:latin typeface="Calibri" panose="020F0502020204030204" pitchFamily="34" charset="0"/>
                <a:cs typeface="Courier New" panose="02070309020205020404" pitchFamily="49" charset="0"/>
              </a:rPr>
              <a:t>key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tr-TR" altLang="en-US" sz="2400" i="1" dirty="0">
                <a:latin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]</a:t>
            </a:r>
            <a:endParaRPr lang="tr-TR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Calibri" panose="020F0502020204030204" pitchFamily="34" charset="0"/>
              </a:rPr>
              <a:t>        x </a:t>
            </a:r>
            <a:r>
              <a:rPr lang="tr-TR" altLang="en-US" dirty="0">
                <a:latin typeface="Calibri" panose="020F0502020204030204" pitchFamily="34" charset="0"/>
                <a:cs typeface="Courier New" panose="02070309020205020404" pitchFamily="49" charset="0"/>
              </a:rPr>
              <a:t>←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 err="1">
                <a:latin typeface="Calibri" panose="020F0502020204030204" pitchFamily="34" charset="0"/>
              </a:rPr>
              <a:t>left</a:t>
            </a:r>
            <a:r>
              <a:rPr lang="tr-TR" altLang="en-US" sz="2400" dirty="0">
                <a:latin typeface="Calibri" panose="020F0502020204030204" pitchFamily="34" charset="0"/>
              </a:rPr>
              <a:t>[</a:t>
            </a:r>
            <a:r>
              <a:rPr lang="tr-TR" altLang="en-US" sz="2400" i="1" dirty="0">
                <a:latin typeface="Calibri" panose="020F0502020204030204" pitchFamily="34" charset="0"/>
              </a:rPr>
              <a:t>x</a:t>
            </a:r>
            <a:r>
              <a:rPr lang="tr-TR" altLang="en-US" sz="2400" dirty="0">
                <a:latin typeface="Calibri" panose="020F0502020204030204" pitchFamily="34" charset="0"/>
              </a:rPr>
              <a:t>]</a:t>
            </a:r>
            <a:endParaRPr lang="tr-TR" altLang="en-U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b="1" dirty="0">
                <a:latin typeface="Calibri" panose="020F0502020204030204" pitchFamily="34" charset="0"/>
              </a:rPr>
              <a:t>    else</a:t>
            </a:r>
            <a:r>
              <a:rPr lang="tr-TR" altLang="en-US" sz="2400" dirty="0">
                <a:latin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Calibri" panose="020F0502020204030204" pitchFamily="34" charset="0"/>
              </a:rPr>
              <a:t>        x</a:t>
            </a:r>
            <a:r>
              <a:rPr lang="tr-TR" altLang="en-US" sz="2400" dirty="0">
                <a:latin typeface="Calibri" panose="020F0502020204030204" pitchFamily="34" charset="0"/>
              </a:rPr>
              <a:t> </a:t>
            </a:r>
            <a:r>
              <a:rPr lang="tr-TR" altLang="en-US" dirty="0">
                <a:latin typeface="Calibri" panose="020F0502020204030204" pitchFamily="34" charset="0"/>
                <a:cs typeface="Courier New" panose="02070309020205020404" pitchFamily="49" charset="0"/>
              </a:rPr>
              <a:t>←</a:t>
            </a:r>
            <a:r>
              <a:rPr lang="tr-TR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tr-TR" altLang="en-US" sz="2400" i="1" dirty="0" err="1">
                <a:latin typeface="Calibri" panose="020F0502020204030204" pitchFamily="34" charset="0"/>
              </a:rPr>
              <a:t>right</a:t>
            </a:r>
            <a:r>
              <a:rPr lang="tr-TR" altLang="en-US" sz="2400" dirty="0">
                <a:latin typeface="Calibri" panose="020F0502020204030204" pitchFamily="34" charset="0"/>
              </a:rPr>
              <a:t>[</a:t>
            </a:r>
            <a:r>
              <a:rPr lang="tr-TR" altLang="en-US" sz="2400" i="1" dirty="0">
                <a:latin typeface="Calibri" panose="020F0502020204030204" pitchFamily="34" charset="0"/>
              </a:rPr>
              <a:t>x</a:t>
            </a:r>
            <a:r>
              <a:rPr lang="tr-TR" altLang="en-US" sz="2400" dirty="0">
                <a:latin typeface="Calibri" panose="020F0502020204030204" pitchFamily="34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b="1" dirty="0" err="1">
                <a:latin typeface="Calibri" panose="020F0502020204030204" pitchFamily="34" charset="0"/>
              </a:rPr>
              <a:t>return</a:t>
            </a:r>
            <a:r>
              <a:rPr lang="tr-TR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</a:rPr>
              <a:t>x</a:t>
            </a: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Calibri" panose="020F0502020204030204" pitchFamily="34" charset="0"/>
              </a:rPr>
              <a:t>  </a:t>
            </a:r>
            <a:r>
              <a:rPr lang="tr-TR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// If </a:t>
            </a:r>
            <a:r>
              <a:rPr lang="tr-TR" altLang="en-US" sz="2400" i="1" dirty="0" err="1">
                <a:latin typeface="Calibri" panose="020F0502020204030204" pitchFamily="34" charset="0"/>
              </a:rPr>
              <a:t>returns</a:t>
            </a:r>
            <a:r>
              <a:rPr lang="tr-TR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NULL,</a:t>
            </a:r>
            <a:r>
              <a:rPr lang="tr-TR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not found,</a:t>
            </a:r>
            <a:r>
              <a:rPr lang="tr-TR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otherwise found in current node,</a:t>
            </a:r>
            <a:r>
              <a:rPr lang="tr-TR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x.</a:t>
            </a:r>
            <a:endParaRPr lang="tr-TR" altLang="en-US" sz="2400" i="1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Calibri" panose="020F0502020204030204" pitchFamily="34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20306</TotalTime>
  <Words>5937</Words>
  <Application>Microsoft Office PowerPoint</Application>
  <PresentationFormat>Ekran Gösterisi (4:3)</PresentationFormat>
  <Paragraphs>1120</Paragraphs>
  <Slides>78</Slides>
  <Notes>35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78</vt:i4>
      </vt:variant>
    </vt:vector>
  </HeadingPairs>
  <TitlesOfParts>
    <vt:vector size="96" baseType="lpstr">
      <vt:lpstr>MS Mincho</vt:lpstr>
      <vt:lpstr>ＭＳ Ｐゴシック</vt:lpstr>
      <vt:lpstr>Arial</vt:lpstr>
      <vt:lpstr>Arial Unicode MS</vt:lpstr>
      <vt:lpstr>Calibri</vt:lpstr>
      <vt:lpstr>Calibri Light</vt:lpstr>
      <vt:lpstr>Cambria Math</vt:lpstr>
      <vt:lpstr>Comic Sans MS</vt:lpstr>
      <vt:lpstr>Courier New</vt:lpstr>
      <vt:lpstr>Monotype Corsiva</vt:lpstr>
      <vt:lpstr>Symbol</vt:lpstr>
      <vt:lpstr>Tahoma</vt:lpstr>
      <vt:lpstr>Times New Roman</vt:lpstr>
      <vt:lpstr>Trebuchet MS</vt:lpstr>
      <vt:lpstr>Wingdings</vt:lpstr>
      <vt:lpstr>Wingdings 2</vt:lpstr>
      <vt:lpstr>Office Theme</vt:lpstr>
      <vt:lpstr>Bitmap Image</vt:lpstr>
      <vt:lpstr>PowerPoint Sunusu</vt:lpstr>
      <vt:lpstr>Reminder: Binary Tree Terminology</vt:lpstr>
      <vt:lpstr>The Height of Binary Tree</vt:lpstr>
      <vt:lpstr>C++ Function for Height</vt:lpstr>
      <vt:lpstr>Reminder: Binary Search Trees</vt:lpstr>
      <vt:lpstr>How to Search a Binary Search Tree? </vt:lpstr>
      <vt:lpstr>How to search a binary search tree? </vt:lpstr>
      <vt:lpstr>How to search a binary search tree? </vt:lpstr>
      <vt:lpstr>Searching for a Value in a BST: Iterative Pseudocode</vt:lpstr>
      <vt:lpstr> Searching a BST: Recursive Pseudocode</vt:lpstr>
      <vt:lpstr>Searching for the Minimum in a BST</vt:lpstr>
      <vt:lpstr>Searching for the Minimum in a BST</vt:lpstr>
      <vt:lpstr>Searching for the Maximum in a BST</vt:lpstr>
      <vt:lpstr>Searching for the Maximum in a BST</vt:lpstr>
      <vt:lpstr>Insertion into a BST</vt:lpstr>
      <vt:lpstr>BST Insertion: Method</vt:lpstr>
      <vt:lpstr>BST Insertion: Iterative Algorithm</vt:lpstr>
      <vt:lpstr>BST Insertion: Iterative Algorithm</vt:lpstr>
      <vt:lpstr>BST Insertion: Iterative Algorithm</vt:lpstr>
      <vt:lpstr>Building the tree: 5, 9, 7, 3, 8, 12, 6, 4, 20</vt:lpstr>
      <vt:lpstr>Run Time Analysis of BST Insertion</vt:lpstr>
      <vt:lpstr>PowerPoint Sunusu</vt:lpstr>
      <vt:lpstr>BST Tree Delete</vt:lpstr>
      <vt:lpstr>BST Delete: Case 1 </vt:lpstr>
      <vt:lpstr>BST Delete: Case 2</vt:lpstr>
      <vt:lpstr>BST Delete: Case 3</vt:lpstr>
      <vt:lpstr>BST Delete</vt:lpstr>
      <vt:lpstr>BST Delete</vt:lpstr>
      <vt:lpstr>Balancing a Binary Tree</vt:lpstr>
      <vt:lpstr>Height-Balanced Trees</vt:lpstr>
      <vt:lpstr>Balancing a Binary Search Tree</vt:lpstr>
      <vt:lpstr>Balancing a Tree</vt:lpstr>
      <vt:lpstr>AVL (Balanced) Tree Examples</vt:lpstr>
      <vt:lpstr>PowerPoint Sunusu</vt:lpstr>
      <vt:lpstr>Why Balancing is Important ?</vt:lpstr>
      <vt:lpstr>Balancing a Tree</vt:lpstr>
      <vt:lpstr>Balancing a Tree: Example</vt:lpstr>
      <vt:lpstr>Balancing a Tree</vt:lpstr>
      <vt:lpstr>Complexity of the BST Operations</vt:lpstr>
      <vt:lpstr>Tree Applications-1: Treesort</vt:lpstr>
      <vt:lpstr>Treesort</vt:lpstr>
      <vt:lpstr>Complexity of Treesort</vt:lpstr>
      <vt:lpstr>  Tree Applications-2: Data Compression </vt:lpstr>
      <vt:lpstr>Computer Encoding Systems  </vt:lpstr>
      <vt:lpstr>  Data Compression</vt:lpstr>
      <vt:lpstr>Data Compression</vt:lpstr>
      <vt:lpstr>Types of Data Compression</vt:lpstr>
      <vt:lpstr>Types of Data Compression</vt:lpstr>
      <vt:lpstr>Why Compression?</vt:lpstr>
      <vt:lpstr>Compression Standards: Examples</vt:lpstr>
      <vt:lpstr>          Data Compression</vt:lpstr>
      <vt:lpstr>Compression: Example</vt:lpstr>
      <vt:lpstr>Compression: Example</vt:lpstr>
      <vt:lpstr>Prefix Constraint</vt:lpstr>
      <vt:lpstr>Huffman Algorithm </vt:lpstr>
      <vt:lpstr>Informal Huffman Algorithm</vt:lpstr>
      <vt:lpstr>Building a Huffman Tree: Example 1</vt:lpstr>
      <vt:lpstr>Building a Huffman Tree: Example 1</vt:lpstr>
      <vt:lpstr>Building a Huffman Tree: Example 1</vt:lpstr>
      <vt:lpstr>Building a Huffman Tree: Example 1</vt:lpstr>
      <vt:lpstr>Building a Huffman Tree: Example 1</vt:lpstr>
      <vt:lpstr>Building a Huffman Tree: Example 1</vt:lpstr>
      <vt:lpstr>Building a Huffman Tree: Example 1</vt:lpstr>
      <vt:lpstr>Building a Huffman Tree: Example 1</vt:lpstr>
      <vt:lpstr>Building a Huffman Tree: Example 1</vt:lpstr>
      <vt:lpstr>Building a Huffman Tree: Example 1</vt:lpstr>
      <vt:lpstr>Building a Huffman Tree: Example2  The symbols and their frequencies: (b,13), (c,22), (d,32), (a,64), (e,103)</vt:lpstr>
      <vt:lpstr>Generating Huffman codes for Example-2</vt:lpstr>
      <vt:lpstr>Generating the Huffman codes for Example-1</vt:lpstr>
      <vt:lpstr>Compression by Huffman Codes: Encoding</vt:lpstr>
      <vt:lpstr> Compression by Huffman Codes: Decoding </vt:lpstr>
      <vt:lpstr>Encoding/Decoding: Example</vt:lpstr>
      <vt:lpstr>Tree Applications-3: Evaluating Expressions </vt:lpstr>
      <vt:lpstr>Expression Tree Examples</vt:lpstr>
      <vt:lpstr>Evaluation Procedure</vt:lpstr>
      <vt:lpstr>Expression Evaluation: Algorithm</vt:lpstr>
      <vt:lpstr>Evaluation Order: Example 1</vt:lpstr>
      <vt:lpstr>Evaluation Order: Example 2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Mehmet Okur</dc:creator>
  <cp:lastModifiedBy>Umut Avcı</cp:lastModifiedBy>
  <cp:revision>811</cp:revision>
  <dcterms:created xsi:type="dcterms:W3CDTF">2003-09-08T08:07:00Z</dcterms:created>
  <dcterms:modified xsi:type="dcterms:W3CDTF">2023-11-30T10:38:37Z</dcterms:modified>
</cp:coreProperties>
</file>