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36"/>
  </p:notesMasterIdLst>
  <p:sldIdLst>
    <p:sldId id="418" r:id="rId2"/>
    <p:sldId id="414" r:id="rId3"/>
    <p:sldId id="420" r:id="rId4"/>
    <p:sldId id="376" r:id="rId5"/>
    <p:sldId id="412" r:id="rId6"/>
    <p:sldId id="378" r:id="rId7"/>
    <p:sldId id="375" r:id="rId8"/>
    <p:sldId id="390" r:id="rId9"/>
    <p:sldId id="379" r:id="rId10"/>
    <p:sldId id="426" r:id="rId11"/>
    <p:sldId id="380" r:id="rId12"/>
    <p:sldId id="383" r:id="rId13"/>
    <p:sldId id="384" r:id="rId14"/>
    <p:sldId id="386" r:id="rId15"/>
    <p:sldId id="417" r:id="rId16"/>
    <p:sldId id="404" r:id="rId17"/>
    <p:sldId id="405" r:id="rId18"/>
    <p:sldId id="401" r:id="rId19"/>
    <p:sldId id="479" r:id="rId20"/>
    <p:sldId id="413" r:id="rId21"/>
    <p:sldId id="480" r:id="rId22"/>
    <p:sldId id="416" r:id="rId23"/>
    <p:sldId id="477" r:id="rId24"/>
    <p:sldId id="421" r:id="rId25"/>
    <p:sldId id="422" r:id="rId26"/>
    <p:sldId id="423" r:id="rId27"/>
    <p:sldId id="427" r:id="rId28"/>
    <p:sldId id="424" r:id="rId29"/>
    <p:sldId id="410" r:id="rId30"/>
    <p:sldId id="425" r:id="rId31"/>
    <p:sldId id="392" r:id="rId32"/>
    <p:sldId id="394" r:id="rId33"/>
    <p:sldId id="407" r:id="rId34"/>
    <p:sldId id="428" r:id="rId3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87422"/>
    <a:srgbClr val="0033CC"/>
    <a:srgbClr val="000066"/>
    <a:srgbClr val="BBE0F9"/>
    <a:srgbClr val="D6EEFC"/>
    <a:srgbClr val="A7D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82690" autoAdjust="0"/>
  </p:normalViewPr>
  <p:slideViewPr>
    <p:cSldViewPr>
      <p:cViewPr varScale="1">
        <p:scale>
          <a:sx n="68" d="100"/>
          <a:sy n="68" d="100"/>
        </p:scale>
        <p:origin x="15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AC281F8-DF37-403A-8FF8-A0F70DB51C55}" type="datetimeFigureOut">
              <a:rPr lang="en-US"/>
              <a:pPr>
                <a:defRPr/>
              </a:pPr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A7CE0E-53CF-46B8-85F0-F96F883AB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890EB3-781A-4896-A7D8-151C073328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1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C43186-C708-4568-9D36-EE5183292CE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0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1CAF4-A5EC-454A-A3A9-F9479976C53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08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8912EB-B28F-4731-B6C3-B8F6A030B8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tr-TR" altLang="en-US" sz="1200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tr-TR" altLang="en-US" sz="1200" dirty="0" err="1"/>
              <a:t>It</a:t>
            </a:r>
            <a:r>
              <a:rPr lang="tr-TR" altLang="en-US" sz="1200" dirty="0"/>
              <a:t> is </a:t>
            </a:r>
            <a:r>
              <a:rPr lang="tr-TR" altLang="en-US" sz="1200" dirty="0" err="1"/>
              <a:t>very</a:t>
            </a:r>
            <a:r>
              <a:rPr lang="tr-TR" altLang="en-US" sz="1200" dirty="0"/>
              <a:t> </a:t>
            </a:r>
            <a:r>
              <a:rPr lang="tr-TR" altLang="en-US" sz="1200" dirty="0" err="1"/>
              <a:t>important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have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some</a:t>
            </a:r>
            <a:r>
              <a:rPr lang="tr-TR" altLang="en-US" sz="1200" dirty="0"/>
              <a:t> idea </a:t>
            </a:r>
            <a:r>
              <a:rPr lang="tr-TR" altLang="en-US" sz="1200" dirty="0" err="1"/>
              <a:t>about</a:t>
            </a:r>
            <a:r>
              <a:rPr lang="en-US" altLang="en-US" sz="1200" dirty="0"/>
              <a:t>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</a:t>
            </a:r>
            <a:r>
              <a:rPr lang="en-US" altLang="en-US" sz="1200" dirty="0">
                <a:solidFill>
                  <a:srgbClr val="FF0000"/>
                </a:solidFill>
              </a:rPr>
              <a:t>resource usage </a:t>
            </a:r>
            <a:r>
              <a:rPr lang="en-US" altLang="en-US" sz="1200" dirty="0"/>
              <a:t>of an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algorithm</a:t>
            </a:r>
            <a:r>
              <a:rPr lang="en-US" altLang="en-US" sz="1200" dirty="0"/>
              <a:t>:</a:t>
            </a:r>
            <a:endParaRPr lang="tr-TR" altLang="en-US" sz="1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1200" dirty="0">
                <a:sym typeface="Symbol" panose="05050102010706020507" pitchFamily="18" charset="2"/>
              </a:rPr>
              <a:t>In general, we are not interested in the time and space complexity for </a:t>
            </a:r>
            <a:r>
              <a:rPr lang="en-US" altLang="tr-TR" sz="1200" dirty="0">
                <a:solidFill>
                  <a:srgbClr val="FF0000"/>
                </a:solidFill>
                <a:sym typeface="Symbol" panose="05050102010706020507" pitchFamily="18" charset="2"/>
              </a:rPr>
              <a:t>small inputs.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200" dirty="0"/>
              <a:t>What will be  the </a:t>
            </a:r>
            <a:r>
              <a:rPr lang="en-US" altLang="en-US" sz="1200" dirty="0">
                <a:solidFill>
                  <a:srgbClr val="FF0000"/>
                </a:solidFill>
              </a:rPr>
              <a:t>algorithm </a:t>
            </a:r>
            <a:r>
              <a:rPr lang="en-US" altLang="en-US" sz="1200" dirty="0" err="1">
                <a:solidFill>
                  <a:srgbClr val="FF0000"/>
                </a:solidFill>
              </a:rPr>
              <a:t>efficieny</a:t>
            </a:r>
            <a:r>
              <a:rPr lang="en-US" altLang="en-US" sz="1200" dirty="0">
                <a:solidFill>
                  <a:srgbClr val="FF0000"/>
                </a:solidFill>
              </a:rPr>
              <a:t> </a:t>
            </a:r>
            <a:r>
              <a:rPr lang="en-US" altLang="en-US" sz="1200" dirty="0"/>
              <a:t>when input</a:t>
            </a:r>
            <a:r>
              <a:rPr lang="tr-TR" altLang="en-US" sz="1200" dirty="0"/>
              <a:t> </a:t>
            </a:r>
            <a:r>
              <a:rPr lang="en-US" altLang="en-US" sz="1200" dirty="0">
                <a:solidFill>
                  <a:srgbClr val="FF0000"/>
                </a:solidFill>
              </a:rPr>
              <a:t>size grows </a:t>
            </a:r>
            <a:r>
              <a:rPr lang="en-US" altLang="en-US" sz="1200" dirty="0"/>
              <a:t>unboundedly ?</a:t>
            </a:r>
            <a:r>
              <a:rPr lang="tr-TR" altLang="en-US" sz="1200" dirty="0"/>
              <a:t> </a:t>
            </a:r>
            <a:endParaRPr lang="en-US" altLang="en-US" sz="1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200" dirty="0"/>
              <a:t>This is the problem of algorithm </a:t>
            </a:r>
            <a:r>
              <a:rPr lang="tr-TR" altLang="en-US" sz="1200" dirty="0" err="1">
                <a:solidFill>
                  <a:srgbClr val="FF0000"/>
                </a:solidFill>
              </a:rPr>
              <a:t>complexity</a:t>
            </a:r>
            <a:r>
              <a:rPr lang="tr-TR" altLang="en-US" sz="1200" dirty="0"/>
              <a:t> </a:t>
            </a:r>
            <a:r>
              <a:rPr lang="en-US" altLang="en-US" sz="1200" dirty="0"/>
              <a:t>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200" dirty="0"/>
              <a:t>For a given problem, the complexity should be reduced as much as possible</a:t>
            </a:r>
            <a:r>
              <a:rPr lang="tr-TR" altLang="en-US" sz="1200" dirty="0"/>
              <a:t>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tr-TR" altLang="en-US" sz="120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tr-TR" altLang="en-US" sz="1200" dirty="0" err="1">
                <a:sym typeface="Wingdings" panose="05000000000000000000" pitchFamily="2" charset="2"/>
              </a:rPr>
              <a:t>Efficiency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and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complexity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refer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to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the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same</a:t>
            </a:r>
            <a:r>
              <a:rPr lang="tr-TR" altLang="en-US" sz="1200" dirty="0">
                <a:sym typeface="Wingdings" panose="05000000000000000000" pitchFamily="2" charset="2"/>
              </a:rPr>
              <a:t> </a:t>
            </a:r>
            <a:r>
              <a:rPr lang="tr-TR" altLang="en-US" sz="1200" dirty="0" err="1">
                <a:sym typeface="Wingdings" panose="05000000000000000000" pitchFamily="2" charset="2"/>
              </a:rPr>
              <a:t>concept</a:t>
            </a:r>
            <a:r>
              <a:rPr lang="tr-TR" altLang="en-US" sz="1200" dirty="0">
                <a:sym typeface="Wingdings" panose="05000000000000000000" pitchFamily="2" charset="2"/>
              </a:rPr>
              <a:t>.</a:t>
            </a:r>
            <a:endParaRPr lang="tr-TR" altLang="en-US" sz="1200" dirty="0"/>
          </a:p>
          <a:p>
            <a:pPr eaLnBrk="1" hangingPunct="1"/>
            <a:endParaRPr lang="tr-TR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5F8D7B-3515-49DC-96E2-FC8E9B0B595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8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/>
              <a:t>Note</a:t>
            </a:r>
            <a:r>
              <a:rPr lang="tr-TR" sz="1200" dirty="0"/>
              <a:t> </a:t>
            </a:r>
            <a:r>
              <a:rPr lang="tr-TR" sz="1200" dirty="0" err="1"/>
              <a:t>that</a:t>
            </a:r>
            <a:r>
              <a:rPr lang="tr-TR" sz="1200" dirty="0"/>
              <a:t>, </a:t>
            </a:r>
            <a:r>
              <a:rPr lang="tr-TR" sz="1200" dirty="0" err="1"/>
              <a:t>for</a:t>
            </a:r>
            <a:r>
              <a:rPr lang="tr-TR" sz="1200" dirty="0"/>
              <a:t> n=1000 </a:t>
            </a:r>
            <a:r>
              <a:rPr lang="tr-TR" sz="1200" dirty="0" err="1"/>
              <a:t>Algorithm</a:t>
            </a:r>
            <a:r>
              <a:rPr lang="tr-TR" sz="1200" dirty="0"/>
              <a:t> B is not </a:t>
            </a:r>
            <a:r>
              <a:rPr lang="tr-TR" sz="1200" dirty="0" err="1"/>
              <a:t>feasible</a:t>
            </a:r>
            <a:r>
              <a:rPr lang="tr-TR" sz="1200" dirty="0"/>
              <a:t>.</a:t>
            </a:r>
          </a:p>
          <a:p>
            <a:r>
              <a:rPr lang="en-US" altLang="tr-TR" sz="1200" dirty="0">
                <a:sym typeface="Symbol" panose="05050102010706020507" pitchFamily="18" charset="2"/>
              </a:rPr>
              <a:t>This means that algorithm B cannot be used for large inputs, while running algorithm A is still feasible.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39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altLang="en-US" sz="2400" dirty="0"/>
              <a:t>W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powerful computers, </a:t>
            </a:r>
            <a:r>
              <a:rPr lang="tr-TR" altLang="en-US" sz="2400" dirty="0" err="1">
                <a:solidFill>
                  <a:srgbClr val="FF0000"/>
                </a:solidFill>
              </a:rPr>
              <a:t>why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program efficiency</a:t>
            </a:r>
            <a:r>
              <a:rPr lang="tr-TR" altLang="en-US" sz="2400" dirty="0">
                <a:solidFill>
                  <a:srgbClr val="FF0000"/>
                </a:solidFill>
              </a:rPr>
              <a:t>/</a:t>
            </a:r>
            <a:r>
              <a:rPr lang="tr-TR" altLang="en-US" sz="2400" dirty="0" err="1">
                <a:solidFill>
                  <a:srgbClr val="FF0000"/>
                </a:solidFill>
              </a:rPr>
              <a:t>complexity</a:t>
            </a:r>
            <a:r>
              <a:rPr lang="en-US" altLang="en-US" sz="2400" dirty="0">
                <a:solidFill>
                  <a:srgbClr val="FF0000"/>
                </a:solidFill>
              </a:rPr>
              <a:t> is</a:t>
            </a:r>
            <a:r>
              <a:rPr lang="tr-TR" altLang="en-US" sz="2400" dirty="0">
                <a:solidFill>
                  <a:srgbClr val="FF0000"/>
                </a:solidFill>
              </a:rPr>
              <a:t> not </a:t>
            </a:r>
            <a:r>
              <a:rPr lang="tr-TR" altLang="en-US" sz="2400" dirty="0" err="1">
                <a:solidFill>
                  <a:srgbClr val="FF0000"/>
                </a:solidFill>
              </a:rPr>
              <a:t>becoming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less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important</a:t>
            </a:r>
            <a:r>
              <a:rPr lang="tr-TR" altLang="en-US" sz="24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tr-TR" altLang="en-US" sz="2400" dirty="0" err="1"/>
              <a:t>Isn’t</a:t>
            </a:r>
            <a:r>
              <a:rPr lang="tr-TR" altLang="en-US" sz="2400" dirty="0"/>
              <a:t> it </a:t>
            </a:r>
            <a:r>
              <a:rPr lang="tr-TR" altLang="en-US" sz="2400" dirty="0" err="1"/>
              <a:t>possible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solve</a:t>
            </a:r>
            <a:r>
              <a:rPr lang="tr-TR" altLang="en-US" sz="2400" dirty="0"/>
              <a:t> </a:t>
            </a:r>
            <a:r>
              <a:rPr lang="en-US" altLang="en-US" sz="2400" dirty="0"/>
              <a:t>any efficiency problem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might</a:t>
            </a:r>
            <a:r>
              <a:rPr lang="tr-TR" altLang="en-US" sz="2400" dirty="0"/>
              <a:t> </a:t>
            </a:r>
            <a:r>
              <a:rPr lang="en-US" altLang="en-US" sz="2400" dirty="0"/>
              <a:t>face</a:t>
            </a:r>
            <a:r>
              <a:rPr lang="tr-TR" altLang="en-US" sz="2400" dirty="0"/>
              <a:t> </a:t>
            </a:r>
            <a:r>
              <a:rPr lang="en-US" altLang="en-US" sz="2400" dirty="0"/>
              <a:t>by</a:t>
            </a:r>
            <a:r>
              <a:rPr lang="tr-TR" altLang="en-US" sz="2400" dirty="0"/>
              <a:t> </a:t>
            </a:r>
            <a:r>
              <a:rPr lang="en-US" altLang="en-US" sz="2400" dirty="0"/>
              <a:t>using more powerful </a:t>
            </a:r>
            <a:r>
              <a:rPr lang="tr-TR" altLang="en-US" sz="2400" dirty="0"/>
              <a:t>hardware?</a:t>
            </a:r>
          </a:p>
          <a:p>
            <a:pPr eaLnBrk="1" hangingPunct="1"/>
            <a:r>
              <a:rPr lang="tr-TR" altLang="en-US" sz="2400" dirty="0" err="1"/>
              <a:t>Improved</a:t>
            </a:r>
            <a:r>
              <a:rPr lang="tr-TR" altLang="en-US" sz="2400" dirty="0"/>
              <a:t> </a:t>
            </a:r>
            <a:r>
              <a:rPr lang="en-US" altLang="en-US" sz="2400" dirty="0"/>
              <a:t>computing power </a:t>
            </a:r>
            <a:r>
              <a:rPr lang="tr-TR" altLang="en-US" sz="2400" dirty="0" err="1"/>
              <a:t>enables</a:t>
            </a:r>
            <a:r>
              <a:rPr lang="tr-TR" altLang="en-US" sz="2400" dirty="0"/>
              <a:t> us </a:t>
            </a:r>
            <a:r>
              <a:rPr lang="en-US" altLang="en-US" sz="2400" dirty="0"/>
              <a:t>to tackle more complex problems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But problem sizes and complexities are increasing too!</a:t>
            </a:r>
          </a:p>
          <a:p>
            <a:pPr eaLnBrk="1" hangingPunct="1"/>
            <a:r>
              <a:rPr lang="en-US" altLang="en-US" sz="2400" dirty="0"/>
              <a:t>We are entering </a:t>
            </a:r>
            <a:r>
              <a:rPr lang="en-US" altLang="en-US" sz="2400" dirty="0">
                <a:solidFill>
                  <a:srgbClr val="FF0000"/>
                </a:solidFill>
              </a:rPr>
              <a:t>BIG DATA </a:t>
            </a:r>
            <a:r>
              <a:rPr lang="en-US" altLang="en-US" sz="2400" dirty="0"/>
              <a:t>era!</a:t>
            </a:r>
            <a:endParaRPr lang="tr-TR" altLang="en-US" sz="24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68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>
                <a:solidFill>
                  <a:srgbClr val="202124"/>
                </a:solidFill>
                <a:latin typeface="+mn-lt"/>
              </a:rPr>
              <a:t>Not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possible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to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quantify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:</a:t>
            </a:r>
          </a:p>
          <a:p>
            <a:r>
              <a:rPr lang="en-US" sz="1200" dirty="0">
                <a:solidFill>
                  <a:srgbClr val="202124"/>
                </a:solidFill>
                <a:latin typeface="+mn-lt"/>
              </a:rPr>
              <a:t>“Big data” is a term relative to the available computing and storage power on the market — so in 1999, one gigabyte (1 GB) was considered big data. Today, it may consist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of </a:t>
            </a:r>
            <a:r>
              <a:rPr lang="en-US" dirty="0"/>
              <a:t>petabytes or exabytes</a:t>
            </a:r>
            <a:r>
              <a:rPr lang="en-US" sz="1200" dirty="0">
                <a:solidFill>
                  <a:srgbClr val="202124"/>
                </a:solidFill>
                <a:latin typeface="+mn-lt"/>
              </a:rPr>
              <a:t> of  information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.</a:t>
            </a:r>
            <a:br>
              <a:rPr lang="tr-TR" sz="1200" dirty="0">
                <a:solidFill>
                  <a:srgbClr val="202124"/>
                </a:solidFill>
                <a:latin typeface="+mn-lt"/>
              </a:rPr>
            </a:br>
            <a:endParaRPr lang="tr-TR" sz="1200" dirty="0">
              <a:solidFill>
                <a:srgbClr val="202124"/>
              </a:solidFill>
              <a:latin typeface="+mn-lt"/>
            </a:endParaRPr>
          </a:p>
          <a:p>
            <a:r>
              <a:rPr lang="en-US" sz="1200" dirty="0">
                <a:solidFill>
                  <a:srgbClr val="202124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rgbClr val="202124"/>
                </a:solidFill>
                <a:latin typeface="+mn-lt"/>
              </a:rPr>
              <a:t>Example:The</a:t>
            </a:r>
            <a:r>
              <a:rPr lang="en-US" sz="1200" dirty="0">
                <a:solidFill>
                  <a:srgbClr val="202124"/>
                </a:solidFill>
                <a:latin typeface="+mn-lt"/>
              </a:rPr>
              <a:t> average commercial aircraft - like the Boeing 737  creates 20 terabytes of engine information per hour.</a:t>
            </a:r>
            <a:endParaRPr lang="tr-TR" sz="1200" dirty="0">
              <a:solidFill>
                <a:srgbClr val="202124"/>
              </a:solidFill>
              <a:latin typeface="+mn-lt"/>
            </a:endParaRPr>
          </a:p>
          <a:p>
            <a:r>
              <a:rPr lang="en-US" sz="12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1200" dirty="0">
                <a:solidFill>
                  <a:srgbClr val="202124"/>
                </a:solidFill>
                <a:latin typeface="+mn-lt"/>
                <a:sym typeface="Wingdings" panose="05000000000000000000" pitchFamily="2" charset="2"/>
              </a:rPr>
              <a:t>A</a:t>
            </a:r>
            <a:r>
              <a:rPr lang="en-US" sz="1200" dirty="0">
                <a:solidFill>
                  <a:srgbClr val="202124"/>
                </a:solidFill>
                <a:latin typeface="+mn-lt"/>
              </a:rPr>
              <a:t>n average six-hour flight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creates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240</a:t>
            </a:r>
            <a:r>
              <a:rPr lang="en-US" sz="1200" dirty="0">
                <a:solidFill>
                  <a:srgbClr val="202124"/>
                </a:solidFill>
                <a:latin typeface="+mn-lt"/>
              </a:rPr>
              <a:t> terabytes of data.</a:t>
            </a:r>
            <a:br>
              <a:rPr lang="tr-TR" sz="1200" dirty="0">
                <a:solidFill>
                  <a:srgbClr val="202124"/>
                </a:solidFill>
                <a:latin typeface="+mn-lt"/>
              </a:rPr>
            </a:br>
            <a:endParaRPr lang="tr-TR" sz="1200" dirty="0">
              <a:solidFill>
                <a:srgbClr val="202124"/>
              </a:solidFill>
              <a:latin typeface="+mn-lt"/>
            </a:endParaRPr>
          </a:p>
          <a:p>
            <a:r>
              <a:rPr lang="tr-TR" sz="1200" dirty="0" err="1">
                <a:solidFill>
                  <a:srgbClr val="202124"/>
                </a:solidFill>
                <a:latin typeface="+mn-lt"/>
              </a:rPr>
              <a:t>Remainder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: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Tera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1200" baseline="30000" dirty="0">
                <a:solidFill>
                  <a:srgbClr val="202124"/>
                </a:solidFill>
                <a:latin typeface="+mn-lt"/>
              </a:rPr>
              <a:t>12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,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Peta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1200" baseline="30000" dirty="0">
                <a:solidFill>
                  <a:srgbClr val="202124"/>
                </a:solidFill>
                <a:latin typeface="+mn-lt"/>
              </a:rPr>
              <a:t>15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,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Exa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: 10</a:t>
            </a:r>
            <a:r>
              <a:rPr lang="tr-TR" sz="1200" baseline="30000" dirty="0">
                <a:solidFill>
                  <a:srgbClr val="202124"/>
                </a:solidFill>
                <a:latin typeface="+mn-lt"/>
              </a:rPr>
              <a:t>18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, </a:t>
            </a:r>
            <a:r>
              <a:rPr lang="tr-TR" sz="1200" dirty="0" err="1">
                <a:solidFill>
                  <a:srgbClr val="202124"/>
                </a:solidFill>
                <a:latin typeface="+mn-lt"/>
              </a:rPr>
              <a:t>Zetta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1200" baseline="30000" dirty="0">
                <a:solidFill>
                  <a:srgbClr val="202124"/>
                </a:solidFill>
                <a:latin typeface="+mn-lt"/>
              </a:rPr>
              <a:t>21</a:t>
            </a:r>
            <a:r>
              <a:rPr lang="tr-TR" sz="1200" dirty="0">
                <a:solidFill>
                  <a:srgbClr val="202124"/>
                </a:solidFill>
                <a:latin typeface="+mn-lt"/>
              </a:rPr>
              <a:t>…..</a:t>
            </a:r>
          </a:p>
          <a:p>
            <a:endParaRPr lang="tr-TR" sz="1200" dirty="0">
              <a:latin typeface="+mn-lt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5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Large datasets </a:t>
            </a:r>
            <a:r>
              <a:rPr lang="en-US" dirty="0"/>
              <a:t>outgrowing the storage capacities of single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en-US" dirty="0"/>
              <a:t>s</a:t>
            </a:r>
            <a:r>
              <a:rPr lang="tr-TR" dirty="0"/>
              <a:t> .</a:t>
            </a:r>
            <a:endParaRPr lang="en-US" dirty="0"/>
          </a:p>
          <a:p>
            <a:pPr marL="400050" lvl="2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-Need to partition data across a number of separate machines</a:t>
            </a:r>
          </a:p>
          <a:p>
            <a:pPr marL="180975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</a:rPr>
              <a:t>Increased storage capacities and access speeds are needed</a:t>
            </a:r>
            <a:r>
              <a:rPr lang="en-US" sz="2800" kern="0" dirty="0"/>
              <a:t>.</a:t>
            </a:r>
          </a:p>
          <a:p>
            <a:pPr marL="457200" lvl="1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-Still problems exist with I/O read, hardware failure, and combining data from multiple sources.</a:t>
            </a:r>
          </a:p>
          <a:p>
            <a:pPr marL="180975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</a:rPr>
              <a:t>Storage and analysis needs of big data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scalable information processing framework and </a:t>
            </a:r>
            <a:r>
              <a:rPr lang="en-US" kern="0" dirty="0">
                <a:solidFill>
                  <a:srgbClr val="FF0000"/>
                </a:solidFill>
              </a:rPr>
              <a:t>efficient algorithms/data structures 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 required to handle vast amounts of data </a:t>
            </a:r>
            <a:r>
              <a:rPr lang="tr-TR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53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At the top level, there are two data types:</a:t>
            </a:r>
          </a:p>
          <a:p>
            <a:pPr marL="0" indent="0">
              <a:buNone/>
            </a:pPr>
            <a:r>
              <a:rPr lang="en-US" sz="1200" dirty="0"/>
              <a:t>• </a:t>
            </a:r>
            <a:r>
              <a:rPr lang="en-US" sz="1200" dirty="0">
                <a:solidFill>
                  <a:srgbClr val="FF0000"/>
                </a:solidFill>
              </a:rPr>
              <a:t>System-defined data types </a:t>
            </a:r>
            <a:r>
              <a:rPr lang="en-US" sz="1200" dirty="0"/>
              <a:t>(also called </a:t>
            </a:r>
            <a:r>
              <a:rPr lang="en-US" sz="1200" i="1" dirty="0"/>
              <a:t>Primitive </a:t>
            </a:r>
            <a:r>
              <a:rPr lang="en-US" sz="1200" dirty="0"/>
              <a:t>data types)</a:t>
            </a:r>
          </a:p>
          <a:p>
            <a:pPr marL="0" indent="0">
              <a:buNone/>
            </a:pPr>
            <a:r>
              <a:rPr lang="en-US" sz="1200" dirty="0"/>
              <a:t>These are provided by programming language compiles.</a:t>
            </a:r>
          </a:p>
          <a:p>
            <a:pPr marL="0" indent="0">
              <a:buNone/>
            </a:pPr>
            <a:r>
              <a:rPr lang="en-US" sz="1200" dirty="0"/>
              <a:t>• </a:t>
            </a:r>
            <a:r>
              <a:rPr lang="en-US" sz="1200" dirty="0">
                <a:solidFill>
                  <a:srgbClr val="FF0000"/>
                </a:solidFill>
              </a:rPr>
              <a:t>User-defined data types</a:t>
            </a:r>
          </a:p>
          <a:p>
            <a:pPr marL="0" indent="0">
              <a:buNone/>
            </a:pPr>
            <a:r>
              <a:rPr lang="en-US" sz="1200" dirty="0"/>
              <a:t>If the system-defined data types are not enough, programming languages allow the users to define their own data types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22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 types that are defined by system are called </a:t>
            </a:r>
            <a:r>
              <a:rPr lang="en-US" sz="1200" dirty="0">
                <a:solidFill>
                  <a:srgbClr val="FF0000"/>
                </a:solidFill>
              </a:rPr>
              <a:t>primitive data types</a:t>
            </a:r>
            <a:r>
              <a:rPr lang="en-US" sz="1200" dirty="0"/>
              <a:t>. </a:t>
            </a:r>
          </a:p>
          <a:p>
            <a:r>
              <a:rPr lang="en-US" sz="1200" dirty="0"/>
              <a:t>Common primitive data types provided by many programming languages are: </a:t>
            </a:r>
            <a:r>
              <a:rPr lang="en-US" sz="1200" dirty="0">
                <a:solidFill>
                  <a:srgbClr val="FF0000"/>
                </a:solidFill>
              </a:rPr>
              <a:t>int, float, byte, char, double, bool,… </a:t>
            </a:r>
          </a:p>
          <a:p>
            <a:r>
              <a:rPr lang="en-US" sz="1200" dirty="0"/>
              <a:t>The number of bits allocated for each primitive data type depends on the language, compiler and operating system.</a:t>
            </a:r>
          </a:p>
          <a:p>
            <a:pPr marL="0" indent="0">
              <a:buNone/>
            </a:pPr>
            <a:r>
              <a:rPr lang="en-US" sz="1200" dirty="0"/>
              <a:t> For the same primitive data type, different languages may use different sizes in byte. For example, “int” may take 2 bytes or 4 bytes.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33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7AE6B-12E4-4046-9E47-18BD753F26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3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Formed by </a:t>
            </a:r>
            <a:r>
              <a:rPr lang="en-US" sz="1200" dirty="0">
                <a:solidFill>
                  <a:srgbClr val="FF0000"/>
                </a:solidFill>
              </a:rPr>
              <a:t>combining many system-defined data types</a:t>
            </a:r>
            <a:r>
              <a:rPr lang="en-US" sz="1200" dirty="0"/>
              <a:t> into a single structure.</a:t>
            </a:r>
          </a:p>
          <a:p>
            <a:r>
              <a:rPr lang="en-US" sz="1200" dirty="0"/>
              <a:t>Examples of user defined data types are: </a:t>
            </a:r>
            <a:r>
              <a:rPr lang="en-US" sz="1200" dirty="0">
                <a:solidFill>
                  <a:srgbClr val="FF0000"/>
                </a:solidFill>
              </a:rPr>
              <a:t>structures, unions, </a:t>
            </a:r>
            <a:r>
              <a:rPr lang="en-US" sz="1200" dirty="0" err="1">
                <a:solidFill>
                  <a:srgbClr val="FF0000"/>
                </a:solidFill>
              </a:rPr>
              <a:t>enum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erated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dirty="0"/>
              <a:t> in programming languages.</a:t>
            </a:r>
          </a:p>
          <a:p>
            <a:r>
              <a:rPr lang="en-US" sz="1200" dirty="0"/>
              <a:t>The system provides implementations and operations  for the primitive data types.</a:t>
            </a:r>
          </a:p>
          <a:p>
            <a:r>
              <a:rPr lang="en-US" sz="1200" dirty="0"/>
              <a:t>For user-defined data types we also need to define operations.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02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An abstract data type (ADT) is composed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200" dirty="0">
                <a:ea typeface="ＭＳ Ｐゴシック" panose="020B0600070205080204" pitchFamily="34" charset="-128"/>
              </a:rPr>
              <a:t>A collection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200" dirty="0">
                <a:ea typeface="ＭＳ Ｐゴシック" panose="020B0600070205080204" pitchFamily="34" charset="-128"/>
              </a:rPr>
              <a:t>A set of operations on that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Specifications of an ADT indicate</a:t>
            </a:r>
            <a:r>
              <a:rPr lang="tr-TR" altLang="tr-TR" sz="2600" dirty="0">
                <a:ea typeface="ＭＳ Ｐゴシック" panose="020B0600070205080204" pitchFamily="34" charset="-128"/>
              </a:rPr>
              <a:t>:</a:t>
            </a:r>
            <a:r>
              <a:rPr lang="en-US" altLang="tr-TR" sz="2600" dirty="0">
                <a:ea typeface="ＭＳ Ｐゴシック" panose="020B0600070205080204" pitchFamily="34" charset="-128"/>
              </a:rPr>
              <a:t> </a:t>
            </a:r>
            <a:r>
              <a:rPr lang="en-US" altLang="tr-TR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the ADT operations do </a:t>
            </a:r>
            <a:r>
              <a:rPr lang="en-US" altLang="tr-TR" sz="2600" dirty="0">
                <a:ea typeface="ＭＳ Ｐゴシック" panose="020B0600070205080204" pitchFamily="34" charset="-128"/>
              </a:rPr>
              <a:t>but not how to implement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Implementation of an ADT requires choosing a particular </a:t>
            </a:r>
            <a:r>
              <a:rPr lang="en-US" altLang="tr-TR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structure.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“Abstraction allows man to </a:t>
            </a:r>
            <a:r>
              <a:rPr lang="en-US" sz="2800" dirty="0">
                <a:solidFill>
                  <a:srgbClr val="FF0000"/>
                </a:solidFill>
              </a:rPr>
              <a:t>see with his mind </a:t>
            </a:r>
            <a:r>
              <a:rPr lang="en-US" sz="2800" dirty="0"/>
              <a:t>what he cannot see physically with his eyes...”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72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Data structure is a particular way of </a:t>
            </a:r>
            <a:r>
              <a:rPr lang="en-US" sz="1200" dirty="0">
                <a:solidFill>
                  <a:srgbClr val="FF0000"/>
                </a:solidFill>
              </a:rPr>
              <a:t>storing and organizing data </a:t>
            </a:r>
            <a:r>
              <a:rPr lang="en-US" sz="1200" dirty="0"/>
              <a:t>in computer memory so that it can be used efficiently.</a:t>
            </a:r>
          </a:p>
          <a:p>
            <a:r>
              <a:rPr lang="en-US" sz="1200" dirty="0"/>
              <a:t>A data structure is a </a:t>
            </a:r>
            <a:r>
              <a:rPr lang="en-US" sz="1200" dirty="0">
                <a:solidFill>
                  <a:srgbClr val="FF0000"/>
                </a:solidFill>
              </a:rPr>
              <a:t>collection of data values</a:t>
            </a:r>
            <a:r>
              <a:rPr lang="en-US" sz="1200" dirty="0"/>
              <a:t>, the </a:t>
            </a:r>
            <a:r>
              <a:rPr lang="en-US" sz="1200" dirty="0">
                <a:solidFill>
                  <a:srgbClr val="FF0000"/>
                </a:solidFill>
              </a:rPr>
              <a:t>relationships</a:t>
            </a:r>
            <a:r>
              <a:rPr lang="en-US" sz="1200" dirty="0"/>
              <a:t> among them, and the </a:t>
            </a:r>
            <a:r>
              <a:rPr lang="en-US" sz="1200" dirty="0">
                <a:solidFill>
                  <a:srgbClr val="FF0000"/>
                </a:solidFill>
              </a:rPr>
              <a:t>functions or operations </a:t>
            </a:r>
            <a:r>
              <a:rPr lang="en-US" sz="1200" dirty="0"/>
              <a:t>that can be applied to the data.</a:t>
            </a:r>
            <a:endParaRPr lang="tr-TR" sz="1200" dirty="0"/>
          </a:p>
          <a:p>
            <a:pPr marL="0" indent="0">
              <a:buNone/>
            </a:pPr>
            <a:r>
              <a:rPr lang="tr-TR" sz="1200" dirty="0">
                <a:sym typeface="Wingdings" panose="05000000000000000000" pitchFamily="2" charset="2"/>
              </a:rPr>
              <a:t>Data </a:t>
            </a:r>
            <a:r>
              <a:rPr lang="tr-TR" sz="1200" dirty="0" err="1">
                <a:sym typeface="Wingdings" panose="05000000000000000000" pitchFamily="2" charset="2"/>
              </a:rPr>
              <a:t>structures</a:t>
            </a:r>
            <a:r>
              <a:rPr lang="tr-TR" sz="1200" dirty="0">
                <a:sym typeface="Wingdings" panose="05000000000000000000" pitchFamily="2" charset="2"/>
              </a:rPr>
              <a:t> </a:t>
            </a:r>
            <a:r>
              <a:rPr lang="tr-TR" sz="1200" dirty="0" err="1">
                <a:sym typeface="Wingdings" panose="05000000000000000000" pitchFamily="2" charset="2"/>
              </a:rPr>
              <a:t>are</a:t>
            </a:r>
            <a:r>
              <a:rPr lang="tr-TR" sz="1200" dirty="0">
                <a:sym typeface="Wingdings" panose="05000000000000000000" pitchFamily="2" charset="2"/>
              </a:rPr>
              <a:t> </a:t>
            </a:r>
            <a:r>
              <a:rPr lang="tr-TR" sz="1200" dirty="0" err="1">
                <a:sym typeface="Wingdings" panose="05000000000000000000" pitchFamily="2" charset="2"/>
              </a:rPr>
              <a:t>specific</a:t>
            </a:r>
            <a:r>
              <a:rPr lang="tr-TR" sz="1200" dirty="0">
                <a:sym typeface="Wingdings" panose="05000000000000000000" pitchFamily="2" charset="2"/>
              </a:rPr>
              <a:t> </a:t>
            </a:r>
            <a:r>
              <a:rPr lang="tr-TR" sz="1200" dirty="0" err="1">
                <a:sym typeface="Wingdings" panose="05000000000000000000" pitchFamily="2" charset="2"/>
              </a:rPr>
              <a:t>implementations</a:t>
            </a:r>
            <a:r>
              <a:rPr lang="tr-TR" sz="1200" dirty="0">
                <a:sym typeface="Wingdings" panose="05000000000000000000" pitchFamily="2" charset="2"/>
              </a:rPr>
              <a:t> of </a:t>
            </a:r>
            <a:r>
              <a:rPr lang="tr-TR" sz="1200" dirty="0" err="1">
                <a:sym typeface="Wingdings" panose="05000000000000000000" pitchFamily="2" charset="2"/>
              </a:rPr>
              <a:t>ADTs</a:t>
            </a:r>
            <a:r>
              <a:rPr lang="tr-TR" sz="1200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3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1167F-DE35-47B1-B0B2-48B916C854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50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Depending on the organization of the elements, data structures are classified into two types:</a:t>
            </a:r>
          </a:p>
          <a:p>
            <a:pPr marL="857250" lvl="1" indent="-4572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Linear data structures</a:t>
            </a:r>
            <a:r>
              <a:rPr lang="en-US" sz="2400" dirty="0"/>
              <a:t>: Elements are accessed in a sequential order but it is not compulsory to store</a:t>
            </a:r>
            <a:r>
              <a:rPr lang="tr-TR" sz="2400" dirty="0"/>
              <a:t>/</a:t>
            </a:r>
            <a:r>
              <a:rPr lang="tr-TR" sz="2400" dirty="0" err="1"/>
              <a:t>access</a:t>
            </a:r>
            <a:r>
              <a:rPr lang="en-US" sz="2400" dirty="0"/>
              <a:t> all elements sequentially. </a:t>
            </a:r>
          </a:p>
          <a:p>
            <a:pPr marL="400050" lvl="1" indent="0">
              <a:buNone/>
            </a:pPr>
            <a:r>
              <a:rPr lang="en-US" sz="2400" dirty="0"/>
              <a:t>   Examples: Arrays, Linked Lists, Stacks and Queues.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2) Non – linear data structures</a:t>
            </a:r>
            <a:r>
              <a:rPr lang="en-US" sz="2400" dirty="0"/>
              <a:t>: Elements are stored/accessed in a non-linear order.       </a:t>
            </a:r>
          </a:p>
          <a:p>
            <a:pPr marL="400050" lvl="1" indent="0">
              <a:buNone/>
            </a:pPr>
            <a:r>
              <a:rPr lang="en-US" sz="2400" dirty="0"/>
              <a:t>    Examples: Trees and graphs.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CE0E-53CF-46B8-85F0-F96F883AB2E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125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D61CF9-85A0-4E38-9170-C299405EB62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5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A19D2-D3E6-4129-9E51-E2401CE769D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98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alibri" panose="020F0502020204030204" pitchFamily="34" charset="0"/>
              </a:rPr>
              <a:t>//Simplified notation,</a:t>
            </a:r>
            <a:r>
              <a:rPr lang="tr-TR" altLang="en-US" sz="1200" dirty="0">
                <a:latin typeface="Calibri" panose="020F0502020204030204" pitchFamily="34" charset="0"/>
              </a:rPr>
              <a:t> </a:t>
            </a:r>
            <a:r>
              <a:rPr lang="en-US" altLang="en-US" sz="1200" dirty="0">
                <a:latin typeface="Calibri" panose="020F0502020204030204" pitchFamily="34" charset="0"/>
              </a:rPr>
              <a:t>we use this notation as in </a:t>
            </a:r>
            <a:r>
              <a:rPr lang="tr-TR" altLang="en-US" sz="1200" dirty="0" err="1">
                <a:latin typeface="Calibri" panose="020F0502020204030204" pitchFamily="34" charset="0"/>
              </a:rPr>
              <a:t>Cormen</a:t>
            </a:r>
            <a:r>
              <a:rPr lang="tr-TR" altLang="en-US" sz="1200" dirty="0">
                <a:latin typeface="Calibri" panose="020F0502020204030204" pitchFamily="34" charset="0"/>
              </a:rPr>
              <a:t> et al</a:t>
            </a:r>
            <a:r>
              <a:rPr lang="en-US" altLang="en-US" sz="1200" dirty="0">
                <a:latin typeface="Calibri" panose="020F0502020204030204" pitchFamily="34" charset="0"/>
              </a:rPr>
              <a:t>.</a:t>
            </a:r>
            <a:endParaRPr lang="tr-TR" altLang="en-US" sz="1200" dirty="0">
              <a:latin typeface="Calibri" panose="020F0502020204030204" pitchFamily="34" charset="0"/>
            </a:endParaRPr>
          </a:p>
          <a:p>
            <a:pPr eaLnBrk="1" hangingPunct="1"/>
            <a:endParaRPr lang="tr-TR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D688D1-8255-42F1-B2AB-235D2F27251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2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sz="1200" dirty="0" err="1"/>
              <a:t>Algorithms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developed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solve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certain</a:t>
            </a:r>
            <a:r>
              <a:rPr lang="tr-TR" altLang="en-US" sz="1200" dirty="0"/>
              <a:t> problem </a:t>
            </a:r>
            <a:r>
              <a:rPr lang="tr-TR" altLang="en-US" sz="1200" dirty="0" err="1">
                <a:solidFill>
                  <a:srgbClr val="FF0000"/>
                </a:solidFill>
              </a:rPr>
              <a:t>difffer</a:t>
            </a:r>
            <a:r>
              <a:rPr lang="tr-TR" altLang="en-US" sz="1200" dirty="0">
                <a:solidFill>
                  <a:srgbClr val="FF0000"/>
                </a:solidFill>
              </a:rPr>
              <a:t> in </a:t>
            </a:r>
            <a:r>
              <a:rPr lang="tr-TR" altLang="en-US" sz="1200" dirty="0" err="1">
                <a:solidFill>
                  <a:srgbClr val="FF0000"/>
                </a:solidFill>
              </a:rPr>
              <a:t>efficiency</a:t>
            </a:r>
            <a:r>
              <a:rPr lang="tr-TR" altLang="en-US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en-US" sz="1200" dirty="0"/>
              <a:t>T</a:t>
            </a:r>
            <a:r>
              <a:rPr lang="tr-TR" altLang="en-US" sz="1200" dirty="0"/>
              <a:t>he </a:t>
            </a:r>
            <a:r>
              <a:rPr lang="tr-TR" altLang="en-US" sz="1200" dirty="0" err="1"/>
              <a:t>difficulty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algorithm</a:t>
            </a:r>
            <a:r>
              <a:rPr lang="en-US" altLang="en-US" sz="1200" dirty="0"/>
              <a:t>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for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comparing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the</a:t>
            </a:r>
            <a:r>
              <a:rPr lang="en-US" altLang="en-US" sz="1200" dirty="0" err="1"/>
              <a:t>ir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efficienc</a:t>
            </a:r>
            <a:r>
              <a:rPr lang="en-US" altLang="en-US" sz="1200" dirty="0" err="1"/>
              <a:t>ies</a:t>
            </a:r>
            <a:r>
              <a:rPr lang="tr-TR" altLang="en-US" sz="1200" dirty="0"/>
              <a:t> is </a:t>
            </a:r>
            <a:r>
              <a:rPr lang="tr-TR" altLang="en-US" sz="1200" dirty="0" err="1"/>
              <a:t>called</a:t>
            </a:r>
            <a:r>
              <a:rPr lang="tr-TR" altLang="en-US" sz="1200" dirty="0"/>
              <a:t> </a:t>
            </a:r>
            <a:r>
              <a:rPr lang="tr-TR" altLang="en-US" sz="1200" dirty="0" err="1">
                <a:solidFill>
                  <a:srgbClr val="C00000"/>
                </a:solidFill>
              </a:rPr>
              <a:t>computational</a:t>
            </a:r>
            <a:r>
              <a:rPr lang="tr-TR" altLang="en-US" sz="1200" dirty="0">
                <a:solidFill>
                  <a:srgbClr val="C00000"/>
                </a:solidFill>
              </a:rPr>
              <a:t> </a:t>
            </a:r>
            <a:r>
              <a:rPr lang="tr-TR" altLang="en-US" sz="1200" dirty="0" err="1">
                <a:solidFill>
                  <a:srgbClr val="C00000"/>
                </a:solidFill>
              </a:rPr>
              <a:t>complexity</a:t>
            </a:r>
            <a:r>
              <a:rPr lang="tr-TR" altLang="en-US" sz="1200" dirty="0">
                <a:solidFill>
                  <a:srgbClr val="C00000"/>
                </a:solidFill>
              </a:rPr>
              <a:t>.</a:t>
            </a:r>
            <a:endParaRPr lang="en-US" altLang="en-US" sz="1200" dirty="0">
              <a:solidFill>
                <a:srgbClr val="C00000"/>
              </a:solidFill>
            </a:endParaRPr>
          </a:p>
          <a:p>
            <a:r>
              <a:rPr lang="tr-TR" altLang="en-US" sz="1200" dirty="0" err="1"/>
              <a:t>Computational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complexity</a:t>
            </a:r>
            <a:r>
              <a:rPr lang="tr-TR" altLang="en-US" sz="1200" dirty="0"/>
              <a:t>  </a:t>
            </a:r>
            <a:r>
              <a:rPr lang="tr-TR" altLang="en-US" sz="1200" dirty="0" err="1"/>
              <a:t>indicates</a:t>
            </a:r>
            <a:r>
              <a:rPr lang="tr-TR" altLang="en-US" sz="1200" dirty="0"/>
              <a:t> </a:t>
            </a:r>
            <a:r>
              <a:rPr lang="tr-TR" altLang="en-US" sz="1200" dirty="0">
                <a:solidFill>
                  <a:srgbClr val="FF0000"/>
                </a:solidFill>
              </a:rPr>
              <a:t>how </a:t>
            </a:r>
            <a:r>
              <a:rPr lang="tr-TR" altLang="en-US" sz="1200" dirty="0" err="1">
                <a:solidFill>
                  <a:srgbClr val="FF0000"/>
                </a:solidFill>
              </a:rPr>
              <a:t>much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effort</a:t>
            </a:r>
            <a:r>
              <a:rPr lang="tr-TR" altLang="en-US" sz="1200" dirty="0">
                <a:solidFill>
                  <a:srgbClr val="FF0000"/>
                </a:solidFill>
              </a:rPr>
              <a:t> is </a:t>
            </a:r>
            <a:r>
              <a:rPr lang="tr-TR" altLang="en-US" sz="1200" dirty="0" err="1">
                <a:solidFill>
                  <a:srgbClr val="FF0000"/>
                </a:solidFill>
              </a:rPr>
              <a:t>required</a:t>
            </a:r>
            <a:r>
              <a:rPr lang="en-US" altLang="en-US" sz="1200" dirty="0">
                <a:solidFill>
                  <a:srgbClr val="FF0000"/>
                </a:solidFill>
              </a:rPr>
              <a:t> for </a:t>
            </a:r>
            <a:r>
              <a:rPr lang="tr-TR" altLang="en-US" sz="1200" dirty="0">
                <a:solidFill>
                  <a:srgbClr val="FF0000"/>
                </a:solidFill>
              </a:rPr>
              <a:t>an </a:t>
            </a:r>
            <a:r>
              <a:rPr lang="tr-TR" altLang="en-US" sz="1200" dirty="0" err="1">
                <a:solidFill>
                  <a:srgbClr val="FF0000"/>
                </a:solidFill>
              </a:rPr>
              <a:t>algorithm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/>
              <a:t>or</a:t>
            </a:r>
            <a:r>
              <a:rPr lang="tr-TR" altLang="en-US" sz="1200" dirty="0"/>
              <a:t> how </a:t>
            </a:r>
            <a:r>
              <a:rPr lang="tr-TR" altLang="en-US" sz="1200" dirty="0" err="1"/>
              <a:t>costly</a:t>
            </a:r>
            <a:r>
              <a:rPr lang="tr-TR" altLang="en-US" sz="1200" dirty="0"/>
              <a:t> it is.</a:t>
            </a:r>
          </a:p>
          <a:p>
            <a:r>
              <a:rPr lang="tr-TR" altLang="en-US" sz="1200" dirty="0"/>
              <a:t>An </a:t>
            </a:r>
            <a:r>
              <a:rPr lang="tr-TR" altLang="en-US" sz="1200" dirty="0" err="1"/>
              <a:t>algorithm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that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solves</a:t>
            </a:r>
            <a:r>
              <a:rPr lang="tr-TR" altLang="en-US" sz="1200" dirty="0"/>
              <a:t> a problem in a </a:t>
            </a:r>
            <a:r>
              <a:rPr lang="tr-TR" altLang="en-US" sz="1200" dirty="0" err="1">
                <a:solidFill>
                  <a:srgbClr val="FF0000"/>
                </a:solidFill>
              </a:rPr>
              <a:t>very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long</a:t>
            </a:r>
            <a:r>
              <a:rPr lang="tr-TR" altLang="en-US" sz="1200" dirty="0">
                <a:solidFill>
                  <a:srgbClr val="FF0000"/>
                </a:solidFill>
              </a:rPr>
              <a:t> time </a:t>
            </a:r>
            <a:r>
              <a:rPr lang="tr-TR" altLang="en-US" sz="1200" dirty="0"/>
              <a:t>is </a:t>
            </a:r>
            <a:r>
              <a:rPr lang="tr-TR" altLang="en-US" sz="1200" dirty="0" err="1"/>
              <a:t>hardly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any</a:t>
            </a:r>
            <a:r>
              <a:rPr lang="tr-TR" altLang="en-US" sz="1200" dirty="0"/>
              <a:t> </a:t>
            </a:r>
            <a:r>
              <a:rPr lang="tr-TR" altLang="en-US" sz="1200" dirty="0" err="1"/>
              <a:t>use</a:t>
            </a:r>
            <a:r>
              <a:rPr lang="tr-TR" altLang="en-US" sz="1200" dirty="0"/>
              <a:t>.</a:t>
            </a:r>
          </a:p>
          <a:p>
            <a:r>
              <a:rPr lang="tr-TR" altLang="en-US" sz="1200" dirty="0"/>
              <a:t>An </a:t>
            </a:r>
            <a:r>
              <a:rPr lang="tr-TR" altLang="en-US" sz="1200" dirty="0" err="1"/>
              <a:t>algorithm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that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requires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extremely</a:t>
            </a:r>
            <a:r>
              <a:rPr lang="tr-TR" altLang="en-US" sz="1200" dirty="0"/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large</a:t>
            </a:r>
            <a:r>
              <a:rPr lang="tr-TR" altLang="en-US" sz="1200" dirty="0">
                <a:solidFill>
                  <a:srgbClr val="FF0000"/>
                </a:solidFill>
              </a:rPr>
              <a:t> main </a:t>
            </a:r>
            <a:r>
              <a:rPr lang="tr-TR" altLang="en-US" sz="1200" dirty="0" err="1">
                <a:solidFill>
                  <a:srgbClr val="FF0000"/>
                </a:solidFill>
              </a:rPr>
              <a:t>memory</a:t>
            </a:r>
            <a:r>
              <a:rPr lang="tr-TR" altLang="en-US" sz="1200" dirty="0"/>
              <a:t> is </a:t>
            </a:r>
            <a:r>
              <a:rPr lang="en-US" altLang="en-US" sz="1200" dirty="0"/>
              <a:t>also </a:t>
            </a:r>
            <a:r>
              <a:rPr lang="tr-TR" altLang="en-US" sz="1200" dirty="0"/>
              <a:t>not </a:t>
            </a:r>
            <a:r>
              <a:rPr lang="tr-TR" altLang="en-US" sz="1200" dirty="0" err="1"/>
              <a:t>useful</a:t>
            </a:r>
            <a:r>
              <a:rPr lang="tr-TR" altLang="en-US" sz="1200" dirty="0"/>
              <a:t> in </a:t>
            </a:r>
            <a:r>
              <a:rPr lang="tr-TR" altLang="en-US" sz="1200" dirty="0" err="1"/>
              <a:t>most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computers</a:t>
            </a:r>
            <a:r>
              <a:rPr lang="tr-TR" altLang="en-US" sz="1200" dirty="0"/>
              <a:t>.</a:t>
            </a:r>
            <a:endParaRPr lang="en-US" altLang="en-US" sz="1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64F14-CCF0-4A4D-BBE4-99F196CDC67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28A48B-AE3C-438E-80DF-764517A4C54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B8126-6C7C-4A3F-950C-D28AC00EB9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8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7989A-7C5D-4130-9AAF-7072D02A72D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7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6317B-88CD-40A8-8033-B370FE96BE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0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dirty="0"/>
              <a:t>The statement of the problem specifies the desired input/output relationship.</a:t>
            </a:r>
          </a:p>
          <a:p>
            <a:pPr eaLnBrk="1" hangingPunct="1"/>
            <a:r>
              <a:rPr lang="tr-TR" altLang="en-US" sz="1200" dirty="0" err="1"/>
              <a:t>If</a:t>
            </a:r>
            <a:r>
              <a:rPr lang="tr-TR" altLang="en-US" sz="1200" dirty="0"/>
              <a:t> a problem can be </a:t>
            </a:r>
            <a:r>
              <a:rPr lang="tr-TR" altLang="en-US" sz="1200" dirty="0" err="1"/>
              <a:t>expressed</a:t>
            </a:r>
            <a:r>
              <a:rPr lang="tr-TR" altLang="en-US" sz="1200" dirty="0"/>
              <a:t> in </a:t>
            </a:r>
            <a:r>
              <a:rPr lang="tr-TR" altLang="en-US" sz="1200" dirty="0" err="1"/>
              <a:t>terms</a:t>
            </a:r>
            <a:r>
              <a:rPr lang="tr-TR" altLang="en-US" sz="1200" dirty="0"/>
              <a:t> of </a:t>
            </a:r>
            <a:r>
              <a:rPr lang="tr-TR" altLang="en-US" sz="1200" dirty="0">
                <a:solidFill>
                  <a:srgbClr val="FF0000"/>
                </a:solidFill>
              </a:rPr>
              <a:t>a </a:t>
            </a:r>
            <a:r>
              <a:rPr lang="tr-TR" altLang="en-US" sz="1200" dirty="0" err="1">
                <a:solidFill>
                  <a:srgbClr val="FF0000"/>
                </a:solidFill>
              </a:rPr>
              <a:t>formal</a:t>
            </a:r>
            <a:r>
              <a:rPr lang="tr-TR" altLang="en-US" sz="1200" dirty="0">
                <a:solidFill>
                  <a:srgbClr val="FF0000"/>
                </a:solidFill>
              </a:rPr>
              <a:t> model</a:t>
            </a:r>
            <a:r>
              <a:rPr lang="en-US" altLang="en-US" sz="1200" dirty="0">
                <a:solidFill>
                  <a:srgbClr val="FF0000"/>
                </a:solidFill>
              </a:rPr>
              <a:t>,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then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we</a:t>
            </a:r>
            <a:r>
              <a:rPr lang="tr-TR" altLang="en-US" sz="1200" dirty="0"/>
              <a:t> can </a:t>
            </a:r>
            <a:r>
              <a:rPr lang="tr-TR" altLang="en-US" sz="1200" dirty="0" err="1"/>
              <a:t>use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properties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this</a:t>
            </a:r>
            <a:r>
              <a:rPr lang="tr-TR" altLang="en-US" sz="1200" dirty="0"/>
              <a:t> model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find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solution</a:t>
            </a:r>
            <a:r>
              <a:rPr lang="tr-TR" altLang="en-US" sz="1200" dirty="0"/>
              <a:t>.</a:t>
            </a:r>
          </a:p>
          <a:p>
            <a:pPr eaLnBrk="1" hangingPunct="1"/>
            <a:r>
              <a:rPr lang="tr-TR" altLang="en-US" sz="1200" dirty="0" err="1"/>
              <a:t>Once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we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find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suitable</a:t>
            </a:r>
            <a:r>
              <a:rPr lang="tr-TR" altLang="en-US" sz="1200" dirty="0"/>
              <a:t> </a:t>
            </a:r>
            <a:r>
              <a:rPr lang="en-US" altLang="en-US" sz="1200" dirty="0"/>
              <a:t>formal </a:t>
            </a:r>
            <a:r>
              <a:rPr lang="tr-TR" altLang="en-US" sz="1200" dirty="0"/>
              <a:t>model </a:t>
            </a:r>
            <a:r>
              <a:rPr lang="tr-TR" altLang="en-US" sz="1200" dirty="0" err="1"/>
              <a:t>for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our</a:t>
            </a:r>
            <a:r>
              <a:rPr lang="tr-TR" altLang="en-US" sz="1200" dirty="0"/>
              <a:t> problem</a:t>
            </a:r>
            <a:r>
              <a:rPr lang="en-US" altLang="en-US" sz="1200" dirty="0"/>
              <a:t>,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then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we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try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find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solution</a:t>
            </a:r>
            <a:r>
              <a:rPr lang="tr-TR" altLang="en-US" sz="1200" dirty="0"/>
              <a:t> in </a:t>
            </a:r>
            <a:r>
              <a:rPr lang="tr-TR" altLang="en-US" sz="1200" dirty="0" err="1"/>
              <a:t>terms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that</a:t>
            </a:r>
            <a:r>
              <a:rPr lang="tr-TR" altLang="en-US" sz="1200" dirty="0"/>
              <a:t> model.</a:t>
            </a:r>
          </a:p>
          <a:p>
            <a:pPr eaLnBrk="1" hangingPunct="1"/>
            <a:r>
              <a:rPr lang="tr-TR" altLang="en-US" sz="1200" dirty="0" err="1"/>
              <a:t>Our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initial</a:t>
            </a:r>
            <a:r>
              <a:rPr lang="tr-TR" altLang="en-US" sz="1200" dirty="0"/>
              <a:t> </a:t>
            </a:r>
            <a:r>
              <a:rPr lang="tr-TR" altLang="en-US" sz="1200" dirty="0" err="1"/>
              <a:t>goal</a:t>
            </a:r>
            <a:r>
              <a:rPr lang="tr-TR" altLang="en-US" sz="1200" dirty="0"/>
              <a:t> </a:t>
            </a:r>
            <a:r>
              <a:rPr lang="en-US" altLang="en-US" sz="1200" dirty="0"/>
              <a:t>should be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find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solution</a:t>
            </a:r>
            <a:r>
              <a:rPr lang="tr-TR" altLang="en-US" sz="1200" dirty="0"/>
              <a:t> in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form of an </a:t>
            </a:r>
            <a:r>
              <a:rPr lang="tr-TR" altLang="en-US" sz="1200" dirty="0" err="1"/>
              <a:t>algorithm</a:t>
            </a:r>
            <a:r>
              <a:rPr lang="tr-TR" altLang="en-US" sz="1200" dirty="0"/>
              <a:t>.</a:t>
            </a:r>
            <a:endParaRPr lang="en-US" altLang="en-US" sz="1200" dirty="0"/>
          </a:p>
          <a:p>
            <a:pPr eaLnBrk="1" hangingPunct="1"/>
            <a:endParaRPr lang="tr-TR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2343C7-8EE4-438A-AE3F-3E329EBAC16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9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C8248-9B9B-440F-BC63-0A5AB9FCB82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6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en-US" sz="1200" dirty="0" err="1"/>
              <a:t>Pseudo-language</a:t>
            </a:r>
            <a:r>
              <a:rPr lang="en-US" altLang="en-US" sz="1200" dirty="0"/>
              <a:t>s are </a:t>
            </a:r>
            <a:r>
              <a:rPr lang="tr-TR" altLang="en-US" sz="1200" dirty="0"/>
              <a:t>a </a:t>
            </a:r>
            <a:r>
              <a:rPr lang="tr-TR" altLang="en-US" sz="1200" dirty="0" err="1"/>
              <a:t>combination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</a:t>
            </a:r>
            <a:r>
              <a:rPr lang="en-US" altLang="en-US" sz="1200" dirty="0"/>
              <a:t>basic </a:t>
            </a:r>
            <a:r>
              <a:rPr lang="tr-TR" altLang="en-US" sz="1200" dirty="0" err="1"/>
              <a:t>constructs</a:t>
            </a:r>
            <a:r>
              <a:rPr lang="tr-TR" altLang="en-US" sz="1200" dirty="0"/>
              <a:t> </a:t>
            </a:r>
            <a:r>
              <a:rPr lang="en-US" altLang="en-US" sz="1200" dirty="0"/>
              <a:t>of </a:t>
            </a:r>
            <a:r>
              <a:rPr lang="tr-TR" altLang="en-US" sz="1200" dirty="0" err="1"/>
              <a:t>formal</a:t>
            </a:r>
            <a:r>
              <a:rPr lang="tr-TR" altLang="en-US" sz="1200" dirty="0"/>
              <a:t> </a:t>
            </a:r>
            <a:r>
              <a:rPr lang="en-US" altLang="en-US" sz="1200" dirty="0"/>
              <a:t>programming </a:t>
            </a:r>
            <a:r>
              <a:rPr lang="tr-TR" altLang="en-US" sz="1200" dirty="0" err="1"/>
              <a:t>language</a:t>
            </a:r>
            <a:r>
              <a:rPr lang="en-US" altLang="en-US" sz="1200" dirty="0"/>
              <a:t>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and</a:t>
            </a:r>
            <a:r>
              <a:rPr lang="tr-TR" altLang="en-US" sz="1200" dirty="0"/>
              <a:t> </a:t>
            </a:r>
            <a:r>
              <a:rPr lang="en-US" altLang="en-US" sz="1200" dirty="0"/>
              <a:t>natural language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statements</a:t>
            </a:r>
            <a:r>
              <a:rPr lang="tr-TR" altLang="en-US" sz="1200" dirty="0"/>
              <a:t>.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They are used to express the solution but don’t have syntax details of a programming language.</a:t>
            </a:r>
            <a:endParaRPr lang="tr-TR" altLang="en-US" sz="1200" dirty="0"/>
          </a:p>
          <a:p>
            <a:pPr eaLnBrk="1" hangingPunct="1"/>
            <a:endParaRPr lang="tr-TR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125B0-A0DB-458A-88B7-AB4FD005E79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1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B1869EA-8680-4693-8B8E-5F461F3EAE72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F7D1DBD-8FDD-4A2D-9DE4-B51B760579C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3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A16776-2B02-496A-A7D2-7D66605C503A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6694617-27E3-4E94-B895-69EA17BB73F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80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88CE13E-22C6-481B-AD61-05B7F5948932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157406-4E02-4626-81B5-48ABB3AFA3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06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BBB14-22F6-4058-BFFF-D6578BAAB265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34984-2877-4D4E-A37F-5BD3FF1F631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5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B207014-5647-42F0-8297-5D578E5AD544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4BD6527-3B84-4BF1-9A6E-4186B45265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20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71775A7-4F5F-4146-BC3D-3AE2B108925E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0C96A33-A0AF-4331-BE20-DC3AF8C457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1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B821FFC-97EF-458C-9D86-59AC590B7CA3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B437891-0228-4319-B84A-BFA70B61456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2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3509E02-E552-4000-B174-B2903A9073EE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CDA7C39-B4D8-4331-A36D-D143254FFC9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C3F2DD4-9599-4C07-A529-F69E88A3C0B1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7E19ED9-3F0B-494D-9054-28CA306424C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1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9B43F0F-83B8-406F-8331-F2B154444CB0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5046950-7969-4ED7-85D1-81E7904B78F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3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FE0D288-6E33-4187-AEC5-225C556FC158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2B6D3C-20C8-4239-9346-F8411A37877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83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C1A97C-1099-4900-9E5A-C6502670124A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88D8D4A-E153-4616-8513-70578E5D2DA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0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5E0B86B-F06E-4B20-BDA7-6176E21C8619}" type="datetimeFigureOut">
              <a:rPr lang="tr-TR"/>
              <a:pPr>
                <a:defRPr/>
              </a:pPr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3268BF7-969F-44EF-B763-836A8264353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0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11560" y="2185598"/>
            <a:ext cx="7847012" cy="1223913"/>
          </a:xfrm>
        </p:spPr>
        <p:txBody>
          <a:bodyPr/>
          <a:lstStyle/>
          <a:p>
            <a:pPr eaLnBrk="1" hangingPunct="1"/>
            <a:r>
              <a:rPr lang="en-US" altLang="en-US" dirty="0"/>
              <a:t>COMP 2310</a:t>
            </a:r>
            <a:br>
              <a:rPr lang="en-US" altLang="en-US" dirty="0"/>
            </a:br>
            <a:r>
              <a:rPr lang="en-US" altLang="en-US" dirty="0"/>
              <a:t>Data Structures and Algorithms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6400800" cy="697632"/>
          </a:xfrm>
        </p:spPr>
        <p:txBody>
          <a:bodyPr/>
          <a:lstStyle/>
          <a:p>
            <a:pPr eaLnBrk="1" hangingPunct="1"/>
            <a:r>
              <a:rPr lang="tr-TR" altLang="en-US" dirty="0" err="1">
                <a:solidFill>
                  <a:schemeClr val="tx1"/>
                </a:solidFill>
              </a:rPr>
              <a:t>Lecture</a:t>
            </a:r>
            <a:r>
              <a:rPr lang="tr-TR" altLang="en-US" dirty="0">
                <a:solidFill>
                  <a:schemeClr val="tx1"/>
                </a:solidFill>
              </a:rPr>
              <a:t> 1</a:t>
            </a:r>
          </a:p>
          <a:p>
            <a:pPr eaLnBrk="1" hangingPunct="1"/>
            <a:r>
              <a:rPr lang="tr-TR" altLang="en-US" dirty="0" err="1">
                <a:solidFill>
                  <a:schemeClr val="tx1"/>
                </a:solidFill>
              </a:rPr>
              <a:t>Introduction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 err="1"/>
              <a:t>Harezm</a:t>
            </a:r>
            <a:r>
              <a:rPr lang="en-US" dirty="0"/>
              <a:t>: A Province in Uzbekistan</a:t>
            </a:r>
          </a:p>
        </p:txBody>
      </p:sp>
      <p:pic>
        <p:nvPicPr>
          <p:cNvPr id="55298" name="Picture 2" descr="https://ozbekistan.files.wordpress.com/2018/01/ozbekistan-idari-haritasi.jpg?w=8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68952" cy="55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 </a:t>
            </a:r>
            <a:r>
              <a:rPr lang="tr-TR" altLang="en-US" sz="4000" dirty="0" err="1"/>
              <a:t>Algorithms</a:t>
            </a:r>
            <a:r>
              <a:rPr lang="tr-TR" altLang="en-US" sz="4000" dirty="0"/>
              <a:t>			</a:t>
            </a:r>
            <a:endParaRPr lang="tr-TR" altLang="en-US" sz="2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tr-TR" altLang="en-US" sz="2800" dirty="0"/>
          </a:p>
          <a:p>
            <a:pPr eaLnBrk="1" hangingPunct="1"/>
            <a:r>
              <a:rPr lang="en-US" altLang="en-US" sz="2800" dirty="0"/>
              <a:t>In computer science, algorithm refers to: </a:t>
            </a:r>
            <a:r>
              <a:rPr lang="en-US" altLang="en-US" sz="2800" dirty="0">
                <a:solidFill>
                  <a:srgbClr val="FF0000"/>
                </a:solidFill>
              </a:rPr>
              <a:t>”A special method usable by a computer </a:t>
            </a:r>
            <a:r>
              <a:rPr lang="en-US" altLang="en-US" sz="2800" dirty="0"/>
              <a:t>for solving a problem”.</a:t>
            </a:r>
            <a:endParaRPr lang="tr-TR" altLang="en-US" sz="2800" dirty="0"/>
          </a:p>
          <a:p>
            <a:pPr eaLnBrk="1" hangingPunct="1"/>
            <a:endParaRPr lang="tr-TR" altLang="en-US" sz="2800" dirty="0"/>
          </a:p>
          <a:p>
            <a:pPr eaLnBrk="1" hangingPunct="1"/>
            <a:r>
              <a:rPr lang="en-US" altLang="en-US" sz="2800" dirty="0"/>
              <a:t>In general, we have the relationship: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    </a:t>
            </a:r>
            <a:r>
              <a:rPr lang="tr-TR" altLang="en-US" sz="2800" dirty="0" err="1">
                <a:solidFill>
                  <a:srgbClr val="000099"/>
                </a:solidFill>
              </a:rPr>
              <a:t>Algorithms</a:t>
            </a:r>
            <a:r>
              <a:rPr lang="tr-TR" altLang="en-US" sz="2800" dirty="0">
                <a:solidFill>
                  <a:srgbClr val="000099"/>
                </a:solidFill>
              </a:rPr>
              <a:t> + Data </a:t>
            </a:r>
            <a:r>
              <a:rPr lang="tr-TR" altLang="en-US" sz="2800" dirty="0" err="1">
                <a:solidFill>
                  <a:srgbClr val="000099"/>
                </a:solidFill>
              </a:rPr>
              <a:t>Structures</a:t>
            </a:r>
            <a:r>
              <a:rPr lang="tr-TR" altLang="en-US" sz="2800" dirty="0">
                <a:solidFill>
                  <a:srgbClr val="000099"/>
                </a:solidFill>
              </a:rPr>
              <a:t> = Programs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endParaRPr lang="tr-TR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 </a:t>
            </a:r>
            <a:r>
              <a:rPr lang="tr-TR" altLang="en-US" sz="4000" dirty="0" err="1"/>
              <a:t>Algorithms</a:t>
            </a:r>
            <a:r>
              <a:rPr lang="tr-TR" altLang="en-US" sz="4000" dirty="0"/>
              <a:t>			</a:t>
            </a:r>
            <a:endParaRPr lang="tr-TR" altLang="en-US" sz="2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640960" cy="4546848"/>
          </a:xfrm>
        </p:spPr>
        <p:txBody>
          <a:bodyPr/>
          <a:lstStyle/>
          <a:p>
            <a:pPr eaLnBrk="1" hangingPunct="1"/>
            <a:r>
              <a:rPr lang="tr-TR" altLang="en-US" sz="2800" dirty="0"/>
              <a:t>An </a:t>
            </a:r>
            <a:r>
              <a:rPr lang="tr-TR" altLang="en-US" sz="2800" dirty="0" err="1"/>
              <a:t>algorithm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consists</a:t>
            </a:r>
            <a:r>
              <a:rPr lang="tr-TR" altLang="en-US" sz="2800" dirty="0"/>
              <a:t> of a </a:t>
            </a:r>
            <a:r>
              <a:rPr lang="tr-TR" altLang="en-US" sz="2800" dirty="0" err="1">
                <a:solidFill>
                  <a:srgbClr val="FF0000"/>
                </a:solidFill>
              </a:rPr>
              <a:t>finite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sequence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/>
              <a:t>of </a:t>
            </a:r>
            <a:r>
              <a:rPr lang="tr-TR" altLang="en-US" sz="2800" dirty="0" err="1"/>
              <a:t>instructions</a:t>
            </a:r>
            <a:r>
              <a:rPr lang="tr-TR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 err="1"/>
              <a:t>Example</a:t>
            </a:r>
            <a:r>
              <a:rPr lang="tr-TR" altLang="en-US" sz="28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/>
              <a:t>	</a:t>
            </a:r>
            <a:r>
              <a:rPr lang="en-US" altLang="en-US" sz="2800" dirty="0"/>
              <a:t>How to find the </a:t>
            </a:r>
            <a:r>
              <a:rPr lang="en-US" altLang="en-US" sz="2800" dirty="0">
                <a:solidFill>
                  <a:srgbClr val="FF0000"/>
                </a:solidFill>
              </a:rPr>
              <a:t>minimum value </a:t>
            </a:r>
            <a:r>
              <a:rPr lang="en-US" altLang="en-US" sz="2800" dirty="0"/>
              <a:t>in a list of integers?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Solution:</a:t>
            </a: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>
                <a:solidFill>
                  <a:srgbClr val="000099"/>
                </a:solidFill>
              </a:rPr>
              <a:t>	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Scan the list </a:t>
            </a:r>
            <a:r>
              <a:rPr lang="en-US" altLang="ko-KR" sz="2800" dirty="0">
                <a:ea typeface="굴림" panose="020B0600000101010101" pitchFamily="34" charset="-127"/>
              </a:rPr>
              <a:t>from front to end and keep track of the minimum integer found so far.</a:t>
            </a:r>
            <a:endParaRPr lang="tr-TR" altLang="en-US" sz="2800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 </a:t>
            </a:r>
            <a:r>
              <a:rPr lang="tr-TR" altLang="en-US" sz="4000" dirty="0" err="1"/>
              <a:t>Algorithms</a:t>
            </a:r>
            <a:r>
              <a:rPr lang="tr-TR" altLang="en-US" sz="4000" dirty="0"/>
              <a:t>			</a:t>
            </a:r>
            <a:endParaRPr lang="tr-TR" altLang="en-US" sz="2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dirty="0" err="1"/>
              <a:t>Commonly</a:t>
            </a:r>
            <a:r>
              <a:rPr lang="en-US" altLang="en-US" sz="2800" dirty="0"/>
              <a:t>,</a:t>
            </a:r>
            <a:r>
              <a:rPr lang="tr-TR" altLang="en-US" sz="2800" dirty="0"/>
              <a:t> </a:t>
            </a:r>
            <a:r>
              <a:rPr lang="tr-TR" altLang="en-US" sz="2800" dirty="0" err="1"/>
              <a:t>we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present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using</a:t>
            </a:r>
            <a:r>
              <a:rPr lang="tr-TR" altLang="en-US" sz="2800" dirty="0"/>
              <a:t> a</a:t>
            </a:r>
            <a:r>
              <a:rPr lang="en-US" altLang="en-US" sz="2800" dirty="0"/>
              <a:t> simple </a:t>
            </a:r>
            <a:r>
              <a:rPr lang="tr-TR" altLang="en-US" sz="2800" dirty="0" err="1"/>
              <a:t>language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called</a:t>
            </a:r>
            <a:r>
              <a:rPr lang="tr-TR" altLang="en-US" sz="2800" dirty="0">
                <a:solidFill>
                  <a:srgbClr val="000099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pseudo-language</a:t>
            </a:r>
            <a:r>
              <a:rPr lang="tr-TR" altLang="en-US" sz="28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Algorithms</a:t>
            </a:r>
            <a:r>
              <a:rPr lang="tr-TR" altLang="en-US" sz="4000" dirty="0"/>
              <a:t>			</a:t>
            </a:r>
            <a:endParaRPr lang="tr-TR" altLang="en-US" sz="2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0099"/>
                </a:solidFill>
              </a:rPr>
              <a:t>Example</a:t>
            </a:r>
            <a:r>
              <a:rPr lang="tr-TR" altLang="en-US" sz="2400" dirty="0">
                <a:solidFill>
                  <a:srgbClr val="000099"/>
                </a:solidFill>
              </a:rPr>
              <a:t>: </a:t>
            </a:r>
            <a:r>
              <a:rPr lang="tr-TR" altLang="en-US" sz="2400" dirty="0" err="1">
                <a:solidFill>
                  <a:srgbClr val="000099"/>
                </a:solidFill>
              </a:rPr>
              <a:t>Finding</a:t>
            </a:r>
            <a:r>
              <a:rPr lang="tr-TR" altLang="en-US" sz="2400" dirty="0">
                <a:solidFill>
                  <a:srgbClr val="000099"/>
                </a:solidFill>
              </a:rPr>
              <a:t> minimum in an </a:t>
            </a:r>
            <a:r>
              <a:rPr lang="en-US" altLang="en-US" sz="2400" dirty="0">
                <a:solidFill>
                  <a:srgbClr val="000099"/>
                </a:solidFill>
              </a:rPr>
              <a:t>integer </a:t>
            </a:r>
            <a:r>
              <a:rPr lang="tr-TR" altLang="en-US" sz="2400" dirty="0" err="1">
                <a:solidFill>
                  <a:srgbClr val="000099"/>
                </a:solidFill>
              </a:rPr>
              <a:t>array</a:t>
            </a:r>
            <a:endParaRPr lang="tr-TR" altLang="en-US" sz="2400" dirty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ko-K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/>
              <a:t>Solution: A function in pseudo code : </a:t>
            </a:r>
            <a:endParaRPr lang="tr-TR" altLang="ko-K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 err="1">
                <a:solidFill>
                  <a:srgbClr val="00B0F0"/>
                </a:solidFill>
                <a:ea typeface="굴림" panose="020B0600000101010101" pitchFamily="34" charset="-127"/>
              </a:rPr>
              <a:t>find_min</a:t>
            </a:r>
            <a:r>
              <a:rPr lang="en-US" altLang="ko-KR" sz="2400" dirty="0">
                <a:solidFill>
                  <a:srgbClr val="00B0F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( n:integer, a:array of integer</a:t>
            </a:r>
            <a:r>
              <a:rPr lang="en-US" altLang="ko-KR" sz="2400" dirty="0">
                <a:solidFill>
                  <a:srgbClr val="FF505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 err="1">
                <a:ea typeface="굴림" panose="020B0600000101010101" pitchFamily="34" charset="-127"/>
              </a:rPr>
              <a:t>current_min</a:t>
            </a:r>
            <a:r>
              <a:rPr lang="en-US" altLang="ko-KR" sz="2400" dirty="0">
                <a:ea typeface="굴림" panose="020B0600000101010101" pitchFamily="34" charset="-127"/>
              </a:rPr>
              <a:t> = a[1]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	for </a:t>
            </a:r>
            <a:r>
              <a:rPr lang="en-US" altLang="ko-KR" sz="2400" dirty="0" err="1"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ea typeface="굴림" panose="020B0600000101010101" pitchFamily="34" charset="-127"/>
              </a:rPr>
              <a:t>=2 to n 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 if a[</a:t>
            </a:r>
            <a:r>
              <a:rPr lang="en-US" altLang="ko-KR" sz="2400" dirty="0" err="1"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ea typeface="굴림" panose="020B0600000101010101" pitchFamily="34" charset="-127"/>
              </a:rPr>
              <a:t>] &lt; </a:t>
            </a:r>
            <a:r>
              <a:rPr lang="en-US" altLang="ko-KR" sz="2400" dirty="0" err="1">
                <a:ea typeface="굴림" panose="020B0600000101010101" pitchFamily="34" charset="-127"/>
              </a:rPr>
              <a:t>current_min</a:t>
            </a:r>
            <a:r>
              <a:rPr lang="en-US" altLang="ko-KR" sz="2400" dirty="0">
                <a:ea typeface="굴림" panose="020B0600000101010101" pitchFamily="34" charset="-127"/>
              </a:rPr>
              <a:t> then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     </a:t>
            </a:r>
            <a:r>
              <a:rPr lang="en-US" altLang="ko-KR" sz="2400" dirty="0" err="1">
                <a:ea typeface="굴림" panose="020B0600000101010101" pitchFamily="34" charset="-127"/>
              </a:rPr>
              <a:t>current_min</a:t>
            </a:r>
            <a:r>
              <a:rPr lang="en-US" altLang="ko-KR" sz="2400" dirty="0">
                <a:ea typeface="굴림" panose="020B0600000101010101" pitchFamily="34" charset="-127"/>
              </a:rPr>
              <a:t> = a[</a:t>
            </a:r>
            <a:r>
              <a:rPr lang="en-US" altLang="ko-KR" sz="2400" dirty="0" err="1"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ea typeface="굴림" panose="020B0600000101010101" pitchFamily="34" charset="-127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return </a:t>
            </a:r>
            <a:r>
              <a:rPr lang="en-US" altLang="ko-KR" sz="2400" dirty="0" err="1">
                <a:ea typeface="굴림" panose="020B0600000101010101" pitchFamily="34" charset="-127"/>
              </a:rPr>
              <a:t>current_min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}</a:t>
            </a:r>
            <a:endParaRPr lang="tr-TR" alt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29667"/>
            <a:ext cx="7793037" cy="1127125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Algorithms</a:t>
            </a:r>
            <a:r>
              <a:rPr lang="en-US" altLang="en-US" sz="4000" dirty="0"/>
              <a:t>:</a:t>
            </a:r>
            <a:r>
              <a:rPr lang="tr-TR" altLang="en-US" sz="4000" dirty="0"/>
              <a:t> </a:t>
            </a:r>
            <a:r>
              <a:rPr lang="en-US" altLang="en-US" sz="4000" dirty="0"/>
              <a:t>Desirable Properties</a:t>
            </a:r>
            <a:r>
              <a:rPr lang="tr-TR" altLang="en-US" sz="4000" dirty="0"/>
              <a:t>		</a:t>
            </a:r>
            <a:endParaRPr lang="tr-TR" altLang="en-US" sz="2000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569325" cy="579564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8000"/>
                </a:solidFill>
              </a:rPr>
              <a:t>What are desirable  properties of algorithms/Programs?</a:t>
            </a:r>
            <a:endParaRPr lang="tr-TR" altLang="en-US" sz="28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/>
              <a:t>• correctness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/>
              <a:t>• finite time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/>
              <a:t>• modularity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• maintainability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• functionality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• user-friendliness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• extensibility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…………………..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endParaRPr lang="tr-TR" altLang="en-US" sz="28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Efficiency is a </a:t>
            </a:r>
            <a:r>
              <a:rPr lang="en-US" altLang="en-US" sz="2800" dirty="0">
                <a:solidFill>
                  <a:srgbClr val="FF0000"/>
                </a:solidFill>
              </a:rPr>
              <a:t>common requirement </a:t>
            </a:r>
            <a:r>
              <a:rPr lang="en-US" altLang="en-US" sz="2800" dirty="0"/>
              <a:t>for all the properties in the list.</a:t>
            </a:r>
            <a:endParaRPr lang="tr-TR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4313"/>
            <a:ext cx="8764587" cy="1127125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Algorithms</a:t>
            </a:r>
            <a:r>
              <a:rPr lang="en-US" altLang="en-US" sz="4000" dirty="0"/>
              <a:t>:</a:t>
            </a:r>
            <a:r>
              <a:rPr lang="tr-TR" altLang="en-US" sz="4000" dirty="0"/>
              <a:t> </a:t>
            </a:r>
            <a:r>
              <a:rPr lang="en-US" altLang="en-US" sz="4000" dirty="0"/>
              <a:t>Reliability and Robustness</a:t>
            </a:r>
            <a:r>
              <a:rPr lang="tr-TR" altLang="en-US" sz="4000" dirty="0"/>
              <a:t>			</a:t>
            </a:r>
            <a:endParaRPr lang="tr-TR" altLang="en-US" sz="2000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79389" y="1125539"/>
            <a:ext cx="7632972" cy="51837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>
                <a:solidFill>
                  <a:srgbClr val="008000"/>
                </a:solidFill>
              </a:rPr>
              <a:t>R</a:t>
            </a:r>
            <a:r>
              <a:rPr lang="en-US" altLang="en-US" sz="2800" dirty="0" err="1">
                <a:solidFill>
                  <a:srgbClr val="009900"/>
                </a:solidFill>
              </a:rPr>
              <a:t>elia</a:t>
            </a:r>
            <a:r>
              <a:rPr lang="tr-TR" altLang="en-US" sz="2800" dirty="0">
                <a:solidFill>
                  <a:srgbClr val="009900"/>
                </a:solidFill>
              </a:rPr>
              <a:t>b</a:t>
            </a:r>
            <a:r>
              <a:rPr lang="en-US" altLang="en-US" sz="2800" dirty="0" err="1">
                <a:solidFill>
                  <a:srgbClr val="009900"/>
                </a:solidFill>
              </a:rPr>
              <a:t>ility</a:t>
            </a:r>
            <a:endParaRPr lang="tr-TR" altLang="en-US" sz="2800" dirty="0">
              <a:solidFill>
                <a:srgbClr val="009900"/>
              </a:solidFill>
            </a:endParaRPr>
          </a:p>
          <a:p>
            <a:pPr marL="174625" indent="-17462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800" dirty="0"/>
              <a:t>  </a:t>
            </a:r>
            <a:r>
              <a:rPr lang="en-US" altLang="en-US" sz="2800" dirty="0"/>
              <a:t>The probability of </a:t>
            </a:r>
            <a:r>
              <a:rPr lang="en-US" altLang="en-US" sz="2800" dirty="0">
                <a:solidFill>
                  <a:srgbClr val="FF0000"/>
                </a:solidFill>
              </a:rPr>
              <a:t>failure-free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operation of an algorithm </a:t>
            </a:r>
            <a:r>
              <a:rPr lang="en-US" altLang="en-US" sz="2800" dirty="0"/>
              <a:t>for a specified period of time in a specified environment.</a:t>
            </a:r>
            <a:br>
              <a:rPr lang="en-US" altLang="en-US" sz="2800" dirty="0"/>
            </a:br>
            <a:endParaRPr lang="tr-TR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• </a:t>
            </a:r>
            <a:r>
              <a:rPr lang="en-US" altLang="en-US" sz="2800" dirty="0">
                <a:solidFill>
                  <a:srgbClr val="009900"/>
                </a:solidFill>
              </a:rPr>
              <a:t>Robustness</a:t>
            </a:r>
            <a:endParaRPr lang="tr-TR" altLang="en-US" sz="2800" dirty="0">
              <a:solidFill>
                <a:srgbClr val="009900"/>
              </a:solidFill>
            </a:endParaRPr>
          </a:p>
          <a:p>
            <a:pPr marL="174625" indent="-174625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en-US" sz="2800" dirty="0"/>
              <a:t>  </a:t>
            </a:r>
            <a:r>
              <a:rPr lang="en-US" altLang="en-US" sz="2800" dirty="0"/>
              <a:t>The degree to which an algorithm can </a:t>
            </a:r>
            <a:r>
              <a:rPr lang="en-US" altLang="en-US" sz="2800" dirty="0">
                <a:solidFill>
                  <a:srgbClr val="FF0000"/>
                </a:solidFill>
              </a:rPr>
              <a:t>function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correctly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in the presence of </a:t>
            </a:r>
            <a:r>
              <a:rPr lang="en-US" altLang="en-US" sz="2800" dirty="0">
                <a:solidFill>
                  <a:srgbClr val="FF0000"/>
                </a:solidFill>
              </a:rPr>
              <a:t>invalid inputs </a:t>
            </a:r>
            <a:r>
              <a:rPr lang="en-US" altLang="en-US" sz="2800" dirty="0"/>
              <a:t>or </a:t>
            </a:r>
            <a:r>
              <a:rPr lang="en-US" altLang="en-US" sz="2800" dirty="0">
                <a:solidFill>
                  <a:srgbClr val="FF0000"/>
                </a:solidFill>
              </a:rPr>
              <a:t>stressful environmental conditions</a:t>
            </a:r>
            <a:r>
              <a:rPr lang="en-US" altLang="en-US" sz="2800" i="1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800" i="1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800" i="1" dirty="0"/>
              <a:t>   </a:t>
            </a:r>
            <a:endParaRPr lang="tr-TR" alt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Algorithms</a:t>
            </a:r>
            <a:r>
              <a:rPr lang="en-US" altLang="en-US" sz="4000" dirty="0"/>
              <a:t>: Efficiency</a:t>
            </a:r>
            <a:r>
              <a:rPr lang="tr-TR" altLang="en-US" sz="4000" dirty="0"/>
              <a:t>	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Complexity</a:t>
            </a:r>
            <a:r>
              <a:rPr lang="tr-TR" altLang="en-US" sz="4000" dirty="0"/>
              <a:t>		</a:t>
            </a:r>
            <a:endParaRPr lang="tr-TR" altLang="en-US" sz="2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37745" y="1196752"/>
            <a:ext cx="8249055" cy="490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tr-TR" altLang="en-US" sz="2800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tr-TR" altLang="en-US" sz="2800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tr-TR" altLang="en-US" sz="2800" dirty="0">
                <a:solidFill>
                  <a:srgbClr val="FF0000"/>
                </a:solidFill>
              </a:rPr>
              <a:t>R</a:t>
            </a:r>
            <a:r>
              <a:rPr lang="en-US" altLang="en-US" sz="2800" dirty="0" err="1">
                <a:solidFill>
                  <a:srgbClr val="FF0000"/>
                </a:solidFill>
              </a:rPr>
              <a:t>esource</a:t>
            </a:r>
            <a:r>
              <a:rPr lang="en-US" altLang="en-US" sz="2800" dirty="0">
                <a:solidFill>
                  <a:srgbClr val="FF0000"/>
                </a:solidFill>
              </a:rPr>
              <a:t> usage </a:t>
            </a:r>
            <a:r>
              <a:rPr lang="en-US" altLang="en-US" sz="2800" dirty="0"/>
              <a:t>of an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</a:t>
            </a:r>
            <a:r>
              <a:rPr lang="tr-TR" altLang="en-US" sz="2800" dirty="0"/>
              <a:t> is </a:t>
            </a:r>
            <a:r>
              <a:rPr lang="tr-TR" altLang="en-US" sz="2800" dirty="0" err="1"/>
              <a:t>important</a:t>
            </a:r>
            <a:r>
              <a:rPr lang="tr-TR" altLang="en-US" sz="2800" dirty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dirty="0">
                <a:sym typeface="Symbol" panose="05050102010706020507" pitchFamily="18" charset="2"/>
              </a:rPr>
              <a:t>the time and space complexity for </a:t>
            </a:r>
            <a:r>
              <a:rPr lang="en-US" altLang="tr-TR" dirty="0">
                <a:solidFill>
                  <a:srgbClr val="FF0000"/>
                </a:solidFill>
                <a:sym typeface="Symbol" panose="05050102010706020507" pitchFamily="18" charset="2"/>
              </a:rPr>
              <a:t>small inputs</a:t>
            </a:r>
            <a:r>
              <a:rPr lang="tr-TR" altLang="tr-TR" dirty="0">
                <a:solidFill>
                  <a:srgbClr val="FF0000"/>
                </a:solidFill>
                <a:sym typeface="Symbol" panose="05050102010706020507" pitchFamily="18" charset="2"/>
              </a:rPr>
              <a:t>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/>
              <a:t>What will be  the </a:t>
            </a:r>
            <a:r>
              <a:rPr lang="en-US" altLang="en-US" sz="2800" dirty="0">
                <a:solidFill>
                  <a:srgbClr val="FF0000"/>
                </a:solidFill>
              </a:rPr>
              <a:t>algorithm </a:t>
            </a:r>
            <a:r>
              <a:rPr lang="en-US" altLang="en-US" sz="2800" dirty="0" err="1">
                <a:solidFill>
                  <a:srgbClr val="FF0000"/>
                </a:solidFill>
              </a:rPr>
              <a:t>efficieny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when input</a:t>
            </a:r>
            <a:r>
              <a:rPr lang="tr-TR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size grows </a:t>
            </a:r>
            <a:r>
              <a:rPr lang="en-US" altLang="en-US" sz="2800" dirty="0"/>
              <a:t>unboundedly?</a:t>
            </a:r>
            <a:r>
              <a:rPr lang="tr-TR" altLang="en-US" sz="2800" dirty="0"/>
              <a:t> 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This is the problem of algorithm </a:t>
            </a:r>
            <a:r>
              <a:rPr lang="tr-TR" altLang="en-US" sz="2800" dirty="0" err="1">
                <a:solidFill>
                  <a:srgbClr val="FF0000"/>
                </a:solidFill>
              </a:rPr>
              <a:t>complexity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  </a:t>
            </a:r>
            <a:endParaRPr lang="tr-TR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7B6B2B-9D0A-4B87-8EFB-32DF3E92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12F-29FB-4A84-9257-16F05D6D7D13}" type="slidenum">
              <a:rPr lang="en-CA" altLang="tr-TR"/>
              <a:pPr/>
              <a:t>18</a:t>
            </a:fld>
            <a:endParaRPr lang="en-CA" altLang="tr-TR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53057A1C-9C7E-4814-86D8-BCC1D82C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tr-TR" altLang="tr-TR" sz="3600" dirty="0" err="1"/>
              <a:t>Efficieny</a:t>
            </a:r>
            <a:r>
              <a:rPr lang="tr-TR" altLang="tr-TR" sz="3600" dirty="0"/>
              <a:t> </a:t>
            </a:r>
            <a:r>
              <a:rPr lang="tr-TR" altLang="tr-TR" sz="3600" dirty="0" err="1"/>
              <a:t>and</a:t>
            </a:r>
            <a:r>
              <a:rPr lang="tr-TR" altLang="tr-TR" sz="3600" dirty="0"/>
              <a:t> </a:t>
            </a:r>
            <a:r>
              <a:rPr lang="en-US" altLang="tr-TR" sz="3600" dirty="0"/>
              <a:t>Complexity</a:t>
            </a:r>
            <a:r>
              <a:rPr lang="tr-TR" altLang="tr-TR" sz="3600" dirty="0"/>
              <a:t>: </a:t>
            </a:r>
            <a:r>
              <a:rPr lang="tr-TR" altLang="tr-TR" sz="3600" dirty="0" err="1"/>
              <a:t>Example</a:t>
            </a:r>
            <a:endParaRPr lang="en-CA" altLang="tr-TR" sz="3600" dirty="0"/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12BDDFD-B4C7-4F1C-B088-831F0F5C5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48006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tr-TR" altLang="tr-TR" sz="2800" dirty="0">
                <a:sym typeface="Symbol" panose="05050102010706020507" pitchFamily="18" charset="2"/>
              </a:rPr>
              <a:t> T</a:t>
            </a:r>
            <a:r>
              <a:rPr lang="en-US" altLang="tr-TR" sz="2800" dirty="0">
                <a:sym typeface="Symbol" panose="05050102010706020507" pitchFamily="18" charset="2"/>
              </a:rPr>
              <a:t>wo algorithms A and B that solve the same class of problems.</a:t>
            </a:r>
          </a:p>
          <a:p>
            <a:pPr marL="0" indent="0">
              <a:spcBef>
                <a:spcPct val="0"/>
              </a:spcBef>
            </a:pPr>
            <a:endParaRPr lang="en-US" altLang="tr-TR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tr-TR" altLang="tr-TR" sz="2800" dirty="0">
                <a:sym typeface="Symbol" panose="05050102010706020507" pitchFamily="18" charset="2"/>
              </a:rPr>
              <a:t> </a:t>
            </a:r>
            <a:r>
              <a:rPr lang="en-US" altLang="tr-TR" sz="2800" dirty="0">
                <a:sym typeface="Symbol" panose="05050102010706020507" pitchFamily="18" charset="2"/>
              </a:rPr>
              <a:t>The time complexity of A is </a:t>
            </a:r>
            <a:r>
              <a:rPr lang="en-US" altLang="tr-TR" sz="2800" dirty="0">
                <a:solidFill>
                  <a:srgbClr val="FF0000"/>
                </a:solidFill>
                <a:sym typeface="Symbol" panose="05050102010706020507" pitchFamily="18" charset="2"/>
              </a:rPr>
              <a:t>5,000n</a:t>
            </a:r>
            <a:r>
              <a:rPr lang="en-US" altLang="tr-TR" sz="2800" dirty="0">
                <a:sym typeface="Symbol" panose="05050102010706020507" pitchFamily="18" charset="2"/>
              </a:rPr>
              <a:t>, the one for B is </a:t>
            </a:r>
            <a:r>
              <a:rPr lang="en-US" altLang="tr-TR" sz="2800" dirty="0">
                <a:solidFill>
                  <a:srgbClr val="FF0000"/>
                </a:solidFill>
                <a:sym typeface="Symbol" panose="05050102010706020507" pitchFamily="18" charset="2"/>
              </a:rPr>
              <a:t>1.1</a:t>
            </a:r>
            <a:r>
              <a:rPr lang="en-US" altLang="tr-TR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tr-TR" sz="2800" dirty="0">
                <a:solidFill>
                  <a:srgbClr val="FF0000"/>
                </a:solidFill>
                <a:sym typeface="Symbol" panose="05050102010706020507" pitchFamily="18" charset="2"/>
              </a:rPr>
              <a:t> </a:t>
            </a:r>
            <a:r>
              <a:rPr lang="en-US" altLang="tr-TR" sz="2800" dirty="0">
                <a:sym typeface="Symbol" panose="05050102010706020507" pitchFamily="18" charset="2"/>
              </a:rPr>
              <a:t>for an input with n elements.</a:t>
            </a:r>
          </a:p>
          <a:p>
            <a:pPr marL="0" indent="0">
              <a:spcBef>
                <a:spcPct val="0"/>
              </a:spcBef>
            </a:pPr>
            <a:endParaRPr lang="en-US" altLang="tr-TR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tr-TR" altLang="tr-TR" sz="2800" dirty="0">
                <a:sym typeface="Symbol" panose="05050102010706020507" pitchFamily="18" charset="2"/>
              </a:rPr>
              <a:t> </a:t>
            </a:r>
            <a:r>
              <a:rPr lang="en-US" altLang="tr-TR" sz="2800" dirty="0">
                <a:sym typeface="Symbol" panose="05050102010706020507" pitchFamily="18" charset="2"/>
              </a:rPr>
              <a:t>For n = 10, A requires 50,000 steps, but B only 3, so B seems to be superior to A.</a:t>
            </a:r>
          </a:p>
          <a:p>
            <a:pPr marL="0" indent="0">
              <a:spcBef>
                <a:spcPct val="0"/>
              </a:spcBef>
            </a:pPr>
            <a:endParaRPr lang="en-US" altLang="tr-TR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tr-TR" altLang="tr-TR" sz="2800" dirty="0">
                <a:sym typeface="Symbol" panose="05050102010706020507" pitchFamily="18" charset="2"/>
              </a:rPr>
              <a:t> </a:t>
            </a:r>
            <a:r>
              <a:rPr lang="en-US" altLang="tr-TR" sz="2800" dirty="0">
                <a:sym typeface="Symbol" panose="05050102010706020507" pitchFamily="18" charset="2"/>
              </a:rPr>
              <a:t>For n = 1000, however, A requires 5,000,000 steps, while B requires 2.510</a:t>
            </a:r>
            <a:r>
              <a:rPr lang="en-US" altLang="tr-TR" sz="2800" baseline="30000" dirty="0">
                <a:sym typeface="Symbol" panose="05050102010706020507" pitchFamily="18" charset="2"/>
              </a:rPr>
              <a:t>41</a:t>
            </a:r>
            <a:r>
              <a:rPr lang="en-US" altLang="tr-TR" sz="2800" dirty="0">
                <a:sym typeface="Symbol" panose="05050102010706020507" pitchFamily="18" charset="2"/>
              </a:rPr>
              <a:t> steps.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5">
            <a:extLst>
              <a:ext uri="{FF2B5EF4-FFF2-40B4-BE49-F238E27FC236}">
                <a16:creationId xmlns:a16="http://schemas.microsoft.com/office/drawing/2014/main" id="{05A9DEEA-43B1-4340-9313-45B3820E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7E5F-816C-4A8C-8E90-97C95DE2906B}" type="slidenum">
              <a:rPr lang="en-CA" altLang="tr-TR"/>
              <a:pPr/>
              <a:t>19</a:t>
            </a:fld>
            <a:endParaRPr lang="en-CA" altLang="tr-TR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E6E9CEA-29F6-45F4-B080-CDA2B77D9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tr-TR" altLang="tr-TR" sz="3600" dirty="0" err="1"/>
              <a:t>Why</a:t>
            </a:r>
            <a:r>
              <a:rPr lang="tr-TR" altLang="tr-TR" sz="3600" dirty="0"/>
              <a:t> is </a:t>
            </a:r>
            <a:r>
              <a:rPr lang="en-US" altLang="tr-TR" sz="3600" dirty="0"/>
              <a:t>Complexity</a:t>
            </a:r>
            <a:r>
              <a:rPr lang="tr-TR" altLang="tr-TR" sz="3600" dirty="0"/>
              <a:t> </a:t>
            </a:r>
            <a:r>
              <a:rPr lang="tr-TR" altLang="tr-TR" sz="3600" dirty="0" err="1"/>
              <a:t>Important</a:t>
            </a:r>
            <a:r>
              <a:rPr lang="tr-TR" altLang="tr-TR" sz="3600" dirty="0"/>
              <a:t>?</a:t>
            </a:r>
            <a:endParaRPr lang="en-CA" altLang="tr-TR" sz="3600" dirty="0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B3B7CF3-90EC-457C-B153-F17553235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820953"/>
            <a:ext cx="8701980" cy="960836"/>
          </a:xfrm>
        </p:spPr>
        <p:txBody>
          <a:bodyPr/>
          <a:lstStyle/>
          <a:p>
            <a:r>
              <a:rPr lang="en-US" altLang="tr-TR" sz="2800" dirty="0"/>
              <a:t>Comparison:</a:t>
            </a:r>
            <a:r>
              <a:rPr lang="tr-TR" altLang="tr-TR" sz="2800" dirty="0"/>
              <a:t> Time </a:t>
            </a:r>
            <a:r>
              <a:rPr lang="tr-TR" altLang="tr-TR" sz="2800" dirty="0" err="1"/>
              <a:t>for</a:t>
            </a:r>
            <a:r>
              <a:rPr lang="tr-TR" altLang="tr-TR" sz="2800" dirty="0"/>
              <a:t> </a:t>
            </a:r>
            <a:r>
              <a:rPr lang="tr-TR" altLang="tr-TR" sz="2800" dirty="0" err="1"/>
              <a:t>Algori</a:t>
            </a:r>
            <a:r>
              <a:rPr lang="tr-TR" altLang="tr-TR" sz="2800" i="1" dirty="0" err="1"/>
              <a:t>hm</a:t>
            </a:r>
            <a:r>
              <a:rPr lang="tr-TR" altLang="tr-TR" sz="2800" i="1" dirty="0"/>
              <a:t> A : 5000n</a:t>
            </a:r>
          </a:p>
          <a:p>
            <a:pPr marL="0" indent="0">
              <a:buNone/>
            </a:pPr>
            <a:r>
              <a:rPr lang="tr-TR" altLang="tr-TR" sz="2800" i="1" dirty="0"/>
              <a:t>                            Time </a:t>
            </a:r>
            <a:r>
              <a:rPr lang="tr-TR" altLang="tr-TR" sz="2800" i="1" dirty="0" err="1"/>
              <a:t>for</a:t>
            </a:r>
            <a:r>
              <a:rPr lang="tr-TR" altLang="tr-TR" sz="2800" i="1" dirty="0"/>
              <a:t> </a:t>
            </a:r>
            <a:r>
              <a:rPr lang="tr-TR" altLang="tr-TR" sz="2800" i="1" dirty="0" err="1"/>
              <a:t>Algorithm</a:t>
            </a:r>
            <a:r>
              <a:rPr lang="tr-TR" altLang="tr-TR" sz="2800" i="1" dirty="0"/>
              <a:t> B :</a:t>
            </a:r>
            <a:r>
              <a:rPr lang="en-US" altLang="tr-TR" sz="2800" dirty="0">
                <a:solidFill>
                  <a:srgbClr val="FF0000"/>
                </a:solidFill>
                <a:sym typeface="Symbol" panose="05050102010706020507" pitchFamily="18" charset="2"/>
              </a:rPr>
              <a:t> 1.1</a:t>
            </a:r>
            <a:r>
              <a:rPr lang="en-US" altLang="tr-TR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tr-TR" sz="2800" dirty="0">
                <a:solidFill>
                  <a:srgbClr val="FF0000"/>
                </a:solidFill>
                <a:sym typeface="Symbol" panose="05050102010706020507" pitchFamily="18" charset="2"/>
              </a:rPr>
              <a:t></a:t>
            </a:r>
            <a:endParaRPr lang="en-US" altLang="tr-TR" sz="2800" baseline="30000" dirty="0"/>
          </a:p>
        </p:txBody>
      </p:sp>
      <p:sp>
        <p:nvSpPr>
          <p:cNvPr id="169988" name="Text Box 4">
            <a:extLst>
              <a:ext uri="{FF2B5EF4-FFF2-40B4-BE49-F238E27FC236}">
                <a16:creationId xmlns:a16="http://schemas.microsoft.com/office/drawing/2014/main" id="{D3295A34-0200-43B6-ACE8-6551BDE4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Algorithm A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98513D68-9D53-43E3-AEBD-BE3DE753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38400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Algorithm B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42AC45BC-E5C1-4ABB-AA5B-EEEB7D8F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51" y="2424642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Input Size</a:t>
            </a:r>
          </a:p>
        </p:txBody>
      </p:sp>
      <p:sp>
        <p:nvSpPr>
          <p:cNvPr id="169991" name="Text Box 7">
            <a:extLst>
              <a:ext uri="{FF2B5EF4-FFF2-40B4-BE49-F238E27FC236}">
                <a16:creationId xmlns:a16="http://schemas.microsoft.com/office/drawing/2014/main" id="{DD694E36-010E-444E-878E-FFC2F913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45645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A26318E6-652C-4257-B67A-53DCBB94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9B1D27FA-BDB4-4BEA-AFA6-4BB7BA530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F0AA3105-F7D7-487A-B461-BDB5DE9B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1,000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6D4E6B98-A71D-45B6-B370-ED6EF4E0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1,000,000</a:t>
            </a: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8979D901-E61D-4B03-AF6E-45A432F5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5,000n</a:t>
            </a:r>
          </a:p>
        </p:txBody>
      </p:sp>
      <p:sp>
        <p:nvSpPr>
          <p:cNvPr id="169997" name="Text Box 13">
            <a:extLst>
              <a:ext uri="{FF2B5EF4-FFF2-40B4-BE49-F238E27FC236}">
                <a16:creationId xmlns:a16="http://schemas.microsoft.com/office/drawing/2014/main" id="{0C6F2023-F4A2-4072-B352-C1A7CDEB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50,000</a:t>
            </a: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E357715D-B349-4D76-971B-7E3E3D78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500,000</a:t>
            </a:r>
          </a:p>
        </p:txBody>
      </p:sp>
      <p:sp>
        <p:nvSpPr>
          <p:cNvPr id="169999" name="Text Box 15">
            <a:extLst>
              <a:ext uri="{FF2B5EF4-FFF2-40B4-BE49-F238E27FC236}">
                <a16:creationId xmlns:a16="http://schemas.microsoft.com/office/drawing/2014/main" id="{B03A31E6-29FC-4AE4-8249-C8597CE3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720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5,000,000</a:t>
            </a:r>
          </a:p>
        </p:txBody>
      </p:sp>
      <p:sp>
        <p:nvSpPr>
          <p:cNvPr id="170000" name="Text Box 16">
            <a:extLst>
              <a:ext uri="{FF2B5EF4-FFF2-40B4-BE49-F238E27FC236}">
                <a16:creationId xmlns:a16="http://schemas.microsoft.com/office/drawing/2014/main" id="{7A687A3E-BE02-4F1A-A294-42B19ADBB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05400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tr-TR" altLang="tr-TR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tr-TR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tr-TR" baseline="300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70001" name="Text Box 17">
            <a:extLst>
              <a:ext uri="{FF2B5EF4-FFF2-40B4-BE49-F238E27FC236}">
                <a16:creationId xmlns:a16="http://schemas.microsoft.com/office/drawing/2014/main" id="{B26F0B57-60F2-40EC-A272-4E45D6E0B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16148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tr-TR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tr-TR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tr-TR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002" name="Text Box 18">
            <a:extLst>
              <a:ext uri="{FF2B5EF4-FFF2-40B4-BE49-F238E27FC236}">
                <a16:creationId xmlns:a16="http://schemas.microsoft.com/office/drawing/2014/main" id="{B353696E-F0E9-4E35-8977-67BAE0B5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0003" name="Text Box 19">
            <a:extLst>
              <a:ext uri="{FF2B5EF4-FFF2-40B4-BE49-F238E27FC236}">
                <a16:creationId xmlns:a16="http://schemas.microsoft.com/office/drawing/2014/main" id="{E855282B-84B7-4682-8066-F99C4EB5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2.5</a:t>
            </a:r>
            <a:r>
              <a:rPr lang="tr-TR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tr-TR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</a:p>
        </p:txBody>
      </p:sp>
      <p:sp>
        <p:nvSpPr>
          <p:cNvPr id="170004" name="Text Box 20">
            <a:extLst>
              <a:ext uri="{FF2B5EF4-FFF2-40B4-BE49-F238E27FC236}">
                <a16:creationId xmlns:a16="http://schemas.microsoft.com/office/drawing/2014/main" id="{37873D6E-FFA0-4903-929B-5CC9C1EA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2667000" cy="5445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13,781</a:t>
            </a:r>
          </a:p>
        </p:txBody>
      </p:sp>
      <p:sp>
        <p:nvSpPr>
          <p:cNvPr id="170005" name="Text Box 21">
            <a:extLst>
              <a:ext uri="{FF2B5EF4-FFF2-40B4-BE49-F238E27FC236}">
                <a16:creationId xmlns:a16="http://schemas.microsoft.com/office/drawing/2014/main" id="{41847776-29A9-4F54-BE0E-C31C0EB7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2667000" cy="40011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4.8</a:t>
            </a:r>
            <a:r>
              <a:rPr lang="tr-TR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tr-TR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tr-TR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41392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5B205F-A985-4BA2-9FA0-ADBAF19C0288}"/>
              </a:ext>
            </a:extLst>
          </p:cNvPr>
          <p:cNvSpPr txBox="1"/>
          <p:nvPr/>
        </p:nvSpPr>
        <p:spPr>
          <a:xfrm>
            <a:off x="2843808" y="191507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</a:t>
            </a:r>
            <a:r>
              <a:rPr lang="tr-TR" sz="2400" dirty="0"/>
              <a:t> of </a:t>
            </a:r>
            <a:r>
              <a:rPr lang="tr-TR" sz="2400" dirty="0" err="1"/>
              <a:t>steps</a:t>
            </a:r>
            <a:endParaRPr lang="tr-TR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308D0E-4EE9-43A9-A821-5651E8E2FA8D}"/>
              </a:ext>
            </a:extLst>
          </p:cNvPr>
          <p:cNvSpPr txBox="1"/>
          <p:nvPr/>
        </p:nvSpPr>
        <p:spPr>
          <a:xfrm>
            <a:off x="682119" y="5559139"/>
            <a:ext cx="755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558925"/>
          </a:xfrm>
        </p:spPr>
        <p:txBody>
          <a:bodyPr/>
          <a:lstStyle/>
          <a:p>
            <a:pPr eaLnBrk="1" hangingPunct="1"/>
            <a:r>
              <a:rPr lang="tr-TR" altLang="en-US" dirty="0" err="1"/>
              <a:t>Wisdom</a:t>
            </a:r>
            <a:endParaRPr lang="tr-TR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00063" y="1857375"/>
            <a:ext cx="8229600" cy="37861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tr-TR" altLang="en-US" i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i="1"/>
              <a:t>  </a:t>
            </a:r>
            <a:r>
              <a:rPr lang="en-US" altLang="en-US" sz="2800" i="1">
                <a:solidFill>
                  <a:srgbClr val="FF0000"/>
                </a:solidFill>
              </a:rPr>
              <a:t>Tell</a:t>
            </a:r>
            <a:r>
              <a:rPr lang="en-US" altLang="en-US" sz="2800" i="1"/>
              <a:t> me and </a:t>
            </a:r>
            <a:r>
              <a:rPr lang="en-US" altLang="en-US" sz="2800" i="1">
                <a:solidFill>
                  <a:srgbClr val="FF0000"/>
                </a:solidFill>
              </a:rPr>
              <a:t>I forget.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i="1"/>
              <a:t>  </a:t>
            </a:r>
            <a:r>
              <a:rPr lang="en-US" altLang="en-US" sz="2800" i="1">
                <a:solidFill>
                  <a:srgbClr val="FF0000"/>
                </a:solidFill>
              </a:rPr>
              <a:t>Show </a:t>
            </a:r>
            <a:r>
              <a:rPr lang="en-US" altLang="en-US" sz="2800" i="1"/>
              <a:t>me and </a:t>
            </a:r>
            <a:r>
              <a:rPr lang="en-US" altLang="en-US" sz="2800" i="1">
                <a:solidFill>
                  <a:srgbClr val="FF0000"/>
                </a:solidFill>
              </a:rPr>
              <a:t>I remember</a:t>
            </a:r>
            <a:r>
              <a:rPr lang="en-US" altLang="en-US" sz="2800" i="1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i="1"/>
              <a:t>  </a:t>
            </a:r>
            <a:r>
              <a:rPr lang="en-US" altLang="en-US" sz="2800" i="1">
                <a:solidFill>
                  <a:srgbClr val="FF0000"/>
                </a:solidFill>
              </a:rPr>
              <a:t>Let me do </a:t>
            </a:r>
            <a:r>
              <a:rPr lang="en-US" altLang="en-US" sz="2800" i="1"/>
              <a:t>and </a:t>
            </a:r>
            <a:r>
              <a:rPr lang="en-US" altLang="en-US" sz="2800" i="1">
                <a:solidFill>
                  <a:srgbClr val="FF0000"/>
                </a:solidFill>
              </a:rPr>
              <a:t>I understand</a:t>
            </a:r>
            <a:r>
              <a:rPr lang="en-US" altLang="en-US" sz="2800" i="1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/>
              <a:t>                   —Chinese Proverb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Why is </a:t>
            </a:r>
            <a:r>
              <a:rPr lang="tr-TR" altLang="en-US" sz="3600" dirty="0" err="1"/>
              <a:t>Complexity</a:t>
            </a:r>
            <a:r>
              <a:rPr lang="en-US" altLang="en-US" sz="3600" dirty="0"/>
              <a:t> Important ?</a:t>
            </a:r>
            <a:endParaRPr lang="tr-TR" alt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dirty="0"/>
              <a:t>W</a:t>
            </a:r>
            <a:r>
              <a:rPr lang="en-US" altLang="en-US" sz="2800" dirty="0" err="1"/>
              <a:t>ith</a:t>
            </a:r>
            <a:r>
              <a:rPr lang="en-US" altLang="en-US" sz="2800" dirty="0"/>
              <a:t> powerful computers, </a:t>
            </a:r>
            <a:r>
              <a:rPr lang="tr-TR" altLang="en-US" sz="2800" dirty="0" err="1">
                <a:solidFill>
                  <a:srgbClr val="FF0000"/>
                </a:solidFill>
              </a:rPr>
              <a:t>why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program efficiency</a:t>
            </a:r>
            <a:r>
              <a:rPr lang="tr-TR" altLang="en-US" sz="2800" dirty="0">
                <a:solidFill>
                  <a:srgbClr val="FF0000"/>
                </a:solidFill>
              </a:rPr>
              <a:t>/</a:t>
            </a:r>
            <a:r>
              <a:rPr lang="tr-TR" altLang="en-US" sz="2800" dirty="0" err="1">
                <a:solidFill>
                  <a:srgbClr val="FF0000"/>
                </a:solidFill>
              </a:rPr>
              <a:t>complexity</a:t>
            </a:r>
            <a:r>
              <a:rPr lang="en-US" altLang="en-US" sz="2800" dirty="0">
                <a:solidFill>
                  <a:srgbClr val="FF0000"/>
                </a:solidFill>
              </a:rPr>
              <a:t> is</a:t>
            </a:r>
            <a:r>
              <a:rPr lang="tr-TR" altLang="en-US" sz="2800" dirty="0">
                <a:solidFill>
                  <a:srgbClr val="FF0000"/>
                </a:solidFill>
              </a:rPr>
              <a:t> not </a:t>
            </a:r>
            <a:r>
              <a:rPr lang="tr-TR" altLang="en-US" sz="2800" dirty="0" err="1">
                <a:solidFill>
                  <a:srgbClr val="FF0000"/>
                </a:solidFill>
              </a:rPr>
              <a:t>becoming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less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important</a:t>
            </a:r>
            <a:r>
              <a:rPr lang="tr-TR" altLang="en-US" sz="28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endParaRPr lang="tr-TR" altLang="en-US" sz="2800" dirty="0"/>
          </a:p>
          <a:p>
            <a:pPr eaLnBrk="1" hangingPunct="1"/>
            <a:r>
              <a:rPr lang="en-US" altLang="en-US" sz="2800" dirty="0"/>
              <a:t>But problem sizes and complexities are increasing too!</a:t>
            </a:r>
          </a:p>
        </p:txBody>
      </p:sp>
    </p:spTree>
    <p:extLst>
      <p:ext uri="{BB962C8B-B14F-4D97-AF65-F5344CB8AC3E}">
        <p14:creationId xmlns:p14="http://schemas.microsoft.com/office/powerpoint/2010/main" val="244120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A0E15A-D4A1-4A3B-90DD-3B27A9F1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Big</a:t>
            </a:r>
            <a:r>
              <a:rPr lang="tr-TR" dirty="0"/>
              <a:t> Data ?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DD40178-5003-4ACD-B5A3-0AB3FBF75A6F}"/>
              </a:ext>
            </a:extLst>
          </p:cNvPr>
          <p:cNvSpPr/>
          <p:nvPr/>
        </p:nvSpPr>
        <p:spPr>
          <a:xfrm>
            <a:off x="323528" y="191683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202124"/>
                </a:solidFill>
                <a:latin typeface="+mn-lt"/>
              </a:rPr>
              <a:t>Not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possible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to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quantify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:</a:t>
            </a:r>
          </a:p>
          <a:p>
            <a:r>
              <a:rPr lang="en-US" sz="2400" dirty="0">
                <a:solidFill>
                  <a:srgbClr val="202124"/>
                </a:solidFill>
                <a:latin typeface="+mn-lt"/>
              </a:rPr>
              <a:t>Big data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: </a:t>
            </a:r>
            <a:r>
              <a:rPr lang="en-US" sz="2400" dirty="0">
                <a:solidFill>
                  <a:srgbClr val="202124"/>
                </a:solidFill>
                <a:latin typeface="+mn-lt"/>
              </a:rPr>
              <a:t>the available computing and storage power on the market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.</a:t>
            </a:r>
            <a:br>
              <a:rPr lang="tr-TR" sz="2400" dirty="0">
                <a:solidFill>
                  <a:srgbClr val="202124"/>
                </a:solidFill>
                <a:latin typeface="+mn-lt"/>
              </a:rPr>
            </a:br>
            <a:endParaRPr lang="tr-TR" sz="2400" dirty="0">
              <a:solidFill>
                <a:srgbClr val="202124"/>
              </a:solidFill>
              <a:latin typeface="+mn-lt"/>
            </a:endParaRPr>
          </a:p>
          <a:p>
            <a:r>
              <a:rPr lang="en-US" sz="2400" dirty="0">
                <a:solidFill>
                  <a:srgbClr val="202124"/>
                </a:solidFill>
                <a:latin typeface="+mn-lt"/>
              </a:rPr>
              <a:t> Example: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202124"/>
                </a:solidFill>
                <a:latin typeface="+mn-lt"/>
              </a:rPr>
              <a:t>The average commercial aircraft - like the Boeing 737  creates 20 terabytes of engine information per hour.</a:t>
            </a:r>
            <a:endParaRPr lang="tr-TR" sz="2400" dirty="0">
              <a:solidFill>
                <a:srgbClr val="202124"/>
              </a:solidFill>
              <a:latin typeface="+mn-lt"/>
            </a:endParaRPr>
          </a:p>
          <a:p>
            <a:endParaRPr lang="tr-TR" sz="2400" dirty="0">
              <a:solidFill>
                <a:srgbClr val="202124"/>
              </a:solidFill>
              <a:latin typeface="+mn-lt"/>
            </a:endParaRPr>
          </a:p>
          <a:p>
            <a:r>
              <a:rPr lang="tr-TR" sz="2400" dirty="0" err="1">
                <a:solidFill>
                  <a:srgbClr val="202124"/>
                </a:solidFill>
                <a:latin typeface="+mn-lt"/>
              </a:rPr>
              <a:t>Remainder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: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Tera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2400" baseline="30000" dirty="0">
                <a:solidFill>
                  <a:srgbClr val="202124"/>
                </a:solidFill>
                <a:latin typeface="+mn-lt"/>
              </a:rPr>
              <a:t>12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,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Peta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2400" baseline="30000" dirty="0">
                <a:solidFill>
                  <a:srgbClr val="202124"/>
                </a:solidFill>
                <a:latin typeface="+mn-lt"/>
              </a:rPr>
              <a:t>15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,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Exa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: 10</a:t>
            </a:r>
            <a:r>
              <a:rPr lang="tr-TR" sz="2400" baseline="30000" dirty="0">
                <a:solidFill>
                  <a:srgbClr val="202124"/>
                </a:solidFill>
                <a:latin typeface="+mn-lt"/>
              </a:rPr>
              <a:t>18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, </a:t>
            </a:r>
            <a:r>
              <a:rPr lang="tr-TR" sz="2400" dirty="0" err="1">
                <a:solidFill>
                  <a:srgbClr val="202124"/>
                </a:solidFill>
                <a:latin typeface="+mn-lt"/>
              </a:rPr>
              <a:t>Zetta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 10</a:t>
            </a:r>
            <a:r>
              <a:rPr lang="tr-TR" sz="2400" baseline="30000" dirty="0">
                <a:solidFill>
                  <a:srgbClr val="202124"/>
                </a:solidFill>
                <a:latin typeface="+mn-lt"/>
              </a:rPr>
              <a:t>21</a:t>
            </a:r>
            <a:r>
              <a:rPr lang="tr-TR" sz="2400" dirty="0">
                <a:solidFill>
                  <a:srgbClr val="202124"/>
                </a:solidFill>
                <a:latin typeface="+mn-lt"/>
              </a:rPr>
              <a:t>…..</a:t>
            </a:r>
          </a:p>
          <a:p>
            <a:endParaRPr lang="tr-T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81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Big</a:t>
            </a:r>
            <a:r>
              <a:rPr lang="tr-TR" dirty="0"/>
              <a:t> Data Age!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389" y="908050"/>
            <a:ext cx="8353052" cy="5218113"/>
          </a:xfrm>
        </p:spPr>
        <p:txBody>
          <a:bodyPr rtlCol="0">
            <a:noAutofit/>
          </a:bodyPr>
          <a:lstStyle/>
          <a:p>
            <a:pPr marL="180975" lvl="1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Large datasets </a:t>
            </a:r>
            <a:r>
              <a:rPr lang="en-US" dirty="0"/>
              <a:t>outgrowing the storage capacities of single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en-US" dirty="0"/>
              <a:t>s</a:t>
            </a:r>
            <a:r>
              <a:rPr lang="tr-TR" dirty="0"/>
              <a:t> .</a:t>
            </a:r>
            <a:endParaRPr lang="en-US" dirty="0"/>
          </a:p>
          <a:p>
            <a:pPr marL="400050" lvl="2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80975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tr-TR" sz="2800" kern="0" dirty="0">
                <a:solidFill>
                  <a:srgbClr val="FF0000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Increased storage capacities and access speeds are needed</a:t>
            </a:r>
            <a:r>
              <a:rPr lang="en-US" sz="2800" kern="0" dirty="0"/>
              <a:t>.</a:t>
            </a:r>
          </a:p>
          <a:p>
            <a:pPr marL="457200" lvl="1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 fontAlgn="auto"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tr-TR" sz="2800" kern="0" dirty="0">
                <a:solidFill>
                  <a:srgbClr val="FF0000"/>
                </a:solidFill>
              </a:rPr>
              <a:t> </a:t>
            </a:r>
            <a:r>
              <a:rPr lang="en-US" sz="2800" kern="0" dirty="0">
                <a:solidFill>
                  <a:srgbClr val="FF0000"/>
                </a:solidFill>
              </a:rPr>
              <a:t>Storage and analysis needs of big data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0000"/>
                </a:solidFill>
              </a:rPr>
              <a:t>efficient algorithms/data structures 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required</a:t>
            </a:r>
          </a:p>
        </p:txBody>
      </p:sp>
    </p:spTree>
    <p:extLst>
      <p:ext uri="{BB962C8B-B14F-4D97-AF65-F5344CB8AC3E}">
        <p14:creationId xmlns:p14="http://schemas.microsoft.com/office/powerpoint/2010/main" val="262978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AFFBD491-DC46-4F7B-8778-47D86C77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796264" cy="41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43901E1-B9E1-4A11-954F-CCD7F848A403}"/>
              </a:ext>
            </a:extLst>
          </p:cNvPr>
          <p:cNvSpPr txBox="1"/>
          <p:nvPr/>
        </p:nvSpPr>
        <p:spPr>
          <a:xfrm>
            <a:off x="1213913" y="5255489"/>
            <a:ext cx="580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Zettabyte</a:t>
            </a:r>
            <a:r>
              <a:rPr lang="tr-TR" dirty="0"/>
              <a:t>(ZB)= 10</a:t>
            </a:r>
            <a:r>
              <a:rPr lang="tr-TR" baseline="30000" dirty="0"/>
              <a:t>21  </a:t>
            </a:r>
            <a:r>
              <a:rPr lang="tr-TR" dirty="0" err="1"/>
              <a:t>Bytes</a:t>
            </a:r>
            <a:r>
              <a:rPr lang="tr-TR" dirty="0"/>
              <a:t>.</a:t>
            </a:r>
            <a:r>
              <a:rPr lang="tr-TR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11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525963"/>
          </a:xfrm>
        </p:spPr>
        <p:txBody>
          <a:bodyPr/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en-US" sz="2800" dirty="0"/>
              <a:t>At the top level, there are two data types:</a:t>
            </a:r>
            <a:endParaRPr lang="tr-TR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System-defined data types </a:t>
            </a:r>
            <a:r>
              <a:rPr lang="en-US" sz="2800" dirty="0"/>
              <a:t>(also called </a:t>
            </a:r>
            <a:r>
              <a:rPr lang="en-US" sz="2800" i="1" dirty="0"/>
              <a:t>Primitive </a:t>
            </a:r>
            <a:r>
              <a:rPr lang="en-US" sz="2800" dirty="0"/>
              <a:t>data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User-defined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273659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System-defined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/>
          <a:lstStyle/>
          <a:p>
            <a:endParaRPr lang="tr-TR" sz="2800" dirty="0"/>
          </a:p>
          <a:p>
            <a:r>
              <a:rPr lang="en-US" sz="2800" dirty="0"/>
              <a:t>Data types that are defined by system are called </a:t>
            </a:r>
            <a:r>
              <a:rPr lang="en-US" sz="2800" dirty="0">
                <a:solidFill>
                  <a:srgbClr val="FF0000"/>
                </a:solidFill>
              </a:rPr>
              <a:t>primitive data types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int, float, byte, char, double, bool,… </a:t>
            </a:r>
          </a:p>
          <a:p>
            <a:endParaRPr lang="tr-TR" sz="2800" dirty="0"/>
          </a:p>
          <a:p>
            <a:r>
              <a:rPr lang="en-US" sz="2800" dirty="0"/>
              <a:t>The number of bits allocated for each primitive data type depends on the language, compiler and operating system.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14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User defined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5256584"/>
          </a:xfrm>
        </p:spPr>
        <p:txBody>
          <a:bodyPr/>
          <a:lstStyle/>
          <a:p>
            <a:endParaRPr lang="tr-TR" sz="2800" dirty="0"/>
          </a:p>
          <a:p>
            <a:r>
              <a:rPr lang="en-US" sz="2800" dirty="0"/>
              <a:t>Formed by </a:t>
            </a:r>
            <a:r>
              <a:rPr lang="en-US" sz="2800" dirty="0">
                <a:solidFill>
                  <a:srgbClr val="FF0000"/>
                </a:solidFill>
              </a:rPr>
              <a:t>combining many system-defined data types</a:t>
            </a:r>
            <a:r>
              <a:rPr lang="en-US" sz="2800" dirty="0"/>
              <a:t> into a single structure.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structures, unions, </a:t>
            </a:r>
            <a:r>
              <a:rPr lang="en-US" sz="2400" dirty="0" err="1">
                <a:solidFill>
                  <a:srgbClr val="FF0000"/>
                </a:solidFill>
              </a:rPr>
              <a:t>enum</a:t>
            </a:r>
            <a:endParaRPr lang="en-US" sz="2400" dirty="0"/>
          </a:p>
          <a:p>
            <a:endParaRPr lang="tr-TR" sz="2800" dirty="0"/>
          </a:p>
          <a:p>
            <a:r>
              <a:rPr lang="en-US" sz="2800" dirty="0"/>
              <a:t>The system provides implementations and operations  for the primitive data types.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5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An abstract data type (ADT) is composed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200" dirty="0">
                <a:ea typeface="ＭＳ Ｐゴシック" panose="020B0600070205080204" pitchFamily="34" charset="-128"/>
              </a:rPr>
              <a:t>A collection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200" dirty="0">
                <a:ea typeface="ＭＳ Ｐゴシック" panose="020B0600070205080204" pitchFamily="34" charset="-128"/>
              </a:rPr>
              <a:t>A set of operations on that data</a:t>
            </a:r>
          </a:p>
          <a:p>
            <a:pPr eaLnBrk="1" hangingPunct="1">
              <a:lnSpc>
                <a:spcPct val="90000"/>
              </a:lnSpc>
            </a:pPr>
            <a:endParaRPr lang="tr-TR" altLang="tr-TR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Specifications of an ADT indicate</a:t>
            </a:r>
            <a:r>
              <a:rPr lang="tr-TR" altLang="tr-TR" sz="2600" dirty="0">
                <a:ea typeface="ＭＳ Ｐゴシック" panose="020B0600070205080204" pitchFamily="34" charset="-128"/>
              </a:rPr>
              <a:t>:</a:t>
            </a:r>
            <a:r>
              <a:rPr lang="en-US" altLang="tr-TR" sz="2600" dirty="0">
                <a:ea typeface="ＭＳ Ｐゴシック" panose="020B0600070205080204" pitchFamily="34" charset="-128"/>
              </a:rPr>
              <a:t> </a:t>
            </a:r>
            <a:r>
              <a:rPr lang="en-US" altLang="tr-TR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the ADT operations do </a:t>
            </a:r>
            <a:r>
              <a:rPr lang="en-US" altLang="tr-TR" sz="2600" dirty="0">
                <a:ea typeface="ＭＳ Ｐゴシック" panose="020B0600070205080204" pitchFamily="34" charset="-128"/>
              </a:rPr>
              <a:t>but not how to implement them.</a:t>
            </a:r>
          </a:p>
          <a:p>
            <a:pPr eaLnBrk="1" hangingPunct="1">
              <a:lnSpc>
                <a:spcPct val="90000"/>
              </a:lnSpc>
            </a:pPr>
            <a:endParaRPr lang="tr-TR" altLang="tr-TR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>
                <a:ea typeface="ＭＳ Ｐゴシック" panose="020B0600070205080204" pitchFamily="34" charset="-128"/>
              </a:rPr>
              <a:t>Implementation of an ADT requires choosing a particular </a:t>
            </a:r>
            <a:r>
              <a:rPr lang="en-US" altLang="tr-TR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structure.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tr-TR" sz="26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tr-T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293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715200" cy="4708525"/>
          </a:xfrm>
        </p:spPr>
        <p:txBody>
          <a:bodyPr/>
          <a:lstStyle/>
          <a:p>
            <a:r>
              <a:rPr lang="en-US" sz="2800" dirty="0"/>
              <a:t>A Data structure is a particular way of </a:t>
            </a:r>
            <a:r>
              <a:rPr lang="en-US" sz="2800" dirty="0">
                <a:solidFill>
                  <a:srgbClr val="FF0000"/>
                </a:solidFill>
              </a:rPr>
              <a:t>storing and organizing data </a:t>
            </a:r>
            <a:r>
              <a:rPr lang="en-US" sz="2800" dirty="0"/>
              <a:t>in computer memory so that it can be used efficiently.</a:t>
            </a:r>
            <a:endParaRPr lang="tr-TR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 data structure is</a:t>
            </a:r>
            <a:r>
              <a:rPr lang="tr-TR" sz="2800" dirty="0"/>
              <a:t>: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collection of data values</a:t>
            </a:r>
            <a:endParaRPr lang="tr-TR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relationships</a:t>
            </a:r>
            <a:r>
              <a:rPr lang="en-US" sz="2400" dirty="0"/>
              <a:t> among them</a:t>
            </a:r>
            <a:endParaRPr lang="tr-TR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functions </a:t>
            </a:r>
            <a:r>
              <a:rPr lang="en-US" sz="2400" dirty="0"/>
              <a:t>that can be applied to the data.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04224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02928"/>
            <a:ext cx="7793037" cy="10541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Why do we Need </a:t>
            </a:r>
            <a:r>
              <a:rPr lang="tr-TR" altLang="en-US" sz="4000" dirty="0"/>
              <a:t>Data </a:t>
            </a:r>
            <a:r>
              <a:rPr lang="tr-TR" altLang="en-US" sz="4000" dirty="0" err="1"/>
              <a:t>Structures</a:t>
            </a:r>
            <a:r>
              <a:rPr lang="en-US" altLang="en-US" sz="4000" dirty="0"/>
              <a:t>?</a:t>
            </a:r>
            <a:r>
              <a:rPr lang="tr-TR" altLang="en-US" sz="4000" dirty="0"/>
              <a:t> 			</a:t>
            </a:r>
            <a:endParaRPr lang="tr-TR" altLang="en-US" sz="2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631238" cy="4864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/>
              <a:t>S</a:t>
            </a:r>
            <a:r>
              <a:rPr lang="en-US" altLang="en-US" sz="2800" dirty="0" err="1"/>
              <a:t>uppose</a:t>
            </a:r>
            <a:r>
              <a:rPr lang="en-US" altLang="en-US" sz="2800" dirty="0"/>
              <a:t> you wanted to write a</a:t>
            </a:r>
            <a:r>
              <a:rPr lang="tr-TR" altLang="en-US" sz="2800" dirty="0"/>
              <a:t> </a:t>
            </a:r>
            <a:r>
              <a:rPr lang="en-US" altLang="en-US" sz="2800" dirty="0"/>
              <a:t>program </a:t>
            </a:r>
            <a:r>
              <a:rPr lang="tr-TR" altLang="en-US" sz="2800" dirty="0" err="1"/>
              <a:t>which</a:t>
            </a:r>
            <a:r>
              <a:rPr lang="tr-TR" altLang="en-US" sz="2800" dirty="0"/>
              <a:t> </a:t>
            </a:r>
            <a:r>
              <a:rPr lang="tr-TR" altLang="en-US" sz="2800" dirty="0" err="1"/>
              <a:t>uses</a:t>
            </a:r>
            <a:r>
              <a:rPr lang="tr-TR" altLang="en-US" sz="2800" dirty="0"/>
              <a:t> a 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 err="1"/>
              <a:t>certain</a:t>
            </a:r>
            <a:r>
              <a:rPr lang="tr-TR" altLang="en-US" sz="2800" dirty="0"/>
              <a:t> data</a:t>
            </a:r>
            <a:r>
              <a:rPr lang="en-US" altLang="en-US" sz="2800" dirty="0"/>
              <a:t> set. </a:t>
            </a: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 err="1"/>
              <a:t>Some</a:t>
            </a:r>
            <a:r>
              <a:rPr lang="tr-TR" altLang="en-US" sz="2800" dirty="0"/>
              <a:t> </a:t>
            </a:r>
            <a:r>
              <a:rPr lang="en-US" altLang="en-US" sz="2800" dirty="0"/>
              <a:t>Important problems: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● How would you </a:t>
            </a:r>
            <a:r>
              <a:rPr lang="en-US" altLang="en-US" sz="2400" dirty="0">
                <a:solidFill>
                  <a:srgbClr val="FF0000"/>
                </a:solidFill>
              </a:rPr>
              <a:t>store the data </a:t>
            </a:r>
            <a:r>
              <a:rPr lang="en-US" altLang="en-US" sz="2400" dirty="0"/>
              <a:t>in computer’s memory?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● Would your method work for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large</a:t>
            </a:r>
            <a:r>
              <a:rPr lang="tr-TR" altLang="en-US" sz="2400" dirty="0">
                <a:solidFill>
                  <a:srgbClr val="FF0000"/>
                </a:solidFill>
              </a:rPr>
              <a:t> data set</a:t>
            </a:r>
            <a:r>
              <a:rPr lang="en-US" altLang="en-US" sz="2400" dirty="0">
                <a:solidFill>
                  <a:srgbClr val="FF0000"/>
                </a:solidFill>
              </a:rPr>
              <a:t>s</a:t>
            </a:r>
            <a:r>
              <a:rPr lang="tr-TR" altLang="en-US" sz="2400" dirty="0"/>
              <a:t>?</a:t>
            </a: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● Would your method </a:t>
            </a:r>
            <a:r>
              <a:rPr lang="tr-TR" altLang="en-US" sz="2400" dirty="0" err="1"/>
              <a:t>allow</a:t>
            </a:r>
            <a:r>
              <a:rPr lang="en-US" altLang="en-US" sz="2400" dirty="0"/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fast</a:t>
            </a:r>
            <a:r>
              <a:rPr lang="en-US" altLang="en-US" sz="2400" dirty="0">
                <a:solidFill>
                  <a:srgbClr val="FF0000"/>
                </a:solidFill>
              </a:rPr>
              <a:t> insert/</a:t>
            </a:r>
            <a:r>
              <a:rPr lang="tr-TR" altLang="en-US" sz="2400" dirty="0" err="1">
                <a:solidFill>
                  <a:srgbClr val="FF0000"/>
                </a:solidFill>
              </a:rPr>
              <a:t>delet</a:t>
            </a:r>
            <a:r>
              <a:rPr lang="en-US" altLang="en-US" sz="2400" dirty="0">
                <a:solidFill>
                  <a:srgbClr val="FF0000"/>
                </a:solidFill>
              </a:rPr>
              <a:t>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/>
              <a:t>operations</a:t>
            </a:r>
            <a:r>
              <a:rPr lang="tr-TR" altLang="en-US" sz="2400" dirty="0"/>
              <a:t>?</a:t>
            </a: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● Would it allow for </a:t>
            </a:r>
            <a:r>
              <a:rPr lang="en-US" altLang="en-US" sz="2400" dirty="0">
                <a:solidFill>
                  <a:srgbClr val="FF0000"/>
                </a:solidFill>
              </a:rPr>
              <a:t>fast searching </a:t>
            </a:r>
            <a:r>
              <a:rPr lang="tr-TR" altLang="en-US" sz="2400" dirty="0" err="1"/>
              <a:t>operations</a:t>
            </a:r>
            <a:r>
              <a:rPr lang="en-US" altLang="en-US" sz="2400" dirty="0"/>
              <a:t>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● How would you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sort </a:t>
            </a:r>
            <a:r>
              <a:rPr lang="en-US" altLang="en-US" sz="2400" dirty="0"/>
              <a:t>the data</a:t>
            </a:r>
            <a:r>
              <a:rPr lang="tr-TR" altLang="en-US" sz="2400" dirty="0"/>
              <a:t> </a:t>
            </a:r>
            <a:r>
              <a:rPr lang="en-US" altLang="en-US" sz="2400" dirty="0"/>
              <a:t>efficiently </a:t>
            </a:r>
            <a:r>
              <a:rPr lang="tr-TR" altLang="en-US" sz="2400" dirty="0"/>
              <a:t>in a </a:t>
            </a:r>
            <a:r>
              <a:rPr lang="tr-TR" altLang="en-US" sz="2400" dirty="0" err="1"/>
              <a:t>given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order</a:t>
            </a:r>
            <a:r>
              <a:rPr lang="en-US" altLang="en-US" sz="2400" dirty="0"/>
              <a:t>? </a:t>
            </a:r>
            <a:endParaRPr lang="tr-TR" alt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dirty="0">
                <a:solidFill>
                  <a:srgbClr val="00B0F0"/>
                </a:solidFill>
              </a:rPr>
              <a:t>Bad programmers worry about the code. Good programmers worry about data structures and their relationships</a:t>
            </a:r>
            <a:r>
              <a:rPr lang="en-US" sz="2800" dirty="0"/>
              <a:t>.”</a:t>
            </a:r>
          </a:p>
          <a:p>
            <a:pPr marL="0" indent="0">
              <a:buNone/>
            </a:pPr>
            <a:r>
              <a:rPr lang="en-US" sz="2800" dirty="0"/>
              <a:t> — Linus Torvalds, creator of Linux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C5E862C-C717-4C56-B038-7E985F75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645024"/>
            <a:ext cx="533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2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708525"/>
          </a:xfrm>
        </p:spPr>
        <p:txBody>
          <a:bodyPr/>
          <a:lstStyle/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en-US" sz="2800" dirty="0"/>
              <a:t>Data structures are classified into two types: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Linear data structures</a:t>
            </a:r>
            <a:r>
              <a:rPr lang="en-US" sz="2400" dirty="0"/>
              <a:t>: Arrays, Linked Lists, Stacks and Queues.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Non – linear data structures</a:t>
            </a:r>
            <a:r>
              <a:rPr lang="en-US" sz="2400" dirty="0"/>
              <a:t>: Trees and graphs.</a:t>
            </a:r>
          </a:p>
        </p:txBody>
      </p:sp>
    </p:spTree>
    <p:extLst>
      <p:ext uri="{BB962C8B-B14F-4D97-AF65-F5344CB8AC3E}">
        <p14:creationId xmlns:p14="http://schemas.microsoft.com/office/powerpoint/2010/main" val="1922498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  <a:r>
              <a:rPr lang="en-US" altLang="en-US" dirty="0"/>
              <a:t>:</a:t>
            </a:r>
            <a:r>
              <a:rPr lang="tr-TR" altLang="en-US" dirty="0"/>
              <a:t> </a:t>
            </a:r>
            <a:r>
              <a:rPr lang="tr-TR" altLang="en-US" sz="3600" dirty="0"/>
              <a:t>A </a:t>
            </a:r>
            <a:r>
              <a:rPr lang="tr-TR" altLang="en-US" sz="3600" dirty="0" err="1"/>
              <a:t>simple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algorithm</a:t>
            </a:r>
            <a:endParaRPr lang="tr-TR" altLang="en-US" sz="2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772816"/>
            <a:ext cx="7920880" cy="4143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Times New Roman" panose="02020603050405020304" pitchFamily="18" charset="0"/>
              </a:rPr>
              <a:t>A</a:t>
            </a:r>
            <a:r>
              <a:rPr lang="tr-TR" altLang="en-US" sz="2400" dirty="0">
                <a:solidFill>
                  <a:srgbClr val="CF5307"/>
                </a:solidFill>
              </a:rPr>
              <a:t> </a:t>
            </a:r>
            <a:r>
              <a:rPr lang="tr-TR" altLang="en-US" sz="2400" dirty="0"/>
              <a:t>is an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containing</a:t>
            </a:r>
            <a:r>
              <a:rPr lang="tr-TR" altLang="en-US" sz="2400" dirty="0"/>
              <a:t>  8 </a:t>
            </a:r>
            <a:r>
              <a:rPr lang="tr-TR" altLang="en-US" sz="2400" dirty="0" err="1"/>
              <a:t>numbers</a:t>
            </a:r>
            <a:r>
              <a:rPr lang="tr-TR" altLang="en-US" sz="24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Problem</a:t>
            </a:r>
            <a:r>
              <a:rPr lang="en-US" altLang="en-US" sz="2400" dirty="0"/>
              <a:t> </a:t>
            </a:r>
            <a:r>
              <a:rPr lang="tr-TR" altLang="en-US" sz="2400" dirty="0"/>
              <a:t>:</a:t>
            </a:r>
            <a:r>
              <a:rPr lang="en-US" altLang="en-US" sz="2400" dirty="0"/>
              <a:t>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en-US" altLang="en-US" sz="2400" dirty="0"/>
              <a:t> </a:t>
            </a:r>
            <a:r>
              <a:rPr lang="tr-TR" altLang="en-US" sz="2400" dirty="0" err="1"/>
              <a:t>the</a:t>
            </a:r>
            <a:r>
              <a:rPr lang="en-US" altLang="en-US" sz="2400" dirty="0"/>
              <a:t> values </a:t>
            </a:r>
            <a:r>
              <a:rPr lang="tr-TR" altLang="en-US" sz="2400" dirty="0"/>
              <a:t>in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array</a:t>
            </a:r>
            <a:r>
              <a:rPr lang="tr-TR" altLang="en-US" sz="2400" dirty="0"/>
              <a:t>  </a:t>
            </a:r>
            <a:r>
              <a:rPr lang="en-US" altLang="en-US" sz="2400" dirty="0"/>
              <a:t>sorted?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Informal algorithm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     </a:t>
            </a:r>
            <a:endParaRPr lang="tr-TR" altLang="en-US" sz="2400" dirty="0">
              <a:solidFill>
                <a:srgbClr val="000099"/>
              </a:solidFill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7513548"/>
              </p:ext>
            </p:extLst>
          </p:nvPr>
        </p:nvGraphicFramePr>
        <p:xfrm>
          <a:off x="1246854" y="2636912"/>
          <a:ext cx="3810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4" imgW="1574117" imgH="215806" progId="Equation.3">
                  <p:embed/>
                </p:oleObj>
              </mc:Choice>
              <mc:Fallback>
                <p:oleObj name="Equation" r:id="rId4" imgW="1574117" imgH="215806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854" y="2636912"/>
                        <a:ext cx="38100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14650D95-0F0C-43F0-801E-7DD611BCC62D}"/>
              </a:ext>
            </a:extLst>
          </p:cNvPr>
          <p:cNvSpPr/>
          <p:nvPr/>
        </p:nvSpPr>
        <p:spPr>
          <a:xfrm>
            <a:off x="1246854" y="4437112"/>
            <a:ext cx="7285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Compare consecutive numbers until the end if there is an out of order pair</a:t>
            </a:r>
            <a:r>
              <a:rPr lang="tr-TR" altLang="en-US" dirty="0">
                <a:solidFill>
                  <a:srgbClr val="000099"/>
                </a:solidFill>
              </a:rPr>
              <a:t> </a:t>
            </a:r>
            <a:r>
              <a:rPr lang="tr-TR" altLang="en-US" dirty="0" err="1">
                <a:solidFill>
                  <a:srgbClr val="000099"/>
                </a:solidFill>
              </a:rPr>
              <a:t>return</a:t>
            </a:r>
            <a:r>
              <a:rPr lang="tr-TR" altLang="en-US" dirty="0">
                <a:solidFill>
                  <a:srgbClr val="000099"/>
                </a:solidFill>
              </a:rPr>
              <a:t> </a:t>
            </a:r>
            <a:r>
              <a:rPr lang="tr-TR" altLang="en-US" dirty="0" err="1">
                <a:solidFill>
                  <a:srgbClr val="000099"/>
                </a:solidFill>
              </a:rPr>
              <a:t>false</a:t>
            </a:r>
            <a:endParaRPr lang="tr-TR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600" dirty="0" err="1"/>
              <a:t>Pseudocode</a:t>
            </a:r>
            <a:r>
              <a:rPr lang="en-US" altLang="en-US" sz="3600" dirty="0"/>
              <a:t>-1</a:t>
            </a:r>
            <a:r>
              <a:rPr lang="tr-TR" altLang="en-US" sz="3600" dirty="0"/>
              <a:t>				</a:t>
            </a:r>
            <a:endParaRPr lang="tr-TR" altLang="en-US" sz="24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326438" cy="4833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procedure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IsSorted</a:t>
            </a:r>
            <a:r>
              <a:rPr lang="en-US" altLang="en-US" sz="2400" dirty="0">
                <a:latin typeface="Times New Roman" panose="02020603050405020304" pitchFamily="18" charset="0"/>
              </a:rPr>
              <a:t>( var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 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InputArray</a:t>
            </a:r>
            <a:r>
              <a:rPr lang="en-US" altLang="en-US" sz="2400" dirty="0">
                <a:latin typeface="Times New Roman" panose="02020603050405020304" pitchFamily="18" charset="0"/>
              </a:rPr>
              <a:t>; 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: integer );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400" dirty="0">
                <a:latin typeface="Times New Roman" panose="02020603050405020304" pitchFamily="18" charset="0"/>
              </a:rPr>
              <a:t>begin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for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: 1 to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- 1 do 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[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] &gt;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[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+ 1 ] then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   </a:t>
            </a:r>
            <a:r>
              <a:rPr lang="tr-TR" altLang="en-US" sz="2400" dirty="0" err="1">
                <a:latin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</a:rPr>
              <a:t> false;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return </a:t>
            </a:r>
            <a:r>
              <a:rPr lang="tr-TR" altLang="en-US" sz="2400" dirty="0" err="1">
                <a:latin typeface="Times New Roman" panose="02020603050405020304" pitchFamily="18" charset="0"/>
              </a:rPr>
              <a:t>true</a:t>
            </a:r>
            <a:r>
              <a:rPr lang="en-US" altLang="en-US" sz="2400" dirty="0">
                <a:latin typeface="Times New Roman" panose="02020603050405020304" pitchFamily="18" charset="0"/>
              </a:rPr>
              <a:t>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</a:rPr>
              <a:t>end;	</a:t>
            </a:r>
            <a:endParaRPr lang="tr-TR" altLang="en-US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600"/>
              <a:t>Pseudocode-</a:t>
            </a:r>
            <a:r>
              <a:rPr lang="en-US" altLang="en-US" sz="3600"/>
              <a:t>2</a:t>
            </a:r>
            <a:r>
              <a:rPr lang="tr-TR" altLang="en-US" sz="3600"/>
              <a:t>		</a:t>
            </a:r>
            <a:endParaRPr lang="tr-TR" altLang="en-US" sz="24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7638"/>
            <a:ext cx="7978080" cy="4193629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//Simplified notation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IsSorted</a:t>
            </a:r>
            <a:r>
              <a:rPr lang="en-US" altLang="en-US" sz="2400" dirty="0">
                <a:latin typeface="Calibri" panose="020F0502020204030204" pitchFamily="34" charset="0"/>
              </a:rPr>
              <a:t>( </a:t>
            </a:r>
            <a:r>
              <a:rPr lang="en-US" altLang="en-US" sz="2400" i="1" dirty="0">
                <a:latin typeface="Calibri" panose="020F0502020204030204" pitchFamily="34" charset="0"/>
              </a:rPr>
              <a:t>A</a:t>
            </a:r>
            <a:r>
              <a:rPr lang="tr-TR" altLang="en-US" sz="2400" i="1" dirty="0">
                <a:latin typeface="Calibri" panose="020F0502020204030204" pitchFamily="34" charset="0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 )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 for </a:t>
            </a:r>
            <a:r>
              <a:rPr lang="tr-TR" altLang="en-US" sz="2400" i="1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← 1 to </a:t>
            </a:r>
            <a:r>
              <a:rPr lang="en-US" altLang="en-US" sz="2400" i="1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 - 1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   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if </a:t>
            </a:r>
            <a:r>
              <a:rPr lang="en-US" altLang="en-US" sz="2400" i="1" dirty="0">
                <a:latin typeface="Calibri" panose="020F0502020204030204" pitchFamily="34" charset="0"/>
              </a:rPr>
              <a:t>A</a:t>
            </a:r>
            <a:r>
              <a:rPr lang="en-US" altLang="en-US" sz="2400" dirty="0">
                <a:latin typeface="Calibri" panose="020F0502020204030204" pitchFamily="34" charset="0"/>
              </a:rPr>
              <a:t>[ </a:t>
            </a:r>
            <a:r>
              <a:rPr lang="en-US" altLang="en-US" sz="2400" i="1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] &gt; </a:t>
            </a:r>
            <a:r>
              <a:rPr lang="en-US" altLang="en-US" sz="2400" i="1" dirty="0">
                <a:latin typeface="Calibri" panose="020F0502020204030204" pitchFamily="34" charset="0"/>
              </a:rPr>
              <a:t>A</a:t>
            </a:r>
            <a:r>
              <a:rPr lang="en-US" altLang="en-US" sz="2400" dirty="0">
                <a:latin typeface="Calibri" panose="020F0502020204030204" pitchFamily="34" charset="0"/>
              </a:rPr>
              <a:t>[ </a:t>
            </a:r>
            <a:r>
              <a:rPr lang="en-US" altLang="en-US" sz="2400" i="1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+ 1 ]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</a:rPr>
              <a:t>           </a:t>
            </a:r>
            <a:r>
              <a:rPr lang="en-US" altLang="en-US" sz="2400" dirty="0">
                <a:latin typeface="Calibri" panose="020F0502020204030204" pitchFamily="34" charset="0"/>
              </a:rPr>
              <a:t>then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</a:rPr>
              <a:t>return</a:t>
            </a:r>
            <a:r>
              <a:rPr lang="tr-TR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</a:rPr>
              <a:t>false</a:t>
            </a:r>
            <a:r>
              <a:rPr lang="en-US" altLang="en-US" sz="2400" dirty="0">
                <a:latin typeface="Calibri" panose="020F0502020204030204" pitchFamily="34" charset="0"/>
              </a:rPr>
              <a:t>;</a:t>
            </a:r>
            <a:endParaRPr lang="tr-TR" altLang="en-US" sz="2400" dirty="0">
              <a:latin typeface="Calibri" panose="020F0502020204030204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</a:rPr>
              <a:t>r</a:t>
            </a:r>
            <a:r>
              <a:rPr lang="en-US" altLang="en-US" sz="2400" dirty="0" err="1">
                <a:latin typeface="Calibri" panose="020F0502020204030204" pitchFamily="34" charset="0"/>
              </a:rPr>
              <a:t>eturn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tr-TR" altLang="en-US" sz="2400" i="1" dirty="0" err="1">
                <a:latin typeface="Calibri" panose="020F0502020204030204" pitchFamily="34" charset="0"/>
              </a:rPr>
              <a:t>true</a:t>
            </a:r>
            <a:r>
              <a:rPr lang="en-US" altLang="en-US" sz="2400" dirty="0">
                <a:latin typeface="Calibri" panose="020F050202020403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altLang="en-US" sz="4000" dirty="0"/>
              <a:t>Algorithm Complexity</a:t>
            </a:r>
            <a:endParaRPr lang="tr-TR" altLang="en-US" sz="4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35893"/>
            <a:ext cx="8229600" cy="521744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 sz="2400" dirty="0" err="1"/>
              <a:t>Algorithms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differ</a:t>
            </a:r>
            <a:r>
              <a:rPr lang="tr-TR" altLang="en-US" sz="2400" dirty="0">
                <a:solidFill>
                  <a:srgbClr val="FF0000"/>
                </a:solidFill>
              </a:rPr>
              <a:t> in </a:t>
            </a:r>
            <a:r>
              <a:rPr lang="tr-TR" altLang="en-US" sz="2400" dirty="0" err="1">
                <a:solidFill>
                  <a:srgbClr val="FF0000"/>
                </a:solidFill>
              </a:rPr>
              <a:t>efficiency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endParaRPr lang="tr-TR" altLang="en-US" sz="2400" dirty="0"/>
          </a:p>
          <a:p>
            <a:r>
              <a:rPr lang="en-US" altLang="en-US" sz="2400" dirty="0"/>
              <a:t>T</a:t>
            </a:r>
            <a:r>
              <a:rPr lang="tr-TR" altLang="en-US" sz="2400" dirty="0"/>
              <a:t>he </a:t>
            </a:r>
            <a:r>
              <a:rPr lang="tr-TR" altLang="en-US" sz="2400" dirty="0" err="1"/>
              <a:t>difficulty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algorithm</a:t>
            </a:r>
            <a:r>
              <a:rPr lang="en-US" altLang="en-US" sz="2400" dirty="0"/>
              <a:t>s</a:t>
            </a:r>
            <a:r>
              <a:rPr lang="tr-TR" altLang="en-US" sz="2400" dirty="0"/>
              <a:t> for </a:t>
            </a:r>
            <a:r>
              <a:rPr lang="tr-TR" altLang="en-US" sz="2400" dirty="0" err="1"/>
              <a:t>comparing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en-US" altLang="en-US" sz="2400" dirty="0" err="1"/>
              <a:t>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efficienc</a:t>
            </a:r>
            <a:r>
              <a:rPr lang="en-US" altLang="en-US" sz="2400" dirty="0" err="1"/>
              <a:t>ies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called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00000"/>
                </a:solidFill>
              </a:rPr>
              <a:t>computational</a:t>
            </a:r>
            <a:r>
              <a:rPr lang="tr-TR" altLang="en-US" sz="2400" dirty="0">
                <a:solidFill>
                  <a:srgbClr val="C00000"/>
                </a:solidFill>
              </a:rPr>
              <a:t> </a:t>
            </a:r>
            <a:r>
              <a:rPr lang="tr-TR" altLang="en-US" sz="2400" dirty="0" err="1">
                <a:solidFill>
                  <a:srgbClr val="C00000"/>
                </a:solidFill>
              </a:rPr>
              <a:t>complexity</a:t>
            </a:r>
            <a:r>
              <a:rPr lang="tr-TR" altLang="en-US" sz="2400" dirty="0">
                <a:solidFill>
                  <a:srgbClr val="C00000"/>
                </a:solidFill>
              </a:rPr>
              <a:t>.</a:t>
            </a:r>
            <a:endParaRPr lang="en-US" altLang="en-US" sz="2400" dirty="0">
              <a:solidFill>
                <a:srgbClr val="C00000"/>
              </a:solidFill>
            </a:endParaRPr>
          </a:p>
          <a:p>
            <a:endParaRPr lang="tr-TR" altLang="en-US" sz="2400" dirty="0"/>
          </a:p>
          <a:p>
            <a:r>
              <a:rPr lang="tr-TR" altLang="en-US" sz="2400" dirty="0" err="1"/>
              <a:t>Computational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complexity</a:t>
            </a:r>
            <a:r>
              <a:rPr lang="tr-TR" altLang="en-US" sz="2400" dirty="0"/>
              <a:t>  </a:t>
            </a:r>
            <a:r>
              <a:rPr lang="tr-TR" altLang="en-US" sz="2400" dirty="0" err="1"/>
              <a:t>indicates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how </a:t>
            </a:r>
            <a:r>
              <a:rPr lang="tr-TR" altLang="en-US" sz="2400" dirty="0" err="1">
                <a:solidFill>
                  <a:srgbClr val="FF0000"/>
                </a:solidFill>
              </a:rPr>
              <a:t>much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effort</a:t>
            </a:r>
            <a:r>
              <a:rPr lang="tr-TR" altLang="en-US" sz="2400" dirty="0">
                <a:solidFill>
                  <a:srgbClr val="FF0000"/>
                </a:solidFill>
              </a:rPr>
              <a:t> is </a:t>
            </a:r>
            <a:r>
              <a:rPr lang="tr-TR" altLang="en-US" sz="2400" dirty="0" err="1">
                <a:solidFill>
                  <a:srgbClr val="FF0000"/>
                </a:solidFill>
              </a:rPr>
              <a:t>required</a:t>
            </a:r>
            <a:r>
              <a:rPr lang="en-US" altLang="en-US" sz="2400" dirty="0">
                <a:solidFill>
                  <a:srgbClr val="FF0000"/>
                </a:solidFill>
              </a:rPr>
              <a:t> for </a:t>
            </a:r>
            <a:r>
              <a:rPr lang="tr-TR" altLang="en-US" sz="2400" dirty="0">
                <a:solidFill>
                  <a:srgbClr val="FF0000"/>
                </a:solidFill>
              </a:rPr>
              <a:t>an </a:t>
            </a:r>
            <a:r>
              <a:rPr lang="tr-TR" altLang="en-US" sz="2400" dirty="0" err="1">
                <a:solidFill>
                  <a:srgbClr val="FF0000"/>
                </a:solidFill>
              </a:rPr>
              <a:t>algorithm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/>
              <a:t>or</a:t>
            </a:r>
            <a:r>
              <a:rPr lang="tr-TR" altLang="en-US" sz="2400" dirty="0"/>
              <a:t> how </a:t>
            </a:r>
            <a:r>
              <a:rPr lang="tr-TR" altLang="en-US" sz="2400" dirty="0" err="1"/>
              <a:t>costly</a:t>
            </a:r>
            <a:r>
              <a:rPr lang="tr-TR" altLang="en-US" sz="2400" dirty="0"/>
              <a:t> it is.</a:t>
            </a:r>
          </a:p>
          <a:p>
            <a:endParaRPr lang="tr-TR" altLang="en-US" sz="2400" dirty="0"/>
          </a:p>
          <a:p>
            <a:r>
              <a:rPr lang="tr-TR" altLang="en-US" sz="2400" dirty="0"/>
              <a:t>An </a:t>
            </a:r>
            <a:r>
              <a:rPr lang="tr-TR" altLang="en-US" sz="2400" dirty="0" err="1"/>
              <a:t>algorithm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hardly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any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endParaRPr lang="tr-TR" altLang="en-US" sz="2400" dirty="0"/>
          </a:p>
          <a:p>
            <a:pPr lvl="1"/>
            <a:r>
              <a:rPr lang="tr-TR" altLang="en-US" sz="2400" dirty="0" err="1">
                <a:solidFill>
                  <a:srgbClr val="FF0000"/>
                </a:solidFill>
              </a:rPr>
              <a:t>very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long</a:t>
            </a:r>
            <a:r>
              <a:rPr lang="tr-TR" altLang="en-US" sz="2400" dirty="0">
                <a:solidFill>
                  <a:srgbClr val="FF0000"/>
                </a:solidFill>
              </a:rPr>
              <a:t> time</a:t>
            </a:r>
            <a:endParaRPr lang="tr-TR" altLang="en-US" sz="2400" dirty="0"/>
          </a:p>
          <a:p>
            <a:pPr lvl="1"/>
            <a:r>
              <a:rPr lang="tr-TR" altLang="en-US" sz="2400" dirty="0" err="1">
                <a:solidFill>
                  <a:srgbClr val="FF0000"/>
                </a:solidFill>
              </a:rPr>
              <a:t>large</a:t>
            </a:r>
            <a:r>
              <a:rPr lang="tr-TR" altLang="en-US" sz="2400" dirty="0">
                <a:solidFill>
                  <a:srgbClr val="FF0000"/>
                </a:solidFill>
              </a:rPr>
              <a:t> main </a:t>
            </a:r>
            <a:r>
              <a:rPr lang="tr-TR" altLang="en-US" sz="2400" dirty="0" err="1">
                <a:solidFill>
                  <a:srgbClr val="FF0000"/>
                </a:solidFill>
              </a:rPr>
              <a:t>memory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Course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sz="2400" dirty="0"/>
              <a:t>The objective of this course is to help students </a:t>
            </a:r>
            <a:r>
              <a:rPr lang="en-US" sz="2400" dirty="0"/>
              <a:t>understand how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/>
              <a:t>to </a:t>
            </a:r>
            <a:r>
              <a:rPr lang="tr-TR" sz="2400" dirty="0" err="1"/>
              <a:t>structure</a:t>
            </a:r>
            <a:r>
              <a:rPr lang="tr-TR" sz="2400" dirty="0"/>
              <a:t> information to </a:t>
            </a:r>
            <a:r>
              <a:rPr lang="tr-TR" sz="2400" dirty="0" err="1"/>
              <a:t>support</a:t>
            </a:r>
            <a:r>
              <a:rPr lang="tr-TR" sz="2400" dirty="0"/>
              <a:t> </a:t>
            </a:r>
            <a:r>
              <a:rPr lang="tr-TR" sz="2400" dirty="0" err="1"/>
              <a:t>efficient</a:t>
            </a:r>
            <a:r>
              <a:rPr lang="en-US" sz="2400" dirty="0"/>
              <a:t> data</a:t>
            </a:r>
            <a:r>
              <a:rPr lang="tr-TR" sz="2400" dirty="0"/>
              <a:t> processing.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/>
              <a:t>specifically</a:t>
            </a:r>
            <a:r>
              <a:rPr lang="en-US" sz="2400" dirty="0"/>
              <a:t>:</a:t>
            </a:r>
            <a:endParaRPr lang="tr-TR" sz="2400" dirty="0"/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/>
              <a:t>T</a:t>
            </a:r>
            <a:r>
              <a:rPr lang="en-US" sz="2400" dirty="0"/>
              <a:t>o study commonly used</a:t>
            </a:r>
            <a:r>
              <a:rPr lang="tr-TR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tr-TR" sz="2400" dirty="0">
                <a:solidFill>
                  <a:srgbClr val="FF0000"/>
                </a:solidFill>
              </a:rPr>
              <a:t> data </a:t>
            </a:r>
            <a:r>
              <a:rPr lang="tr-TR" sz="2400" dirty="0" err="1">
                <a:solidFill>
                  <a:srgbClr val="FF0000"/>
                </a:solidFill>
              </a:rPr>
              <a:t>structures</a:t>
            </a:r>
            <a:r>
              <a:rPr lang="tr-TR" sz="2400" dirty="0"/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/>
              <a:t>T</a:t>
            </a:r>
            <a:r>
              <a:rPr lang="en-US" sz="2400" dirty="0"/>
              <a:t>o introduce the idea that there are </a:t>
            </a:r>
            <a:r>
              <a:rPr lang="en-US" sz="2400" dirty="0">
                <a:solidFill>
                  <a:srgbClr val="FF0000"/>
                </a:solidFill>
              </a:rPr>
              <a:t>costs and benefits </a:t>
            </a:r>
            <a:r>
              <a:rPr lang="en-US" sz="2400" dirty="0"/>
              <a:t>associated with every algorithm.</a:t>
            </a:r>
            <a:endParaRPr lang="tr-TR" sz="2400" dirty="0"/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/>
              <a:t>T</a:t>
            </a:r>
            <a:r>
              <a:rPr lang="en-US" sz="2400" dirty="0"/>
              <a:t>o teach how to determine the efficiency of </a:t>
            </a:r>
            <a:r>
              <a:rPr lang="tr-TR" sz="2400" dirty="0" err="1"/>
              <a:t>using</a:t>
            </a:r>
            <a:r>
              <a:rPr lang="tr-TR" sz="2400" dirty="0"/>
              <a:t> </a:t>
            </a:r>
            <a:r>
              <a:rPr lang="en-US" sz="2400" dirty="0"/>
              <a:t>a data structure or</a:t>
            </a:r>
            <a:r>
              <a:rPr lang="tr-TR" sz="2400" dirty="0"/>
              <a:t> algorithm. </a:t>
            </a:r>
            <a:endParaRPr lang="en-US" sz="2400" dirty="0"/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To show how to implement common data structures and algorithms in programming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The Need for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Algorithms</a:t>
            </a:r>
            <a:r>
              <a:rPr lang="tr-TR" altLang="en-US" sz="3600" dirty="0"/>
              <a:t> </a:t>
            </a:r>
            <a:r>
              <a:rPr lang="tr-TR" altLang="en-US" sz="3600" dirty="0" err="1"/>
              <a:t>and</a:t>
            </a:r>
            <a:r>
              <a:rPr lang="en-US" altLang="en-US" sz="3600" dirty="0"/>
              <a:t> Data Structures</a:t>
            </a:r>
            <a:endParaRPr lang="tr-TR" alt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7497" y="1441868"/>
            <a:ext cx="8559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</a:rPr>
              <a:t>Representing information </a:t>
            </a:r>
            <a:r>
              <a:rPr lang="tr-TR" altLang="en-US" sz="2800" dirty="0" err="1">
                <a:solidFill>
                  <a:srgbClr val="FF0000"/>
                </a:solidFill>
              </a:rPr>
              <a:t>internally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is fundamental to computer science. </a:t>
            </a: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</a:t>
            </a:r>
            <a:r>
              <a:rPr lang="tr-TR" altLang="en-US" sz="2800" dirty="0"/>
              <a:t>main </a:t>
            </a:r>
            <a:r>
              <a:rPr lang="tr-TR" altLang="en-US" sz="2800" dirty="0" err="1"/>
              <a:t>goal</a:t>
            </a:r>
            <a:r>
              <a:rPr lang="tr-TR" altLang="en-US" sz="2800" dirty="0"/>
              <a:t> </a:t>
            </a:r>
            <a:r>
              <a:rPr lang="en-US" altLang="en-US" sz="2800" dirty="0"/>
              <a:t>of most computer programs is to store and retrieve information systematically and efficiently</a:t>
            </a:r>
            <a:r>
              <a:rPr lang="tr-TR" altLang="en-US" sz="2800" dirty="0"/>
              <a:t>.</a:t>
            </a:r>
            <a:r>
              <a:rPr lang="en-US" altLang="en-US" sz="2800" dirty="0"/>
              <a:t> </a:t>
            </a: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For this reason, the study of</a:t>
            </a:r>
            <a:r>
              <a:rPr lang="tr-TR" altLang="en-US" sz="2800" dirty="0"/>
              <a:t> </a:t>
            </a:r>
            <a:r>
              <a:rPr lang="en-US" altLang="en-US" sz="2800" dirty="0"/>
              <a:t>data structures and  </a:t>
            </a: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/>
              <a:t>	</a:t>
            </a:r>
            <a:r>
              <a:rPr lang="en-US" altLang="en-US" sz="2800" dirty="0"/>
              <a:t>algorithms </a:t>
            </a:r>
            <a:r>
              <a:rPr lang="tr-TR" altLang="en-US" sz="2800" dirty="0" err="1"/>
              <a:t>are</a:t>
            </a:r>
            <a:r>
              <a:rPr lang="en-US" altLang="en-US" sz="2800" dirty="0"/>
              <a:t> at the heart of computer</a:t>
            </a:r>
            <a:r>
              <a:rPr lang="tr-TR" altLang="en-US" sz="2800" dirty="0"/>
              <a:t> </a:t>
            </a:r>
            <a:r>
              <a:rPr lang="en-US" altLang="en-US" sz="2800" dirty="0"/>
              <a:t>science and data processing.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Topics to be </a:t>
            </a:r>
            <a:r>
              <a:rPr lang="en-US" altLang="en-US" sz="4000"/>
              <a:t>C</a:t>
            </a:r>
            <a:r>
              <a:rPr lang="tr-TR" altLang="en-US" sz="4000"/>
              <a:t>overed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432226" y="1408866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Topics</a:t>
            </a:r>
            <a:r>
              <a:rPr lang="tr-TR" altLang="ko-KR" sz="2800" dirty="0"/>
              <a:t>: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sz="2400" dirty="0">
                <a:ea typeface="굴림" panose="020B0600000101010101" pitchFamily="34" charset="-127"/>
              </a:rPr>
              <a:t>Commonly used algorithms  </a:t>
            </a:r>
          </a:p>
          <a:p>
            <a:pPr lvl="1" eaLnBrk="1" hangingPunct="1"/>
            <a:r>
              <a:rPr lang="en-US" altLang="ko-KR" sz="2400" dirty="0"/>
              <a:t>C</a:t>
            </a:r>
            <a:r>
              <a:rPr lang="tr-TR" altLang="ko-KR" sz="2400" dirty="0" err="1"/>
              <a:t>ommonly</a:t>
            </a:r>
            <a:r>
              <a:rPr lang="tr-TR" altLang="ko-KR" sz="2400" dirty="0"/>
              <a:t> </a:t>
            </a:r>
            <a:r>
              <a:rPr lang="tr-TR" altLang="ko-KR" sz="2400" dirty="0" err="1"/>
              <a:t>used</a:t>
            </a:r>
            <a:r>
              <a:rPr lang="en-US" altLang="ko-KR" sz="2400" dirty="0">
                <a:ea typeface="굴림" panose="020B0600000101010101" pitchFamily="34" charset="-127"/>
              </a:rPr>
              <a:t> data structures</a:t>
            </a:r>
          </a:p>
          <a:p>
            <a:pPr lvl="1" eaLnBrk="1" hangingPunct="1"/>
            <a:r>
              <a:rPr lang="en-US" altLang="ko-KR" sz="2400" dirty="0"/>
              <a:t>Simple c</a:t>
            </a:r>
            <a:r>
              <a:rPr lang="tr-TR" altLang="ko-KR" sz="2400" dirty="0" err="1"/>
              <a:t>omplexity</a:t>
            </a:r>
            <a:r>
              <a:rPr lang="tr-TR" altLang="ko-KR" sz="2400" dirty="0"/>
              <a:t> </a:t>
            </a:r>
            <a:r>
              <a:rPr lang="tr-TR" altLang="ko-KR" sz="2400" dirty="0" err="1"/>
              <a:t>analysis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 eaLnBrk="1" hangingPunct="1"/>
            <a:r>
              <a:rPr lang="tr-TR" altLang="ko-KR" sz="2400" dirty="0"/>
              <a:t>I</a:t>
            </a:r>
            <a:r>
              <a:rPr lang="en-US" altLang="ko-KR" sz="2400" dirty="0" err="1">
                <a:ea typeface="굴림" panose="020B0600000101010101" pitchFamily="34" charset="-127"/>
              </a:rPr>
              <a:t>mplementation</a:t>
            </a:r>
            <a:r>
              <a:rPr lang="en-US" altLang="ko-KR" sz="2400" dirty="0">
                <a:ea typeface="굴림" panose="020B0600000101010101" pitchFamily="34" charset="-127"/>
              </a:rPr>
              <a:t> details in C++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ko-KR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ko-KR" sz="2800" dirty="0" err="1"/>
              <a:t>Important</a:t>
            </a:r>
            <a:r>
              <a:rPr lang="tr-TR" altLang="ko-KR" sz="2800" dirty="0"/>
              <a:t>: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C++ implementations </a:t>
            </a:r>
            <a:r>
              <a:rPr lang="tr-TR" altLang="ko-KR" sz="2400" dirty="0" err="1"/>
              <a:t>aims</a:t>
            </a:r>
            <a:r>
              <a:rPr lang="tr-TR" altLang="ko-KR" sz="2400" dirty="0"/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to help learn</a:t>
            </a:r>
            <a:r>
              <a:rPr lang="tr-TR" altLang="ko-KR" sz="2400" dirty="0" err="1"/>
              <a:t>ing</a:t>
            </a:r>
            <a:r>
              <a:rPr lang="tr-TR" altLang="ko-KR" sz="2400" dirty="0"/>
              <a:t>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</a:t>
            </a:r>
            <a:r>
              <a:rPr lang="tr-TR" altLang="ko-KR" sz="2400" dirty="0" err="1"/>
              <a:t>corresponding</a:t>
            </a:r>
            <a:r>
              <a:rPr lang="tr-TR" altLang="ko-KR" sz="2400" dirty="0"/>
              <a:t> data </a:t>
            </a:r>
            <a:r>
              <a:rPr lang="tr-TR" altLang="ko-KR" sz="2400" dirty="0" err="1"/>
              <a:t>structur</a:t>
            </a:r>
            <a:r>
              <a:rPr lang="en-US" altLang="ko-KR" sz="2400" dirty="0"/>
              <a:t>e</a:t>
            </a:r>
            <a:r>
              <a:rPr lang="tr-TR" altLang="ko-KR" sz="2400" dirty="0"/>
              <a:t>s </a:t>
            </a:r>
            <a:r>
              <a:rPr lang="tr-TR" altLang="ko-KR" sz="2400" dirty="0" err="1"/>
              <a:t>and</a:t>
            </a:r>
            <a:r>
              <a:rPr lang="tr-TR" altLang="ko-KR" sz="2400" dirty="0"/>
              <a:t> </a:t>
            </a:r>
            <a:r>
              <a:rPr lang="tr-TR" altLang="ko-KR" sz="2400" dirty="0" err="1"/>
              <a:t>algorithms</a:t>
            </a:r>
            <a:r>
              <a:rPr lang="tr-TR" altLang="ko-KR" sz="2400" dirty="0"/>
              <a:t>.</a:t>
            </a:r>
            <a:r>
              <a:rPr lang="en-US" altLang="ko-KR" sz="2400" dirty="0"/>
              <a:t> </a:t>
            </a:r>
            <a:endParaRPr lang="tr-TR" altLang="ko-KR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Teaching C++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>
                <a:solidFill>
                  <a:schemeClr val="hlink"/>
                </a:solidFill>
              </a:rPr>
              <a:t>is not </a:t>
            </a:r>
            <a:r>
              <a:rPr lang="tr-TR" altLang="en-US" sz="2400" dirty="0" err="1">
                <a:solidFill>
                  <a:schemeClr val="hlink"/>
                </a:solidFill>
              </a:rPr>
              <a:t>the</a:t>
            </a:r>
            <a:r>
              <a:rPr lang="tr-TR" altLang="en-US" sz="2400" dirty="0">
                <a:solidFill>
                  <a:schemeClr val="hlink"/>
                </a:solidFill>
              </a:rPr>
              <a:t> </a:t>
            </a:r>
            <a:r>
              <a:rPr lang="tr-TR" altLang="en-US" sz="2400" dirty="0" err="1">
                <a:solidFill>
                  <a:schemeClr val="hlink"/>
                </a:solidFill>
              </a:rPr>
              <a:t>intended</a:t>
            </a:r>
            <a:r>
              <a:rPr lang="tr-TR" altLang="en-US" sz="2400" dirty="0">
                <a:solidFill>
                  <a:schemeClr val="hlink"/>
                </a:solidFill>
              </a:rPr>
              <a:t> </a:t>
            </a:r>
            <a:r>
              <a:rPr lang="tr-TR" altLang="en-US" sz="2400" dirty="0" err="1">
                <a:solidFill>
                  <a:schemeClr val="hlink"/>
                </a:solidFill>
              </a:rPr>
              <a:t>objective</a:t>
            </a:r>
            <a:r>
              <a:rPr lang="tr-TR" altLang="en-US" sz="2400" dirty="0">
                <a:solidFill>
                  <a:schemeClr val="hlink"/>
                </a:solidFill>
              </a:rPr>
              <a:t> of this </a:t>
            </a:r>
            <a:r>
              <a:rPr lang="tr-TR" altLang="en-US" sz="2400" dirty="0" err="1">
                <a:solidFill>
                  <a:schemeClr val="hlink"/>
                </a:solidFill>
              </a:rPr>
              <a:t>course</a:t>
            </a:r>
            <a:r>
              <a:rPr lang="tr-TR" altLang="en-US" sz="2400" dirty="0">
                <a:solidFill>
                  <a:schemeClr val="hlink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Introduction</a:t>
            </a:r>
            <a:endParaRPr lang="tr-TR" altLang="en-US" sz="2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r>
              <a:rPr lang="tr-TR" altLang="en-US" sz="2800" dirty="0" err="1"/>
              <a:t>What</a:t>
            </a:r>
            <a:r>
              <a:rPr lang="tr-TR" altLang="en-US" sz="2800" dirty="0"/>
              <a:t> is a problem?</a:t>
            </a:r>
          </a:p>
          <a:p>
            <a:pPr eaLnBrk="1" hangingPunct="1"/>
            <a:r>
              <a:rPr lang="en-US" altLang="en-US" sz="2800" dirty="0"/>
              <a:t>What is an algorithm?</a:t>
            </a:r>
          </a:p>
          <a:p>
            <a:pPr eaLnBrk="1" hangingPunct="1"/>
            <a:r>
              <a:rPr lang="en-US" altLang="en-US" sz="2800" dirty="0"/>
              <a:t>What is a data structure?</a:t>
            </a:r>
          </a:p>
          <a:p>
            <a:pPr eaLnBrk="1" hangingPunct="1"/>
            <a:r>
              <a:rPr lang="en-US" altLang="en-US" sz="2800" dirty="0"/>
              <a:t>How to implement algorithms and data structures?</a:t>
            </a:r>
            <a:endParaRPr lang="tr-TR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A problem is a </a:t>
            </a:r>
            <a:r>
              <a:rPr lang="en-US" altLang="en-US" sz="2800" dirty="0">
                <a:solidFill>
                  <a:srgbClr val="FF0000"/>
                </a:solidFill>
              </a:rPr>
              <a:t>mapping from an input to an output.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800" dirty="0" err="1"/>
              <a:t>Examples</a:t>
            </a:r>
            <a:r>
              <a:rPr lang="tr-TR" altLang="en-US" sz="2800" dirty="0"/>
              <a:t>:</a:t>
            </a:r>
          </a:p>
          <a:p>
            <a:pPr lvl="1" eaLnBrk="1" hangingPunct="1"/>
            <a:r>
              <a:rPr lang="en-US" altLang="en-US" sz="2400" dirty="0"/>
              <a:t>Sqrt:  </a:t>
            </a:r>
          </a:p>
          <a:p>
            <a:pPr lvl="1" eaLnBrk="1" hangingPunct="1"/>
            <a:r>
              <a:rPr lang="en-US" altLang="en-US" sz="2400" dirty="0"/>
              <a:t>Sort</a:t>
            </a:r>
            <a:r>
              <a:rPr lang="tr-TR" altLang="en-US" sz="2400" dirty="0" err="1"/>
              <a:t>ing</a:t>
            </a:r>
            <a:r>
              <a:rPr lang="en-US" altLang="en-US" sz="2400" dirty="0"/>
              <a:t>:  </a:t>
            </a:r>
            <a:endParaRPr lang="tr-TR" altLang="en-US" sz="2400" dirty="0"/>
          </a:p>
          <a:p>
            <a:pPr lvl="1" eaLnBrk="1" hangingPunct="1"/>
            <a:r>
              <a:rPr lang="tr-TR" altLang="en-US" sz="2400" dirty="0" err="1"/>
              <a:t>Solving</a:t>
            </a:r>
            <a:r>
              <a:rPr lang="tr-TR" altLang="en-US" sz="2400" dirty="0"/>
              <a:t> </a:t>
            </a:r>
            <a:r>
              <a:rPr lang="en-US" altLang="en-US" sz="2400" dirty="0"/>
              <a:t>an </a:t>
            </a:r>
            <a:r>
              <a:rPr lang="tr-TR" altLang="en-US" sz="2400" dirty="0" err="1"/>
              <a:t>equation</a:t>
            </a:r>
            <a:r>
              <a:rPr lang="tr-TR" altLang="en-US" sz="2400" dirty="0"/>
              <a:t>:</a:t>
            </a:r>
            <a:endParaRPr lang="en-US" alt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AAE95AE-C948-4ADF-9260-FC7893928278}"/>
              </a:ext>
            </a:extLst>
          </p:cNvPr>
          <p:cNvSpPr txBox="1"/>
          <p:nvPr/>
        </p:nvSpPr>
        <p:spPr>
          <a:xfrm>
            <a:off x="1422120" y="3124376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tr-TR" sz="2400" dirty="0">
                <a:latin typeface="+mn-lt"/>
              </a:rPr>
              <a:t>Value -&gt; Value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A81B5E8-454E-4184-9C14-539CE5C6F28E}"/>
              </a:ext>
            </a:extLst>
          </p:cNvPr>
          <p:cNvSpPr txBox="1"/>
          <p:nvPr/>
        </p:nvSpPr>
        <p:spPr>
          <a:xfrm>
            <a:off x="1763688" y="3556242"/>
            <a:ext cx="426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/>
            <a:r>
              <a:rPr lang="en-US" altLang="en-US" sz="2400" dirty="0">
                <a:latin typeface="+mn-lt"/>
              </a:rPr>
              <a:t>Unsorted data -&gt; Sorted data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00664BF-53F3-45A3-8EBC-C4E8288F8BEF}"/>
              </a:ext>
            </a:extLst>
          </p:cNvPr>
          <p:cNvSpPr txBox="1"/>
          <p:nvPr/>
        </p:nvSpPr>
        <p:spPr>
          <a:xfrm>
            <a:off x="3348436" y="3994262"/>
            <a:ext cx="315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/>
            <a:r>
              <a:rPr lang="tr-TR" altLang="en-US" sz="2400" dirty="0" err="1">
                <a:latin typeface="+mn-lt"/>
              </a:rPr>
              <a:t>Equation</a:t>
            </a:r>
            <a:r>
              <a:rPr lang="en-US" altLang="en-US" sz="2400" dirty="0">
                <a:latin typeface="+mn-lt"/>
              </a:rPr>
              <a:t> -&gt; </a:t>
            </a:r>
            <a:r>
              <a:rPr lang="tr-TR" altLang="en-US" sz="2400" dirty="0" err="1">
                <a:latin typeface="+mn-lt"/>
              </a:rPr>
              <a:t>solution</a:t>
            </a:r>
            <a:endParaRPr lang="tr-TR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 </a:t>
            </a:r>
            <a:r>
              <a:rPr lang="tr-TR" altLang="en-US" sz="4000" dirty="0" err="1"/>
              <a:t>Algorithms</a:t>
            </a:r>
            <a:endParaRPr lang="tr-TR" altLang="en-US" sz="4000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124744"/>
            <a:ext cx="8559800" cy="46908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en-US" sz="2800" dirty="0"/>
              <a:t>The </a:t>
            </a:r>
            <a:r>
              <a:rPr lang="tr-TR" altLang="en-US" sz="2800" dirty="0" err="1"/>
              <a:t>word</a:t>
            </a:r>
            <a:r>
              <a:rPr lang="tr-TR" altLang="en-US" sz="2800" dirty="0"/>
              <a:t> </a:t>
            </a:r>
            <a:r>
              <a:rPr lang="tr-TR" altLang="en-US" sz="2800" i="1" dirty="0" err="1">
                <a:solidFill>
                  <a:srgbClr val="FF0000"/>
                </a:solidFill>
              </a:rPr>
              <a:t>algorithm</a:t>
            </a:r>
            <a:r>
              <a:rPr lang="tr-TR" altLang="en-US" sz="2800" i="1" dirty="0"/>
              <a:t> </a:t>
            </a:r>
            <a:r>
              <a:rPr lang="tr-TR" altLang="en-US" sz="2800" dirty="0" err="1"/>
              <a:t>comes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from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name of  </a:t>
            </a:r>
            <a:r>
              <a:rPr lang="tr-TR" altLang="en-US" sz="2800" dirty="0" err="1"/>
              <a:t>mathematician</a:t>
            </a:r>
            <a:r>
              <a:rPr lang="tr-TR" altLang="en-US" sz="2800" dirty="0"/>
              <a:t> </a:t>
            </a:r>
            <a:r>
              <a:rPr lang="tr-TR" altLang="en-US" sz="2800" dirty="0">
                <a:solidFill>
                  <a:srgbClr val="00B0F0"/>
                </a:solidFill>
              </a:rPr>
              <a:t>Abu </a:t>
            </a:r>
            <a:r>
              <a:rPr lang="tr-TR" altLang="en-US" sz="2800" dirty="0" err="1">
                <a:solidFill>
                  <a:srgbClr val="00B0F0"/>
                </a:solidFill>
              </a:rPr>
              <a:t>Ja’far</a:t>
            </a:r>
            <a:r>
              <a:rPr lang="tr-TR" altLang="en-US" sz="2800" dirty="0">
                <a:solidFill>
                  <a:srgbClr val="00B0F0"/>
                </a:solidFill>
              </a:rPr>
              <a:t> </a:t>
            </a:r>
            <a:r>
              <a:rPr lang="tr-TR" altLang="en-US" sz="2800" dirty="0" err="1">
                <a:solidFill>
                  <a:srgbClr val="00B0F0"/>
                </a:solidFill>
              </a:rPr>
              <a:t>Mohammed</a:t>
            </a:r>
            <a:r>
              <a:rPr lang="tr-TR" altLang="en-US" sz="2800" dirty="0">
                <a:solidFill>
                  <a:srgbClr val="00B0F0"/>
                </a:solidFill>
              </a:rPr>
              <a:t> </a:t>
            </a:r>
            <a:r>
              <a:rPr lang="tr-TR" altLang="en-US" sz="2800" dirty="0" err="1">
                <a:solidFill>
                  <a:srgbClr val="00B0F0"/>
                </a:solidFill>
              </a:rPr>
              <a:t>ibn</a:t>
            </a:r>
            <a:r>
              <a:rPr lang="tr-TR" altLang="en-US" sz="2800" dirty="0">
                <a:solidFill>
                  <a:srgbClr val="00B0F0"/>
                </a:solidFill>
              </a:rPr>
              <a:t>-i Musa al </a:t>
            </a:r>
            <a:r>
              <a:rPr lang="tr-TR" altLang="en-US" sz="2800" dirty="0" err="1">
                <a:solidFill>
                  <a:srgbClr val="00B0F0"/>
                </a:solidFill>
              </a:rPr>
              <a:t>Khowarizmi</a:t>
            </a:r>
            <a:r>
              <a:rPr lang="en-US" altLang="en-US" sz="2800" dirty="0"/>
              <a:t> (In Turkish : El-</a:t>
            </a:r>
            <a:r>
              <a:rPr lang="en-US" altLang="en-US" sz="2800" dirty="0" err="1"/>
              <a:t>Harezmi</a:t>
            </a:r>
            <a:r>
              <a:rPr lang="en-US" altLang="en-US" sz="2800" dirty="0"/>
              <a:t>, Years : ~ 800)</a:t>
            </a:r>
            <a:r>
              <a:rPr lang="tr-TR" altLang="en-US" sz="2800" dirty="0"/>
              <a:t>.</a:t>
            </a:r>
            <a:endParaRPr lang="en-US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tr-TR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A mathematician who was born in the Turkic region Uzbekistan/</a:t>
            </a:r>
            <a:r>
              <a:rPr lang="en-US" altLang="en-US" sz="2800" dirty="0" err="1"/>
              <a:t>Khorassan</a:t>
            </a:r>
            <a:r>
              <a:rPr lang="en-US" altLang="en-US" sz="2800" dirty="0"/>
              <a:t> and wrote in Arabic.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r-TR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The word </a:t>
            </a:r>
            <a:r>
              <a:rPr lang="en-US" altLang="en-US" sz="2800" dirty="0">
                <a:solidFill>
                  <a:srgbClr val="FF0000"/>
                </a:solidFill>
              </a:rPr>
              <a:t>algorithm</a:t>
            </a:r>
            <a:r>
              <a:rPr lang="en-US" altLang="en-US" sz="2800" dirty="0"/>
              <a:t> derives from his name: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  </a:t>
            </a:r>
            <a:r>
              <a:rPr lang="tr-TR" altLang="en-US" sz="2800" dirty="0"/>
              <a:t>   Al-</a:t>
            </a:r>
            <a:r>
              <a:rPr lang="tr-TR" altLang="en-US" sz="2800" dirty="0" err="1"/>
              <a:t>Kh</a:t>
            </a:r>
            <a:r>
              <a:rPr lang="en-US" altLang="en-US" sz="2800" dirty="0"/>
              <a:t>o</a:t>
            </a:r>
            <a:r>
              <a:rPr lang="tr-TR" altLang="en-US" sz="2800" dirty="0" err="1"/>
              <a:t>warizmi</a:t>
            </a:r>
            <a:r>
              <a:rPr lang="tr-TR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tr-TR" altLang="en-US" sz="2800" dirty="0" err="1"/>
              <a:t>Algorizm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</a:t>
            </a:r>
            <a:endParaRPr lang="en-US" altLang="en-US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tr-T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8210</TotalTime>
  <Words>2548</Words>
  <Application>Microsoft Office PowerPoint</Application>
  <PresentationFormat>Ekran Gösterisi (4:3)</PresentationFormat>
  <Paragraphs>342</Paragraphs>
  <Slides>34</Slides>
  <Notes>28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5" baseType="lpstr">
      <vt:lpstr>굴림</vt:lpstr>
      <vt:lpstr>맑은 고딕</vt:lpstr>
      <vt:lpstr>ＭＳ Ｐゴシック</vt:lpstr>
      <vt:lpstr>Arial</vt:lpstr>
      <vt:lpstr>Calibri</vt:lpstr>
      <vt:lpstr>Symbol</vt:lpstr>
      <vt:lpstr>Tahoma</vt:lpstr>
      <vt:lpstr>Times New Roman</vt:lpstr>
      <vt:lpstr>Wingdings</vt:lpstr>
      <vt:lpstr>Ofis Teması</vt:lpstr>
      <vt:lpstr>Equation</vt:lpstr>
      <vt:lpstr>COMP 2310 Data Structures and Algorithms </vt:lpstr>
      <vt:lpstr>Wisdom</vt:lpstr>
      <vt:lpstr>Wisdom</vt:lpstr>
      <vt:lpstr>Course Objectives</vt:lpstr>
      <vt:lpstr>The Need for Algorithms and Data Structures</vt:lpstr>
      <vt:lpstr>Topics to be Covered</vt:lpstr>
      <vt:lpstr>Introduction</vt:lpstr>
      <vt:lpstr> Problem</vt:lpstr>
      <vt:lpstr> Algorithms</vt:lpstr>
      <vt:lpstr>Harezm: A Province in Uzbekistan</vt:lpstr>
      <vt:lpstr> Algorithms   </vt:lpstr>
      <vt:lpstr> Algorithms   </vt:lpstr>
      <vt:lpstr> Algorithms   </vt:lpstr>
      <vt:lpstr>Algorithms   </vt:lpstr>
      <vt:lpstr>Algorithms: Desirable Properties  </vt:lpstr>
      <vt:lpstr>Algorithms: Reliability and Robustness   </vt:lpstr>
      <vt:lpstr>Algorithms: Efficiency  and Complexity  </vt:lpstr>
      <vt:lpstr>Efficieny and Complexity: Example</vt:lpstr>
      <vt:lpstr>Why is Complexity Important?</vt:lpstr>
      <vt:lpstr>Why is Complexity Important ?</vt:lpstr>
      <vt:lpstr>What is the Size of Big Data ?</vt:lpstr>
      <vt:lpstr>Big Data Age!</vt:lpstr>
      <vt:lpstr>PowerPoint Sunusu</vt:lpstr>
      <vt:lpstr>Data Types</vt:lpstr>
      <vt:lpstr>System-defined Data Types</vt:lpstr>
      <vt:lpstr>User defined data types</vt:lpstr>
      <vt:lpstr>Abstract Data Types</vt:lpstr>
      <vt:lpstr>Data Structure </vt:lpstr>
      <vt:lpstr>Why do we Need Data Structures?    </vt:lpstr>
      <vt:lpstr>Data Structure Types</vt:lpstr>
      <vt:lpstr>Example: A simple algorithm</vt:lpstr>
      <vt:lpstr>Pseudocode-1    </vt:lpstr>
      <vt:lpstr>Pseudocode-2  </vt:lpstr>
      <vt:lpstr>Algorithm Complexity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Aydin</dc:creator>
  <cp:lastModifiedBy>Umut Avcı</cp:lastModifiedBy>
  <cp:revision>341</cp:revision>
  <dcterms:created xsi:type="dcterms:W3CDTF">2003-09-08T08:07:00Z</dcterms:created>
  <dcterms:modified xsi:type="dcterms:W3CDTF">2023-10-06T10:36:29Z</dcterms:modified>
</cp:coreProperties>
</file>