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18" r:id="rId2"/>
    <p:sldId id="256" r:id="rId3"/>
    <p:sldId id="452" r:id="rId4"/>
    <p:sldId id="475" r:id="rId5"/>
    <p:sldId id="476" r:id="rId6"/>
    <p:sldId id="454" r:id="rId7"/>
    <p:sldId id="453" r:id="rId8"/>
    <p:sldId id="455" r:id="rId9"/>
    <p:sldId id="456" r:id="rId10"/>
    <p:sldId id="477" r:id="rId11"/>
    <p:sldId id="428" r:id="rId12"/>
    <p:sldId id="429" r:id="rId13"/>
    <p:sldId id="430" r:id="rId14"/>
    <p:sldId id="431" r:id="rId15"/>
    <p:sldId id="432" r:id="rId16"/>
    <p:sldId id="433" r:id="rId17"/>
    <p:sldId id="480" r:id="rId18"/>
    <p:sldId id="435" r:id="rId19"/>
    <p:sldId id="481" r:id="rId20"/>
    <p:sldId id="436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15" r:id="rId30"/>
    <p:sldId id="446" r:id="rId31"/>
    <p:sldId id="448" r:id="rId32"/>
    <p:sldId id="450" r:id="rId33"/>
    <p:sldId id="478" r:id="rId34"/>
    <p:sldId id="462" r:id="rId35"/>
    <p:sldId id="466" r:id="rId36"/>
    <p:sldId id="467" r:id="rId37"/>
    <p:sldId id="465" r:id="rId38"/>
    <p:sldId id="468" r:id="rId39"/>
    <p:sldId id="479" r:id="rId40"/>
    <p:sldId id="422" r:id="rId41"/>
    <p:sldId id="463" r:id="rId42"/>
    <p:sldId id="470" r:id="rId43"/>
    <p:sldId id="474" r:id="rId44"/>
    <p:sldId id="289" r:id="rId45"/>
    <p:sldId id="464" r:id="rId46"/>
    <p:sldId id="471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58" autoAdjust="0"/>
  </p:normalViewPr>
  <p:slideViewPr>
    <p:cSldViewPr snapToGrid="0">
      <p:cViewPr varScale="1">
        <p:scale>
          <a:sx n="70" d="100"/>
          <a:sy n="70" d="100"/>
        </p:scale>
        <p:origin x="10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880E2-A21E-45EE-9B67-E662D3EE60E2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69A4-CE31-4153-96DF-125146DF2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15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806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5D06E5-9A25-4B0E-B866-36E34333E69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7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933105-42CF-4CC3-AE1F-FEA615D2B90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2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D1F9CE-D4FF-4456-B899-221A1A9902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66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AD9DAB-E8C8-4608-91E1-FEFD8B0E517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1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AD9DAB-E8C8-4608-91E1-FEFD8B0E517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75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https://stackoverflow.com/questions/64390621/explanation-for-asymptotic-notation-graph</a:t>
            </a:r>
          </a:p>
        </p:txBody>
      </p:sp>
    </p:spTree>
    <p:extLst>
      <p:ext uri="{BB962C8B-B14F-4D97-AF65-F5344CB8AC3E}">
        <p14:creationId xmlns:p14="http://schemas.microsoft.com/office/powerpoint/2010/main" val="2063693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23A2CC-0787-41F0-AD46-662AA6F0C941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9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82BB07-4971-427A-AEE2-19A066024C0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40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7EE172-D374-4D5D-9192-AED3A91ED3A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96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C26174-074C-4B8D-81E4-842101F0202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0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228DF3-46F7-4881-89A4-6EE0A4D9BD8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0858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E53D13-E6B9-4DD3-B530-31390B8B2D0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23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32922D5-B4B9-47A3-97CB-5F46421FEFD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ACE03C-FBB0-4631-BCD3-F1A62686D88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28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52ED16-0C20-4DF8-8698-9E61B5C6F28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1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F21B7D-B059-418A-8B2E-44EA2EED07D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0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60353ED-B76E-4310-889F-E591A759BDAB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32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9F839D-09AA-45DA-9DEE-B58C6FBF927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4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6DD484-41F1-461D-B442-F84CD6AC904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86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018AA3-6700-4B28-9C3C-916514ADF13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48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E8F68-9CE9-4F08-84F9-61E71EF19B3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64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01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DED820-380D-4452-A43E-25FC1A1F8EC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51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4EA866-9970-4244-8C56-427A213850B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87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82BB07-4971-427A-AEE2-19A066024C0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93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ED9D3C-550E-4C85-827F-A8E54CB4DEF4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6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5CA987-BC38-4342-854F-F863460991E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en-US" dirty="0" err="1"/>
              <a:t>What</a:t>
            </a:r>
            <a:r>
              <a:rPr lang="tr-TR" altLang="en-US" dirty="0"/>
              <a:t> is </a:t>
            </a:r>
            <a:r>
              <a:rPr lang="tr-TR" altLang="en-US" dirty="0" err="1"/>
              <a:t>log</a:t>
            </a:r>
            <a:r>
              <a:rPr lang="tr-TR" altLang="en-US" dirty="0"/>
              <a:t> 1000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base</a:t>
            </a:r>
            <a:r>
              <a:rPr lang="tr-TR" altLang="en-US" dirty="0"/>
              <a:t> 10?</a:t>
            </a:r>
          </a:p>
          <a:p>
            <a:pPr eaLnBrk="1" hangingPunct="1"/>
            <a:r>
              <a:rPr lang="tr-TR" altLang="en-US" dirty="0" err="1"/>
              <a:t>What</a:t>
            </a:r>
            <a:r>
              <a:rPr lang="tr-TR" altLang="en-US" dirty="0"/>
              <a:t> is </a:t>
            </a:r>
            <a:r>
              <a:rPr lang="tr-TR" altLang="en-US" dirty="0" err="1"/>
              <a:t>log</a:t>
            </a:r>
            <a:r>
              <a:rPr lang="tr-TR" altLang="en-US" dirty="0"/>
              <a:t> 16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base</a:t>
            </a:r>
            <a:r>
              <a:rPr lang="tr-TR" altLang="en-US" dirty="0"/>
              <a:t> 2?</a:t>
            </a: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0C7577-5117-4C4B-952F-35D26C277EE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4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A29B12-E8AF-4F33-ABE4-6404EEFEBADB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4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sz="1200" dirty="0" err="1"/>
              <a:t>Algorithms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developed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to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solve</a:t>
            </a:r>
            <a:r>
              <a:rPr lang="tr-TR" altLang="en-US" sz="1200" dirty="0"/>
              <a:t> a </a:t>
            </a:r>
            <a:r>
              <a:rPr lang="tr-TR" altLang="en-US" sz="1200" dirty="0" err="1"/>
              <a:t>certain</a:t>
            </a:r>
            <a:r>
              <a:rPr lang="tr-TR" altLang="en-US" sz="1200" dirty="0"/>
              <a:t> problem </a:t>
            </a:r>
            <a:r>
              <a:rPr lang="tr-TR" altLang="en-US" sz="1200" dirty="0" err="1">
                <a:solidFill>
                  <a:srgbClr val="FF0000"/>
                </a:solidFill>
              </a:rPr>
              <a:t>difffer</a:t>
            </a:r>
            <a:r>
              <a:rPr lang="tr-TR" altLang="en-US" sz="1200" dirty="0">
                <a:solidFill>
                  <a:srgbClr val="FF0000"/>
                </a:solidFill>
              </a:rPr>
              <a:t> in </a:t>
            </a:r>
            <a:r>
              <a:rPr lang="tr-TR" altLang="en-US" sz="1200" dirty="0" err="1">
                <a:solidFill>
                  <a:srgbClr val="FF0000"/>
                </a:solidFill>
              </a:rPr>
              <a:t>efficiency</a:t>
            </a:r>
            <a:r>
              <a:rPr lang="tr-TR" altLang="en-US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en-US" sz="1200" dirty="0"/>
              <a:t>T</a:t>
            </a:r>
            <a:r>
              <a:rPr lang="tr-TR" altLang="en-US" sz="1200" dirty="0"/>
              <a:t>he </a:t>
            </a:r>
            <a:r>
              <a:rPr lang="tr-TR" altLang="en-US" sz="1200" dirty="0" err="1"/>
              <a:t>difficulty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algorithm</a:t>
            </a:r>
            <a:r>
              <a:rPr lang="en-US" altLang="en-US" sz="1200" dirty="0"/>
              <a:t>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for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comparing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the</a:t>
            </a:r>
            <a:r>
              <a:rPr lang="en-US" altLang="en-US" sz="1200" dirty="0" err="1"/>
              <a:t>ir</a:t>
            </a:r>
            <a:r>
              <a:rPr lang="tr-TR" altLang="en-US" sz="1200" dirty="0"/>
              <a:t> </a:t>
            </a:r>
            <a:r>
              <a:rPr lang="tr-TR" altLang="en-US" sz="1200" dirty="0" err="1"/>
              <a:t>efficienc</a:t>
            </a:r>
            <a:r>
              <a:rPr lang="en-US" altLang="en-US" sz="1200" dirty="0" err="1"/>
              <a:t>ies</a:t>
            </a:r>
            <a:r>
              <a:rPr lang="tr-TR" altLang="en-US" sz="1200" dirty="0"/>
              <a:t> is </a:t>
            </a:r>
            <a:r>
              <a:rPr lang="tr-TR" altLang="en-US" sz="1200" dirty="0" err="1"/>
              <a:t>called</a:t>
            </a:r>
            <a:r>
              <a:rPr lang="tr-TR" altLang="en-US" sz="1200" dirty="0"/>
              <a:t> </a:t>
            </a:r>
            <a:r>
              <a:rPr lang="tr-TR" altLang="en-US" sz="1200" dirty="0" err="1">
                <a:solidFill>
                  <a:srgbClr val="C00000"/>
                </a:solidFill>
              </a:rPr>
              <a:t>computational</a:t>
            </a:r>
            <a:r>
              <a:rPr lang="tr-TR" altLang="en-US" sz="1200" dirty="0">
                <a:solidFill>
                  <a:srgbClr val="C00000"/>
                </a:solidFill>
              </a:rPr>
              <a:t> </a:t>
            </a:r>
            <a:r>
              <a:rPr lang="tr-TR" altLang="en-US" sz="1200" dirty="0" err="1">
                <a:solidFill>
                  <a:srgbClr val="C00000"/>
                </a:solidFill>
              </a:rPr>
              <a:t>complexity</a:t>
            </a:r>
            <a:r>
              <a:rPr lang="tr-TR" altLang="en-US" sz="1200" dirty="0">
                <a:solidFill>
                  <a:srgbClr val="C00000"/>
                </a:solidFill>
              </a:rPr>
              <a:t>.</a:t>
            </a:r>
            <a:endParaRPr lang="en-US" altLang="en-US" sz="1200" dirty="0">
              <a:solidFill>
                <a:srgbClr val="C00000"/>
              </a:solidFill>
            </a:endParaRPr>
          </a:p>
          <a:p>
            <a:r>
              <a:rPr lang="tr-TR" altLang="en-US" sz="1200" dirty="0" err="1"/>
              <a:t>Computational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complexity</a:t>
            </a:r>
            <a:r>
              <a:rPr lang="tr-TR" altLang="en-US" sz="1200" dirty="0"/>
              <a:t>  </a:t>
            </a:r>
            <a:r>
              <a:rPr lang="tr-TR" altLang="en-US" sz="1200" dirty="0" err="1"/>
              <a:t>indicates</a:t>
            </a:r>
            <a:r>
              <a:rPr lang="tr-TR" altLang="en-US" sz="1200" dirty="0"/>
              <a:t> </a:t>
            </a:r>
            <a:r>
              <a:rPr lang="tr-TR" altLang="en-US" sz="1200" dirty="0">
                <a:solidFill>
                  <a:srgbClr val="FF0000"/>
                </a:solidFill>
              </a:rPr>
              <a:t>how </a:t>
            </a:r>
            <a:r>
              <a:rPr lang="tr-TR" altLang="en-US" sz="1200" dirty="0" err="1">
                <a:solidFill>
                  <a:srgbClr val="FF0000"/>
                </a:solidFill>
              </a:rPr>
              <a:t>much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effort</a:t>
            </a:r>
            <a:r>
              <a:rPr lang="tr-TR" altLang="en-US" sz="1200" dirty="0">
                <a:solidFill>
                  <a:srgbClr val="FF0000"/>
                </a:solidFill>
              </a:rPr>
              <a:t> is </a:t>
            </a:r>
            <a:r>
              <a:rPr lang="tr-TR" altLang="en-US" sz="1200" dirty="0" err="1">
                <a:solidFill>
                  <a:srgbClr val="FF0000"/>
                </a:solidFill>
              </a:rPr>
              <a:t>required</a:t>
            </a:r>
            <a:r>
              <a:rPr lang="en-US" altLang="en-US" sz="1200" dirty="0">
                <a:solidFill>
                  <a:srgbClr val="FF0000"/>
                </a:solidFill>
              </a:rPr>
              <a:t> for </a:t>
            </a:r>
            <a:r>
              <a:rPr lang="tr-TR" altLang="en-US" sz="1200" dirty="0">
                <a:solidFill>
                  <a:srgbClr val="FF0000"/>
                </a:solidFill>
              </a:rPr>
              <a:t>an </a:t>
            </a:r>
            <a:r>
              <a:rPr lang="tr-TR" altLang="en-US" sz="1200" dirty="0" err="1">
                <a:solidFill>
                  <a:srgbClr val="FF0000"/>
                </a:solidFill>
              </a:rPr>
              <a:t>algorithm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/>
              <a:t>or</a:t>
            </a:r>
            <a:r>
              <a:rPr lang="tr-TR" altLang="en-US" sz="1200" dirty="0"/>
              <a:t> how </a:t>
            </a:r>
            <a:r>
              <a:rPr lang="tr-TR" altLang="en-US" sz="1200" dirty="0" err="1"/>
              <a:t>costly</a:t>
            </a:r>
            <a:r>
              <a:rPr lang="tr-TR" altLang="en-US" sz="1200" dirty="0"/>
              <a:t> it is.</a:t>
            </a:r>
          </a:p>
          <a:p>
            <a:r>
              <a:rPr lang="tr-TR" altLang="en-US" sz="1200" dirty="0"/>
              <a:t>An </a:t>
            </a:r>
            <a:r>
              <a:rPr lang="tr-TR" altLang="en-US" sz="1200" dirty="0" err="1"/>
              <a:t>algorithm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that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solves</a:t>
            </a:r>
            <a:r>
              <a:rPr lang="tr-TR" altLang="en-US" sz="1200" dirty="0"/>
              <a:t> a problem in a </a:t>
            </a:r>
            <a:r>
              <a:rPr lang="tr-TR" altLang="en-US" sz="1200" dirty="0" err="1">
                <a:solidFill>
                  <a:srgbClr val="FF0000"/>
                </a:solidFill>
              </a:rPr>
              <a:t>very</a:t>
            </a:r>
            <a:r>
              <a:rPr lang="tr-TR" altLang="en-US" sz="1200" dirty="0">
                <a:solidFill>
                  <a:srgbClr val="FF0000"/>
                </a:solidFill>
              </a:rPr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long</a:t>
            </a:r>
            <a:r>
              <a:rPr lang="tr-TR" altLang="en-US" sz="1200" dirty="0">
                <a:solidFill>
                  <a:srgbClr val="FF0000"/>
                </a:solidFill>
              </a:rPr>
              <a:t> time </a:t>
            </a:r>
            <a:r>
              <a:rPr lang="tr-TR" altLang="en-US" sz="1200" dirty="0"/>
              <a:t>is </a:t>
            </a:r>
            <a:r>
              <a:rPr lang="tr-TR" altLang="en-US" sz="1200" dirty="0" err="1"/>
              <a:t>hardly</a:t>
            </a:r>
            <a:r>
              <a:rPr lang="tr-TR" altLang="en-US" sz="1200" dirty="0"/>
              <a:t> of </a:t>
            </a:r>
            <a:r>
              <a:rPr lang="tr-TR" altLang="en-US" sz="1200" dirty="0" err="1"/>
              <a:t>any</a:t>
            </a:r>
            <a:r>
              <a:rPr lang="tr-TR" altLang="en-US" sz="1200" dirty="0"/>
              <a:t> </a:t>
            </a:r>
            <a:r>
              <a:rPr lang="tr-TR" altLang="en-US" sz="1200" dirty="0" err="1"/>
              <a:t>use</a:t>
            </a:r>
            <a:r>
              <a:rPr lang="tr-TR" altLang="en-US" sz="1200" dirty="0"/>
              <a:t>.</a:t>
            </a:r>
          </a:p>
          <a:p>
            <a:r>
              <a:rPr lang="tr-TR" altLang="en-US" sz="1200" dirty="0"/>
              <a:t>An </a:t>
            </a:r>
            <a:r>
              <a:rPr lang="tr-TR" altLang="en-US" sz="1200" dirty="0" err="1"/>
              <a:t>algorithm</a:t>
            </a:r>
            <a:r>
              <a:rPr lang="tr-TR" altLang="en-US" sz="1200" dirty="0"/>
              <a:t> </a:t>
            </a:r>
            <a:r>
              <a:rPr lang="tr-TR" altLang="en-US" sz="1200" dirty="0" err="1"/>
              <a:t>that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requires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extremely</a:t>
            </a:r>
            <a:r>
              <a:rPr lang="tr-TR" altLang="en-US" sz="1200" dirty="0"/>
              <a:t> </a:t>
            </a:r>
            <a:r>
              <a:rPr lang="tr-TR" altLang="en-US" sz="1200" dirty="0" err="1">
                <a:solidFill>
                  <a:srgbClr val="FF0000"/>
                </a:solidFill>
              </a:rPr>
              <a:t>large</a:t>
            </a:r>
            <a:r>
              <a:rPr lang="tr-TR" altLang="en-US" sz="1200" dirty="0">
                <a:solidFill>
                  <a:srgbClr val="FF0000"/>
                </a:solidFill>
              </a:rPr>
              <a:t> main </a:t>
            </a:r>
            <a:r>
              <a:rPr lang="tr-TR" altLang="en-US" sz="1200" dirty="0" err="1">
                <a:solidFill>
                  <a:srgbClr val="FF0000"/>
                </a:solidFill>
              </a:rPr>
              <a:t>memory</a:t>
            </a:r>
            <a:r>
              <a:rPr lang="tr-TR" altLang="en-US" sz="1200" dirty="0"/>
              <a:t> is </a:t>
            </a:r>
            <a:r>
              <a:rPr lang="en-US" altLang="en-US" sz="1200" dirty="0"/>
              <a:t>also </a:t>
            </a:r>
            <a:r>
              <a:rPr lang="tr-TR" altLang="en-US" sz="1200" dirty="0"/>
              <a:t>not </a:t>
            </a:r>
            <a:r>
              <a:rPr lang="tr-TR" altLang="en-US" sz="1200" dirty="0" err="1"/>
              <a:t>useful</a:t>
            </a:r>
            <a:r>
              <a:rPr lang="tr-TR" altLang="en-US" sz="1200" dirty="0"/>
              <a:t> in </a:t>
            </a:r>
            <a:r>
              <a:rPr lang="tr-TR" altLang="en-US" sz="1200" dirty="0" err="1"/>
              <a:t>most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computers</a:t>
            </a:r>
            <a:r>
              <a:rPr lang="tr-TR" altLang="en-US" sz="1200" dirty="0"/>
              <a:t>.</a:t>
            </a:r>
            <a:endParaRPr lang="en-US" altLang="en-US" sz="12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64F14-CCF0-4A4D-BBE4-99F196CDC67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Is it possible </a:t>
            </a:r>
            <a:r>
              <a:rPr lang="en-US" altLang="en-US" sz="2800" dirty="0">
                <a:solidFill>
                  <a:srgbClr val="FF0000"/>
                </a:solidFill>
              </a:rPr>
              <a:t>to measure </a:t>
            </a:r>
            <a:r>
              <a:rPr lang="en-US" altLang="en-US" sz="2800" dirty="0"/>
              <a:t>the cost and complexity of an algorithm?</a:t>
            </a:r>
            <a:endParaRPr lang="tr-TR" altLang="en-US" sz="2800" dirty="0"/>
          </a:p>
          <a:p>
            <a:pPr fontAlgn="auto">
              <a:spcAft>
                <a:spcPts val="0"/>
              </a:spcAft>
              <a:defRPr/>
            </a:pP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cost</a:t>
            </a:r>
            <a:r>
              <a:rPr lang="tr-TR" altLang="en-US" sz="2800" dirty="0"/>
              <a:t> </a:t>
            </a:r>
            <a:r>
              <a:rPr lang="en-US" altLang="en-US" sz="2800" dirty="0"/>
              <a:t>of an algorithm </a:t>
            </a:r>
            <a:r>
              <a:rPr lang="tr-TR" altLang="en-US" sz="2800" dirty="0"/>
              <a:t>can be </a:t>
            </a:r>
            <a:r>
              <a:rPr lang="tr-TR" altLang="en-US" sz="2800" dirty="0" err="1"/>
              <a:t>measured</a:t>
            </a:r>
            <a:r>
              <a:rPr lang="tr-TR" altLang="en-US" sz="2800" dirty="0"/>
              <a:t> in a </a:t>
            </a:r>
            <a:r>
              <a:rPr lang="tr-TR" altLang="en-US" sz="2800" dirty="0" err="1"/>
              <a:t>number</a:t>
            </a:r>
            <a:r>
              <a:rPr lang="tr-TR" altLang="en-US" sz="2800" dirty="0"/>
              <a:t> of </a:t>
            </a:r>
            <a:r>
              <a:rPr lang="tr-TR" altLang="en-US" sz="2800" dirty="0" err="1"/>
              <a:t>ways</a:t>
            </a:r>
            <a:r>
              <a:rPr lang="en-US" altLang="en-US" sz="2800" dirty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500" dirty="0"/>
              <a:t>     </a:t>
            </a:r>
            <a:r>
              <a:rPr lang="tr-TR" altLang="en-US" sz="2500" dirty="0"/>
              <a:t>Time</a:t>
            </a:r>
            <a:r>
              <a:rPr lang="en-US" altLang="en-US" sz="2500" dirty="0"/>
              <a:t> (CPU usage)</a:t>
            </a:r>
            <a:endParaRPr lang="tr-TR" altLang="en-US" sz="2500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500" dirty="0"/>
              <a:t>     </a:t>
            </a:r>
            <a:r>
              <a:rPr lang="tr-TR" altLang="en-US" sz="2500" dirty="0"/>
              <a:t>Space</a:t>
            </a:r>
            <a:r>
              <a:rPr lang="en-US" altLang="en-US" sz="2500" dirty="0"/>
              <a:t> (Memory and disk usage)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500" dirty="0"/>
              <a:t>     Network usage</a:t>
            </a:r>
            <a:endParaRPr lang="tr-TR" altLang="en-US" sz="25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   </a:t>
            </a:r>
            <a:r>
              <a:rPr lang="tr-TR" altLang="en-US" sz="2800" dirty="0" err="1">
                <a:solidFill>
                  <a:srgbClr val="FF0000"/>
                </a:solidFill>
              </a:rPr>
              <a:t>The</a:t>
            </a:r>
            <a:r>
              <a:rPr lang="tr-TR" altLang="en-US" sz="2800" dirty="0">
                <a:solidFill>
                  <a:srgbClr val="FF0000"/>
                </a:solidFill>
              </a:rPr>
              <a:t> time </a:t>
            </a:r>
            <a:r>
              <a:rPr lang="tr-TR" altLang="en-US" sz="2800" dirty="0" err="1">
                <a:solidFill>
                  <a:srgbClr val="FF0000"/>
                </a:solidFill>
              </a:rPr>
              <a:t>factor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/>
              <a:t>is </a:t>
            </a:r>
            <a:r>
              <a:rPr lang="tr-TR" altLang="en-US" sz="2800" dirty="0" err="1"/>
              <a:t>generally</a:t>
            </a:r>
            <a:r>
              <a:rPr lang="tr-TR" altLang="en-US" sz="2800" dirty="0"/>
              <a:t> </a:t>
            </a:r>
            <a:r>
              <a:rPr lang="tr-TR" altLang="en-US" sz="2800" dirty="0" err="1"/>
              <a:t>more</a:t>
            </a:r>
            <a:r>
              <a:rPr lang="tr-TR" altLang="en-US" sz="2800" dirty="0"/>
              <a:t>  </a:t>
            </a:r>
            <a:r>
              <a:rPr lang="tr-TR" altLang="en-US" sz="2800" dirty="0" err="1"/>
              <a:t>important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than</a:t>
            </a:r>
            <a:r>
              <a:rPr lang="tr-TR" altLang="en-US" sz="2800" dirty="0"/>
              <a:t> </a:t>
            </a:r>
            <a:r>
              <a:rPr lang="en-US" altLang="en-US" sz="2800" dirty="0"/>
              <a:t>the others.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ym typeface="Wingdings" panose="05000000000000000000" pitchFamily="2" charset="2"/>
              </a:rPr>
              <a:t>     </a:t>
            </a:r>
            <a:r>
              <a:rPr lang="tr-TR" altLang="en-US" sz="2800" dirty="0" err="1"/>
              <a:t>Efficiency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consideration</a:t>
            </a:r>
            <a:r>
              <a:rPr lang="en-US" altLang="en-US" sz="2800" dirty="0"/>
              <a:t>s</a:t>
            </a:r>
            <a:r>
              <a:rPr lang="tr-TR" altLang="en-US" sz="2800" dirty="0"/>
              <a:t> </a:t>
            </a:r>
            <a:r>
              <a:rPr lang="en-US" altLang="en-US" sz="2800" dirty="0"/>
              <a:t>are</a:t>
            </a:r>
            <a:r>
              <a:rPr lang="tr-TR" altLang="en-US" sz="2800" dirty="0"/>
              <a:t> </a:t>
            </a:r>
            <a:r>
              <a:rPr lang="en-US" altLang="en-US" sz="2800" dirty="0"/>
              <a:t>usually </a:t>
            </a:r>
            <a:r>
              <a:rPr lang="tr-TR" altLang="en-US" sz="2800" dirty="0" err="1"/>
              <a:t>focused</a:t>
            </a:r>
            <a:r>
              <a:rPr lang="tr-TR" altLang="en-US" sz="2800" dirty="0"/>
              <a:t> on time</a:t>
            </a:r>
            <a:r>
              <a:rPr lang="en-US" altLang="en-US" sz="2800" dirty="0"/>
              <a:t> </a:t>
            </a:r>
            <a:r>
              <a:rPr lang="tr-TR" altLang="en-US" sz="2800" dirty="0" err="1"/>
              <a:t>factor</a:t>
            </a:r>
            <a:r>
              <a:rPr lang="en-US" altLang="en-US" sz="2800" dirty="0"/>
              <a:t>.</a:t>
            </a:r>
          </a:p>
          <a:p>
            <a:pPr eaLnBrk="1" hangingPunct="1"/>
            <a:endParaRPr lang="tr-TR" altLang="en-US" dirty="0"/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7D4FE0-0FC2-4E67-8673-D4F8E413F5E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5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en-US" altLang="en-US" dirty="0"/>
              <a:t>How to measure time cost of an algorithm?</a:t>
            </a:r>
            <a:endParaRPr lang="tr-TR" altLang="en-US" dirty="0"/>
          </a:p>
          <a:p>
            <a:pPr>
              <a:defRPr/>
            </a:pPr>
            <a:r>
              <a:rPr lang="en-US" altLang="en-US" dirty="0"/>
              <a:t>Can we use </a:t>
            </a:r>
            <a:r>
              <a:rPr lang="en-US" altLang="en-US" dirty="0">
                <a:solidFill>
                  <a:srgbClr val="FF0000"/>
                </a:solidFill>
              </a:rPr>
              <a:t>physical run time as a criterion</a:t>
            </a:r>
            <a:r>
              <a:rPr lang="en-US" altLang="en-US" dirty="0"/>
              <a:t>? </a:t>
            </a:r>
          </a:p>
          <a:p>
            <a:pPr marL="0" indent="0">
              <a:buNone/>
              <a:defRPr/>
            </a:pPr>
            <a:r>
              <a:rPr lang="en-US" altLang="en-US" dirty="0"/>
              <a:t> No. Because r</a:t>
            </a:r>
            <a:r>
              <a:rPr lang="tr-TR" altLang="en-US" dirty="0"/>
              <a:t>un time is </a:t>
            </a:r>
            <a:r>
              <a:rPr lang="tr-TR" altLang="en-US" dirty="0" err="1"/>
              <a:t>always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system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dependent</a:t>
            </a:r>
            <a:r>
              <a:rPr lang="en-US" altLang="en-US" dirty="0"/>
              <a:t>:</a:t>
            </a:r>
            <a:endParaRPr lang="tr-TR" altLang="en-US" dirty="0"/>
          </a:p>
          <a:p>
            <a:pPr lvl="1">
              <a:defRPr/>
            </a:pPr>
            <a:r>
              <a:rPr lang="tr-TR" altLang="en-US" sz="2800" dirty="0"/>
              <a:t>An </a:t>
            </a:r>
            <a:r>
              <a:rPr lang="tr-TR" altLang="en-US" sz="2800" dirty="0" err="1"/>
              <a:t>inefficient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run</a:t>
            </a:r>
            <a:r>
              <a:rPr lang="tr-TR" altLang="en-US" sz="2800" dirty="0"/>
              <a:t> on a </a:t>
            </a:r>
            <a:r>
              <a:rPr lang="tr-TR" altLang="en-US" sz="2800" dirty="0" err="1"/>
              <a:t>super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computer</a:t>
            </a:r>
            <a:r>
              <a:rPr lang="tr-TR" altLang="en-US" sz="2800" dirty="0"/>
              <a:t> can </a:t>
            </a:r>
            <a:r>
              <a:rPr lang="tr-TR" altLang="en-US" sz="2800" dirty="0" err="1"/>
              <a:t>execute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much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faster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</a:t>
            </a:r>
            <a:r>
              <a:rPr lang="en-US" altLang="en-US" sz="2800" dirty="0"/>
              <a:t>a</a:t>
            </a:r>
            <a:r>
              <a:rPr lang="tr-TR" altLang="en-US" sz="2800" dirty="0"/>
              <a:t>n an </a:t>
            </a:r>
            <a:r>
              <a:rPr lang="tr-TR" altLang="en-US" sz="2800" dirty="0" err="1"/>
              <a:t>efficient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run</a:t>
            </a:r>
            <a:r>
              <a:rPr lang="tr-TR" altLang="en-US" sz="2800" dirty="0"/>
              <a:t> on a PC.</a:t>
            </a:r>
          </a:p>
          <a:p>
            <a:pPr lvl="1">
              <a:defRPr/>
            </a:pPr>
            <a:r>
              <a:rPr lang="tr-TR" altLang="en-US" sz="2800" dirty="0" err="1"/>
              <a:t>To</a:t>
            </a:r>
            <a:r>
              <a:rPr lang="tr-TR" altLang="en-US" sz="2800" dirty="0"/>
              <a:t> </a:t>
            </a:r>
            <a:r>
              <a:rPr lang="tr-TR" altLang="en-US" sz="2800" dirty="0" err="1"/>
              <a:t>make</a:t>
            </a:r>
            <a:r>
              <a:rPr lang="tr-TR" altLang="en-US" sz="2800" dirty="0"/>
              <a:t> a </a:t>
            </a:r>
            <a:r>
              <a:rPr lang="tr-TR" altLang="en-US" sz="2800" dirty="0" err="1"/>
              <a:t>meaningful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comparison</a:t>
            </a:r>
            <a:r>
              <a:rPr lang="en-US" altLang="en-US" sz="2800" dirty="0"/>
              <a:t>,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all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algorithms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must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run</a:t>
            </a:r>
            <a:r>
              <a:rPr lang="tr-TR" altLang="en-US" sz="2800" dirty="0"/>
              <a:t> on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same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machine</a:t>
            </a:r>
            <a:r>
              <a:rPr lang="tr-TR" altLang="en-US" sz="2800" dirty="0"/>
              <a:t>.</a:t>
            </a:r>
          </a:p>
          <a:p>
            <a:pPr lvl="1">
              <a:defRPr/>
            </a:pPr>
            <a:r>
              <a:rPr lang="tr-TR" altLang="en-US" sz="2800" dirty="0"/>
              <a:t>Run time of an </a:t>
            </a:r>
            <a:r>
              <a:rPr lang="tr-TR" altLang="en-US" sz="2800" dirty="0" err="1"/>
              <a:t>algorithm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also</a:t>
            </a:r>
            <a:r>
              <a:rPr lang="tr-TR" altLang="en-US" sz="2800" dirty="0"/>
              <a:t> </a:t>
            </a:r>
            <a:r>
              <a:rPr lang="tr-TR" altLang="en-US" sz="2800" dirty="0" err="1"/>
              <a:t>depends</a:t>
            </a:r>
            <a:r>
              <a:rPr lang="tr-TR" altLang="en-US" sz="2800" dirty="0"/>
              <a:t> on </a:t>
            </a:r>
            <a:r>
              <a:rPr lang="tr-TR" altLang="en-US" sz="2800" dirty="0" err="1">
                <a:solidFill>
                  <a:srgbClr val="FF0000"/>
                </a:solidFill>
              </a:rPr>
              <a:t>the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operating system and </a:t>
            </a:r>
            <a:r>
              <a:rPr lang="tr-TR" altLang="en-US" sz="2800" dirty="0" err="1">
                <a:solidFill>
                  <a:srgbClr val="FF0000"/>
                </a:solidFill>
              </a:rPr>
              <a:t>language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used</a:t>
            </a:r>
            <a:r>
              <a:rPr lang="tr-TR" altLang="en-US" sz="2800" dirty="0"/>
              <a:t> </a:t>
            </a:r>
            <a:r>
              <a:rPr lang="en-US" altLang="en-US" sz="2800" dirty="0"/>
              <a:t>to implement</a:t>
            </a:r>
            <a:r>
              <a:rPr lang="tr-TR" altLang="en-US" sz="2800" dirty="0"/>
              <a:t> it.</a:t>
            </a:r>
            <a:endParaRPr lang="en-US" altLang="en-US" sz="2800" dirty="0"/>
          </a:p>
          <a:p>
            <a:pPr marL="342900" lvl="1" indent="0">
              <a:buNone/>
              <a:defRPr/>
            </a:pPr>
            <a:r>
              <a:rPr lang="en-US" altLang="en-US" sz="2800" dirty="0">
                <a:sym typeface="Wingdings" panose="05000000000000000000" pitchFamily="2" charset="2"/>
              </a:rPr>
              <a:t>    Physical run time is not a good </a:t>
            </a:r>
            <a:r>
              <a:rPr lang="en-US" altLang="en-US" sz="2800" dirty="0" err="1">
                <a:sym typeface="Wingdings" panose="05000000000000000000" pitchFamily="2" charset="2"/>
              </a:rPr>
              <a:t>mesure</a:t>
            </a:r>
            <a:r>
              <a:rPr lang="en-US" altLang="en-US" sz="2800" dirty="0">
                <a:sym typeface="Wingdings" panose="05000000000000000000" pitchFamily="2" charset="2"/>
              </a:rPr>
              <a:t> of complexity</a:t>
            </a:r>
            <a:endParaRPr lang="en-US" altLang="en-US" sz="2800" dirty="0"/>
          </a:p>
          <a:p>
            <a:pPr eaLnBrk="1" hangingPunct="1"/>
            <a:endParaRPr lang="tr-TR" altLang="en-US" dirty="0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6E9FE2-882E-4862-93F8-0DB42669CBE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A0A927-69A9-426F-B22E-D17A2C02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5AEA05-F40B-4628-AE0A-7FCCC2EA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3DAE4C-9199-417E-BB46-2F855CCF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9EDF13-4518-4D7C-9E33-C360304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220B7F-39E2-451E-BE17-BC79F498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398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8DBE90-4095-4C1B-AF3D-F15BF6D1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B03713-684E-4994-87EF-7411EBF12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35B610-8916-49B4-B2C6-27F8D762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7CB14-8B12-4B6B-99ED-0A803C4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DE3C0A-7CD6-4BAD-A677-78493044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541F8FB-5502-4C76-A649-330D98567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0C67D4-88DE-451D-8479-732FA8EE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13C139-6655-4A8F-BBBE-10354335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C6D2C2-F2D2-4893-97DA-5D255184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853044-2257-46B5-B8F0-C4A9260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44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1D3717-022F-47BC-89B1-F53C3078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35C24B-8F07-44CD-B27A-F5B55F9D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7550B5-3E3B-4015-91F7-1B87E678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DAF59-6EDE-45A5-9EAC-000BCDB0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ED2496-24D3-4FF9-877B-74DFB8DC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24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0E71427-C987-4FB2-A1FC-181E9D0B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5D59E2-400B-494E-A167-83FCC64D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228E7F-52E8-4CEA-AC94-6597930D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976FE2-5C73-4838-AC78-0727AB26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C4C1C6-3400-4B12-8D9C-7241735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6A62D1B-E289-4B2C-B9B8-E56EA987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C1D610-DB70-450F-9094-CA352996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93771FE-6905-434C-90C6-B5A7E95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BD9779-0DA0-48F3-A186-408D7C6B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5DE393-2018-42CB-9387-F5F80296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D6CB97-A8CB-46DA-A3CB-0904D291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316019-6024-4D7E-8C1D-666FB7E7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C43443-F7CB-488F-826E-F2852E8C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09B540-114D-42A8-AE10-AC6EC39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68DC5CD-F3E3-4EC2-A283-7ECC07E3C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061EFEC-2847-4DFE-B4D9-38903C791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59E9FF-63CC-49CE-BF00-D2C8A459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0F34AA9-DAF7-4536-A557-EE78B91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FD7B2F5-4191-4B23-AD83-FB7C692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7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1CE116-4DA6-4FFD-A12E-E4C8F1F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FAF89F5-487D-457C-AC18-CBD7770F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6B24B96-BD35-4BBD-8DFE-25F6E527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8A8BE6-C26F-4A99-9A39-3FDC1138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34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E93D75-9DA9-4B6A-ACDF-CF2A2A1C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A0E4113-279D-4E9C-83A4-5EA971BC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D18A68-3E68-4F73-8D40-168B7AD3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80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FF8D9F-C27A-476C-969F-D2841D69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07BE39-A1D9-4D31-A3D4-519CF243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23E16B-CD0C-4FFE-A44D-BE5CFFA6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2ACD67-6B19-454C-840D-6532B5F0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58DE55-9D9A-496A-AA3D-1201A57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C81605-4C09-4562-871B-7D09B976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4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1A5A10-010C-49B7-8F7A-A6B76955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518D245-F724-47A0-A94F-F76CFA27D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ADFD084-BFDE-4C83-A9DE-16EDEBDA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FCDCCA-2530-4FFE-A9C4-5D52601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97DC6D-B6F9-473F-9787-B942224E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721D5A-2857-4EA1-9EF4-CE3A056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2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4F3F34-EE92-4721-BFB7-F04756FD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8ED397-52C4-4C71-8C0F-90BBB489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6551A-5DCE-466C-A969-79CA49A4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B244-D563-458F-ACE4-8F81E4637485}" type="datetimeFigureOut">
              <a:rPr lang="tr-TR" smtClean="0"/>
              <a:t>10.10.2023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E3CDA7-2EF5-43CB-B9E9-F16CA6D28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DB2BA6-F4E7-4D91-8F6C-33DC754F6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A431-D8F5-4D47-8F94-CBE789E1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9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135560" y="2185599"/>
            <a:ext cx="7847012" cy="12239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2639616" y="3501008"/>
            <a:ext cx="6400800" cy="697632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en-US" sz="3200" dirty="0" err="1"/>
              <a:t>Lecture</a:t>
            </a:r>
            <a:r>
              <a:rPr lang="tr-TR" altLang="en-US" sz="3200" dirty="0"/>
              <a:t> 2</a:t>
            </a:r>
          </a:p>
          <a:p>
            <a:pPr eaLnBrk="1" hangingPunct="1"/>
            <a:r>
              <a:rPr lang="tr-TR" altLang="en-US" sz="3200" dirty="0" err="1"/>
              <a:t>Algorithm</a:t>
            </a:r>
            <a:r>
              <a:rPr lang="tr-TR" altLang="en-US" sz="3200" dirty="0"/>
              <a:t> </a:t>
            </a:r>
            <a:r>
              <a:rPr lang="tr-TR" altLang="en-US" sz="3200" dirty="0" err="1"/>
              <a:t>Complexity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40DE67-661C-4284-AFFB-6072601FD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0197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Algorithm Complexity</a:t>
            </a:r>
            <a:endParaRPr lang="tr-T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1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Algorithm Complexity</a:t>
            </a:r>
            <a:endParaRPr lang="tr-TR" altLang="en-US" sz="4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235894"/>
            <a:ext cx="8229600" cy="521744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 sz="2400" dirty="0" err="1"/>
              <a:t>Algorithms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differ</a:t>
            </a:r>
            <a:r>
              <a:rPr lang="tr-TR" altLang="en-US" sz="2400" dirty="0">
                <a:solidFill>
                  <a:srgbClr val="FF0000"/>
                </a:solidFill>
              </a:rPr>
              <a:t> in </a:t>
            </a:r>
            <a:r>
              <a:rPr lang="tr-TR" altLang="en-US" sz="2400" dirty="0" err="1">
                <a:solidFill>
                  <a:srgbClr val="FF0000"/>
                </a:solidFill>
              </a:rPr>
              <a:t>efficiency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endParaRPr lang="tr-TR" altLang="en-US" sz="2400" dirty="0"/>
          </a:p>
          <a:p>
            <a:r>
              <a:rPr lang="en-US" altLang="en-US" sz="2400" dirty="0"/>
              <a:t>T</a:t>
            </a:r>
            <a:r>
              <a:rPr lang="tr-TR" altLang="en-US" sz="2400" dirty="0"/>
              <a:t>he </a:t>
            </a:r>
            <a:r>
              <a:rPr lang="tr-TR" altLang="en-US" sz="2400" dirty="0" err="1"/>
              <a:t>difficulty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algorithm</a:t>
            </a:r>
            <a:r>
              <a:rPr lang="en-US" altLang="en-US" sz="2400" dirty="0"/>
              <a:t>s</a:t>
            </a:r>
            <a:r>
              <a:rPr lang="tr-TR" altLang="en-US" sz="2400" dirty="0"/>
              <a:t> for </a:t>
            </a:r>
            <a:r>
              <a:rPr lang="tr-TR" altLang="en-US" sz="2400" dirty="0" err="1"/>
              <a:t>comparing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en-US" altLang="en-US" sz="2400" dirty="0" err="1"/>
              <a:t>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efficienc</a:t>
            </a:r>
            <a:r>
              <a:rPr lang="en-US" altLang="en-US" sz="2400" dirty="0" err="1"/>
              <a:t>ies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called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C00000"/>
                </a:solidFill>
              </a:rPr>
              <a:t>computational</a:t>
            </a:r>
            <a:r>
              <a:rPr lang="tr-TR" altLang="en-US" sz="2400" dirty="0">
                <a:solidFill>
                  <a:srgbClr val="C00000"/>
                </a:solidFill>
              </a:rPr>
              <a:t> </a:t>
            </a:r>
            <a:r>
              <a:rPr lang="tr-TR" altLang="en-US" sz="2400" dirty="0" err="1">
                <a:solidFill>
                  <a:srgbClr val="C00000"/>
                </a:solidFill>
              </a:rPr>
              <a:t>complexity</a:t>
            </a:r>
            <a:r>
              <a:rPr lang="tr-TR" altLang="en-US" sz="2400" dirty="0">
                <a:solidFill>
                  <a:srgbClr val="C00000"/>
                </a:solidFill>
              </a:rPr>
              <a:t>.</a:t>
            </a:r>
            <a:endParaRPr lang="en-US" altLang="en-US" sz="2400" dirty="0">
              <a:solidFill>
                <a:srgbClr val="C00000"/>
              </a:solidFill>
            </a:endParaRPr>
          </a:p>
          <a:p>
            <a:endParaRPr lang="tr-TR" altLang="en-US" sz="2400" dirty="0"/>
          </a:p>
          <a:p>
            <a:r>
              <a:rPr lang="tr-TR" altLang="en-US" sz="2400" dirty="0" err="1"/>
              <a:t>Computational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complexity</a:t>
            </a:r>
            <a:r>
              <a:rPr lang="tr-TR" altLang="en-US" sz="2400" dirty="0"/>
              <a:t>  </a:t>
            </a:r>
            <a:r>
              <a:rPr lang="tr-TR" altLang="en-US" sz="2400" dirty="0" err="1"/>
              <a:t>indicates</a:t>
            </a:r>
            <a:r>
              <a:rPr lang="tr-TR" altLang="en-US" sz="2400" dirty="0"/>
              <a:t> </a:t>
            </a:r>
            <a:r>
              <a:rPr lang="tr-TR" altLang="en-US" sz="2400" dirty="0">
                <a:solidFill>
                  <a:srgbClr val="FF0000"/>
                </a:solidFill>
              </a:rPr>
              <a:t>how </a:t>
            </a:r>
            <a:r>
              <a:rPr lang="tr-TR" altLang="en-US" sz="2400" dirty="0" err="1">
                <a:solidFill>
                  <a:srgbClr val="FF0000"/>
                </a:solidFill>
              </a:rPr>
              <a:t>much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effort</a:t>
            </a:r>
            <a:r>
              <a:rPr lang="tr-TR" altLang="en-US" sz="2400" dirty="0">
                <a:solidFill>
                  <a:srgbClr val="FF0000"/>
                </a:solidFill>
              </a:rPr>
              <a:t> is </a:t>
            </a:r>
            <a:r>
              <a:rPr lang="tr-TR" altLang="en-US" sz="2400" dirty="0" err="1">
                <a:solidFill>
                  <a:srgbClr val="FF0000"/>
                </a:solidFill>
              </a:rPr>
              <a:t>required</a:t>
            </a:r>
            <a:r>
              <a:rPr lang="en-US" altLang="en-US" sz="2400" dirty="0">
                <a:solidFill>
                  <a:srgbClr val="FF0000"/>
                </a:solidFill>
              </a:rPr>
              <a:t> for </a:t>
            </a:r>
            <a:r>
              <a:rPr lang="tr-TR" altLang="en-US" sz="2400" dirty="0">
                <a:solidFill>
                  <a:srgbClr val="FF0000"/>
                </a:solidFill>
              </a:rPr>
              <a:t>an </a:t>
            </a:r>
            <a:r>
              <a:rPr lang="tr-TR" altLang="en-US" sz="2400" dirty="0" err="1">
                <a:solidFill>
                  <a:srgbClr val="FF0000"/>
                </a:solidFill>
              </a:rPr>
              <a:t>algorithm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/>
              <a:t>or</a:t>
            </a:r>
            <a:r>
              <a:rPr lang="tr-TR" altLang="en-US" sz="2400" dirty="0"/>
              <a:t> how </a:t>
            </a:r>
            <a:r>
              <a:rPr lang="tr-TR" altLang="en-US" sz="2400" dirty="0" err="1"/>
              <a:t>costly</a:t>
            </a:r>
            <a:r>
              <a:rPr lang="tr-TR" altLang="en-US" sz="2400" dirty="0"/>
              <a:t> it is.</a:t>
            </a:r>
          </a:p>
          <a:p>
            <a:endParaRPr lang="tr-TR" altLang="en-US" sz="2400" dirty="0"/>
          </a:p>
          <a:p>
            <a:r>
              <a:rPr lang="tr-TR" altLang="en-US" sz="2400" dirty="0"/>
              <a:t>An </a:t>
            </a:r>
            <a:r>
              <a:rPr lang="tr-TR" altLang="en-US" sz="2400" dirty="0" err="1"/>
              <a:t>algorithm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hardly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any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endParaRPr lang="tr-TR" altLang="en-US" sz="2400" dirty="0"/>
          </a:p>
          <a:p>
            <a:pPr lvl="1"/>
            <a:r>
              <a:rPr lang="tr-TR" altLang="en-US" dirty="0" err="1">
                <a:solidFill>
                  <a:srgbClr val="FF0000"/>
                </a:solidFill>
              </a:rPr>
              <a:t>very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long</a:t>
            </a:r>
            <a:r>
              <a:rPr lang="tr-TR" altLang="en-US" dirty="0">
                <a:solidFill>
                  <a:srgbClr val="FF0000"/>
                </a:solidFill>
              </a:rPr>
              <a:t> time</a:t>
            </a:r>
            <a:endParaRPr lang="tr-TR" altLang="en-US" dirty="0"/>
          </a:p>
          <a:p>
            <a:pPr lvl="1"/>
            <a:r>
              <a:rPr lang="tr-TR" altLang="en-US" dirty="0" err="1">
                <a:solidFill>
                  <a:srgbClr val="FF0000"/>
                </a:solidFill>
              </a:rPr>
              <a:t>large</a:t>
            </a:r>
            <a:r>
              <a:rPr lang="tr-TR" altLang="en-US" dirty="0">
                <a:solidFill>
                  <a:srgbClr val="FF0000"/>
                </a:solidFill>
              </a:rPr>
              <a:t> main </a:t>
            </a:r>
            <a:r>
              <a:rPr lang="tr-TR" altLang="en-US" dirty="0" err="1">
                <a:solidFill>
                  <a:srgbClr val="FF0000"/>
                </a:solidFill>
              </a:rPr>
              <a:t>memory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3513" y="214314"/>
            <a:ext cx="8964488" cy="622399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 How to Measure Complexity ?</a:t>
            </a:r>
            <a:endParaRPr lang="tr-TR" alt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528" y="1052737"/>
            <a:ext cx="9201472" cy="507977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tr-TR" altLang="en-US" dirty="0"/>
          </a:p>
          <a:p>
            <a:pPr marL="0" indent="0">
              <a:buNone/>
              <a:defRPr/>
            </a:pP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cost</a:t>
            </a:r>
            <a:r>
              <a:rPr lang="tr-TR" altLang="en-US" dirty="0"/>
              <a:t> </a:t>
            </a:r>
            <a:r>
              <a:rPr lang="en-US" altLang="en-US" dirty="0"/>
              <a:t>of an algorithm </a:t>
            </a:r>
            <a:r>
              <a:rPr lang="tr-TR" altLang="en-US" dirty="0"/>
              <a:t>can be </a:t>
            </a:r>
            <a:r>
              <a:rPr lang="tr-TR" altLang="en-US" dirty="0" err="1">
                <a:solidFill>
                  <a:srgbClr val="FF0000"/>
                </a:solidFill>
              </a:rPr>
              <a:t>measured</a:t>
            </a:r>
            <a:r>
              <a:rPr lang="tr-TR" altLang="en-US" dirty="0"/>
              <a:t> </a:t>
            </a:r>
            <a:r>
              <a:rPr lang="tr-TR" altLang="en-US" dirty="0" err="1"/>
              <a:t>via</a:t>
            </a:r>
            <a:r>
              <a:rPr lang="en-US" altLang="en-US" dirty="0"/>
              <a:t>:</a:t>
            </a:r>
          </a:p>
          <a:p>
            <a:pPr lvl="1">
              <a:defRPr/>
            </a:pPr>
            <a:r>
              <a:rPr lang="en-US" altLang="en-US" sz="2500" dirty="0"/>
              <a:t>     </a:t>
            </a:r>
            <a:r>
              <a:rPr lang="tr-TR" altLang="en-US" sz="2500" dirty="0"/>
              <a:t>Time</a:t>
            </a:r>
            <a:r>
              <a:rPr lang="en-US" altLang="en-US" sz="2500" dirty="0"/>
              <a:t> (CPU usage)</a:t>
            </a:r>
            <a:endParaRPr lang="tr-TR" altLang="en-US" sz="2500" dirty="0"/>
          </a:p>
          <a:p>
            <a:pPr lvl="1">
              <a:defRPr/>
            </a:pPr>
            <a:r>
              <a:rPr lang="en-US" altLang="en-US" sz="2500" dirty="0"/>
              <a:t>     </a:t>
            </a:r>
            <a:r>
              <a:rPr lang="tr-TR" altLang="en-US" sz="2500" dirty="0"/>
              <a:t>Space</a:t>
            </a:r>
            <a:r>
              <a:rPr lang="en-US" altLang="en-US" sz="2500" dirty="0"/>
              <a:t> (Memory and disk usage)</a:t>
            </a:r>
          </a:p>
          <a:p>
            <a:pPr lvl="1">
              <a:defRPr/>
            </a:pPr>
            <a:r>
              <a:rPr lang="en-US" altLang="en-US" sz="2500" dirty="0"/>
              <a:t>     Network usage</a:t>
            </a:r>
            <a:endParaRPr lang="tr-TR" altLang="en-US" sz="2500" dirty="0"/>
          </a:p>
          <a:p>
            <a:pPr>
              <a:buNone/>
              <a:defRPr/>
            </a:pPr>
            <a:endParaRPr lang="tr-TR" altLang="en-US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The</a:t>
            </a:r>
            <a:r>
              <a:rPr lang="tr-TR" altLang="en-US" dirty="0">
                <a:solidFill>
                  <a:srgbClr val="FF0000"/>
                </a:solidFill>
              </a:rPr>
              <a:t> time </a:t>
            </a:r>
            <a:r>
              <a:rPr lang="tr-TR" altLang="en-US" dirty="0" err="1">
                <a:solidFill>
                  <a:srgbClr val="FF0000"/>
                </a:solidFill>
              </a:rPr>
              <a:t>factor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/>
              <a:t>is </a:t>
            </a:r>
            <a:r>
              <a:rPr lang="tr-TR" altLang="en-US" dirty="0" err="1"/>
              <a:t>generally</a:t>
            </a:r>
            <a:r>
              <a:rPr lang="tr-TR" altLang="en-US" dirty="0"/>
              <a:t> </a:t>
            </a:r>
            <a:r>
              <a:rPr lang="tr-TR" altLang="en-US" dirty="0" err="1"/>
              <a:t>more</a:t>
            </a:r>
            <a:r>
              <a:rPr lang="tr-TR" altLang="en-US" dirty="0"/>
              <a:t> </a:t>
            </a:r>
            <a:r>
              <a:rPr lang="tr-TR" altLang="en-US" dirty="0" err="1"/>
              <a:t>important</a:t>
            </a:r>
            <a:r>
              <a:rPr lang="tr-TR" altLang="en-US" dirty="0"/>
              <a:t> </a:t>
            </a:r>
            <a:r>
              <a:rPr lang="tr-TR" altLang="en-US" dirty="0" err="1"/>
              <a:t>than</a:t>
            </a:r>
            <a:r>
              <a:rPr lang="tr-TR" altLang="en-US" dirty="0"/>
              <a:t> </a:t>
            </a:r>
            <a:r>
              <a:rPr lang="en-US" altLang="en-US" dirty="0"/>
              <a:t>the others.</a:t>
            </a:r>
          </a:p>
        </p:txBody>
      </p:sp>
    </p:spTree>
    <p:extLst>
      <p:ext uri="{BB962C8B-B14F-4D97-AF65-F5344CB8AC3E}">
        <p14:creationId xmlns:p14="http://schemas.microsoft.com/office/powerpoint/2010/main" val="259717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9342" y="399374"/>
            <a:ext cx="10863943" cy="83842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Time Factor</a:t>
            </a:r>
            <a:r>
              <a:rPr lang="tr-TR" altLang="en-US" sz="4000" dirty="0"/>
              <a:t> - </a:t>
            </a:r>
            <a:r>
              <a:rPr lang="en-US" altLang="en-US" sz="4000" dirty="0"/>
              <a:t>How to measure time cost of an algorithm?</a:t>
            </a:r>
            <a:br>
              <a:rPr lang="en-US" altLang="en-US" sz="4000" dirty="0"/>
            </a:br>
            <a:endParaRPr lang="tr-TR" altLang="en-US" sz="40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5520" y="1340769"/>
            <a:ext cx="9044879" cy="53157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Can we use </a:t>
            </a:r>
            <a:r>
              <a:rPr lang="en-US" altLang="en-US" dirty="0">
                <a:solidFill>
                  <a:srgbClr val="FF0000"/>
                </a:solidFill>
              </a:rPr>
              <a:t>physical run time as a criterion</a:t>
            </a:r>
            <a:r>
              <a:rPr lang="en-US" altLang="en-US" dirty="0"/>
              <a:t>? </a:t>
            </a:r>
          </a:p>
          <a:p>
            <a:pPr marL="0" indent="0">
              <a:buNone/>
              <a:defRPr/>
            </a:pPr>
            <a:endParaRPr lang="tr-T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6E393-9F55-45CB-85EA-FF5172CBF813}"/>
              </a:ext>
            </a:extLst>
          </p:cNvPr>
          <p:cNvSpPr txBox="1">
            <a:spLocks noChangeArrowheads="1"/>
          </p:cNvSpPr>
          <p:nvPr/>
        </p:nvSpPr>
        <p:spPr>
          <a:xfrm>
            <a:off x="1775520" y="1627200"/>
            <a:ext cx="9044879" cy="5038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tr-TR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No. Because r</a:t>
            </a:r>
            <a:r>
              <a:rPr lang="tr-TR" altLang="en-US" dirty="0"/>
              <a:t>un time is </a:t>
            </a:r>
            <a:r>
              <a:rPr lang="tr-TR" altLang="en-US" dirty="0" err="1"/>
              <a:t>always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system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dependent</a:t>
            </a:r>
            <a:endParaRPr lang="tr-TR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tr-TR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r-TR" altLang="en-US" dirty="0" err="1"/>
              <a:t>To</a:t>
            </a:r>
            <a:r>
              <a:rPr lang="tr-TR" altLang="en-US" dirty="0"/>
              <a:t> </a:t>
            </a:r>
            <a:r>
              <a:rPr lang="tr-TR" altLang="en-US" dirty="0" err="1"/>
              <a:t>make</a:t>
            </a:r>
            <a:r>
              <a:rPr lang="tr-TR" altLang="en-US" dirty="0"/>
              <a:t> a </a:t>
            </a:r>
            <a:r>
              <a:rPr lang="tr-TR" altLang="en-US" dirty="0" err="1"/>
              <a:t>meaningful</a:t>
            </a:r>
            <a:r>
              <a:rPr lang="tr-TR" altLang="en-US" dirty="0"/>
              <a:t> </a:t>
            </a:r>
            <a:r>
              <a:rPr lang="tr-TR" altLang="en-US" dirty="0" err="1"/>
              <a:t>comparison</a:t>
            </a:r>
            <a:r>
              <a:rPr lang="en-US" altLang="en-US" dirty="0"/>
              <a:t>,</a:t>
            </a:r>
            <a:r>
              <a:rPr lang="tr-TR" altLang="en-US" dirty="0"/>
              <a:t> </a:t>
            </a: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dirty="0" err="1"/>
              <a:t>algorithms</a:t>
            </a:r>
            <a:r>
              <a:rPr lang="tr-TR" altLang="en-US" dirty="0"/>
              <a:t> </a:t>
            </a:r>
            <a:r>
              <a:rPr lang="tr-TR" altLang="en-US" dirty="0" err="1"/>
              <a:t>must</a:t>
            </a:r>
            <a:r>
              <a:rPr lang="tr-TR" altLang="en-US" dirty="0"/>
              <a:t> </a:t>
            </a:r>
            <a:r>
              <a:rPr lang="tr-TR" altLang="en-US" dirty="0" err="1"/>
              <a:t>run</a:t>
            </a:r>
            <a:r>
              <a:rPr lang="tr-TR" altLang="en-US" dirty="0"/>
              <a:t> on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same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machine</a:t>
            </a:r>
            <a:r>
              <a:rPr lang="tr-TR" alt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tr-TR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r-TR" altLang="en-US" dirty="0"/>
              <a:t>Run time of an </a:t>
            </a:r>
            <a:r>
              <a:rPr lang="tr-TR" altLang="en-US" dirty="0" err="1"/>
              <a:t>algorithm</a:t>
            </a:r>
            <a:r>
              <a:rPr lang="tr-TR" altLang="en-US" dirty="0"/>
              <a:t> </a:t>
            </a:r>
            <a:r>
              <a:rPr lang="tr-TR" altLang="en-US" dirty="0" err="1"/>
              <a:t>also</a:t>
            </a:r>
            <a:r>
              <a:rPr lang="tr-TR" altLang="en-US" dirty="0"/>
              <a:t> </a:t>
            </a:r>
            <a:r>
              <a:rPr lang="tr-TR" altLang="en-US" dirty="0" err="1"/>
              <a:t>depends</a:t>
            </a:r>
            <a:r>
              <a:rPr lang="tr-TR" altLang="en-US" dirty="0"/>
              <a:t> on </a:t>
            </a:r>
            <a:r>
              <a:rPr lang="tr-TR" altLang="en-US" dirty="0" err="1">
                <a:solidFill>
                  <a:srgbClr val="FF0000"/>
                </a:solidFill>
              </a:rPr>
              <a:t>the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operating system and </a:t>
            </a:r>
            <a:r>
              <a:rPr lang="tr-TR" altLang="en-US" dirty="0" err="1">
                <a:solidFill>
                  <a:srgbClr val="FF0000"/>
                </a:solidFill>
              </a:rPr>
              <a:t>language</a:t>
            </a:r>
            <a:r>
              <a:rPr lang="tr-TR" altLang="en-US" dirty="0"/>
              <a:t> </a:t>
            </a:r>
            <a:r>
              <a:rPr lang="tr-TR" altLang="en-US" dirty="0" err="1"/>
              <a:t>used</a:t>
            </a:r>
            <a:r>
              <a:rPr lang="tr-TR" altLang="en-US" dirty="0"/>
              <a:t> </a:t>
            </a:r>
            <a:r>
              <a:rPr lang="en-US" altLang="en-US" dirty="0"/>
              <a:t>to implement</a:t>
            </a:r>
            <a:r>
              <a:rPr lang="tr-TR" altLang="en-US" dirty="0"/>
              <a:t> it.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tr-TR" alt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Physical run time is not a good me</a:t>
            </a:r>
            <a:r>
              <a:rPr lang="tr-TR" altLang="en-US" dirty="0">
                <a:sym typeface="Wingdings" panose="05000000000000000000" pitchFamily="2" charset="2"/>
              </a:rPr>
              <a:t>a</a:t>
            </a:r>
            <a:r>
              <a:rPr lang="en-US" altLang="en-US" dirty="0">
                <a:sym typeface="Wingdings" panose="05000000000000000000" pitchFamily="2" charset="2"/>
              </a:rPr>
              <a:t>sure of complexity</a:t>
            </a:r>
            <a:r>
              <a:rPr lang="tr-TR" altLang="en-US" dirty="0">
                <a:sym typeface="Wingdings" panose="05000000000000000000" pitchFamily="2" charset="2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36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529" y="404664"/>
            <a:ext cx="8820472" cy="792088"/>
          </a:xfrm>
        </p:spPr>
        <p:txBody>
          <a:bodyPr>
            <a:noAutofit/>
          </a:bodyPr>
          <a:lstStyle/>
          <a:p>
            <a:r>
              <a:rPr lang="en-US" altLang="en-US" dirty="0"/>
              <a:t>Finding a Complexity Measure</a:t>
            </a:r>
            <a:br>
              <a:rPr lang="tr-TR" altLang="en-US" dirty="0"/>
            </a:br>
            <a:endParaRPr lang="tr-T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8443" y="1061312"/>
            <a:ext cx="10518643" cy="60315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dirty="0" err="1"/>
              <a:t>We</a:t>
            </a:r>
            <a:r>
              <a:rPr lang="tr-TR" altLang="en-US" dirty="0"/>
              <a:t> do not </a:t>
            </a:r>
            <a:r>
              <a:rPr lang="tr-TR" altLang="en-US" dirty="0" err="1"/>
              <a:t>use</a:t>
            </a:r>
            <a:r>
              <a:rPr lang="tr-TR" altLang="en-US" dirty="0"/>
              <a:t> </a:t>
            </a:r>
            <a:r>
              <a:rPr lang="tr-TR" altLang="en-US" dirty="0" err="1"/>
              <a:t>real</a:t>
            </a:r>
            <a:r>
              <a:rPr lang="tr-TR" altLang="en-US" dirty="0"/>
              <a:t>-time </a:t>
            </a:r>
            <a:r>
              <a:rPr lang="tr-TR" altLang="en-US" dirty="0" err="1"/>
              <a:t>units</a:t>
            </a:r>
            <a:r>
              <a:rPr lang="tr-TR" altLang="en-US" dirty="0"/>
              <a:t> </a:t>
            </a:r>
            <a:r>
              <a:rPr lang="tr-TR" altLang="en-US" dirty="0" err="1"/>
              <a:t>such</a:t>
            </a:r>
            <a:r>
              <a:rPr lang="tr-TR" altLang="en-US" dirty="0"/>
              <a:t> as </a:t>
            </a:r>
            <a:r>
              <a:rPr lang="tr-TR" altLang="en-US" dirty="0" err="1"/>
              <a:t>micro</a:t>
            </a:r>
            <a:r>
              <a:rPr lang="tr-TR" altLang="en-US" dirty="0"/>
              <a:t> </a:t>
            </a:r>
            <a:r>
              <a:rPr lang="tr-TR" altLang="en-US" dirty="0" err="1"/>
              <a:t>seconds</a:t>
            </a:r>
            <a:r>
              <a:rPr lang="tr-TR" altLang="en-US" dirty="0"/>
              <a:t>.</a:t>
            </a:r>
          </a:p>
          <a:p>
            <a:r>
              <a:rPr lang="tr-TR" altLang="en-US" dirty="0" err="1"/>
              <a:t>We</a:t>
            </a:r>
            <a:r>
              <a:rPr lang="tr-TR" altLang="en-US" dirty="0"/>
              <a:t> </a:t>
            </a:r>
            <a:r>
              <a:rPr lang="tr-TR" altLang="en-US" dirty="0" err="1"/>
              <a:t>use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logical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units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instead of real-time units. </a:t>
            </a:r>
            <a:endParaRPr lang="tr-TR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We need a</a:t>
            </a:r>
            <a:r>
              <a:rPr lang="tr-TR" altLang="en-US" dirty="0"/>
              <a:t> </a:t>
            </a:r>
            <a:r>
              <a:rPr lang="tr-TR" altLang="en-US" dirty="0" err="1"/>
              <a:t>functional</a:t>
            </a:r>
            <a:r>
              <a:rPr lang="tr-TR" altLang="en-US" dirty="0"/>
              <a:t> </a:t>
            </a:r>
            <a:r>
              <a:rPr lang="tr-TR" altLang="en-US" dirty="0" err="1"/>
              <a:t>relationship</a:t>
            </a:r>
            <a:r>
              <a:rPr lang="tr-TR" altLang="en-US" dirty="0"/>
              <a:t> </a:t>
            </a:r>
            <a:r>
              <a:rPr lang="tr-TR" altLang="en-US" dirty="0" err="1"/>
              <a:t>between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the</a:t>
            </a:r>
            <a:r>
              <a:rPr lang="tr-TR" altLang="en-US" dirty="0">
                <a:solidFill>
                  <a:srgbClr val="FF0000"/>
                </a:solidFill>
              </a:rPr>
              <a:t> size of an</a:t>
            </a:r>
            <a:r>
              <a:rPr lang="en-US" altLang="en-US" dirty="0">
                <a:solidFill>
                  <a:srgbClr val="FF0000"/>
                </a:solidFill>
              </a:rPr>
              <a:t> object</a:t>
            </a:r>
            <a:r>
              <a:rPr lang="tr-TR" altLang="en-US" dirty="0">
                <a:solidFill>
                  <a:srgbClr val="FF0000"/>
                </a:solidFill>
              </a:rPr>
              <a:t>          </a:t>
            </a:r>
            <a:r>
              <a:rPr lang="en-US" altLang="en-US" dirty="0"/>
              <a:t>(</a:t>
            </a:r>
            <a:r>
              <a:rPr lang="tr-TR" altLang="en-US" dirty="0" err="1"/>
              <a:t>array</a:t>
            </a:r>
            <a:r>
              <a:rPr lang="en-US" altLang="en-US" dirty="0"/>
              <a:t>,</a:t>
            </a:r>
            <a:r>
              <a:rPr lang="tr-TR" altLang="en-US" dirty="0"/>
              <a:t> file</a:t>
            </a:r>
            <a:r>
              <a:rPr lang="en-US" altLang="en-US" dirty="0"/>
              <a:t>…</a:t>
            </a:r>
            <a:r>
              <a:rPr lang="tr-TR" altLang="en-US" dirty="0"/>
              <a:t>)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logical </a:t>
            </a:r>
            <a:r>
              <a:rPr lang="tr-TR" altLang="en-US" dirty="0">
                <a:solidFill>
                  <a:srgbClr val="FF0000"/>
                </a:solidFill>
              </a:rPr>
              <a:t>time </a:t>
            </a:r>
            <a:r>
              <a:rPr lang="en-US" altLang="en-US" dirty="0">
                <a:solidFill>
                  <a:srgbClr val="FF0000"/>
                </a:solidFill>
              </a:rPr>
              <a:t>measure </a:t>
            </a:r>
            <a:r>
              <a:rPr lang="en-US" altLang="en-US" dirty="0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algorithm</a:t>
            </a:r>
            <a:r>
              <a:rPr lang="tr-TR" altLang="en-US" dirty="0"/>
              <a:t>.</a:t>
            </a:r>
            <a:endParaRPr lang="en-US" altLang="en-US" dirty="0"/>
          </a:p>
          <a:p>
            <a:pPr marL="0" indent="0">
              <a:buNone/>
            </a:pPr>
            <a:r>
              <a:rPr lang="tr-TR" altLang="en-US" dirty="0" err="1"/>
              <a:t>Examples</a:t>
            </a:r>
            <a:r>
              <a:rPr lang="tr-TR" altLang="en-US" dirty="0"/>
              <a:t>:  </a:t>
            </a:r>
            <a:r>
              <a:rPr lang="en-US" altLang="en-US" dirty="0"/>
              <a:t>Assume n is the size. Relationships between execution time t and n may be:</a:t>
            </a:r>
            <a:endParaRPr lang="tr-TR" altLang="en-US" dirty="0"/>
          </a:p>
          <a:p>
            <a:pPr>
              <a:buFont typeface="Wingdings" panose="05000000000000000000" pitchFamily="2" charset="2"/>
              <a:buNone/>
            </a:pPr>
            <a:endParaRPr lang="tr-TR" altLang="en-US" dirty="0"/>
          </a:p>
          <a:p>
            <a:pPr>
              <a:buFont typeface="Wingdings" panose="05000000000000000000" pitchFamily="2" charset="2"/>
              <a:buNone/>
            </a:pPr>
            <a:endParaRPr lang="tr-TR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                   </a:t>
            </a:r>
            <a:r>
              <a:rPr lang="tr-TR" altLang="en-US" sz="3600" dirty="0"/>
              <a:t>         </a:t>
            </a:r>
            <a:r>
              <a:rPr lang="en-US" altLang="en-US" sz="2400" dirty="0"/>
              <a:t>t</a:t>
            </a:r>
            <a:r>
              <a:rPr lang="tr-TR" altLang="en-US" sz="2400" dirty="0"/>
              <a:t> </a:t>
            </a:r>
            <a:r>
              <a:rPr lang="en-US" altLang="en-US" sz="2400" dirty="0"/>
              <a:t>= an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+bn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+….</a:t>
            </a:r>
            <a:br>
              <a:rPr lang="en-US" altLang="en-US" sz="2400" dirty="0"/>
            </a:br>
            <a:r>
              <a:rPr lang="en-US" altLang="en-US" sz="3600" dirty="0"/>
              <a:t>               </a:t>
            </a:r>
            <a:r>
              <a:rPr lang="tr-TR" altLang="en-US" sz="3600" dirty="0"/>
              <a:t>		  </a:t>
            </a:r>
            <a:r>
              <a:rPr lang="en-US" altLang="en-US" sz="3600" dirty="0"/>
              <a:t>……………………….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where a, b and c are some constants.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7"/>
              <p:cNvSpPr txBox="1"/>
              <p:nvPr/>
            </p:nvSpPr>
            <p:spPr bwMode="auto">
              <a:xfrm>
                <a:off x="3668032" y="4174672"/>
                <a:ext cx="2079625" cy="7921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102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032" y="4174672"/>
                <a:ext cx="2079625" cy="792163"/>
              </a:xfrm>
              <a:prstGeom prst="rect">
                <a:avLst/>
              </a:prstGeom>
              <a:blipFill>
                <a:blip r:embed="rId3"/>
                <a:stretch>
                  <a:fillRect b="-1461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0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9576" y="169344"/>
            <a:ext cx="9117767" cy="81138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Finding a </a:t>
            </a:r>
            <a:r>
              <a:rPr lang="en-US" altLang="en-US" dirty="0"/>
              <a:t>Complexity</a:t>
            </a:r>
            <a:r>
              <a:rPr lang="en-US" altLang="en-US" sz="4000" dirty="0"/>
              <a:t> Measure</a:t>
            </a:r>
            <a:endParaRPr lang="tr-TR" altLang="en-US" sz="40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3915" y="1187557"/>
            <a:ext cx="11898085" cy="5151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altLang="en-US" dirty="0"/>
              <a:t>How to determine a good functional relationship?</a:t>
            </a:r>
          </a:p>
          <a:p>
            <a:r>
              <a:rPr lang="tr-TR" altLang="en-US" dirty="0"/>
              <a:t>A </a:t>
            </a:r>
            <a:r>
              <a:rPr lang="tr-TR" altLang="en-US" dirty="0" err="1"/>
              <a:t>function</a:t>
            </a:r>
            <a:r>
              <a:rPr lang="tr-TR" altLang="en-US" dirty="0"/>
              <a:t> </a:t>
            </a:r>
            <a:r>
              <a:rPr lang="tr-TR" altLang="en-US" dirty="0" err="1"/>
              <a:t>expressing</a:t>
            </a:r>
            <a:r>
              <a:rPr lang="tr-TR" altLang="en-US" dirty="0"/>
              <a:t>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relationship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between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>
                <a:solidFill>
                  <a:srgbClr val="FF0000"/>
                </a:solidFill>
              </a:rPr>
              <a:t>and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 err="1"/>
              <a:t>usually</a:t>
            </a:r>
            <a:r>
              <a:rPr lang="tr-TR" altLang="en-US" dirty="0"/>
              <a:t> is not in </a:t>
            </a:r>
            <a:r>
              <a:rPr lang="en-US" altLang="en-US" dirty="0"/>
              <a:t>a </a:t>
            </a:r>
            <a:r>
              <a:rPr lang="tr-TR" altLang="en-US" dirty="0" err="1"/>
              <a:t>simple</a:t>
            </a:r>
            <a:r>
              <a:rPr lang="tr-TR" altLang="en-US" dirty="0"/>
              <a:t> form</a:t>
            </a:r>
            <a:r>
              <a:rPr lang="en-US" altLang="en-US" dirty="0"/>
              <a:t>,</a:t>
            </a:r>
            <a:r>
              <a:rPr lang="tr-TR" altLang="en-US" dirty="0"/>
              <a:t> </a:t>
            </a:r>
            <a:r>
              <a:rPr lang="en-US" altLang="en-US" dirty="0"/>
              <a:t>but :</a:t>
            </a:r>
            <a:endParaRPr lang="tr-TR" altLang="en-US" dirty="0"/>
          </a:p>
          <a:p>
            <a:pPr lvl="1"/>
            <a:r>
              <a:rPr lang="tr-TR" altLang="en-US" sz="2800" dirty="0"/>
              <a:t>Finding </a:t>
            </a:r>
            <a:r>
              <a:rPr lang="tr-TR" altLang="en-US" sz="2800" dirty="0" err="1"/>
              <a:t>such</a:t>
            </a:r>
            <a:r>
              <a:rPr lang="en-US" altLang="en-US" sz="2800" dirty="0"/>
              <a:t> a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function</a:t>
            </a:r>
            <a:r>
              <a:rPr lang="tr-TR" altLang="en-US" sz="2800" dirty="0"/>
              <a:t> is </a:t>
            </a:r>
            <a:r>
              <a:rPr lang="tr-TR" altLang="en-US" sz="2800" dirty="0" err="1"/>
              <a:t>important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only</a:t>
            </a:r>
            <a:r>
              <a:rPr lang="tr-TR" altLang="en-US" sz="2800" dirty="0"/>
              <a:t> for </a:t>
            </a:r>
            <a:r>
              <a:rPr lang="tr-TR" altLang="en-US" sz="2800" dirty="0" err="1">
                <a:solidFill>
                  <a:srgbClr val="FF0000"/>
                </a:solidFill>
              </a:rPr>
              <a:t>large</a:t>
            </a:r>
            <a:r>
              <a:rPr lang="tr-TR" altLang="en-US" sz="2800" dirty="0">
                <a:solidFill>
                  <a:srgbClr val="FF0000"/>
                </a:solidFill>
              </a:rPr>
              <a:t> data </a:t>
            </a:r>
            <a:r>
              <a:rPr lang="tr-TR" altLang="en-US" sz="2800" dirty="0" err="1">
                <a:solidFill>
                  <a:srgbClr val="FF0000"/>
                </a:solidFill>
              </a:rPr>
              <a:t>sizes</a:t>
            </a:r>
            <a:r>
              <a:rPr lang="tr-TR" altLang="en-US" sz="28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W</a:t>
            </a:r>
            <a:r>
              <a:rPr lang="tr-TR" altLang="en-US" sz="2800" dirty="0">
                <a:solidFill>
                  <a:srgbClr val="FF0000"/>
                </a:solidFill>
              </a:rPr>
              <a:t>e can </a:t>
            </a:r>
            <a:r>
              <a:rPr lang="en-US" altLang="en-US" sz="2800" dirty="0">
                <a:solidFill>
                  <a:srgbClr val="FF0000"/>
                </a:solidFill>
              </a:rPr>
              <a:t>usually </a:t>
            </a:r>
            <a:r>
              <a:rPr lang="tr-TR" altLang="en-US" sz="2800" dirty="0" err="1">
                <a:solidFill>
                  <a:srgbClr val="FF0000"/>
                </a:solidFill>
              </a:rPr>
              <a:t>ignore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some</a:t>
            </a:r>
            <a:r>
              <a:rPr lang="tr-TR" altLang="en-US" sz="2800" dirty="0">
                <a:solidFill>
                  <a:srgbClr val="FF0000"/>
                </a:solidFill>
              </a:rPr>
              <a:t> of </a:t>
            </a:r>
            <a:r>
              <a:rPr lang="tr-TR" altLang="en-US" sz="2800" dirty="0" err="1">
                <a:solidFill>
                  <a:srgbClr val="FF0000"/>
                </a:solidFill>
              </a:rPr>
              <a:t>the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</a:rPr>
              <a:t>terms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tr-TR" altLang="en-US" sz="2800" dirty="0" err="1"/>
              <a:t>that</a:t>
            </a:r>
            <a:r>
              <a:rPr lang="tr-TR" altLang="en-US" sz="2800" dirty="0"/>
              <a:t> do not </a:t>
            </a:r>
            <a:r>
              <a:rPr lang="tr-TR" altLang="en-US" sz="2800" dirty="0" err="1"/>
              <a:t>substantially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change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function</a:t>
            </a:r>
            <a:r>
              <a:rPr lang="en-US" altLang="en-US" sz="2800" dirty="0"/>
              <a:t>’</a:t>
            </a:r>
            <a:r>
              <a:rPr lang="tr-TR" altLang="en-US" sz="2800" dirty="0"/>
              <a:t>s </a:t>
            </a:r>
            <a:r>
              <a:rPr lang="tr-TR" altLang="en-US" sz="2800" dirty="0" err="1"/>
              <a:t>magnitude</a:t>
            </a:r>
            <a:r>
              <a:rPr lang="tr-TR" altLang="en-US" sz="2800" dirty="0"/>
              <a:t>.</a:t>
            </a:r>
            <a:endParaRPr lang="en-US" altLang="en-US" sz="2800" dirty="0"/>
          </a:p>
          <a:p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resulting</a:t>
            </a:r>
            <a:r>
              <a:rPr lang="tr-TR" altLang="en-US" dirty="0"/>
              <a:t> </a:t>
            </a:r>
            <a:r>
              <a:rPr lang="tr-TR" altLang="en-US" dirty="0" err="1"/>
              <a:t>function</a:t>
            </a:r>
            <a:r>
              <a:rPr lang="tr-TR" altLang="en-US" dirty="0"/>
              <a:t> is </a:t>
            </a:r>
            <a:r>
              <a:rPr lang="en-US" altLang="en-US" dirty="0"/>
              <a:t>simple and </a:t>
            </a:r>
            <a:r>
              <a:rPr lang="tr-TR" altLang="en-US" dirty="0"/>
              <a:t>an </a:t>
            </a:r>
            <a:r>
              <a:rPr lang="tr-TR" altLang="en-US" dirty="0" err="1">
                <a:solidFill>
                  <a:srgbClr val="FF0000"/>
                </a:solidFill>
              </a:rPr>
              <a:t>approximation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tr-TR" altLang="en-US" dirty="0"/>
              <a:t>of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original</a:t>
            </a:r>
            <a:r>
              <a:rPr lang="tr-TR" altLang="en-US" dirty="0"/>
              <a:t> </a:t>
            </a:r>
            <a:r>
              <a:rPr lang="tr-TR" altLang="en-US" dirty="0" err="1"/>
              <a:t>function</a:t>
            </a:r>
            <a:r>
              <a:rPr lang="tr-TR" altLang="en-US" dirty="0"/>
              <a:t>.</a:t>
            </a:r>
          </a:p>
          <a:p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very</a:t>
            </a:r>
            <a:r>
              <a:rPr lang="tr-TR" altLang="en-US" dirty="0"/>
              <a:t> </a:t>
            </a:r>
            <a:r>
              <a:rPr lang="tr-TR" altLang="en-US" dirty="0" err="1"/>
              <a:t>large</a:t>
            </a:r>
            <a:r>
              <a:rPr lang="tr-TR" altLang="en-US" dirty="0"/>
              <a:t> n, </a:t>
            </a:r>
            <a:r>
              <a:rPr lang="tr-TR" altLang="en-US" dirty="0" err="1"/>
              <a:t>this</a:t>
            </a:r>
            <a:r>
              <a:rPr lang="tr-TR" altLang="en-US" dirty="0"/>
              <a:t> </a:t>
            </a:r>
            <a:r>
              <a:rPr lang="tr-TR" altLang="en-US" dirty="0" err="1"/>
              <a:t>approximation</a:t>
            </a:r>
            <a:r>
              <a:rPr lang="tr-TR" altLang="en-US" dirty="0"/>
              <a:t> is </a:t>
            </a:r>
            <a:r>
              <a:rPr lang="tr-TR" altLang="en-US" dirty="0" err="1"/>
              <a:t>satisfactory</a:t>
            </a:r>
            <a:r>
              <a:rPr lang="tr-TR" altLang="en-US" dirty="0"/>
              <a:t>.</a:t>
            </a:r>
          </a:p>
          <a:p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en-US" altLang="en-US" dirty="0"/>
              <a:t>simplified </a:t>
            </a:r>
            <a:r>
              <a:rPr lang="tr-TR" altLang="en-US" dirty="0" err="1"/>
              <a:t>measure</a:t>
            </a:r>
            <a:r>
              <a:rPr lang="tr-TR" altLang="en-US" dirty="0"/>
              <a:t> of </a:t>
            </a:r>
            <a:r>
              <a:rPr lang="tr-TR" altLang="en-US" dirty="0" err="1"/>
              <a:t>efficiency</a:t>
            </a:r>
            <a:r>
              <a:rPr lang="tr-TR" altLang="en-US" dirty="0"/>
              <a:t> is </a:t>
            </a:r>
            <a:r>
              <a:rPr lang="tr-TR" altLang="en-US" dirty="0" err="1"/>
              <a:t>called</a:t>
            </a:r>
            <a:r>
              <a:rPr lang="tr-TR" altLang="en-US" dirty="0"/>
              <a:t> </a:t>
            </a:r>
            <a:r>
              <a:rPr lang="tr-TR" altLang="en-US" dirty="0" err="1">
                <a:solidFill>
                  <a:srgbClr val="C00000"/>
                </a:solidFill>
              </a:rPr>
              <a:t>asymptotic</a:t>
            </a:r>
            <a:r>
              <a:rPr lang="tr-TR" altLang="en-US" dirty="0">
                <a:solidFill>
                  <a:srgbClr val="C00000"/>
                </a:solidFill>
              </a:rPr>
              <a:t> </a:t>
            </a:r>
            <a:r>
              <a:rPr lang="tr-TR" altLang="en-US" dirty="0" err="1">
                <a:solidFill>
                  <a:srgbClr val="C00000"/>
                </a:solidFill>
              </a:rPr>
              <a:t>complexity</a:t>
            </a:r>
            <a:r>
              <a:rPr lang="en-US" altLang="en-US" dirty="0">
                <a:solidFill>
                  <a:srgbClr val="C00000"/>
                </a:solidFill>
              </a:rPr>
              <a:t> of the algorithm</a:t>
            </a:r>
            <a:r>
              <a:rPr lang="tr-TR" altLang="en-US" dirty="0"/>
              <a:t>.</a:t>
            </a:r>
          </a:p>
          <a:p>
            <a:endParaRPr lang="tr-TR" altLang="en-US" dirty="0"/>
          </a:p>
          <a:p>
            <a:pPr>
              <a:buFont typeface="Wingdings" panose="05000000000000000000" pitchFamily="2" charset="2"/>
              <a:buNone/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1709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1547" y="3356993"/>
          <a:ext cx="7920882" cy="290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754">
                <a:tc>
                  <a:txBody>
                    <a:bodyPr/>
                    <a:lstStyle/>
                    <a:p>
                      <a:pPr algn="r"/>
                      <a:r>
                        <a:rPr lang="tr-TR" sz="18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tr-T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tr-T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tr-T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tr-T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Contribution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tr-T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tr-T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tr-T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03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03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03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058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07568" y="1124745"/>
            <a:ext cx="6984776" cy="15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tr-TR" sz="2800" kern="0" dirty="0" err="1"/>
              <a:t>Example</a:t>
            </a:r>
            <a:r>
              <a:rPr lang="tr-TR" sz="2800" kern="0" dirty="0"/>
              <a:t>: </a:t>
            </a:r>
            <a:r>
              <a:rPr lang="tr-TR" sz="2800" kern="0" dirty="0" err="1"/>
              <a:t>Growth</a:t>
            </a:r>
            <a:r>
              <a:rPr lang="tr-TR" sz="2800" kern="0" dirty="0"/>
              <a:t> of a </a:t>
            </a:r>
            <a:r>
              <a:rPr lang="tr-TR" sz="2800" kern="0" dirty="0" err="1"/>
              <a:t>function</a:t>
            </a:r>
            <a:endParaRPr lang="tr-TR" sz="2800" kern="0" dirty="0"/>
          </a:p>
        </p:txBody>
      </p:sp>
      <p:graphicFrame>
        <p:nvGraphicFramePr>
          <p:cNvPr id="1136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08276"/>
              </p:ext>
            </p:extLst>
          </p:nvPr>
        </p:nvGraphicFramePr>
        <p:xfrm>
          <a:off x="2292153" y="1783173"/>
          <a:ext cx="6312784" cy="97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3" imgW="2679700" imgH="457200" progId="Equation.3">
                  <p:embed/>
                </p:oleObj>
              </mc:Choice>
              <mc:Fallback>
                <p:oleObj name="Equation" r:id="rId3" imgW="2679700" imgH="457200" progId="Equation.3">
                  <p:embed/>
                  <p:pic>
                    <p:nvPicPr>
                      <p:cNvPr id="1136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153" y="1783173"/>
                        <a:ext cx="6312784" cy="975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3553" y="214314"/>
            <a:ext cx="8604448" cy="7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600" kern="0" dirty="0">
                <a:latin typeface="+mj-lt"/>
                <a:ea typeface="+mj-ea"/>
                <a:cs typeface="+mj-cs"/>
              </a:rPr>
              <a:t>Growth of Functions</a:t>
            </a:r>
            <a:r>
              <a:rPr lang="tr-TR" sz="3600" kern="0" dirty="0">
                <a:latin typeface="+mj-lt"/>
                <a:ea typeface="+mj-ea"/>
                <a:cs typeface="+mj-cs"/>
              </a:rPr>
              <a:t>: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Most</a:t>
            </a:r>
            <a:r>
              <a:rPr lang="tr-TR" sz="3600" kern="0" dirty="0">
                <a:latin typeface="+mj-lt"/>
                <a:ea typeface="+mj-ea"/>
                <a:cs typeface="+mj-cs"/>
              </a:rPr>
              <a:t>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Influential</a:t>
            </a:r>
            <a:r>
              <a:rPr lang="tr-TR" sz="3600" kern="0" dirty="0">
                <a:latin typeface="+mj-lt"/>
                <a:ea typeface="+mj-ea"/>
                <a:cs typeface="+mj-cs"/>
              </a:rPr>
              <a:t>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Term</a:t>
            </a:r>
            <a:endParaRPr lang="tr-TR" sz="3600" kern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89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07568" y="1124745"/>
            <a:ext cx="6984776" cy="15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tr-TR" sz="2800" kern="0" dirty="0" err="1"/>
              <a:t>Example</a:t>
            </a:r>
            <a:r>
              <a:rPr lang="tr-TR" sz="2800" kern="0" dirty="0"/>
              <a:t>: </a:t>
            </a:r>
            <a:r>
              <a:rPr lang="tr-TR" sz="2800" kern="0" dirty="0" err="1"/>
              <a:t>Growth</a:t>
            </a:r>
            <a:r>
              <a:rPr lang="tr-TR" sz="2800" kern="0" dirty="0"/>
              <a:t> of a </a:t>
            </a:r>
            <a:r>
              <a:rPr lang="tr-TR" sz="2800" kern="0" dirty="0" err="1"/>
              <a:t>function</a:t>
            </a:r>
            <a:endParaRPr lang="tr-TR" sz="2800" kern="0" dirty="0"/>
          </a:p>
        </p:txBody>
      </p:sp>
      <p:graphicFrame>
        <p:nvGraphicFramePr>
          <p:cNvPr id="113666" name="Object 4"/>
          <p:cNvGraphicFramePr>
            <a:graphicFrameLocks noChangeAspect="1"/>
          </p:cNvGraphicFramePr>
          <p:nvPr>
            <p:extLst/>
          </p:nvPr>
        </p:nvGraphicFramePr>
        <p:xfrm>
          <a:off x="2292153" y="1783173"/>
          <a:ext cx="6312784" cy="97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3" imgW="2679700" imgH="457200" progId="Equation.3">
                  <p:embed/>
                </p:oleObj>
              </mc:Choice>
              <mc:Fallback>
                <p:oleObj name="Equation" r:id="rId3" imgW="2679700" imgH="457200" progId="Equation.3">
                  <p:embed/>
                  <p:pic>
                    <p:nvPicPr>
                      <p:cNvPr id="1136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153" y="1783173"/>
                        <a:ext cx="6312784" cy="975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3553" y="214314"/>
            <a:ext cx="8604448" cy="7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sz="3600" kern="0" dirty="0">
                <a:latin typeface="+mj-lt"/>
                <a:ea typeface="+mj-ea"/>
                <a:cs typeface="+mj-cs"/>
              </a:rPr>
              <a:t>Growth of Functions</a:t>
            </a:r>
            <a:r>
              <a:rPr lang="tr-TR" sz="3600" kern="0" dirty="0">
                <a:latin typeface="+mj-lt"/>
                <a:ea typeface="+mj-ea"/>
                <a:cs typeface="+mj-cs"/>
              </a:rPr>
              <a:t>: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Most</a:t>
            </a:r>
            <a:r>
              <a:rPr lang="tr-TR" sz="3600" kern="0" dirty="0">
                <a:latin typeface="+mj-lt"/>
                <a:ea typeface="+mj-ea"/>
                <a:cs typeface="+mj-cs"/>
              </a:rPr>
              <a:t>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Influential</a:t>
            </a:r>
            <a:r>
              <a:rPr lang="tr-TR" sz="3600" kern="0" dirty="0">
                <a:latin typeface="+mj-lt"/>
                <a:ea typeface="+mj-ea"/>
                <a:cs typeface="+mj-cs"/>
              </a:rPr>
              <a:t> </a:t>
            </a:r>
            <a:r>
              <a:rPr lang="tr-TR" sz="3600" kern="0" dirty="0" err="1">
                <a:latin typeface="+mj-lt"/>
                <a:ea typeface="+mj-ea"/>
                <a:cs typeface="+mj-cs"/>
              </a:rPr>
              <a:t>Term</a:t>
            </a:r>
            <a:endParaRPr lang="tr-TR" sz="3600" kern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61B82971-2BCF-4C21-B51B-A4933AC90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76843"/>
              </p:ext>
            </p:extLst>
          </p:nvPr>
        </p:nvGraphicFramePr>
        <p:xfrm>
          <a:off x="2292153" y="3132586"/>
          <a:ext cx="7633218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2186">
                <a:tc>
                  <a:txBody>
                    <a:bodyPr/>
                    <a:lstStyle/>
                    <a:p>
                      <a:pPr algn="r"/>
                      <a:r>
                        <a:rPr lang="tr-TR" sz="18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tr-T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tr-T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tr-T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tr-T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tr-T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Contribution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tr-T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</a:t>
                      </a:r>
                      <a:r>
                        <a:rPr kumimoji="0" 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tr-T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tr-TR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tr-T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marT="45735" marB="45735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31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111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%  0.9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31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300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%33.3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31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10,000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11,100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%90.1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026"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/>
                        <a:t>1,000,000</a:t>
                      </a:r>
                      <a:endParaRPr lang="tr-TR" sz="1800" dirty="0"/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10,000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1,010,100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800" dirty="0"/>
                        <a:t>%99.0</a:t>
                      </a:r>
                    </a:p>
                  </a:txBody>
                  <a:tcPr marL="91447" marR="91447" marT="45735" marB="4573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8C39AEAF-6D0A-4B59-89D0-329942F11EF7}"/>
              </a:ext>
            </a:extLst>
          </p:cNvPr>
          <p:cNvSpPr txBox="1"/>
          <p:nvPr/>
        </p:nvSpPr>
        <p:spPr>
          <a:xfrm>
            <a:off x="2292153" y="6182021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Most influential </a:t>
            </a:r>
            <a:r>
              <a:rPr lang="en-US" sz="2400" dirty="0" err="1">
                <a:sym typeface="Wingdings" panose="05000000000000000000" pitchFamily="2" charset="2"/>
              </a:rPr>
              <a:t>te</a:t>
            </a:r>
            <a:r>
              <a:rPr lang="tr-TR" sz="2400" dirty="0">
                <a:sym typeface="Wingdings" panose="05000000000000000000" pitchFamily="2" charset="2"/>
              </a:rPr>
              <a:t>r</a:t>
            </a:r>
            <a:r>
              <a:rPr lang="en-US" sz="2400" dirty="0">
                <a:sym typeface="Wingdings" panose="05000000000000000000" pitchFamily="2" charset="2"/>
              </a:rPr>
              <a:t>m in f(n) is n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22975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561" y="188914"/>
            <a:ext cx="8532440" cy="1173163"/>
          </a:xfrm>
        </p:spPr>
        <p:txBody>
          <a:bodyPr/>
          <a:lstStyle/>
          <a:p>
            <a:r>
              <a:rPr lang="en-US" altLang="en-US" sz="3600" b="1" dirty="0"/>
              <a:t>Simplified Expression: </a:t>
            </a:r>
            <a:r>
              <a:rPr lang="tr-TR" altLang="en-US" sz="3600" b="1" dirty="0" err="1"/>
              <a:t>Big</a:t>
            </a:r>
            <a:r>
              <a:rPr lang="tr-TR" altLang="en-US" sz="3600" b="1" dirty="0"/>
              <a:t>-O </a:t>
            </a:r>
            <a:r>
              <a:rPr lang="tr-TR" altLang="en-US" sz="3600" b="1" dirty="0" err="1"/>
              <a:t>notation</a:t>
            </a:r>
            <a:endParaRPr lang="tr-TR" altLang="en-US" sz="36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3449" y="1362077"/>
            <a:ext cx="10242379" cy="2526104"/>
          </a:xfrm>
        </p:spPr>
        <p:txBody>
          <a:bodyPr>
            <a:normAutofit fontScale="32500" lnSpcReduction="20000"/>
          </a:bodyPr>
          <a:lstStyle/>
          <a:p>
            <a:pPr>
              <a:buNone/>
              <a:defRPr/>
            </a:pPr>
            <a:r>
              <a:rPr lang="en-US" altLang="en-US" sz="7400" dirty="0">
                <a:latin typeface="Times New Roman" panose="02020603050405020304" pitchFamily="18" charset="0"/>
              </a:rPr>
              <a:t>We need a simplified expression to represent the growth of a function. </a:t>
            </a:r>
          </a:p>
          <a:p>
            <a:pPr>
              <a:buNone/>
              <a:defRPr/>
            </a:pPr>
            <a:endParaRPr lang="tr-TR" altLang="en-US" sz="7400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altLang="en-US" sz="7400" dirty="0">
                <a:latin typeface="Times New Roman" panose="02020603050405020304" pitchFamily="18" charset="0"/>
              </a:rPr>
              <a:t>Definition: Big-O</a:t>
            </a:r>
          </a:p>
          <a:p>
            <a:pPr>
              <a:buNone/>
              <a:defRPr/>
            </a:pPr>
            <a:r>
              <a:rPr lang="en-US" altLang="en-US" sz="7400" dirty="0">
                <a:solidFill>
                  <a:srgbClr val="FF0000"/>
                </a:solidFill>
                <a:latin typeface="Times New Roman" panose="02020603050405020304" pitchFamily="18" charset="0"/>
              </a:rPr>
              <a:t>   f(n) = O(g(n))</a:t>
            </a:r>
          </a:p>
          <a:p>
            <a:pPr>
              <a:buNone/>
              <a:defRPr/>
            </a:pPr>
            <a:r>
              <a:rPr lang="en-US" altLang="en-US" sz="7400" dirty="0">
                <a:latin typeface="Times New Roman" panose="02020603050405020304" pitchFamily="18" charset="0"/>
              </a:rPr>
              <a:t>   if there exists a positive integer n</a:t>
            </a:r>
            <a:r>
              <a:rPr lang="en-US" altLang="en-US" sz="74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7400" dirty="0">
                <a:latin typeface="Times New Roman" panose="02020603050405020304" pitchFamily="18" charset="0"/>
              </a:rPr>
              <a:t> and a positive constant c, such that </a:t>
            </a:r>
            <a:endParaRPr lang="tr-TR" altLang="en-US" sz="7400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tr-TR" altLang="en-US" sz="7400" dirty="0">
                <a:latin typeface="Times New Roman" panose="02020603050405020304" pitchFamily="18" charset="0"/>
              </a:rPr>
              <a:t>   </a:t>
            </a:r>
            <a:r>
              <a:rPr lang="en-US" altLang="en-US" sz="7400" dirty="0">
                <a:latin typeface="Times New Roman" panose="02020603050405020304" pitchFamily="18" charset="0"/>
              </a:rPr>
              <a:t>f(n)</a:t>
            </a:r>
            <a:r>
              <a:rPr lang="tr-TR" altLang="en-US" sz="7400" dirty="0">
                <a:latin typeface="Times New Roman" panose="02020603050405020304" pitchFamily="18" charset="0"/>
              </a:rPr>
              <a:t> </a:t>
            </a:r>
            <a:r>
              <a:rPr lang="en-US" altLang="en-US" sz="7400" dirty="0">
                <a:latin typeface="Times New Roman" panose="02020603050405020304" pitchFamily="18" charset="0"/>
              </a:rPr>
              <a:t>≤</a:t>
            </a:r>
            <a:r>
              <a:rPr lang="tr-TR" altLang="en-US" sz="7400" dirty="0">
                <a:latin typeface="Times New Roman" panose="02020603050405020304" pitchFamily="18" charset="0"/>
              </a:rPr>
              <a:t> </a:t>
            </a:r>
            <a:r>
              <a:rPr lang="en-US" altLang="en-US" sz="7400" dirty="0" err="1">
                <a:latin typeface="Times New Roman" panose="02020603050405020304" pitchFamily="18" charset="0"/>
              </a:rPr>
              <a:t>c.g</a:t>
            </a:r>
            <a:r>
              <a:rPr lang="en-US" altLang="en-US" sz="7400" dirty="0">
                <a:latin typeface="Times New Roman" panose="02020603050405020304" pitchFamily="18" charset="0"/>
              </a:rPr>
              <a:t>(n)  </a:t>
            </a:r>
            <a:r>
              <a:rPr lang="tr-TR" altLang="en-US" sz="7400" dirty="0">
                <a:latin typeface="Times New Roman" panose="02020603050405020304" pitchFamily="18" charset="0"/>
              </a:rPr>
              <a:t> </a:t>
            </a:r>
            <a:r>
              <a:rPr lang="en-US" altLang="en-US" sz="7400" dirty="0">
                <a:latin typeface="Times New Roman" panose="02020603050405020304" pitchFamily="18" charset="0"/>
              </a:rPr>
              <a:t>∀ n</a:t>
            </a:r>
            <a:r>
              <a:rPr lang="tr-TR" altLang="en-US" sz="7400" dirty="0">
                <a:latin typeface="Times New Roman" panose="02020603050405020304" pitchFamily="18" charset="0"/>
              </a:rPr>
              <a:t> </a:t>
            </a:r>
            <a:r>
              <a:rPr lang="en-US" altLang="en-US" sz="7400" dirty="0">
                <a:latin typeface="Times New Roman" panose="02020603050405020304" pitchFamily="18" charset="0"/>
              </a:rPr>
              <a:t>≥</a:t>
            </a:r>
            <a:r>
              <a:rPr lang="tr-TR" altLang="en-US" sz="7400" dirty="0">
                <a:latin typeface="Times New Roman" panose="02020603050405020304" pitchFamily="18" charset="0"/>
              </a:rPr>
              <a:t> </a:t>
            </a:r>
            <a:r>
              <a:rPr lang="en-US" altLang="en-US" sz="7400" dirty="0">
                <a:latin typeface="Times New Roman" panose="02020603050405020304" pitchFamily="18" charset="0"/>
              </a:rPr>
              <a:t>n</a:t>
            </a:r>
            <a:r>
              <a:rPr lang="en-US" altLang="en-US" sz="7400" baseline="-25000" dirty="0">
                <a:latin typeface="Times New Roman" panose="02020603050405020304" pitchFamily="18" charset="0"/>
              </a:rPr>
              <a:t>0 </a:t>
            </a:r>
            <a:endParaRPr lang="en-US" altLang="en-US" sz="2400" baseline="-25000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endParaRPr lang="tr-T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542" y="3984172"/>
            <a:ext cx="1002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Note that,</a:t>
            </a:r>
            <a:r>
              <a:rPr lang="tr-TR" sz="2400" dirty="0"/>
              <a:t> </a:t>
            </a:r>
            <a:r>
              <a:rPr lang="en-US" sz="2400" dirty="0"/>
              <a:t>since there are 2 unknowns, t</a:t>
            </a:r>
            <a:r>
              <a:rPr lang="tr-TR" sz="2400" dirty="0"/>
              <a:t>h</a:t>
            </a:r>
            <a:r>
              <a:rPr lang="en-US" sz="2400" dirty="0"/>
              <a:t>e solution will not be unique.</a:t>
            </a:r>
          </a:p>
          <a:p>
            <a:endParaRPr lang="tr-TR" sz="2400" dirty="0"/>
          </a:p>
          <a:p>
            <a:r>
              <a:rPr lang="en-US" sz="2400" dirty="0"/>
              <a:t>   Many </a:t>
            </a:r>
            <a:r>
              <a:rPr lang="en-US" sz="2400" dirty="0">
                <a:solidFill>
                  <a:srgbClr val="FF0000"/>
                </a:solidFill>
              </a:rPr>
              <a:t>different pairs of n and c will satisfy </a:t>
            </a:r>
            <a:r>
              <a:rPr lang="en-US" sz="2400" dirty="0"/>
              <a:t>the inequality. </a:t>
            </a:r>
            <a:br>
              <a:rPr lang="tr-TR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66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561" y="188914"/>
            <a:ext cx="8532440" cy="1173163"/>
          </a:xfrm>
        </p:spPr>
        <p:txBody>
          <a:bodyPr/>
          <a:lstStyle/>
          <a:p>
            <a:r>
              <a:rPr lang="en-US" altLang="en-US" sz="3600" b="1" dirty="0"/>
              <a:t>Simplified Expression: </a:t>
            </a:r>
            <a:r>
              <a:rPr lang="tr-TR" altLang="en-US" sz="3600" b="1" dirty="0" err="1"/>
              <a:t>Big</a:t>
            </a:r>
            <a:r>
              <a:rPr lang="tr-TR" altLang="en-US" sz="3600" b="1" dirty="0"/>
              <a:t>-O </a:t>
            </a:r>
            <a:r>
              <a:rPr lang="tr-TR" altLang="en-US" sz="3600" b="1" dirty="0" err="1"/>
              <a:t>notation</a:t>
            </a:r>
            <a:endParaRPr lang="tr-T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657" y="1643743"/>
            <a:ext cx="1002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 </a:t>
            </a:r>
            <a:endParaRPr lang="tr-TR" sz="2400" b="1" dirty="0"/>
          </a:p>
          <a:p>
            <a:endParaRPr lang="tr-TR" sz="2400" dirty="0"/>
          </a:p>
          <a:p>
            <a:r>
              <a:rPr lang="en-US" sz="2400" dirty="0"/>
              <a:t>Show that f(n)=3n+8 is O(n)</a:t>
            </a:r>
          </a:p>
          <a:p>
            <a:endParaRPr lang="tr-TR" sz="240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B9B6FE-364A-4278-8FEE-626591DED447}"/>
              </a:ext>
            </a:extLst>
          </p:cNvPr>
          <p:cNvSpPr txBox="1"/>
          <p:nvPr/>
        </p:nvSpPr>
        <p:spPr>
          <a:xfrm>
            <a:off x="794657" y="3047998"/>
            <a:ext cx="10025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show that  3n+8 &lt;= </a:t>
            </a:r>
            <a:r>
              <a:rPr lang="en-US" sz="2400" dirty="0" err="1"/>
              <a:t>cn</a:t>
            </a:r>
            <a:endParaRPr lang="en-US" sz="2400" dirty="0"/>
          </a:p>
          <a:p>
            <a:endParaRPr lang="tr-TR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(c-3)n &gt;= 8 , Take c=4</a:t>
            </a:r>
            <a:endParaRPr lang="tr-TR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 n&gt;= 8, so we have a solution for c=4 and n</a:t>
            </a:r>
            <a:r>
              <a:rPr lang="en-US" sz="2400" baseline="-25000" dirty="0">
                <a:sym typeface="Wingdings" panose="05000000000000000000" pitchFamily="2" charset="2"/>
              </a:rPr>
              <a:t>0</a:t>
            </a:r>
            <a:r>
              <a:rPr lang="en-US" sz="2400" dirty="0">
                <a:sym typeface="Wingdings" panose="05000000000000000000" pitchFamily="2" charset="2"/>
              </a:rPr>
              <a:t>=8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0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40DE67-661C-4284-AFFB-6072601FD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0197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+mn-lt"/>
              </a:rPr>
              <a:t>Mathematical </a:t>
            </a:r>
            <a:r>
              <a:rPr lang="tr-TR" sz="4400" dirty="0" err="1">
                <a:latin typeface="+mn-lt"/>
              </a:rPr>
              <a:t>Reminders</a:t>
            </a:r>
            <a:endParaRPr lang="tr-TR" sz="4400" dirty="0"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98DDEB-312A-4BFC-9803-290700AC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2992438"/>
            <a:ext cx="9144000" cy="1655762"/>
          </a:xfrm>
        </p:spPr>
        <p:txBody>
          <a:bodyPr/>
          <a:lstStyle/>
          <a:p>
            <a:r>
              <a:rPr lang="tr-TR" dirty="0" err="1"/>
              <a:t>Exponents</a:t>
            </a:r>
            <a:r>
              <a:rPr lang="tr-TR" dirty="0"/>
              <a:t>, </a:t>
            </a:r>
            <a:r>
              <a:rPr lang="tr-TR" dirty="0" err="1"/>
              <a:t>Summations</a:t>
            </a:r>
            <a:r>
              <a:rPr lang="tr-TR" dirty="0"/>
              <a:t>, </a:t>
            </a:r>
            <a:r>
              <a:rPr lang="tr-TR" dirty="0" err="1"/>
              <a:t>Logarithms</a:t>
            </a:r>
            <a:endParaRPr lang="tr-TR" dirty="0"/>
          </a:p>
          <a:p>
            <a:r>
              <a:rPr lang="tr-TR" dirty="0" err="1"/>
              <a:t>Complexity</a:t>
            </a:r>
            <a:r>
              <a:rPr lang="tr-TR" dirty="0"/>
              <a:t> </a:t>
            </a:r>
            <a:r>
              <a:rPr lang="tr-TR" dirty="0" err="1"/>
              <a:t>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79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Big O </a:t>
            </a:r>
            <a:r>
              <a:rPr lang="tr-TR" altLang="en-US" sz="4000" dirty="0"/>
              <a:t>: </a:t>
            </a:r>
            <a:r>
              <a:rPr lang="en-US" altLang="en-US" sz="4000" dirty="0"/>
              <a:t>Example</a:t>
            </a:r>
            <a:r>
              <a:rPr lang="tr-TR" altLang="en-US" sz="4000" dirty="0"/>
              <a:t>-1</a:t>
            </a:r>
            <a:br>
              <a:rPr lang="tr-TR" altLang="en-US" sz="4000" dirty="0"/>
            </a:br>
            <a:r>
              <a:rPr lang="tr-TR" altLang="en-US" sz="4000" dirty="0"/>
              <a:t>How </a:t>
            </a:r>
            <a:r>
              <a:rPr lang="tr-TR" altLang="en-US" sz="4000" dirty="0" err="1"/>
              <a:t>to</a:t>
            </a:r>
            <a:r>
              <a:rPr lang="tr-TR" altLang="en-US" sz="4000" dirty="0"/>
              <a:t> Define c?</a:t>
            </a:r>
            <a:endParaRPr lang="en-US" altLang="en-US" sz="4000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f(n) = 2n + 5</a:t>
            </a:r>
            <a:br>
              <a:rPr lang="en-US" altLang="en-US" dirty="0"/>
            </a:br>
            <a:r>
              <a:rPr lang="en-US" altLang="en-US" dirty="0"/>
              <a:t>g(n) = n</a:t>
            </a:r>
          </a:p>
          <a:p>
            <a:pPr>
              <a:lnSpc>
                <a:spcPct val="90000"/>
              </a:lnSpc>
            </a:pPr>
            <a:endParaRPr lang="tr-TR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Consider the condition</a:t>
            </a:r>
            <a:br>
              <a:rPr lang="en-US" altLang="en-US" dirty="0"/>
            </a:br>
            <a:r>
              <a:rPr lang="en-US" altLang="en-US" dirty="0"/>
              <a:t>		2n + 5 &lt;= n</a:t>
            </a:r>
            <a:br>
              <a:rPr lang="en-US" altLang="en-US" dirty="0"/>
            </a:br>
            <a:r>
              <a:rPr lang="en-US" altLang="en-US" dirty="0"/>
              <a:t>will this condition ever hold?  No!</a:t>
            </a:r>
          </a:p>
          <a:p>
            <a:pPr>
              <a:lnSpc>
                <a:spcPct val="90000"/>
              </a:lnSpc>
            </a:pPr>
            <a:endParaRPr lang="tr-TR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 about if we stick a </a:t>
            </a:r>
            <a:r>
              <a:rPr lang="en-US" altLang="en-US" dirty="0">
                <a:solidFill>
                  <a:srgbClr val="FF0000"/>
                </a:solidFill>
              </a:rPr>
              <a:t>constant</a:t>
            </a:r>
            <a:r>
              <a:rPr lang="en-US" altLang="en-US" dirty="0"/>
              <a:t> to n?</a:t>
            </a:r>
            <a:br>
              <a:rPr lang="en-US" altLang="en-US" dirty="0"/>
            </a:br>
            <a:r>
              <a:rPr lang="en-US" altLang="en-US" dirty="0"/>
              <a:t>		2n + 5 &lt;= </a:t>
            </a:r>
            <a:r>
              <a:rPr lang="en-US" altLang="en-US" dirty="0">
                <a:solidFill>
                  <a:srgbClr val="FF0000"/>
                </a:solidFill>
              </a:rPr>
              <a:t>3</a:t>
            </a:r>
            <a:r>
              <a:rPr lang="en-US" altLang="en-US" dirty="0"/>
              <a:t>n</a:t>
            </a:r>
            <a:br>
              <a:rPr lang="en-US" altLang="en-US" dirty="0"/>
            </a:br>
            <a:r>
              <a:rPr lang="en-US" altLang="en-US" dirty="0"/>
              <a:t>the condition holds for values of n greater than or equal to 5</a:t>
            </a:r>
          </a:p>
          <a:p>
            <a:pPr>
              <a:lnSpc>
                <a:spcPct val="90000"/>
              </a:lnSpc>
            </a:pPr>
            <a:endParaRPr lang="tr-TR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means we can select c = 3 and n</a:t>
            </a:r>
            <a:r>
              <a:rPr lang="en-US" altLang="en-US" baseline="-25000" dirty="0"/>
              <a:t>0</a:t>
            </a:r>
            <a:r>
              <a:rPr lang="en-US" altLang="en-US" dirty="0"/>
              <a:t> = 5 </a:t>
            </a:r>
          </a:p>
        </p:txBody>
      </p:sp>
    </p:spTree>
    <p:extLst>
      <p:ext uri="{BB962C8B-B14F-4D97-AF65-F5344CB8AC3E}">
        <p14:creationId xmlns:p14="http://schemas.microsoft.com/office/powerpoint/2010/main" val="332043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Line 3"/>
          <p:cNvSpPr>
            <a:spLocks noChangeShapeType="1"/>
          </p:cNvSpPr>
          <p:nvPr/>
        </p:nvSpPr>
        <p:spPr bwMode="auto">
          <a:xfrm flipV="1">
            <a:off x="31242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31242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 flipV="1">
            <a:off x="3124200" y="2971800"/>
            <a:ext cx="2286000" cy="2209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 flipV="1">
            <a:off x="3124200" y="2286000"/>
            <a:ext cx="1066800" cy="2514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 flipV="1">
            <a:off x="67818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67818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V="1">
            <a:off x="6815528" y="2286000"/>
            <a:ext cx="728272" cy="2870616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V="1">
            <a:off x="6781800" y="2286000"/>
            <a:ext cx="1066800" cy="2514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4191001" y="2438400"/>
            <a:ext cx="655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2n+5</a:t>
            </a:r>
          </a:p>
        </p:txBody>
      </p:sp>
      <p:sp>
        <p:nvSpPr>
          <p:cNvPr id="754701" name="Text Box 13"/>
          <p:cNvSpPr txBox="1">
            <a:spLocks noChangeArrowheads="1"/>
          </p:cNvSpPr>
          <p:nvPr/>
        </p:nvSpPr>
        <p:spPr bwMode="auto">
          <a:xfrm>
            <a:off x="4708525" y="359568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</p:txBody>
      </p:sp>
      <p:sp>
        <p:nvSpPr>
          <p:cNvPr id="754702" name="Text Box 14"/>
          <p:cNvSpPr txBox="1">
            <a:spLocks noChangeArrowheads="1"/>
          </p:cNvSpPr>
          <p:nvPr/>
        </p:nvSpPr>
        <p:spPr bwMode="auto">
          <a:xfrm>
            <a:off x="7696201" y="2590800"/>
            <a:ext cx="655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2n+5</a:t>
            </a:r>
          </a:p>
        </p:txBody>
      </p:sp>
      <p:sp>
        <p:nvSpPr>
          <p:cNvPr id="754703" name="Text Box 15"/>
          <p:cNvSpPr txBox="1">
            <a:spLocks noChangeArrowheads="1"/>
          </p:cNvSpPr>
          <p:nvPr/>
        </p:nvSpPr>
        <p:spPr bwMode="auto">
          <a:xfrm>
            <a:off x="7086600" y="2209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3n</a:t>
            </a:r>
          </a:p>
        </p:txBody>
      </p:sp>
      <p:sp>
        <p:nvSpPr>
          <p:cNvPr id="754704" name="Text Box 16"/>
          <p:cNvSpPr txBox="1">
            <a:spLocks noChangeArrowheads="1"/>
          </p:cNvSpPr>
          <p:nvPr/>
        </p:nvSpPr>
        <p:spPr bwMode="auto">
          <a:xfrm>
            <a:off x="7620001" y="4343401"/>
            <a:ext cx="1752601" cy="8309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en-US" sz="1600" dirty="0"/>
              <a:t>n</a:t>
            </a:r>
            <a:r>
              <a:rPr lang="tr-TR" altLang="en-US" sz="1600" baseline="-25000" dirty="0"/>
              <a:t>0</a:t>
            </a:r>
            <a:r>
              <a:rPr lang="tr-TR" altLang="en-US" sz="1600" dirty="0"/>
              <a:t>=5</a:t>
            </a:r>
          </a:p>
          <a:p>
            <a:r>
              <a:rPr lang="en-US" altLang="en-US" sz="1600" dirty="0"/>
              <a:t>point where 3n</a:t>
            </a:r>
            <a:br>
              <a:rPr lang="en-US" altLang="en-US" sz="1600" dirty="0"/>
            </a:br>
            <a:r>
              <a:rPr lang="en-US" altLang="en-US" sz="1600" dirty="0"/>
              <a:t>“beats” 2n+5</a:t>
            </a:r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 flipH="1" flipV="1">
            <a:off x="7162800" y="4191000"/>
            <a:ext cx="381000" cy="1524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06" name="Rectangle 18"/>
          <p:cNvSpPr>
            <a:spLocks noChangeArrowheads="1"/>
          </p:cNvSpPr>
          <p:nvPr/>
        </p:nvSpPr>
        <p:spPr bwMode="auto">
          <a:xfrm>
            <a:off x="2674939" y="549276"/>
            <a:ext cx="7793037" cy="56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tx2"/>
                </a:solidFill>
                <a:latin typeface="Tahoma" panose="020B0604030504040204" pitchFamily="34" charset="0"/>
              </a:rPr>
              <a:t>Example</a:t>
            </a:r>
            <a:r>
              <a:rPr lang="tr-TR" altLang="en-US" sz="3600" dirty="0">
                <a:solidFill>
                  <a:schemeClr val="tx2"/>
                </a:solidFill>
                <a:latin typeface="Tahoma" panose="020B0604030504040204" pitchFamily="34" charset="0"/>
              </a:rPr>
              <a:t>-1</a:t>
            </a:r>
            <a:r>
              <a:rPr lang="en-US" altLang="en-US" sz="3600" dirty="0">
                <a:solidFill>
                  <a:schemeClr val="tx2"/>
                </a:solidFill>
                <a:latin typeface="Tahoma" panose="020B0604030504040204" pitchFamily="34" charset="0"/>
              </a:rPr>
              <a:t> : Illustration</a:t>
            </a:r>
          </a:p>
        </p:txBody>
      </p:sp>
      <p:sp>
        <p:nvSpPr>
          <p:cNvPr id="754707" name="Text Box 19"/>
          <p:cNvSpPr txBox="1">
            <a:spLocks noChangeArrowheads="1"/>
          </p:cNvSpPr>
          <p:nvPr/>
        </p:nvSpPr>
        <p:spPr bwMode="auto">
          <a:xfrm>
            <a:off x="5029201" y="5638801"/>
            <a:ext cx="18293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2n+5 is O( n )</a:t>
            </a:r>
          </a:p>
        </p:txBody>
      </p:sp>
    </p:spTree>
    <p:extLst>
      <p:ext uri="{BB962C8B-B14F-4D97-AF65-F5344CB8AC3E}">
        <p14:creationId xmlns:p14="http://schemas.microsoft.com/office/powerpoint/2010/main" val="19398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10086" y="188914"/>
            <a:ext cx="8557915" cy="1462087"/>
          </a:xfrm>
        </p:spPr>
        <p:txBody>
          <a:bodyPr/>
          <a:lstStyle/>
          <a:p>
            <a:r>
              <a:rPr lang="tr-TR" altLang="en-US" sz="4000" dirty="0" err="1"/>
              <a:t>Big</a:t>
            </a:r>
            <a:r>
              <a:rPr lang="tr-TR" altLang="en-US" sz="4000" dirty="0"/>
              <a:t>-O </a:t>
            </a:r>
            <a:r>
              <a:rPr lang="tr-TR" altLang="en-US" sz="4000" dirty="0" err="1"/>
              <a:t>notation</a:t>
            </a:r>
            <a:r>
              <a:rPr lang="en-US" altLang="en-US" sz="4000" dirty="0"/>
              <a:t> : Example2</a:t>
            </a:r>
            <a:endParaRPr lang="tr-TR" alt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83231" y="1327440"/>
            <a:ext cx="8682800" cy="48059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Show that, 2n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+4n+1 is O(n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tr-TR" altLang="en-US" sz="2400" dirty="0" err="1">
                <a:latin typeface="Times New Roman" panose="02020603050405020304" pitchFamily="18" charset="0"/>
              </a:rPr>
              <a:t>We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need</a:t>
            </a:r>
            <a:r>
              <a:rPr lang="tr-TR" altLang="en-US" sz="2400" dirty="0">
                <a:latin typeface="Times New Roman" panose="02020603050405020304" pitchFamily="18" charset="0"/>
              </a:rPr>
              <a:t> to </a:t>
            </a:r>
            <a:r>
              <a:rPr lang="tr-TR" altLang="en-US" sz="2400" dirty="0" err="1">
                <a:latin typeface="Times New Roman" panose="02020603050405020304" pitchFamily="18" charset="0"/>
              </a:rPr>
              <a:t>show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that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condition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</a:rPr>
              <a:t>is </a:t>
            </a:r>
            <a:r>
              <a:rPr lang="tr-TR" altLang="en-US" sz="2400" dirty="0" err="1">
                <a:latin typeface="Times New Roman" panose="02020603050405020304" pitchFamily="18" charset="0"/>
              </a:rPr>
              <a:t>satisfied</a:t>
            </a:r>
            <a:r>
              <a:rPr lang="en-US" altLang="en-US" sz="2400" dirty="0">
                <a:latin typeface="Times New Roman" panose="02020603050405020304" pitchFamily="18" charset="0"/>
              </a:rPr>
              <a:t> for some c and n</a:t>
            </a:r>
            <a:r>
              <a:rPr lang="tr-TR" altLang="en-US" sz="2400" dirty="0">
                <a:latin typeface="Times New Roman" panose="02020603050405020304" pitchFamily="18" charset="0"/>
              </a:rPr>
              <a:t>. </a:t>
            </a:r>
            <a:r>
              <a:rPr lang="tr-TR" altLang="en-US" sz="2400" dirty="0" err="1">
                <a:latin typeface="Times New Roman" panose="02020603050405020304" pitchFamily="18" charset="0"/>
              </a:rPr>
              <a:t>For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example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take 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W</a:t>
            </a:r>
            <a:r>
              <a:rPr lang="tr-TR" altLang="en-US" sz="2400" dirty="0">
                <a:latin typeface="Times New Roman" panose="02020603050405020304" pitchFamily="18" charset="0"/>
              </a:rPr>
              <a:t>e </a:t>
            </a:r>
            <a:r>
              <a:rPr lang="tr-TR" altLang="en-US" sz="2400" dirty="0" err="1">
                <a:latin typeface="Times New Roman" panose="02020603050405020304" pitchFamily="18" charset="0"/>
              </a:rPr>
              <a:t>have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/>
          </p:nvPr>
        </p:nvGraphicFramePr>
        <p:xfrm>
          <a:off x="2110086" y="2146043"/>
          <a:ext cx="2441575" cy="54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4" imgW="1040948" imgH="215806" progId="Equation.3">
                  <p:embed/>
                </p:oleObj>
              </mc:Choice>
              <mc:Fallback>
                <p:oleObj name="Equation" r:id="rId4" imgW="1040948" imgH="215806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086" y="2146043"/>
                        <a:ext cx="2441575" cy="548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Object 5"/>
              <p:cNvSpPr txBox="1"/>
              <p:nvPr/>
            </p:nvSpPr>
            <p:spPr bwMode="auto">
              <a:xfrm>
                <a:off x="783231" y="3189759"/>
                <a:ext cx="9843676" cy="24717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2+4/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+1/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2+4/1+1/1≤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≥7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5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231" y="3189759"/>
                <a:ext cx="9843676" cy="2471738"/>
              </a:xfrm>
              <a:prstGeom prst="rect">
                <a:avLst/>
              </a:prstGeom>
              <a:blipFill>
                <a:blip r:embed="rId6"/>
                <a:stretch>
                  <a:fillRect l="-12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99847" y="4865693"/>
            <a:ext cx="10708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not a unique solution. The values for n and c satisfy the inequality in the  definition. But many </a:t>
            </a:r>
            <a:r>
              <a:rPr lang="en-US" sz="2400" dirty="0" err="1"/>
              <a:t>many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different pairs will also satisfy </a:t>
            </a:r>
            <a:r>
              <a:rPr lang="en-US" sz="2400" dirty="0"/>
              <a:t>the inequality. </a:t>
            </a:r>
          </a:p>
        </p:txBody>
      </p:sp>
    </p:spTree>
    <p:extLst>
      <p:ext uri="{BB962C8B-B14F-4D97-AF65-F5344CB8AC3E}">
        <p14:creationId xmlns:p14="http://schemas.microsoft.com/office/powerpoint/2010/main" val="390660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553" y="188914"/>
            <a:ext cx="8604448" cy="1462087"/>
          </a:xfrm>
        </p:spPr>
        <p:txBody>
          <a:bodyPr/>
          <a:lstStyle/>
          <a:p>
            <a:r>
              <a:rPr lang="tr-TR" altLang="en-US" sz="4000" dirty="0" err="1"/>
              <a:t>Big</a:t>
            </a:r>
            <a:r>
              <a:rPr lang="tr-TR" altLang="en-US" sz="4000" dirty="0"/>
              <a:t>-O </a:t>
            </a:r>
            <a:r>
              <a:rPr lang="tr-TR" altLang="en-US" sz="4000" dirty="0" err="1"/>
              <a:t>notation</a:t>
            </a:r>
            <a:r>
              <a:rPr lang="en-US" altLang="en-US" sz="4000" dirty="0"/>
              <a:t>: Illustration</a:t>
            </a:r>
            <a:r>
              <a:rPr lang="tr-TR" altLang="en-US" sz="4000" dirty="0"/>
              <a:t>-2</a:t>
            </a:r>
          </a:p>
        </p:txBody>
      </p:sp>
      <p:sp>
        <p:nvSpPr>
          <p:cNvPr id="25603" name="Freeform 14"/>
          <p:cNvSpPr>
            <a:spLocks/>
          </p:cNvSpPr>
          <p:nvPr/>
        </p:nvSpPr>
        <p:spPr bwMode="auto">
          <a:xfrm>
            <a:off x="2566989" y="2935288"/>
            <a:ext cx="5159375" cy="3205162"/>
          </a:xfrm>
          <a:custGeom>
            <a:avLst/>
            <a:gdLst>
              <a:gd name="T0" fmla="*/ 0 w 4320"/>
              <a:gd name="T1" fmla="*/ 0 h 2880"/>
              <a:gd name="T2" fmla="*/ 0 w 4320"/>
              <a:gd name="T3" fmla="*/ 2147483646 h 2880"/>
              <a:gd name="T4" fmla="*/ 2147483646 w 4320"/>
              <a:gd name="T5" fmla="*/ 2147483646 h 2880"/>
              <a:gd name="T6" fmla="*/ 0 60000 65536"/>
              <a:gd name="T7" fmla="*/ 0 60000 65536"/>
              <a:gd name="T8" fmla="*/ 0 60000 65536"/>
              <a:gd name="T9" fmla="*/ 0 w 4320"/>
              <a:gd name="T10" fmla="*/ 0 h 2880"/>
              <a:gd name="T11" fmla="*/ 4320 w 4320"/>
              <a:gd name="T12" fmla="*/ 2880 h 2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" h="2880">
                <a:moveTo>
                  <a:pt x="0" y="0"/>
                </a:moveTo>
                <a:lnTo>
                  <a:pt x="0" y="2880"/>
                </a:lnTo>
                <a:lnTo>
                  <a:pt x="4320" y="28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Arc 15"/>
          <p:cNvSpPr>
            <a:spLocks/>
          </p:cNvSpPr>
          <p:nvPr/>
        </p:nvSpPr>
        <p:spPr bwMode="auto">
          <a:xfrm flipV="1">
            <a:off x="2495551" y="2325688"/>
            <a:ext cx="4968875" cy="3205162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5788025" y="6263632"/>
            <a:ext cx="1747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 dirty="0"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1   n=2…</a:t>
            </a:r>
            <a:endParaRPr lang="en-US" altLang="en-US" sz="2400" baseline="-25000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606" name="Arc 17"/>
          <p:cNvSpPr>
            <a:spLocks/>
          </p:cNvSpPr>
          <p:nvPr/>
        </p:nvSpPr>
        <p:spPr bwMode="auto">
          <a:xfrm flipV="1">
            <a:off x="2495551" y="620714"/>
            <a:ext cx="4968875" cy="5519737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8"/>
          <p:cNvSpPr>
            <a:spLocks noChangeShapeType="1"/>
          </p:cNvSpPr>
          <p:nvPr/>
        </p:nvSpPr>
        <p:spPr bwMode="auto">
          <a:xfrm>
            <a:off x="6167438" y="38608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608" name="Object 21"/>
          <p:cNvGraphicFramePr>
            <a:graphicFrameLocks noChangeAspect="1"/>
          </p:cNvGraphicFramePr>
          <p:nvPr>
            <p:extLst/>
          </p:nvPr>
        </p:nvGraphicFramePr>
        <p:xfrm>
          <a:off x="7583488" y="3346450"/>
          <a:ext cx="2571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2560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3346450"/>
                        <a:ext cx="2571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23"/>
          <p:cNvSpPr txBox="1">
            <a:spLocks noChangeArrowheads="1"/>
          </p:cNvSpPr>
          <p:nvPr/>
        </p:nvSpPr>
        <p:spPr bwMode="auto">
          <a:xfrm>
            <a:off x="7535863" y="623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>
                <a:latin typeface="Times New Roman" panose="02020603050405020304" pitchFamily="18" charset="0"/>
              </a:rPr>
              <a:t>n</a:t>
            </a:r>
            <a:endParaRPr lang="en-US" altLang="en-US" sz="2400" baseline="-250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611" name="Line 24"/>
          <p:cNvSpPr>
            <a:spLocks noChangeShapeType="1"/>
          </p:cNvSpPr>
          <p:nvPr/>
        </p:nvSpPr>
        <p:spPr bwMode="auto">
          <a:xfrm>
            <a:off x="7442201" y="613251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5864" y="2252663"/>
            <a:ext cx="172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cg(n)=7n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194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4964" y="188914"/>
            <a:ext cx="7793037" cy="1462087"/>
          </a:xfrm>
        </p:spPr>
        <p:txBody>
          <a:bodyPr/>
          <a:lstStyle/>
          <a:p>
            <a:r>
              <a:rPr lang="en-US" altLang="en-US" sz="4000" dirty="0"/>
              <a:t>Simplifying </a:t>
            </a:r>
            <a:r>
              <a:rPr lang="tr-TR" altLang="en-US" sz="4000" dirty="0" err="1"/>
              <a:t>Big</a:t>
            </a:r>
            <a:r>
              <a:rPr lang="tr-TR" altLang="en-US" sz="4000" dirty="0"/>
              <a:t>-O </a:t>
            </a:r>
            <a:r>
              <a:rPr lang="tr-TR" altLang="en-US" sz="4000" dirty="0" err="1"/>
              <a:t>Notation</a:t>
            </a:r>
            <a:endParaRPr lang="tr-TR" altLang="en-US" sz="4000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91545" y="1651001"/>
            <a:ext cx="8676457" cy="4481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We usually need to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use the simplest formula </a:t>
            </a:r>
            <a:r>
              <a:rPr lang="en-US" altLang="ko-KR" sz="2400" dirty="0">
                <a:ea typeface="굴림" panose="020B0600000101010101" pitchFamily="34" charset="-127"/>
              </a:rPr>
              <a:t>in the</a:t>
            </a:r>
            <a:r>
              <a:rPr lang="tr-TR" altLang="ko-KR" sz="2400" dirty="0"/>
              <a:t> </a:t>
            </a:r>
            <a:r>
              <a:rPr lang="en-US" altLang="ko-KR" sz="2400" dirty="0"/>
              <a:t>Big-</a:t>
            </a:r>
            <a:r>
              <a:rPr lang="en-US" altLang="ko-KR" sz="2400" dirty="0">
                <a:ea typeface="굴림" panose="020B0600000101010101" pitchFamily="34" charset="-127"/>
              </a:rPr>
              <a:t>O notation.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We write</a:t>
            </a:r>
            <a:endParaRPr lang="tr-TR" altLang="ko-KR" dirty="0"/>
          </a:p>
          <a:p>
            <a:pPr lvl="1">
              <a:buFont typeface="Wingdings" panose="05000000000000000000" pitchFamily="2" charset="2"/>
              <a:buNone/>
            </a:pPr>
            <a:endParaRPr lang="tr-TR" altLang="ko-KR" dirty="0"/>
          </a:p>
          <a:p>
            <a:pPr lvl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following</a:t>
            </a:r>
            <a:r>
              <a:rPr lang="tr-TR" altLang="ko-KR" dirty="0">
                <a:ea typeface="굴림" panose="020B0600000101010101" pitchFamily="34" charset="-127"/>
              </a:rPr>
              <a:t> </a:t>
            </a:r>
            <a:r>
              <a:rPr lang="tr-TR" altLang="ko-KR" dirty="0" err="1">
                <a:ea typeface="굴림" panose="020B0600000101010101" pitchFamily="34" charset="-127"/>
              </a:rPr>
              <a:t>expressions</a:t>
            </a:r>
            <a:r>
              <a:rPr lang="en-US" altLang="ko-KR" dirty="0">
                <a:ea typeface="굴림" panose="020B0600000101010101" pitchFamily="34" charset="-127"/>
              </a:rPr>
              <a:t> are all correct but </a:t>
            </a:r>
            <a:r>
              <a:rPr lang="tr-TR" altLang="ko-KR" dirty="0" err="1">
                <a:ea typeface="굴림" panose="020B0600000101010101" pitchFamily="34" charset="-127"/>
              </a:rPr>
              <a:t>we</a:t>
            </a:r>
            <a:r>
              <a:rPr lang="tr-TR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use the final form</a:t>
            </a:r>
            <a:r>
              <a:rPr lang="tr-TR" altLang="ko-KR" dirty="0">
                <a:ea typeface="굴림" panose="020B0600000101010101" pitchFamily="34" charset="-127"/>
              </a:rPr>
              <a:t>: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82363"/>
              </p:ext>
            </p:extLst>
          </p:nvPr>
        </p:nvGraphicFramePr>
        <p:xfrm>
          <a:off x="3413101" y="2537025"/>
          <a:ext cx="4198515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01" y="2537025"/>
                        <a:ext cx="4198515" cy="57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6"/>
              <p:cNvSpPr txBox="1"/>
              <p:nvPr/>
            </p:nvSpPr>
            <p:spPr bwMode="auto">
              <a:xfrm>
                <a:off x="3010353" y="4176486"/>
                <a:ext cx="4827361" cy="1196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+3=</m:t>
                    </m:r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r-T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400" dirty="0"/>
                  <a:t> </a:t>
                </a:r>
              </a:p>
            </p:txBody>
          </p:sp>
        </mc:Choice>
        <mc:Fallback xmlns="">
          <p:sp>
            <p:nvSpPr>
              <p:cNvPr id="717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353" y="4176486"/>
                <a:ext cx="4827361" cy="1196975"/>
              </a:xfrm>
              <a:prstGeom prst="rect">
                <a:avLst/>
              </a:prstGeom>
              <a:blipFill>
                <a:blip r:embed="rId6"/>
                <a:stretch>
                  <a:fillRect b="-66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3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4964" y="188914"/>
            <a:ext cx="7793037" cy="1462087"/>
          </a:xfrm>
        </p:spPr>
        <p:txBody>
          <a:bodyPr/>
          <a:lstStyle/>
          <a:p>
            <a:r>
              <a:rPr lang="tr-TR" altLang="en-US" sz="4000" dirty="0" err="1"/>
              <a:t>Simplifying</a:t>
            </a:r>
            <a:r>
              <a:rPr lang="tr-TR" altLang="en-US" sz="4000" dirty="0"/>
              <a:t> </a:t>
            </a:r>
            <a:r>
              <a:rPr lang="tr-TR" altLang="en-US" sz="4000" dirty="0" err="1"/>
              <a:t>Big</a:t>
            </a:r>
            <a:r>
              <a:rPr lang="tr-TR" altLang="en-US" sz="4000" dirty="0"/>
              <a:t>-O </a:t>
            </a:r>
            <a:r>
              <a:rPr lang="tr-TR" altLang="en-US" sz="4000" dirty="0" err="1"/>
              <a:t>Notation</a:t>
            </a:r>
            <a:endParaRPr lang="tr-TR" altLang="en-US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67608" y="2168950"/>
            <a:ext cx="77724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/>
          </p:nvPr>
        </p:nvGraphicFramePr>
        <p:xfrm>
          <a:off x="2874963" y="2889193"/>
          <a:ext cx="37226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4" imgW="1422400" imgH="241300" progId="Equation.3">
                  <p:embed/>
                </p:oleObj>
              </mc:Choice>
              <mc:Fallback>
                <p:oleObj name="Equation" r:id="rId4" imgW="1422400" imgH="2413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2889193"/>
                        <a:ext cx="37226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927350" y="5391150"/>
          <a:ext cx="44211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6" imgW="1688367" imgH="241195" progId="Equation.3">
                  <p:embed/>
                </p:oleObj>
              </mc:Choice>
              <mc:Fallback>
                <p:oleObj name="Equation" r:id="rId6" imgW="1688367" imgH="241195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391150"/>
                        <a:ext cx="44211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Object 6"/>
              <p:cNvSpPr txBox="1"/>
              <p:nvPr/>
            </p:nvSpPr>
            <p:spPr bwMode="auto">
              <a:xfrm>
                <a:off x="2764289" y="3792538"/>
                <a:ext cx="5638800" cy="4968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r-TR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−2=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6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289" y="3792538"/>
                <a:ext cx="5638800" cy="496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31"/>
              </p:ext>
            </p:extLst>
          </p:nvPr>
        </p:nvGraphicFramePr>
        <p:xfrm>
          <a:off x="2951163" y="4678134"/>
          <a:ext cx="5549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9" imgW="2120900" imgH="190500" progId="Equation.3">
                  <p:embed/>
                </p:oleObj>
              </mc:Choice>
              <mc:Fallback>
                <p:oleObj name="Equation" r:id="rId9" imgW="2120900" imgH="1905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678134"/>
                        <a:ext cx="55499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957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43943"/>
            <a:ext cx="9144001" cy="1462087"/>
          </a:xfrm>
        </p:spPr>
        <p:txBody>
          <a:bodyPr/>
          <a:lstStyle/>
          <a:p>
            <a:r>
              <a:rPr lang="tr-TR" altLang="en-US" sz="4000" dirty="0"/>
              <a:t>Asymptotic </a:t>
            </a:r>
            <a:r>
              <a:rPr lang="tr-TR" altLang="en-US" sz="4000" dirty="0" err="1"/>
              <a:t>Bounds</a:t>
            </a:r>
            <a:r>
              <a:rPr lang="tr-TR" altLang="en-US" sz="4000" dirty="0"/>
              <a:t> for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Polinomials</a:t>
            </a:r>
            <a:endParaRPr lang="tr-T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Object 4"/>
              <p:cNvSpPr txBox="1"/>
              <p:nvPr/>
            </p:nvSpPr>
            <p:spPr bwMode="auto">
              <a:xfrm>
                <a:off x="215031" y="1964597"/>
                <a:ext cx="9489394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Polynomials</m:t>
                      </m:r>
                      <m:r>
                        <m:rPr>
                          <m:nor/>
                        </m:rPr>
                        <a:rPr lang="tr-T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nor/>
                        </m:rPr>
                        <a:rPr lang="tr-T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563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031" y="1964597"/>
                <a:ext cx="9489394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rot="10800000" flipV="1">
            <a:off x="830772" y="3336667"/>
            <a:ext cx="82579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The highest exponent determines the complexity class.</a:t>
            </a:r>
          </a:p>
          <a:p>
            <a:endParaRPr lang="tr-TR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Example :</a:t>
            </a:r>
            <a:endParaRPr lang="tr-TR" sz="28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 f(n)</a:t>
            </a:r>
            <a:r>
              <a:rPr lang="tr-TR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= </a:t>
            </a:r>
            <a:r>
              <a:rPr lang="tr-TR" sz="2400" dirty="0">
                <a:sym typeface="Wingdings" panose="05000000000000000000" pitchFamily="2" charset="2"/>
              </a:rPr>
              <a:t>1</a:t>
            </a:r>
            <a:r>
              <a:rPr lang="en-US" sz="2400" dirty="0">
                <a:sym typeface="Wingdings" panose="05000000000000000000" pitchFamily="2" charset="2"/>
              </a:rPr>
              <a:t>5n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r>
              <a:rPr lang="tr-TR" sz="2400" baseline="300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+ </a:t>
            </a:r>
            <a:r>
              <a:rPr lang="tr-TR" sz="2400" dirty="0">
                <a:sym typeface="Wingdings" panose="05000000000000000000" pitchFamily="2" charset="2"/>
              </a:rPr>
              <a:t>1</a:t>
            </a:r>
            <a:r>
              <a:rPr lang="en-US" sz="2400" dirty="0">
                <a:sym typeface="Wingdings" panose="05000000000000000000" pitchFamily="2" charset="2"/>
              </a:rPr>
              <a:t>99n</a:t>
            </a:r>
            <a:r>
              <a:rPr lang="tr-TR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+</a:t>
            </a:r>
            <a:r>
              <a:rPr lang="tr-TR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1</a:t>
            </a:r>
            <a:r>
              <a:rPr lang="tr-TR" sz="2400" dirty="0">
                <a:sym typeface="Wingdings" panose="05000000000000000000" pitchFamily="2" charset="2"/>
              </a:rPr>
              <a:t>2</a:t>
            </a:r>
            <a:r>
              <a:rPr lang="en-US" sz="2400" dirty="0">
                <a:sym typeface="Wingdings" panose="05000000000000000000" pitchFamily="2" charset="2"/>
              </a:rPr>
              <a:t>00</a:t>
            </a:r>
            <a:r>
              <a:rPr lang="tr-TR" sz="2400" dirty="0">
                <a:sym typeface="Wingdings" panose="05000000000000000000" pitchFamily="2" charset="2"/>
              </a:rPr>
              <a:t>0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      </a:t>
            </a:r>
            <a:r>
              <a:rPr lang="tr-TR" sz="2400" dirty="0">
                <a:sym typeface="Wingdings" panose="05000000000000000000" pitchFamily="2" charset="2"/>
              </a:rPr>
              <a:t>   </a:t>
            </a:r>
            <a:r>
              <a:rPr lang="en-US" sz="2400" dirty="0">
                <a:sym typeface="Wingdings" panose="05000000000000000000" pitchFamily="2" charset="2"/>
              </a:rPr>
              <a:t>= O(n</a:t>
            </a:r>
            <a:r>
              <a:rPr lang="en-US" sz="2400" baseline="30000" dirty="0">
                <a:sym typeface="Wingdings" panose="05000000000000000000" pitchFamily="2" charset="2"/>
              </a:rPr>
              <a:t>2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63752" y="1424128"/>
            <a:ext cx="144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553" y="188914"/>
            <a:ext cx="8604448" cy="1462087"/>
          </a:xfrm>
        </p:spPr>
        <p:txBody>
          <a:bodyPr/>
          <a:lstStyle/>
          <a:p>
            <a:r>
              <a:rPr lang="en-US" altLang="en-US" sz="4000" dirty="0"/>
              <a:t>Determining </a:t>
            </a:r>
            <a:r>
              <a:rPr lang="tr-TR" altLang="en-US" sz="4000" dirty="0" err="1"/>
              <a:t>Asymptotic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Complexity</a:t>
            </a:r>
            <a:endParaRPr lang="tr-TR" altLang="en-US" sz="40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511" y="2565226"/>
            <a:ext cx="8604447" cy="4103860"/>
          </a:xfrm>
        </p:spPr>
        <p:txBody>
          <a:bodyPr>
            <a:normAutofit fontScale="77500" lnSpcReduction="20000"/>
          </a:bodyPr>
          <a:lstStyle/>
          <a:p>
            <a:pPr>
              <a:buNone/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tr-TR" altLang="en-US" sz="3100" dirty="0" err="1">
                <a:latin typeface="Times New Roman" panose="02020603050405020304" pitchFamily="18" charset="0"/>
              </a:rPr>
              <a:t>Example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en-US" altLang="en-US" sz="3100" dirty="0">
                <a:latin typeface="Times New Roman" panose="02020603050405020304" pitchFamily="18" charset="0"/>
              </a:rPr>
              <a:t>1</a:t>
            </a:r>
            <a:r>
              <a:rPr lang="tr-TR" altLang="en-US" sz="3100" dirty="0">
                <a:latin typeface="Times New Roman" panose="02020603050405020304" pitchFamily="18" charset="0"/>
              </a:rPr>
              <a:t>: </a:t>
            </a:r>
            <a:r>
              <a:rPr lang="tr-TR" altLang="en-US" sz="3100" dirty="0" err="1">
                <a:latin typeface="Times New Roman" panose="02020603050405020304" pitchFamily="18" charset="0"/>
              </a:rPr>
              <a:t>Consider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tr-TR" altLang="en-US" sz="3100" dirty="0" err="1">
                <a:latin typeface="Times New Roman" panose="02020603050405020304" pitchFamily="18" charset="0"/>
              </a:rPr>
              <a:t>the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tr-TR" altLang="en-US" sz="3100" dirty="0" err="1">
                <a:latin typeface="Times New Roman" panose="02020603050405020304" pitchFamily="18" charset="0"/>
              </a:rPr>
              <a:t>code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tr-TR" altLang="en-US" sz="3100" dirty="0" err="1">
                <a:latin typeface="Times New Roman" panose="02020603050405020304" pitchFamily="18" charset="0"/>
              </a:rPr>
              <a:t>fragment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tr-TR" altLang="en-US" sz="3100" dirty="0" err="1">
                <a:latin typeface="Times New Roman" panose="02020603050405020304" pitchFamily="18" charset="0"/>
              </a:rPr>
              <a:t>to</a:t>
            </a:r>
            <a:r>
              <a:rPr lang="tr-TR" altLang="en-US" sz="3100" dirty="0">
                <a:latin typeface="Times New Roman" panose="02020603050405020304" pitchFamily="18" charset="0"/>
              </a:rPr>
              <a:t> </a:t>
            </a:r>
            <a:r>
              <a:rPr lang="tr-TR" altLang="en-US" sz="3100" dirty="0" err="1">
                <a:latin typeface="Times New Roman" panose="02020603050405020304" pitchFamily="18" charset="0"/>
              </a:rPr>
              <a:t>calculate</a:t>
            </a:r>
            <a:endParaRPr lang="tr-TR" altLang="en-US" sz="2400" dirty="0">
              <a:latin typeface="Courier New" panose="02070309020205020404" pitchFamily="49" charset="0"/>
            </a:endParaRP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T=</a:t>
            </a:r>
          </a:p>
          <a:p>
            <a:pPr>
              <a:buNone/>
              <a:defRPr/>
            </a:pPr>
            <a:endParaRPr lang="en-US" altLang="en-US" sz="2400" dirty="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>
              <a:buNone/>
              <a:defRPr/>
            </a:pP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sum</a:t>
            </a:r>
            <a:r>
              <a:rPr lang="en-US" altLang="en-US" sz="2400" dirty="0">
                <a:latin typeface="Courier New" panose="02070309020205020404" pitchFamily="49" charset="0"/>
              </a:rPr>
              <a:t>3</a:t>
            </a:r>
            <a:r>
              <a:rPr lang="tr-TR" altLang="en-US" sz="2400" dirty="0">
                <a:latin typeface="Courier New" panose="02070309020205020404" pitchFamily="49" charset="0"/>
              </a:rPr>
              <a:t>(</a:t>
            </a: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2400" dirty="0">
                <a:latin typeface="Courier New" panose="02070309020205020404" pitchFamily="49" charset="0"/>
              </a:rPr>
              <a:t> n)</a:t>
            </a: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{  </a:t>
            </a: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sum</a:t>
            </a:r>
            <a:r>
              <a:rPr lang="tr-TR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   </a:t>
            </a:r>
            <a:r>
              <a:rPr lang="tr-TR" altLang="en-US" sz="2400" dirty="0" err="1">
                <a:latin typeface="Courier New" panose="02070309020205020404" pitchFamily="49" charset="0"/>
              </a:rPr>
              <a:t>sum</a:t>
            </a:r>
            <a:r>
              <a:rPr lang="tr-TR" altLang="en-US" sz="2400" dirty="0">
                <a:latin typeface="Courier New" panose="02070309020205020404" pitchFamily="49" charset="0"/>
              </a:rPr>
              <a:t>=0; </a:t>
            </a: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	 </a:t>
            </a: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sz="2400" dirty="0">
                <a:latin typeface="Courier New" panose="02070309020205020404" pitchFamily="49" charset="0"/>
              </a:rPr>
              <a:t>(</a:t>
            </a: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2400" dirty="0">
                <a:latin typeface="Courier New" panose="02070309020205020404" pitchFamily="49" charset="0"/>
              </a:rPr>
              <a:t> i=1,i&lt;=n, i</a:t>
            </a:r>
            <a:r>
              <a:rPr lang="en-US" altLang="en-US" sz="2400" dirty="0">
                <a:latin typeface="Courier New" panose="02070309020205020404" pitchFamily="49" charset="0"/>
              </a:rPr>
              <a:t>++)</a:t>
            </a: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		  </a:t>
            </a:r>
            <a:r>
              <a:rPr lang="tr-TR" altLang="en-US" sz="2400" dirty="0" err="1">
                <a:latin typeface="Courier New" panose="02070309020205020404" pitchFamily="49" charset="0"/>
              </a:rPr>
              <a:t>sum</a:t>
            </a:r>
            <a:r>
              <a:rPr lang="tr-TR" altLang="en-US" sz="2400" dirty="0">
                <a:latin typeface="Courier New" panose="02070309020205020404" pitchFamily="49" charset="0"/>
              </a:rPr>
              <a:t> +=i*i*i;</a:t>
            </a:r>
          </a:p>
          <a:p>
            <a:pPr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 err="1">
                <a:latin typeface="Courier New" panose="02070309020205020404" pitchFamily="49" charset="0"/>
              </a:rPr>
              <a:t>sum</a:t>
            </a:r>
            <a:r>
              <a:rPr lang="tr-TR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  <a:defRPr/>
            </a:pPr>
            <a:r>
              <a:rPr lang="tr-TR" altLang="en-US" sz="2400" dirty="0">
                <a:latin typeface="Courier New" panose="02070309020205020404" pitchFamily="49" charset="0"/>
              </a:rPr>
              <a:t>}</a:t>
            </a:r>
            <a:endParaRPr lang="tr-TR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604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83459"/>
              </p:ext>
            </p:extLst>
          </p:nvPr>
        </p:nvGraphicFramePr>
        <p:xfrm>
          <a:off x="2834680" y="3286121"/>
          <a:ext cx="936104" cy="86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4" imgW="330057" imgH="431613" progId="Equation.3">
                  <p:embed/>
                </p:oleObj>
              </mc:Choice>
              <mc:Fallback>
                <p:oleObj name="Equation" r:id="rId4" imgW="330057" imgH="431613" progId="Equation.3">
                  <p:embed/>
                  <p:pic>
                    <p:nvPicPr>
                      <p:cNvPr id="604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680" y="3286121"/>
                        <a:ext cx="936104" cy="86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76197" y="1507949"/>
            <a:ext cx="99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f(n) should represent runtime of an algorithm closely. How to determine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</a:rPr>
              <a:t>W</a:t>
            </a:r>
            <a:r>
              <a:rPr lang="en-US" sz="2400" dirty="0">
                <a:latin typeface="Calibri" panose="020F0502020204030204" pitchFamily="34" charset="0"/>
              </a:rPr>
              <a:t>e have to count the number of basic operations such as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</a:rPr>
              <a:t>assignments</a:t>
            </a:r>
            <a:r>
              <a:rPr lang="tr-TR" sz="2400" dirty="0">
                <a:latin typeface="Calibri" panose="020F0502020204030204" pitchFamily="34" charset="0"/>
              </a:rPr>
              <a:t>,</a:t>
            </a:r>
            <a:r>
              <a:rPr lang="en-US" sz="2400" dirty="0">
                <a:latin typeface="Calibri" panose="020F0502020204030204" pitchFamily="34" charset="0"/>
              </a:rPr>
              <a:t> arithmetic operations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when the</a:t>
            </a:r>
            <a:r>
              <a:rPr lang="tr-TR" sz="2400" dirty="0">
                <a:latin typeface="Calibri" panose="020F0502020204030204" pitchFamily="34" charset="0"/>
              </a:rPr>
              <a:t>ir </a:t>
            </a:r>
            <a:r>
              <a:rPr lang="tr-TR" sz="2400" dirty="0" err="1">
                <a:latin typeface="Calibri" panose="020F0502020204030204" pitchFamily="34" charset="0"/>
              </a:rPr>
              <a:t>numbers</a:t>
            </a:r>
            <a:r>
              <a:rPr lang="en-US" sz="2400" dirty="0">
                <a:latin typeface="Calibri" panose="020F0502020204030204" pitchFamily="34" charset="0"/>
              </a:rPr>
              <a:t> grow.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553" y="188914"/>
            <a:ext cx="8604448" cy="863823"/>
          </a:xfrm>
        </p:spPr>
        <p:txBody>
          <a:bodyPr/>
          <a:lstStyle/>
          <a:p>
            <a:r>
              <a:rPr lang="en-US" altLang="en-US" sz="4000" dirty="0"/>
              <a:t>Determining A</a:t>
            </a:r>
            <a:r>
              <a:rPr lang="tr-TR" altLang="en-US" sz="4000" dirty="0" err="1"/>
              <a:t>symptotic</a:t>
            </a:r>
            <a:r>
              <a:rPr lang="tr-TR" altLang="en-US" sz="4000" dirty="0"/>
              <a:t> </a:t>
            </a:r>
            <a:r>
              <a:rPr lang="en-US" altLang="en-US" sz="4000" dirty="0" err="1"/>
              <a:t>C</a:t>
            </a:r>
            <a:r>
              <a:rPr lang="tr-TR" altLang="en-US" sz="4000" dirty="0" err="1"/>
              <a:t>omplexity</a:t>
            </a:r>
            <a:endParaRPr lang="tr-TR" alt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829" y="1052737"/>
            <a:ext cx="10559142" cy="5079777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en-US" sz="3000" dirty="0">
                <a:latin typeface="Calibri" panose="020F0502020204030204" pitchFamily="34" charset="0"/>
              </a:rPr>
              <a:t>How many basic operations should be performed?</a:t>
            </a:r>
          </a:p>
          <a:p>
            <a:pPr>
              <a:buNone/>
              <a:defRPr/>
            </a:pPr>
            <a:r>
              <a:rPr lang="en-US" altLang="en-US" sz="3000" dirty="0">
                <a:latin typeface="Calibri" panose="020F0502020204030204" pitchFamily="34" charset="0"/>
              </a:rPr>
              <a:t>Ignore declarations.</a:t>
            </a:r>
            <a:br>
              <a:rPr lang="en-US" altLang="en-US" sz="2400" dirty="0">
                <a:latin typeface="Calibri" panose="020F0502020204030204" pitchFamily="34" charset="0"/>
              </a:rPr>
            </a:br>
            <a:r>
              <a:rPr lang="tr-TR" altLang="en-US" sz="1600" dirty="0">
                <a:latin typeface="Courier New" panose="02070309020205020404" pitchFamily="49" charset="0"/>
              </a:rPr>
              <a:t>											</a:t>
            </a:r>
            <a:r>
              <a:rPr lang="en-US" altLang="en-US" sz="1800" dirty="0">
                <a:latin typeface="Courier New" panose="02070309020205020404" pitchFamily="49" charset="0"/>
              </a:rPr>
              <a:t>                                      </a:t>
            </a:r>
            <a:r>
              <a:rPr lang="tr-TR" altLang="en-US" sz="1800" dirty="0">
                <a:latin typeface="Courier New" panose="02070309020205020404" pitchFamily="49" charset="0"/>
              </a:rPr>
              <a:t> 				 	      </a:t>
            </a:r>
            <a:r>
              <a:rPr lang="tr-TR" altLang="en-US" sz="1800" i="1" u="sng" dirty="0" err="1">
                <a:latin typeface="Times New Roman" panose="02020603050405020304" pitchFamily="18" charset="0"/>
              </a:rPr>
              <a:t>no</a:t>
            </a:r>
            <a:r>
              <a:rPr lang="tr-TR" altLang="en-US" sz="1800" i="1" u="sng" dirty="0">
                <a:latin typeface="Times New Roman" panose="02020603050405020304" pitchFamily="18" charset="0"/>
              </a:rPr>
              <a:t>. of </a:t>
            </a:r>
            <a:r>
              <a:rPr lang="en-US" altLang="en-US" sz="1800" i="1" u="sng" dirty="0">
                <a:latin typeface="Times New Roman" panose="02020603050405020304" pitchFamily="18" charset="0"/>
              </a:rPr>
              <a:t> </a:t>
            </a:r>
            <a:r>
              <a:rPr lang="en-US" altLang="en-US" sz="1800" i="1" u="sng" dirty="0" err="1">
                <a:latin typeface="Times New Roman" panose="02020603050405020304" pitchFamily="18" charset="0"/>
              </a:rPr>
              <a:t>opns</a:t>
            </a:r>
            <a:endParaRPr lang="tr-TR" altLang="en-US" sz="1800" i="1" u="sng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	</a:t>
            </a:r>
            <a:r>
              <a:rPr lang="tr-TR" altLang="en-US" sz="2200" dirty="0" err="1">
                <a:latin typeface="Courier New" panose="02070309020205020404" pitchFamily="49" charset="0"/>
              </a:rPr>
              <a:t>int</a:t>
            </a:r>
            <a:r>
              <a:rPr lang="tr-TR" altLang="en-US" sz="2200" dirty="0">
                <a:latin typeface="Courier New" panose="02070309020205020404" pitchFamily="49" charset="0"/>
              </a:rPr>
              <a:t> </a:t>
            </a:r>
            <a:r>
              <a:rPr lang="tr-TR" altLang="en-US" sz="2200" dirty="0" err="1">
                <a:latin typeface="Courier New" panose="02070309020205020404" pitchFamily="49" charset="0"/>
              </a:rPr>
              <a:t>sum</a:t>
            </a:r>
            <a:r>
              <a:rPr lang="en-US" altLang="en-US" sz="2200" dirty="0">
                <a:latin typeface="Courier New" panose="02070309020205020404" pitchFamily="49" charset="0"/>
              </a:rPr>
              <a:t>3</a:t>
            </a:r>
            <a:r>
              <a:rPr lang="tr-TR" altLang="en-US" sz="2200" dirty="0">
                <a:latin typeface="Courier New" panose="02070309020205020404" pitchFamily="49" charset="0"/>
              </a:rPr>
              <a:t>(</a:t>
            </a:r>
            <a:r>
              <a:rPr lang="tr-TR" altLang="en-US" sz="2200" dirty="0" err="1">
                <a:latin typeface="Courier New" panose="02070309020205020404" pitchFamily="49" charset="0"/>
              </a:rPr>
              <a:t>int</a:t>
            </a:r>
            <a:r>
              <a:rPr lang="tr-TR" altLang="en-US" sz="2200" dirty="0">
                <a:latin typeface="Courier New" panose="02070309020205020404" pitchFamily="49" charset="0"/>
              </a:rPr>
              <a:t> n) </a:t>
            </a:r>
            <a:r>
              <a:rPr lang="tr-TR" altLang="en-US" sz="1800" dirty="0">
                <a:latin typeface="Courier New" panose="02070309020205020404" pitchFamily="49" charset="0"/>
              </a:rPr>
              <a:t>..........	</a:t>
            </a:r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tr-TR" altLang="en-US" sz="1800" dirty="0">
                <a:latin typeface="Courier New" panose="02070309020205020404" pitchFamily="49" charset="0"/>
              </a:rPr>
              <a:t>   </a:t>
            </a:r>
            <a:r>
              <a:rPr lang="tr-TR" altLang="en-US" sz="1800" dirty="0">
                <a:latin typeface="Times New Roman" panose="02020603050405020304" pitchFamily="18" charset="0"/>
              </a:rPr>
              <a:t>0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	{				..........	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 0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		</a:t>
            </a:r>
            <a:r>
              <a:rPr lang="tr-TR" altLang="en-US" sz="1800" dirty="0" err="1">
                <a:latin typeface="Courier New" panose="02070309020205020404" pitchFamily="49" charset="0"/>
              </a:rPr>
              <a:t>int</a:t>
            </a:r>
            <a:r>
              <a:rPr lang="tr-TR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 err="1">
                <a:latin typeface="Courier New" panose="02070309020205020404" pitchFamily="49" charset="0"/>
              </a:rPr>
              <a:t>sum</a:t>
            </a:r>
            <a:r>
              <a:rPr lang="tr-TR" altLang="en-US" sz="1800" dirty="0">
                <a:latin typeface="Courier New" panose="02070309020205020404" pitchFamily="49" charset="0"/>
              </a:rPr>
              <a:t>;		..........	  0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1		</a:t>
            </a:r>
            <a:r>
              <a:rPr lang="tr-TR" altLang="en-US" sz="1800" dirty="0" err="1">
                <a:latin typeface="Courier New" panose="02070309020205020404" pitchFamily="49" charset="0"/>
              </a:rPr>
              <a:t>sum</a:t>
            </a:r>
            <a:r>
              <a:rPr lang="tr-TR" altLang="en-US" sz="1800" dirty="0">
                <a:latin typeface="Courier New" panose="02070309020205020404" pitchFamily="49" charset="0"/>
              </a:rPr>
              <a:t>=0;		       ..........	 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1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2		</a:t>
            </a:r>
            <a:r>
              <a:rPr lang="tr-TR" altLang="en-US" sz="1800" dirty="0" err="1">
                <a:latin typeface="Courier New" panose="02070309020205020404" pitchFamily="49" charset="0"/>
              </a:rPr>
              <a:t>for</a:t>
            </a:r>
            <a:r>
              <a:rPr lang="tr-TR" altLang="en-US" sz="1800" dirty="0">
                <a:latin typeface="Courier New" panose="02070309020205020404" pitchFamily="49" charset="0"/>
              </a:rPr>
              <a:t>(</a:t>
            </a:r>
            <a:r>
              <a:rPr lang="tr-TR" altLang="en-US" sz="1800" dirty="0" err="1">
                <a:latin typeface="Courier New" panose="02070309020205020404" pitchFamily="49" charset="0"/>
              </a:rPr>
              <a:t>int</a:t>
            </a:r>
            <a:r>
              <a:rPr lang="tr-TR" altLang="en-US" sz="1800" dirty="0">
                <a:latin typeface="Courier New" panose="02070309020205020404" pitchFamily="49" charset="0"/>
              </a:rPr>
              <a:t> i=1,i&lt;=n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,i++)     ...	 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2n+2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3		   </a:t>
            </a:r>
            <a:r>
              <a:rPr lang="tr-TR" altLang="en-US" sz="1800" dirty="0" err="1">
                <a:latin typeface="Courier New" panose="02070309020205020404" pitchFamily="49" charset="0"/>
              </a:rPr>
              <a:t>sum</a:t>
            </a:r>
            <a:r>
              <a:rPr lang="tr-TR" altLang="en-US" sz="1800" dirty="0">
                <a:latin typeface="Courier New" panose="02070309020205020404" pitchFamily="49" charset="0"/>
              </a:rPr>
              <a:t> +=i*i*i;        ........  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  4n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4		</a:t>
            </a:r>
            <a:r>
              <a:rPr lang="tr-TR" altLang="en-US" sz="1800" dirty="0" err="1">
                <a:latin typeface="Courier New" panose="02070309020205020404" pitchFamily="49" charset="0"/>
              </a:rPr>
              <a:t>return</a:t>
            </a:r>
            <a:r>
              <a:rPr lang="tr-TR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 err="1">
                <a:latin typeface="Courier New" panose="02070309020205020404" pitchFamily="49" charset="0"/>
              </a:rPr>
              <a:t>sum</a:t>
            </a:r>
            <a:r>
              <a:rPr lang="tr-TR" altLang="en-US" sz="1800" dirty="0">
                <a:latin typeface="Courier New" panose="02070309020205020404" pitchFamily="49" charset="0"/>
              </a:rPr>
              <a:t>;		 ..........      1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}                             .........   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Arial" panose="020B0604020202020204" pitchFamily="34" charset="0"/>
              </a:rPr>
              <a:t>  </a:t>
            </a:r>
            <a:r>
              <a:rPr lang="tr-TR" altLang="en-US" sz="1800" u="sng" dirty="0">
                <a:latin typeface="Courier New" panose="02070309020205020404" pitchFamily="49" charset="0"/>
              </a:rPr>
              <a:t>0 </a:t>
            </a:r>
            <a:r>
              <a:rPr lang="tr-TR" altLang="en-US" sz="1800" dirty="0">
                <a:latin typeface="Courier New" panose="02070309020205020404" pitchFamily="49" charset="0"/>
              </a:rPr>
              <a:t>		  </a:t>
            </a:r>
          </a:p>
          <a:p>
            <a:pPr>
              <a:buNone/>
              <a:defRPr/>
            </a:pPr>
            <a:r>
              <a:rPr lang="tr-TR" altLang="en-US" sz="1800" dirty="0">
                <a:latin typeface="Courier New" panose="02070309020205020404" pitchFamily="49" charset="0"/>
              </a:rPr>
              <a:t>Total</a:t>
            </a:r>
            <a:r>
              <a:rPr lang="en-US" altLang="en-US" sz="1800" dirty="0">
                <a:latin typeface="Courier New" panose="02070309020205020404" pitchFamily="49" charset="0"/>
              </a:rPr>
              <a:t> # of operations:</a:t>
            </a:r>
            <a:r>
              <a:rPr lang="tr-TR" altLang="en-US" sz="1800" dirty="0">
                <a:latin typeface="Courier New" panose="02070309020205020404" pitchFamily="49" charset="0"/>
              </a:rPr>
              <a:t>	      .....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tr-TR" altLang="en-US" sz="1800" dirty="0">
                <a:latin typeface="Courier New" panose="02070309020205020404" pitchFamily="49" charset="0"/>
              </a:rPr>
              <a:t>   6n+4 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3CDDFB52-4358-472E-8B5B-5F03509DE140}"/>
              </a:ext>
            </a:extLst>
          </p:cNvPr>
          <p:cNvSpPr/>
          <p:nvPr/>
        </p:nvSpPr>
        <p:spPr>
          <a:xfrm>
            <a:off x="8686800" y="2669295"/>
            <a:ext cx="299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(1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initialize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, n+1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the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tests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, n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the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increments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  <a:endParaRPr lang="tr-TR" dirty="0"/>
          </a:p>
        </p:txBody>
      </p:sp>
      <p:cxnSp>
        <p:nvCxnSpPr>
          <p:cNvPr id="4" name="Bağlayıcı: Dirsek 3">
            <a:extLst>
              <a:ext uri="{FF2B5EF4-FFF2-40B4-BE49-F238E27FC236}">
                <a16:creationId xmlns:a16="http://schemas.microsoft.com/office/drawing/2014/main" id="{1FB3B584-5CD5-43A8-92FF-8E0996EC5F50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837717" y="3592625"/>
            <a:ext cx="2345869" cy="693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6F457DBA-84C0-4EB9-B967-F1D7AE39E45B}"/>
              </a:ext>
            </a:extLst>
          </p:cNvPr>
          <p:cNvSpPr/>
          <p:nvPr/>
        </p:nvSpPr>
        <p:spPr>
          <a:xfrm>
            <a:off x="8686800" y="4886017"/>
            <a:ext cx="3278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four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operations that are </a:t>
            </a:r>
            <a:r>
              <a:rPr lang="tr-TR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executed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tr-TR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+=**)</a:t>
            </a:r>
            <a:endParaRPr lang="tr-TR" altLang="en-US" dirty="0">
              <a:latin typeface="Courier New" panose="02070309020205020404" pitchFamily="49" charset="0"/>
            </a:endParaRP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D686E9FE-309D-4B8D-8F74-9A8A290DC854}"/>
              </a:ext>
            </a:extLst>
          </p:cNvPr>
          <p:cNvCxnSpPr>
            <a:cxnSpLocks/>
          </p:cNvCxnSpPr>
          <p:nvPr/>
        </p:nvCxnSpPr>
        <p:spPr>
          <a:xfrm>
            <a:off x="7717971" y="4702520"/>
            <a:ext cx="968829" cy="403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1585" y="188914"/>
            <a:ext cx="8316416" cy="1462087"/>
          </a:xfrm>
        </p:spPr>
        <p:txBody>
          <a:bodyPr/>
          <a:lstStyle/>
          <a:p>
            <a:r>
              <a:rPr lang="en-US" altLang="en-US" sz="4000" dirty="0"/>
              <a:t>Determining </a:t>
            </a:r>
            <a:r>
              <a:rPr lang="tr-TR" altLang="en-US" sz="4000" dirty="0" err="1"/>
              <a:t>Asymptotic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Complexity</a:t>
            </a:r>
            <a:endParaRPr lang="tr-TR" alt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2362" y="1563914"/>
            <a:ext cx="9839924" cy="50001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Explained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eclarations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Initializing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+1,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incrementing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n,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4: 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f(n)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tr-T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r>
              <a:rPr lang="tr-T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tr-TR" alt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528" y="11977"/>
            <a:ext cx="8532440" cy="1174750"/>
          </a:xfrm>
        </p:spPr>
        <p:txBody>
          <a:bodyPr/>
          <a:lstStyle/>
          <a:p>
            <a:r>
              <a:rPr lang="tr-TR" altLang="en-US" sz="4000" dirty="0" err="1"/>
              <a:t>Common</a:t>
            </a:r>
            <a:r>
              <a:rPr lang="tr-TR" altLang="en-US" sz="4000" dirty="0"/>
              <a:t> </a:t>
            </a:r>
            <a:r>
              <a:rPr lang="tr-TR" altLang="en-US" sz="4000" dirty="0" err="1"/>
              <a:t>Functions</a:t>
            </a:r>
            <a:r>
              <a:rPr lang="en-US" altLang="en-US" sz="4000" dirty="0"/>
              <a:t>: Exponents</a:t>
            </a:r>
            <a:endParaRPr lang="tr-T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Object 4"/>
              <p:cNvSpPr txBox="1"/>
              <p:nvPr/>
            </p:nvSpPr>
            <p:spPr bwMode="auto">
              <a:xfrm>
                <a:off x="1533525" y="1441450"/>
                <a:ext cx="6597752" cy="45704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𝐏𝐨𝐥𝐲𝐧𝐨𝐦𝐢𝐚𝐥𝐬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𝐄𝐱𝐩𝐨𝐧𝐞𝐧𝐭𝐢𝐚𝐥𝐬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br>
                  <a:rPr lang="tr-TR" sz="2400" dirty="0">
                    <a:solidFill>
                      <a:srgbClr val="000000"/>
                    </a:solidFill>
                  </a:rPr>
                </a:br>
                <a:endParaRPr lang="tr-TR" sz="2400" dirty="0"/>
              </a:p>
            </p:txBody>
          </p:sp>
        </mc:Choice>
        <mc:Fallback xmlns="">
          <p:sp>
            <p:nvSpPr>
              <p:cNvPr id="8704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3525" y="1441450"/>
                <a:ext cx="6597752" cy="4570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8240" y="0"/>
            <a:ext cx="7793037" cy="1462087"/>
          </a:xfrm>
        </p:spPr>
        <p:txBody>
          <a:bodyPr/>
          <a:lstStyle/>
          <a:p>
            <a:r>
              <a:rPr lang="tr-TR" altLang="en-US" sz="4000" dirty="0"/>
              <a:t>General Rules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89125" y="1371600"/>
            <a:ext cx="10013749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ko-KR" dirty="0" err="1"/>
              <a:t>Rule</a:t>
            </a:r>
            <a:r>
              <a:rPr lang="tr-TR" altLang="ko-KR" dirty="0"/>
              <a:t> 1: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ko-KR" dirty="0" err="1">
                <a:latin typeface="+mj-lt"/>
              </a:rPr>
              <a:t>Running</a:t>
            </a:r>
            <a:r>
              <a:rPr lang="tr-TR" altLang="ko-KR" dirty="0">
                <a:latin typeface="+mj-lt"/>
              </a:rPr>
              <a:t> time of 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“for” </a:t>
            </a:r>
            <a:r>
              <a:rPr lang="tr-TR" altLang="ko-KR" dirty="0" err="1">
                <a:solidFill>
                  <a:srgbClr val="FF0000"/>
                </a:solidFill>
                <a:latin typeface="+mj-lt"/>
              </a:rPr>
              <a:t>loops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altLang="ko-KR" dirty="0">
                <a:latin typeface="+mj-lt"/>
              </a:rPr>
              <a:t>= </a:t>
            </a:r>
            <a:r>
              <a:rPr lang="tr-TR" altLang="ko-KR" dirty="0" err="1">
                <a:latin typeface="+mj-lt"/>
              </a:rPr>
              <a:t>Running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times</a:t>
            </a:r>
            <a:r>
              <a:rPr lang="tr-TR" altLang="ko-KR" dirty="0">
                <a:latin typeface="+mj-lt"/>
              </a:rPr>
              <a:t> of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statements</a:t>
            </a:r>
            <a:r>
              <a:rPr lang="tr-TR" altLang="ko-KR" dirty="0">
                <a:latin typeface="+mj-lt"/>
              </a:rPr>
              <a:t> inside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loop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x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number</a:t>
            </a:r>
            <a:r>
              <a:rPr lang="tr-TR" altLang="ko-KR" dirty="0">
                <a:latin typeface="+mj-lt"/>
              </a:rPr>
              <a:t> of </a:t>
            </a:r>
            <a:r>
              <a:rPr lang="tr-TR" altLang="ko-KR" dirty="0" err="1">
                <a:latin typeface="+mj-lt"/>
              </a:rPr>
              <a:t>iteration</a:t>
            </a:r>
            <a:r>
              <a:rPr lang="en-US" altLang="ko-KR" dirty="0">
                <a:latin typeface="+mj-lt"/>
              </a:rPr>
              <a:t>s</a:t>
            </a:r>
            <a:endParaRPr lang="tr-TR" altLang="ko-KR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ko-KR" dirty="0">
                <a:latin typeface="+mj-lt"/>
              </a:rPr>
              <a:t>	</a:t>
            </a:r>
            <a:endParaRPr lang="tr-TR" altLang="en-US" dirty="0">
              <a:latin typeface="+mj-lt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435D083E-844C-4F6F-9438-529A68ECAAC7}"/>
              </a:ext>
            </a:extLst>
          </p:cNvPr>
          <p:cNvSpPr/>
          <p:nvPr/>
        </p:nvSpPr>
        <p:spPr>
          <a:xfrm>
            <a:off x="1089125" y="359385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Times New Roman" panose="02020603050405020304" pitchFamily="18" charset="0"/>
              </a:rPr>
              <a:t>Example</a:t>
            </a:r>
            <a:r>
              <a:rPr lang="tr-TR" altLang="en-US" sz="2400" dirty="0">
                <a:latin typeface="Times New Roman" panose="02020603050405020304" pitchFamily="18" charset="0"/>
              </a:rPr>
              <a:t> :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ourier New" panose="02070309020205020404" pitchFamily="49" charset="0"/>
              </a:rPr>
              <a:t>for</a:t>
            </a:r>
            <a:r>
              <a:rPr lang="tr-TR" altLang="en-US" sz="2400" dirty="0">
                <a:latin typeface="Courier New" panose="02070309020205020404" pitchFamily="49" charset="0"/>
              </a:rPr>
              <a:t> (i=0; i&lt;n; 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	k++;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Courier New" panose="02070309020205020404" pitchFamily="49" charset="0"/>
            </a:endParaRPr>
          </a:p>
          <a:p>
            <a:r>
              <a:rPr lang="tr-TR" altLang="en-US" sz="2400" dirty="0" err="1">
                <a:latin typeface="Times New Roman" panose="02020603050405020304" pitchFamily="18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code</a:t>
            </a:r>
            <a:r>
              <a:rPr lang="tr-TR" altLang="en-US" sz="2400" dirty="0">
                <a:latin typeface="Times New Roman" panose="02020603050405020304" pitchFamily="18" charset="0"/>
              </a:rPr>
              <a:t>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035ED4D-BF8A-49AC-9BD6-749488FF1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09677"/>
              </p:ext>
            </p:extLst>
          </p:nvPr>
        </p:nvGraphicFramePr>
        <p:xfrm>
          <a:off x="2671762" y="5433773"/>
          <a:ext cx="8048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342751" imgH="203112" progId="Equation.3">
                  <p:embed/>
                </p:oleObj>
              </mc:Choice>
              <mc:Fallback>
                <p:oleObj name="Equation" r:id="rId4" imgW="342751" imgH="203112" progId="Equation.3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2" y="5433773"/>
                        <a:ext cx="8048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44828" y="1371600"/>
            <a:ext cx="10169486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ko-KR" dirty="0" err="1"/>
              <a:t>Rule</a:t>
            </a:r>
            <a:r>
              <a:rPr lang="tr-TR" altLang="ko-KR" dirty="0"/>
              <a:t> 2: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ko-KR" sz="11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ko-KR" dirty="0" err="1">
                <a:latin typeface="+mj-lt"/>
              </a:rPr>
              <a:t>Running</a:t>
            </a:r>
            <a:r>
              <a:rPr lang="tr-TR" altLang="ko-KR" dirty="0">
                <a:latin typeface="+mj-lt"/>
              </a:rPr>
              <a:t> time of </a:t>
            </a:r>
            <a:r>
              <a:rPr lang="tr-TR" altLang="ko-KR" dirty="0" err="1">
                <a:solidFill>
                  <a:srgbClr val="FF0000"/>
                </a:solidFill>
                <a:latin typeface="+mj-lt"/>
              </a:rPr>
              <a:t>nested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altLang="ko-KR" dirty="0" err="1">
                <a:solidFill>
                  <a:srgbClr val="FF0000"/>
                </a:solidFill>
                <a:latin typeface="+mj-lt"/>
              </a:rPr>
              <a:t>loops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altLang="ko-KR" dirty="0">
                <a:latin typeface="+mj-lt"/>
              </a:rPr>
              <a:t>=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running</a:t>
            </a:r>
            <a:r>
              <a:rPr lang="tr-TR" altLang="ko-KR" dirty="0">
                <a:latin typeface="+mj-lt"/>
              </a:rPr>
              <a:t> time of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statements</a:t>
            </a:r>
            <a:r>
              <a:rPr lang="tr-TR" altLang="ko-KR" dirty="0">
                <a:latin typeface="+mj-lt"/>
              </a:rPr>
              <a:t> inside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loop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>
                <a:solidFill>
                  <a:srgbClr val="FF0000"/>
                </a:solidFill>
                <a:latin typeface="+mj-lt"/>
              </a:rPr>
              <a:t>x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product</a:t>
            </a:r>
            <a:r>
              <a:rPr lang="tr-TR" altLang="ko-KR" dirty="0">
                <a:latin typeface="+mj-lt"/>
              </a:rPr>
              <a:t> of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sizes</a:t>
            </a:r>
            <a:r>
              <a:rPr lang="tr-TR" altLang="ko-KR" dirty="0">
                <a:latin typeface="+mj-lt"/>
              </a:rPr>
              <a:t> of </a:t>
            </a:r>
            <a:r>
              <a:rPr lang="tr-TR" altLang="ko-KR" dirty="0" err="1">
                <a:latin typeface="+mj-lt"/>
              </a:rPr>
              <a:t>all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the</a:t>
            </a:r>
            <a:r>
              <a:rPr lang="tr-TR" altLang="ko-KR" dirty="0">
                <a:latin typeface="+mj-lt"/>
              </a:rPr>
              <a:t> </a:t>
            </a:r>
            <a:r>
              <a:rPr lang="tr-TR" altLang="ko-KR" dirty="0" err="1">
                <a:latin typeface="+mj-lt"/>
              </a:rPr>
              <a:t>loops</a:t>
            </a:r>
            <a:r>
              <a:rPr lang="tr-TR" altLang="ko-KR" dirty="0">
                <a:latin typeface="+mj-lt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59394B-CA31-40B9-9824-AA18AB6E45CA}"/>
              </a:ext>
            </a:extLst>
          </p:cNvPr>
          <p:cNvSpPr txBox="1">
            <a:spLocks noChangeArrowheads="1"/>
          </p:cNvSpPr>
          <p:nvPr/>
        </p:nvSpPr>
        <p:spPr>
          <a:xfrm>
            <a:off x="4068240" y="0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/>
              <a:t>General Rules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F732550-0B49-46A0-90CC-92F01E993131}"/>
              </a:ext>
            </a:extLst>
          </p:cNvPr>
          <p:cNvSpPr/>
          <p:nvPr/>
        </p:nvSpPr>
        <p:spPr>
          <a:xfrm>
            <a:off x="999258" y="3276322"/>
            <a:ext cx="1065934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Times New Roman" panose="02020603050405020304" pitchFamily="18" charset="0"/>
              </a:rPr>
              <a:t>Example</a:t>
            </a:r>
            <a:r>
              <a:rPr lang="tr-TR" altLang="en-US" sz="2400" dirty="0">
                <a:latin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>
                <a:latin typeface="Courier New" panose="02070309020205020404" pitchFamily="49" charset="0"/>
              </a:rPr>
              <a:t>for</a:t>
            </a:r>
            <a:r>
              <a:rPr lang="tr-TR" altLang="en-US" sz="2400" dirty="0">
                <a:latin typeface="Courier New" panose="02070309020205020404" pitchFamily="49" charset="0"/>
              </a:rPr>
              <a:t> (i=0; i&lt;n</a:t>
            </a:r>
            <a:r>
              <a:rPr lang="en-US" altLang="en-US" sz="2400" dirty="0">
                <a:latin typeface="Courier New" panose="02070309020205020404" pitchFamily="49" charset="0"/>
              </a:rPr>
              <a:t>,</a:t>
            </a:r>
            <a:r>
              <a:rPr lang="tr-TR" altLang="en-US" sz="2400" dirty="0">
                <a:latin typeface="Courier New" panose="02070309020205020404" pitchFamily="49" charset="0"/>
              </a:rPr>
              <a:t>i++)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  </a:t>
            </a:r>
            <a:r>
              <a:rPr lang="tr-TR" altLang="en-US" sz="2400" dirty="0" err="1">
                <a:latin typeface="Courier New" panose="02070309020205020404" pitchFamily="49" charset="0"/>
              </a:rPr>
              <a:t>for</a:t>
            </a:r>
            <a:r>
              <a:rPr lang="tr-TR" altLang="en-US" sz="2400" dirty="0">
                <a:latin typeface="Courier New" panose="02070309020205020404" pitchFamily="49" charset="0"/>
              </a:rPr>
              <a:t>(j=1,j&lt;=</a:t>
            </a:r>
            <a:r>
              <a:rPr lang="tr-TR" altLang="en-US" sz="2400" dirty="0" err="1">
                <a:latin typeface="Courier New" panose="02070309020205020404" pitchFamily="49" charset="0"/>
              </a:rPr>
              <a:t>n,j</a:t>
            </a:r>
            <a:r>
              <a:rPr lang="tr-TR" altLang="en-US" sz="2400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latin typeface="Courier New" panose="02070309020205020404" pitchFamily="49" charset="0"/>
              </a:rPr>
              <a:t>	 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tr-TR" altLang="en-US" sz="2400" dirty="0">
                <a:latin typeface="Courier New" panose="02070309020205020404" pitchFamily="49" charset="0"/>
              </a:rPr>
              <a:t> k++;</a:t>
            </a:r>
          </a:p>
          <a:p>
            <a:endParaRPr lang="tr-TR" altLang="en-US" sz="2400" dirty="0">
              <a:latin typeface="Times New Roman" panose="02020603050405020304" pitchFamily="18" charset="0"/>
            </a:endParaRPr>
          </a:p>
          <a:p>
            <a:r>
              <a:rPr lang="tr-TR" altLang="en-US" sz="2400" dirty="0" err="1">
                <a:latin typeface="Times New Roman" panose="02020603050405020304" pitchFamily="18" charset="0"/>
              </a:rPr>
              <a:t>The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code</a:t>
            </a:r>
            <a:r>
              <a:rPr lang="tr-TR" altLang="en-US" sz="2400" dirty="0">
                <a:latin typeface="Times New Roman" panose="02020603050405020304" pitchFamily="18" charset="0"/>
              </a:rPr>
              <a:t> is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Note that we ignore non influential terms and even coefficients in actual f(n)</a:t>
            </a:r>
            <a:endParaRPr lang="tr-TR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85B6D8-9583-4C0A-9E8B-0EC2CAD20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61771"/>
              </p:ext>
            </p:extLst>
          </p:nvPr>
        </p:nvGraphicFramePr>
        <p:xfrm>
          <a:off x="2554742" y="5443637"/>
          <a:ext cx="8651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727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742" y="5443637"/>
                        <a:ext cx="8651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4964" y="188914"/>
            <a:ext cx="7793037" cy="1462087"/>
          </a:xfrm>
        </p:spPr>
        <p:txBody>
          <a:bodyPr/>
          <a:lstStyle/>
          <a:p>
            <a:r>
              <a:rPr lang="tr-TR" altLang="en-US" sz="4000" dirty="0" err="1"/>
              <a:t>Finding</a:t>
            </a:r>
            <a:r>
              <a:rPr lang="tr-TR" altLang="en-US" sz="4000" dirty="0"/>
              <a:t> </a:t>
            </a:r>
            <a:r>
              <a:rPr lang="tr-TR" altLang="en-US" sz="4000" dirty="0" err="1"/>
              <a:t>Asymptotic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Complexity</a:t>
            </a:r>
            <a:endParaRPr lang="tr-TR" altLang="en-US" sz="40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8995" y="1455057"/>
            <a:ext cx="9886461" cy="45354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latin typeface="Calibri" panose="020F0502020204030204" pitchFamily="34" charset="0"/>
              </a:rPr>
              <a:t>More than one loops :</a:t>
            </a:r>
            <a:endParaRPr lang="tr-TR" altLang="en-US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tr-TR" altLang="en-US" dirty="0" err="1">
                <a:latin typeface="Calibri" panose="020F0502020204030204" pitchFamily="34" charset="0"/>
              </a:rPr>
              <a:t>for</a:t>
            </a:r>
            <a:r>
              <a:rPr lang="tr-TR" altLang="en-US" dirty="0">
                <a:latin typeface="Calibri" panose="020F0502020204030204" pitchFamily="34" charset="0"/>
              </a:rPr>
              <a:t> (i=0; i&lt;n; i++)</a:t>
            </a:r>
            <a:r>
              <a:rPr lang="en-US" altLang="en-US" dirty="0">
                <a:latin typeface="Calibri" panose="020F0502020204030204" pitchFamily="34" charset="0"/>
              </a:rPr>
              <a:t>        O(n)                     </a:t>
            </a:r>
            <a:endParaRPr lang="tr-TR" altLang="en-US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tr-TR" altLang="en-US" dirty="0">
                <a:latin typeface="Calibri" panose="020F0502020204030204" pitchFamily="34" charset="0"/>
              </a:rPr>
              <a:t>	a[i]=0;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tr-TR" altLang="en-US" dirty="0">
                <a:latin typeface="Calibri" panose="020F0502020204030204" pitchFamily="34" charset="0"/>
              </a:rPr>
              <a:t>for (i=0; i&lt;n; i++)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tr-TR" altLang="en-US" dirty="0">
                <a:latin typeface="Calibri" panose="020F0502020204030204" pitchFamily="34" charset="0"/>
              </a:rPr>
              <a:t>  </a:t>
            </a:r>
            <a:r>
              <a:rPr lang="tr-TR" altLang="en-US" dirty="0" err="1">
                <a:latin typeface="Calibri" panose="020F0502020204030204" pitchFamily="34" charset="0"/>
              </a:rPr>
              <a:t>for</a:t>
            </a:r>
            <a:r>
              <a:rPr lang="tr-TR" altLang="en-US" dirty="0">
                <a:latin typeface="Calibri" panose="020F0502020204030204" pitchFamily="34" charset="0"/>
              </a:rPr>
              <a:t> (j=0; j&lt;n; j++)</a:t>
            </a:r>
            <a:r>
              <a:rPr lang="en-US" altLang="en-US" dirty="0">
                <a:latin typeface="Calibri" panose="020F0502020204030204" pitchFamily="34" charset="0"/>
              </a:rPr>
              <a:t>      O(n</a:t>
            </a:r>
            <a:r>
              <a:rPr lang="en-US" altLang="en-US" baseline="30000" dirty="0">
                <a:latin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  <a:endParaRPr lang="tr-TR" altLang="en-US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tr-TR" altLang="en-US" dirty="0">
                <a:latin typeface="Calibri" panose="020F0502020204030204" pitchFamily="34" charset="0"/>
              </a:rPr>
              <a:t>	 </a:t>
            </a:r>
            <a:r>
              <a:rPr lang="en-US" altLang="en-US" dirty="0">
                <a:latin typeface="Calibri" panose="020F0502020204030204" pitchFamily="34" charset="0"/>
              </a:rPr>
              <a:t>  </a:t>
            </a:r>
            <a:r>
              <a:rPr lang="tr-TR" altLang="en-US" dirty="0">
                <a:latin typeface="Calibri" panose="020F0502020204030204" pitchFamily="34" charset="0"/>
              </a:rPr>
              <a:t>a[i]+=a[j]+</a:t>
            </a:r>
            <a:r>
              <a:rPr lang="tr-TR" altLang="en-US" dirty="0" err="1">
                <a:latin typeface="Calibri" panose="020F0502020204030204" pitchFamily="34" charset="0"/>
              </a:rPr>
              <a:t>i+j</a:t>
            </a:r>
            <a:r>
              <a:rPr lang="tr-TR" altLang="en-US" dirty="0"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  <a:defRPr/>
            </a:pPr>
            <a:endParaRPr lang="tr-TR" altLang="en-US" sz="24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dirty="0">
                <a:latin typeface="Calibri" panose="020F0502020204030204" pitchFamily="34" charset="0"/>
              </a:rPr>
              <a:t>Asymptotic complexity: </a:t>
            </a:r>
            <a:endParaRPr lang="tr-TR" altLang="en-US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tr-TR" altLang="en-US" dirty="0">
                <a:latin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</a:rPr>
              <a:t>O(n) + O(n</a:t>
            </a:r>
            <a:r>
              <a:rPr lang="en-US" altLang="en-US" baseline="30000" dirty="0">
                <a:latin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</a:rPr>
              <a:t>) =</a:t>
            </a:r>
            <a:r>
              <a:rPr lang="tr-TR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O(n</a:t>
            </a:r>
            <a:r>
              <a:rPr lang="en-US" altLang="en-US" baseline="30000" dirty="0">
                <a:latin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  <a:endParaRPr lang="tr-TR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59091" y="1199834"/>
            <a:ext cx="10902185" cy="53642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ko-KR" dirty="0" err="1"/>
              <a:t>Rule</a:t>
            </a:r>
            <a:r>
              <a:rPr lang="tr-TR" altLang="ko-KR" dirty="0"/>
              <a:t> 3</a:t>
            </a:r>
            <a:r>
              <a:rPr lang="tr-TR" altLang="ko-KR" sz="2400" dirty="0"/>
              <a:t>: </a:t>
            </a:r>
          </a:p>
          <a:p>
            <a:pPr>
              <a:buFont typeface="Wingdings" panose="05000000000000000000" pitchFamily="2" charset="2"/>
              <a:buNone/>
            </a:pPr>
            <a:endParaRPr lang="tr-TR" altLang="ko-KR" sz="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ko-KR" sz="2400" dirty="0" err="1"/>
              <a:t>Running</a:t>
            </a:r>
            <a:r>
              <a:rPr lang="tr-TR" altLang="ko-KR" sz="2400" dirty="0"/>
              <a:t> time of </a:t>
            </a:r>
            <a:r>
              <a:rPr lang="tr-TR" altLang="ko-KR" sz="2400" dirty="0" err="1">
                <a:solidFill>
                  <a:srgbClr val="FF0000"/>
                </a:solidFill>
              </a:rPr>
              <a:t>control</a:t>
            </a:r>
            <a:r>
              <a:rPr lang="tr-TR" altLang="ko-KR" sz="2400" dirty="0">
                <a:solidFill>
                  <a:srgbClr val="FF0000"/>
                </a:solidFill>
              </a:rPr>
              <a:t> </a:t>
            </a:r>
            <a:r>
              <a:rPr lang="tr-TR" altLang="ko-KR" sz="2400" dirty="0" err="1">
                <a:solidFill>
                  <a:srgbClr val="FF0000"/>
                </a:solidFill>
              </a:rPr>
              <a:t>statements</a:t>
            </a:r>
            <a:r>
              <a:rPr lang="tr-TR" altLang="ko-KR" sz="2400" dirty="0">
                <a:solidFill>
                  <a:srgbClr val="FF0000"/>
                </a:solidFill>
              </a:rPr>
              <a:t> </a:t>
            </a:r>
            <a:r>
              <a:rPr lang="tr-TR" altLang="ko-KR" sz="2400" dirty="0"/>
              <a:t>=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</a:t>
            </a:r>
            <a:r>
              <a:rPr lang="tr-TR" altLang="ko-KR" sz="2400" dirty="0" err="1"/>
              <a:t>running</a:t>
            </a:r>
            <a:r>
              <a:rPr lang="tr-TR" altLang="ko-KR" sz="2400" dirty="0"/>
              <a:t> time of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</a:t>
            </a:r>
            <a:r>
              <a:rPr lang="tr-TR" altLang="ko-KR" sz="2400" dirty="0" err="1"/>
              <a:t>statements</a:t>
            </a:r>
            <a:r>
              <a:rPr lang="tr-TR" altLang="ko-KR" sz="2400" dirty="0"/>
              <a:t> of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test</a:t>
            </a:r>
            <a:r>
              <a:rPr lang="en-US" altLang="ko-KR" sz="2400" dirty="0"/>
              <a:t> </a:t>
            </a:r>
            <a:r>
              <a:rPr lang="tr-TR" altLang="ko-KR" sz="2400" dirty="0">
                <a:solidFill>
                  <a:srgbClr val="FF0000"/>
                </a:solidFill>
              </a:rPr>
              <a:t>+ </a:t>
            </a:r>
            <a:r>
              <a:rPr lang="tr-TR" altLang="ko-KR" sz="2400" dirty="0" err="1"/>
              <a:t>maximum</a:t>
            </a:r>
            <a:r>
              <a:rPr lang="tr-TR" altLang="ko-KR" sz="2400" dirty="0"/>
              <a:t> of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</a:t>
            </a:r>
            <a:r>
              <a:rPr lang="tr-TR" altLang="ko-KR" sz="2400" dirty="0" err="1"/>
              <a:t>running</a:t>
            </a:r>
            <a:r>
              <a:rPr lang="tr-TR" altLang="ko-KR" sz="2400" dirty="0"/>
              <a:t> </a:t>
            </a:r>
            <a:r>
              <a:rPr lang="tr-TR" altLang="ko-KR" sz="2400" dirty="0" err="1"/>
              <a:t>times</a:t>
            </a:r>
            <a:r>
              <a:rPr lang="tr-TR" altLang="ko-KR" sz="2400" dirty="0"/>
              <a:t> of </a:t>
            </a:r>
            <a:r>
              <a:rPr lang="tr-TR" altLang="ko-KR" sz="2400" dirty="0" err="1"/>
              <a:t>the</a:t>
            </a:r>
            <a:r>
              <a:rPr lang="tr-TR" altLang="ko-KR" sz="2400" dirty="0"/>
              <a:t> </a:t>
            </a:r>
            <a:r>
              <a:rPr lang="tr-TR" altLang="ko-KR" sz="2400" dirty="0" err="1"/>
              <a:t>conditions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Rule 4: </a:t>
            </a:r>
            <a:endParaRPr lang="tr-TR" altLang="ko-KR" dirty="0"/>
          </a:p>
          <a:p>
            <a:pPr>
              <a:buFont typeface="Wingdings" panose="05000000000000000000" pitchFamily="2" charset="2"/>
              <a:buNone/>
            </a:pPr>
            <a:endParaRPr lang="tr-TR" altLang="ko-KR" sz="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400" dirty="0"/>
              <a:t>Time complexity of </a:t>
            </a:r>
            <a:r>
              <a:rPr lang="en-US" altLang="ko-KR" sz="2400" dirty="0">
                <a:solidFill>
                  <a:srgbClr val="FF0000"/>
                </a:solidFill>
              </a:rPr>
              <a:t>a function call </a:t>
            </a:r>
            <a:r>
              <a:rPr lang="en-US" altLang="ko-KR" sz="2400" dirty="0"/>
              <a:t>(or set of statements) is considered as </a:t>
            </a:r>
            <a:r>
              <a:rPr lang="en-US" altLang="ko-KR" sz="2400" dirty="0">
                <a:solidFill>
                  <a:srgbClr val="FF0000"/>
                </a:solidFill>
              </a:rPr>
              <a:t>O(1)</a:t>
            </a:r>
            <a:r>
              <a:rPr lang="en-US" altLang="ko-KR" sz="2400" dirty="0"/>
              <a:t> if it doesn’t contain loop, recursion and call to any other non-constant time function.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dirty="0"/>
              <a:t>Example :</a:t>
            </a:r>
            <a:br>
              <a:rPr lang="en-US" altLang="ko-KR" sz="2400" dirty="0"/>
            </a:br>
            <a:r>
              <a:rPr lang="en-US" altLang="ko-KR" sz="2400" dirty="0"/>
              <a:t>   a = ARR[5];</a:t>
            </a:r>
            <a:endParaRPr lang="tr-TR" altLang="ko-KR" sz="2400" dirty="0"/>
          </a:p>
          <a:p>
            <a:pPr>
              <a:buFont typeface="Wingdings" panose="05000000000000000000" pitchFamily="2" charset="2"/>
              <a:buNone/>
            </a:pPr>
            <a:r>
              <a:rPr lang="tr-TR" altLang="ko-KR" sz="2400" dirty="0"/>
              <a:t>	</a:t>
            </a:r>
            <a:r>
              <a:rPr lang="tr-TR" altLang="ko-KR" sz="2400" dirty="0">
                <a:sym typeface="Wingdings" panose="05000000000000000000" pitchFamily="2" charset="2"/>
              </a:rPr>
              <a:t>   </a:t>
            </a:r>
            <a:r>
              <a:rPr lang="en-US" altLang="ko-KR" sz="2400" dirty="0">
                <a:sym typeface="Wingdings" panose="05000000000000000000" pitchFamily="2" charset="2"/>
              </a:rPr>
              <a:t>Complexity is independent of the input size.</a:t>
            </a:r>
            <a:endParaRPr lang="tr-T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DBB9CC-2C47-4D2F-8E96-D74BF3ECDB66}"/>
              </a:ext>
            </a:extLst>
          </p:cNvPr>
          <p:cNvSpPr txBox="1">
            <a:spLocks noChangeArrowheads="1"/>
          </p:cNvSpPr>
          <p:nvPr/>
        </p:nvSpPr>
        <p:spPr>
          <a:xfrm>
            <a:off x="4068240" y="0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/>
              <a:t>General Rules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47057" y="1268760"/>
            <a:ext cx="111252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Rule 5: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O(</a:t>
            </a:r>
            <a:r>
              <a:rPr lang="en-US" sz="2800" dirty="0" err="1">
                <a:solidFill>
                  <a:srgbClr val="FF0000"/>
                </a:solidFill>
                <a:latin typeface="+mj-lt"/>
              </a:rPr>
              <a:t>logn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 </a:t>
            </a:r>
            <a:endParaRPr lang="en-US" sz="2800" dirty="0">
              <a:latin typeface="+mj-lt"/>
            </a:endParaRPr>
          </a:p>
          <a:p>
            <a:endParaRPr lang="tr-TR" sz="2400" dirty="0">
              <a:latin typeface="+mj-lt"/>
            </a:endParaRPr>
          </a:p>
          <a:p>
            <a:r>
              <a:rPr lang="en-US" sz="2400" dirty="0"/>
              <a:t>Time Complexity of a loop is considered as O(</a:t>
            </a:r>
            <a:r>
              <a:rPr lang="en-US" sz="2400" dirty="0" err="1"/>
              <a:t>logn</a:t>
            </a:r>
            <a:r>
              <a:rPr lang="en-US" sz="2400" dirty="0"/>
              <a:t>) if the loop variables is </a:t>
            </a:r>
            <a:r>
              <a:rPr lang="en-US" sz="2400" dirty="0">
                <a:solidFill>
                  <a:srgbClr val="FF0000"/>
                </a:solidFill>
              </a:rPr>
              <a:t>divided(/) or  multiplied(*) </a:t>
            </a:r>
            <a:r>
              <a:rPr lang="en-US" sz="2400" dirty="0"/>
              <a:t>by a constant amount.</a:t>
            </a:r>
            <a:endParaRPr lang="tr-TR" sz="2400" dirty="0"/>
          </a:p>
          <a:p>
            <a:endParaRPr lang="tr-TR" sz="2400" dirty="0">
              <a:latin typeface="+mj-lt"/>
            </a:endParaRPr>
          </a:p>
          <a:p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r>
              <a:rPr lang="en-US" sz="2400" dirty="0"/>
              <a:t>Example: How many times (k) the loop will be executed?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n=32</a:t>
            </a:r>
            <a:r>
              <a:rPr lang="tr-TR" sz="2400" dirty="0">
                <a:latin typeface="+mj-lt"/>
              </a:rPr>
              <a:t>;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k=0;    </a:t>
            </a:r>
          </a:p>
          <a:p>
            <a:r>
              <a:rPr lang="en-US" sz="2400" dirty="0">
                <a:latin typeface="+mj-lt"/>
              </a:rPr>
              <a:t> for(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=n,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&gt;1,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/2)       // Example :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=32,16,8,4,2,1. </a:t>
            </a:r>
          </a:p>
          <a:p>
            <a:r>
              <a:rPr lang="en-US" sz="2400" dirty="0">
                <a:latin typeface="+mj-lt"/>
              </a:rPr>
              <a:t>    k++;  //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k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5 = log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32</a:t>
            </a:r>
          </a:p>
          <a:p>
            <a:r>
              <a:rPr lang="en-US" sz="2400" dirty="0">
                <a:latin typeface="+mj-lt"/>
              </a:rPr>
              <a:t>………………………………………………………………….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k=0;</a:t>
            </a:r>
          </a:p>
          <a:p>
            <a:r>
              <a:rPr lang="en-US" sz="2400" dirty="0">
                <a:latin typeface="+mj-lt"/>
              </a:rPr>
              <a:t>for(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=1,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&lt;n,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*2) //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=1,2,4,8,16,32, k=5</a:t>
            </a:r>
          </a:p>
          <a:p>
            <a:r>
              <a:rPr lang="en-US" sz="2400" dirty="0">
                <a:latin typeface="+mj-lt"/>
              </a:rPr>
              <a:t>    k++;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B8855D-A912-496C-8BA4-FBC1E542CCB1}"/>
              </a:ext>
            </a:extLst>
          </p:cNvPr>
          <p:cNvSpPr txBox="1">
            <a:spLocks noChangeArrowheads="1"/>
          </p:cNvSpPr>
          <p:nvPr/>
        </p:nvSpPr>
        <p:spPr>
          <a:xfrm>
            <a:off x="4068240" y="0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/>
              <a:t>General Rules</a:t>
            </a:r>
          </a:p>
        </p:txBody>
      </p:sp>
    </p:spTree>
    <p:extLst>
      <p:ext uri="{BB962C8B-B14F-4D97-AF65-F5344CB8AC3E}">
        <p14:creationId xmlns:p14="http://schemas.microsoft.com/office/powerpoint/2010/main" val="272828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6324" y="201631"/>
            <a:ext cx="3067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Constant Time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64094" y="931970"/>
            <a:ext cx="9333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Constant time implies that the number of operations the algorithm needs to perform to complete a given task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independent of the input size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6258" name="Picture 2" descr="http://www.daimto.com/wp-content/uploads/2017/03/constantTime-300x2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00" y="2054095"/>
            <a:ext cx="6192689" cy="33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5286" y="5336015"/>
            <a:ext cx="7390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a single element of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Given a list, report the first element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478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6" y="188640"/>
            <a:ext cx="8208912" cy="57606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tr-TR" altLang="en-US" sz="4000" dirty="0"/>
              <a:t>Worst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  <a:r>
              <a:rPr lang="en-US" altLang="en-US" sz="4000" dirty="0"/>
              <a:t> –</a:t>
            </a:r>
            <a:r>
              <a:rPr lang="tr-TR" altLang="en-US" sz="4000" dirty="0"/>
              <a:t> Best</a:t>
            </a:r>
            <a:r>
              <a:rPr lang="en-US" altLang="en-US" sz="4000" dirty="0"/>
              <a:t> </a:t>
            </a:r>
            <a:r>
              <a:rPr lang="tr-TR" altLang="en-US" sz="4000" dirty="0"/>
              <a:t>Case </a:t>
            </a:r>
            <a:r>
              <a:rPr lang="en-US" altLang="en-US" sz="4000" dirty="0"/>
              <a:t>- </a:t>
            </a:r>
            <a:r>
              <a:rPr lang="tr-TR" altLang="en-US" sz="4000" dirty="0" err="1"/>
              <a:t>Average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58517" y="1328462"/>
            <a:ext cx="10274966" cy="56166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Worst case Running Time</a:t>
            </a:r>
            <a:r>
              <a:rPr lang="en-US" sz="2400" dirty="0"/>
              <a:t>: The behavior of the algorithm with respect to the worst possible case of the input instance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n upper bound </a:t>
            </a:r>
            <a:r>
              <a:rPr lang="en-US" sz="2400" dirty="0"/>
              <a:t>on the running time for any input. Knowing it gives us a guarantee that the algorithm will never take any longer</a:t>
            </a:r>
            <a:endParaRPr lang="tr-TR" altLang="en-US" sz="2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B050"/>
                </a:solidFill>
              </a:rPr>
              <a:t>Best case Running Time</a:t>
            </a:r>
            <a:r>
              <a:rPr lang="en-US" sz="2400" dirty="0"/>
              <a:t>: T</a:t>
            </a:r>
            <a:r>
              <a:rPr lang="en-US" altLang="en-US" sz="2400" dirty="0"/>
              <a:t>he input of size n for which the algorithm runs the shortest among all possible inputs of same size. </a:t>
            </a:r>
            <a:r>
              <a:rPr lang="en-US" altLang="en-US" sz="2400" dirty="0">
                <a:solidFill>
                  <a:srgbClr val="FF0000"/>
                </a:solidFill>
              </a:rPr>
              <a:t>Lower bound </a:t>
            </a:r>
            <a:r>
              <a:rPr lang="en-US" altLang="en-US" sz="2400" dirty="0"/>
              <a:t>on running time of an algorithm.</a:t>
            </a:r>
            <a:r>
              <a:rPr lang="en-US" sz="2400" dirty="0"/>
              <a:t> Not very informative!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FFC000"/>
                </a:solidFill>
              </a:rPr>
              <a:t>Average case Running Time: </a:t>
            </a:r>
            <a:r>
              <a:rPr lang="en-US" sz="2400" dirty="0"/>
              <a:t>An estimate of the running time for an "average" input. It is assumed that all inputs of a given size are </a:t>
            </a:r>
            <a:r>
              <a:rPr lang="en-US" sz="2400" dirty="0">
                <a:solidFill>
                  <a:srgbClr val="FF0000"/>
                </a:solidFill>
              </a:rPr>
              <a:t>equally likely</a:t>
            </a:r>
            <a:r>
              <a:rPr lang="en-US" sz="2400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/>
              <a:t>The average case analysis is not easy to do in most practical cases and it is rarely done.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In general</a:t>
            </a:r>
            <a:r>
              <a:rPr lang="en-US" sz="2400" dirty="0"/>
              <a:t>, we perform </a:t>
            </a:r>
            <a:r>
              <a:rPr lang="en-US" sz="2400" dirty="0">
                <a:solidFill>
                  <a:srgbClr val="FF0000"/>
                </a:solidFill>
              </a:rPr>
              <a:t>worst case analysis</a:t>
            </a:r>
            <a:r>
              <a:rPr lang="en-US" sz="2400" dirty="0"/>
              <a:t> .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0771" y="1768929"/>
            <a:ext cx="6289577" cy="3320142"/>
          </a:xfrm>
          <a:noFill/>
          <a:ln/>
        </p:spPr>
      </p:pic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519943" y="5383161"/>
            <a:ext cx="8455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ym typeface="Wingdings" panose="05000000000000000000" pitchFamily="2" charset="2"/>
              </a:rPr>
              <a:t>Typically algorithms complexities are measured by their </a:t>
            </a:r>
            <a:r>
              <a:rPr lang="en-US" altLang="en-US" sz="2400" i="1" dirty="0">
                <a:solidFill>
                  <a:srgbClr val="FF3300"/>
                </a:solidFill>
                <a:sym typeface="Wingdings" panose="05000000000000000000" pitchFamily="2" charset="2"/>
              </a:rPr>
              <a:t>worst case</a:t>
            </a:r>
            <a:r>
              <a:rPr lang="en-US" altLang="en-US" sz="2400" i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7304" y="292790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0DA931-96DA-4258-88AE-F42E993E16B1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188640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r-TR" altLang="en-US" sz="4000"/>
              <a:t>Worst</a:t>
            </a:r>
            <a:r>
              <a:rPr lang="en-US" altLang="en-US" sz="4000"/>
              <a:t> </a:t>
            </a:r>
            <a:r>
              <a:rPr lang="tr-TR" altLang="en-US" sz="4000"/>
              <a:t>Case</a:t>
            </a:r>
            <a:r>
              <a:rPr lang="en-US" altLang="en-US" sz="4000"/>
              <a:t> –</a:t>
            </a:r>
            <a:r>
              <a:rPr lang="tr-TR" altLang="en-US" sz="4000"/>
              <a:t> Best</a:t>
            </a:r>
            <a:r>
              <a:rPr lang="en-US" altLang="en-US" sz="4000"/>
              <a:t> </a:t>
            </a:r>
            <a:r>
              <a:rPr lang="tr-TR" altLang="en-US" sz="4000"/>
              <a:t>Case </a:t>
            </a:r>
            <a:r>
              <a:rPr lang="en-US" altLang="en-US" sz="4000"/>
              <a:t>- </a:t>
            </a:r>
            <a:r>
              <a:rPr lang="tr-TR" altLang="en-US" sz="4000"/>
              <a:t>Average</a:t>
            </a:r>
            <a:r>
              <a:rPr lang="en-US" altLang="en-US" sz="4000"/>
              <a:t> </a:t>
            </a:r>
            <a:r>
              <a:rPr lang="tr-TR" altLang="en-US" sz="4000"/>
              <a:t>Case</a:t>
            </a:r>
            <a:endParaRPr lang="tr-T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211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0486" y="1207852"/>
            <a:ext cx="10919628" cy="1173163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the position of a given value in an array:</a:t>
            </a:r>
            <a:endParaRPr lang="tr-TR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  <a:defRPr/>
            </a:pP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complexities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Object 4"/>
              <p:cNvSpPr txBox="1"/>
              <p:nvPr/>
            </p:nvSpPr>
            <p:spPr bwMode="auto">
              <a:xfrm>
                <a:off x="1031874" y="2381250"/>
                <a:ext cx="7513411" cy="367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Finds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array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index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firstly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found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matches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−1.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←0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𝐝𝐨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𝐞𝐥𝐬𝐞</m:t>
                      </m:r>
                      <m: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𝐫𝐞𝐭𝐮𝐫𝐧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−1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849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1874" y="2381250"/>
                <a:ext cx="7513411" cy="3671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F908FC04-86CE-4B34-A977-14482BBC2469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188640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r-TR" altLang="en-US" sz="4000" dirty="0" err="1"/>
              <a:t>Worst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  <a:r>
              <a:rPr lang="en-US" altLang="en-US" sz="4000" dirty="0"/>
              <a:t> –</a:t>
            </a:r>
            <a:r>
              <a:rPr lang="tr-TR" altLang="en-US" sz="4000" dirty="0"/>
              <a:t> Best</a:t>
            </a:r>
            <a:r>
              <a:rPr lang="en-US" altLang="en-US" sz="4000" dirty="0"/>
              <a:t> </a:t>
            </a:r>
            <a:r>
              <a:rPr lang="tr-TR" altLang="en-US" sz="4000" dirty="0"/>
              <a:t>Case </a:t>
            </a:r>
            <a:r>
              <a:rPr lang="en-US" altLang="en-US" sz="4000" dirty="0"/>
              <a:t>- </a:t>
            </a:r>
            <a:r>
              <a:rPr lang="tr-TR" altLang="en-US" sz="4000" dirty="0" err="1"/>
              <a:t>Average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3148" y="1114737"/>
            <a:ext cx="11526823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en-US" sz="2400" dirty="0">
                <a:solidFill>
                  <a:srgbClr val="000000"/>
                </a:solidFill>
              </a:rPr>
              <a:t>We have three questions about runtime of Find():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</a:rPr>
              <a:t>1. </a:t>
            </a:r>
            <a:r>
              <a:rPr lang="en-US" altLang="en-US" sz="2400" dirty="0">
                <a:solidFill>
                  <a:srgbClr val="000000"/>
                </a:solidFill>
              </a:rPr>
              <a:t>How long will it take in the </a:t>
            </a:r>
            <a:r>
              <a:rPr lang="en-US" altLang="en-US" sz="2400" dirty="0">
                <a:solidFill>
                  <a:srgbClr val="FF0000"/>
                </a:solidFill>
              </a:rPr>
              <a:t>best case</a:t>
            </a:r>
            <a:r>
              <a:rPr lang="en-US" altLang="en-US" sz="2400" dirty="0">
                <a:solidFill>
                  <a:srgbClr val="000000"/>
                </a:solidFill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In the best case, the target value is the first element of the array.</a:t>
            </a:r>
            <a:r>
              <a:rPr lang="en-US" altLang="en-US" sz="2400" dirty="0"/>
              <a:t> </a:t>
            </a:r>
            <a:endParaRPr lang="tr-TR" altLang="en-US" sz="240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</a:rPr>
              <a:t>So the search takes O(1)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tr-TR" altLang="en-US" sz="24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</a:rPr>
              <a:t>2. </a:t>
            </a:r>
            <a:r>
              <a:rPr lang="en-US" altLang="en-US" sz="2400" dirty="0">
                <a:solidFill>
                  <a:srgbClr val="000000"/>
                </a:solidFill>
              </a:rPr>
              <a:t>How long will it take in the </a:t>
            </a:r>
            <a:r>
              <a:rPr lang="en-US" altLang="en-US" sz="2400" dirty="0">
                <a:solidFill>
                  <a:srgbClr val="FF0000"/>
                </a:solidFill>
              </a:rPr>
              <a:t>worst case</a:t>
            </a:r>
            <a:r>
              <a:rPr lang="en-US" altLang="en-US" sz="2400" dirty="0">
                <a:solidFill>
                  <a:srgbClr val="000000"/>
                </a:solidFill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In the worst case, the value is the last element of the array or it is not in the array.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So the search takes time proportional to </a:t>
            </a:r>
            <a:r>
              <a:rPr lang="en-US" altLang="en-US" sz="2400" dirty="0">
                <a:solidFill>
                  <a:srgbClr val="FF0000"/>
                </a:solidFill>
              </a:rPr>
              <a:t>the length of the array</a:t>
            </a:r>
            <a:r>
              <a:rPr lang="tr-TR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rgbClr val="FF0000"/>
                </a:solidFill>
              </a:rPr>
              <a:t> O(n).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tr-TR" altLang="en-US" sz="24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>
                <a:solidFill>
                  <a:srgbClr val="000000"/>
                </a:solidFill>
              </a:rPr>
              <a:t>3. </a:t>
            </a:r>
            <a:r>
              <a:rPr lang="en-US" altLang="en-US" sz="2400" dirty="0">
                <a:solidFill>
                  <a:srgbClr val="000000"/>
                </a:solidFill>
              </a:rPr>
              <a:t>How long will it take in the </a:t>
            </a:r>
            <a:r>
              <a:rPr lang="en-US" altLang="en-US" sz="2400" dirty="0">
                <a:solidFill>
                  <a:srgbClr val="FF0000"/>
                </a:solidFill>
              </a:rPr>
              <a:t>average case</a:t>
            </a:r>
            <a:r>
              <a:rPr lang="en-US" altLang="en-US" sz="2400" dirty="0">
                <a:solidFill>
                  <a:srgbClr val="000000"/>
                </a:solidFill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/>
              <a:t>      </a:t>
            </a:r>
            <a:r>
              <a:rPr lang="en-US" altLang="en-US" sz="2400" dirty="0"/>
              <a:t>Any position in the array is equally likely.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tr-TR" altLang="en-US" sz="2400" dirty="0"/>
              <a:t>      </a:t>
            </a:r>
            <a:r>
              <a:rPr lang="en-US" altLang="en-US" sz="2400" dirty="0"/>
              <a:t>So the expected value of the posit</a:t>
            </a:r>
            <a:r>
              <a:rPr lang="tr-TR" altLang="en-US" sz="2400" dirty="0"/>
              <a:t>i</a:t>
            </a:r>
            <a:r>
              <a:rPr lang="en-US" altLang="en-US" sz="2400" dirty="0"/>
              <a:t>on will be (n/2)</a:t>
            </a:r>
            <a:r>
              <a:rPr lang="tr-TR" altLang="en-US" sz="2400" dirty="0"/>
              <a:t> </a:t>
            </a:r>
            <a:r>
              <a:rPr lang="en-US" altLang="en-US" sz="2400" dirty="0"/>
              <a:t>=</a:t>
            </a:r>
            <a:r>
              <a:rPr lang="tr-TR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O(n)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8D73F4-6D41-4B9A-9C70-C39CCFA8FFCB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188640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r-TR" altLang="en-US" sz="4000" dirty="0" err="1"/>
              <a:t>Worst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  <a:r>
              <a:rPr lang="en-US" altLang="en-US" sz="4000" dirty="0"/>
              <a:t> –</a:t>
            </a:r>
            <a:r>
              <a:rPr lang="tr-TR" altLang="en-US" sz="4000" dirty="0"/>
              <a:t> Best</a:t>
            </a:r>
            <a:r>
              <a:rPr lang="en-US" altLang="en-US" sz="4000" dirty="0"/>
              <a:t> </a:t>
            </a:r>
            <a:r>
              <a:rPr lang="tr-TR" altLang="en-US" sz="4000" dirty="0"/>
              <a:t>Case </a:t>
            </a:r>
            <a:r>
              <a:rPr lang="en-US" altLang="en-US" sz="4000" dirty="0"/>
              <a:t>- </a:t>
            </a:r>
            <a:r>
              <a:rPr lang="tr-TR" altLang="en-US" sz="4000" dirty="0" err="1"/>
              <a:t>Average</a:t>
            </a:r>
            <a:r>
              <a:rPr lang="en-US" altLang="en-US" sz="4000" dirty="0"/>
              <a:t> </a:t>
            </a:r>
            <a:r>
              <a:rPr lang="tr-TR" altLang="en-US" sz="4000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407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Summations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134993" y="2008187"/>
            <a:ext cx="7886700" cy="4351338"/>
          </a:xfrm>
        </p:spPr>
        <p:txBody>
          <a:bodyPr/>
          <a:lstStyle/>
          <a:p>
            <a:pPr marL="3429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2"/>
              <p:cNvSpPr txBox="1"/>
              <p:nvPr/>
            </p:nvSpPr>
            <p:spPr bwMode="auto">
              <a:xfrm>
                <a:off x="2265363" y="1690687"/>
                <a:ext cx="7085466" cy="4802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=1+2+...+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tr-T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) ...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512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5363" y="1690687"/>
                <a:ext cx="7085466" cy="4802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2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7324" y="-7257"/>
            <a:ext cx="8604448" cy="1462087"/>
          </a:xfrm>
        </p:spPr>
        <p:txBody>
          <a:bodyPr/>
          <a:lstStyle/>
          <a:p>
            <a:r>
              <a:rPr lang="tr-TR" altLang="en-US" sz="4000" dirty="0" err="1">
                <a:latin typeface="+mn-lt"/>
              </a:rPr>
              <a:t>Big</a:t>
            </a:r>
            <a:r>
              <a:rPr lang="tr-TR" altLang="en-US" sz="4000" dirty="0">
                <a:latin typeface="+mn-lt"/>
              </a:rPr>
              <a:t>-O </a:t>
            </a:r>
            <a:r>
              <a:rPr lang="tr-TR" altLang="en-US" sz="4000" dirty="0" err="1">
                <a:latin typeface="+mn-lt"/>
              </a:rPr>
              <a:t>notation</a:t>
            </a:r>
            <a:r>
              <a:rPr lang="en-US" altLang="en-US" sz="4000" dirty="0">
                <a:latin typeface="+mn-lt"/>
              </a:rPr>
              <a:t>: </a:t>
            </a:r>
            <a:r>
              <a:rPr lang="tr-TR" altLang="en-US" sz="4000" dirty="0" err="1">
                <a:latin typeface="+mn-lt"/>
              </a:rPr>
              <a:t>Reminder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5603" name="Freeform 14"/>
          <p:cNvSpPr>
            <a:spLocks/>
          </p:cNvSpPr>
          <p:nvPr/>
        </p:nvSpPr>
        <p:spPr bwMode="auto">
          <a:xfrm>
            <a:off x="2469017" y="2401888"/>
            <a:ext cx="5159375" cy="3205162"/>
          </a:xfrm>
          <a:custGeom>
            <a:avLst/>
            <a:gdLst>
              <a:gd name="T0" fmla="*/ 0 w 4320"/>
              <a:gd name="T1" fmla="*/ 0 h 2880"/>
              <a:gd name="T2" fmla="*/ 0 w 4320"/>
              <a:gd name="T3" fmla="*/ 2147483646 h 2880"/>
              <a:gd name="T4" fmla="*/ 2147483646 w 4320"/>
              <a:gd name="T5" fmla="*/ 2147483646 h 2880"/>
              <a:gd name="T6" fmla="*/ 0 60000 65536"/>
              <a:gd name="T7" fmla="*/ 0 60000 65536"/>
              <a:gd name="T8" fmla="*/ 0 60000 65536"/>
              <a:gd name="T9" fmla="*/ 0 w 4320"/>
              <a:gd name="T10" fmla="*/ 0 h 2880"/>
              <a:gd name="T11" fmla="*/ 4320 w 4320"/>
              <a:gd name="T12" fmla="*/ 2880 h 2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" h="2880">
                <a:moveTo>
                  <a:pt x="0" y="0"/>
                </a:moveTo>
                <a:lnTo>
                  <a:pt x="0" y="2880"/>
                </a:lnTo>
                <a:lnTo>
                  <a:pt x="4320" y="28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Arc 15"/>
          <p:cNvSpPr>
            <a:spLocks/>
          </p:cNvSpPr>
          <p:nvPr/>
        </p:nvSpPr>
        <p:spPr bwMode="auto">
          <a:xfrm flipV="1">
            <a:off x="2397579" y="1792288"/>
            <a:ext cx="4968875" cy="3205162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5690053" y="5730232"/>
            <a:ext cx="1747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 dirty="0"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</a:rPr>
              <a:t>1   n=2…</a:t>
            </a:r>
            <a:endParaRPr lang="en-US" altLang="en-US" sz="2400" baseline="-25000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606" name="Arc 17"/>
          <p:cNvSpPr>
            <a:spLocks/>
          </p:cNvSpPr>
          <p:nvPr/>
        </p:nvSpPr>
        <p:spPr bwMode="auto">
          <a:xfrm flipV="1">
            <a:off x="2397579" y="87314"/>
            <a:ext cx="4968875" cy="5519737"/>
          </a:xfrm>
          <a:custGeom>
            <a:avLst/>
            <a:gdLst>
              <a:gd name="T0" fmla="*/ 0 w 19790"/>
              <a:gd name="T1" fmla="*/ 0 h 21600"/>
              <a:gd name="T2" fmla="*/ 2147483646 w 19790"/>
              <a:gd name="T3" fmla="*/ 2147483646 h 21600"/>
              <a:gd name="T4" fmla="*/ 0 w 19790"/>
              <a:gd name="T5" fmla="*/ 2147483646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8"/>
          <p:cNvSpPr>
            <a:spLocks noChangeShapeType="1"/>
          </p:cNvSpPr>
          <p:nvPr/>
        </p:nvSpPr>
        <p:spPr bwMode="auto">
          <a:xfrm>
            <a:off x="6069466" y="3327400"/>
            <a:ext cx="0" cy="2438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21"/>
              <p:cNvSpPr txBox="1"/>
              <p:nvPr/>
            </p:nvSpPr>
            <p:spPr bwMode="auto">
              <a:xfrm>
                <a:off x="7512503" y="2844800"/>
                <a:ext cx="257175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608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503" y="2844800"/>
                <a:ext cx="2571750" cy="482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0" name="Text Box 23"/>
          <p:cNvSpPr txBox="1">
            <a:spLocks noChangeArrowheads="1"/>
          </p:cNvSpPr>
          <p:nvPr/>
        </p:nvSpPr>
        <p:spPr bwMode="auto">
          <a:xfrm>
            <a:off x="7437891" y="5703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>
                <a:latin typeface="Times New Roman" panose="02020603050405020304" pitchFamily="18" charset="0"/>
              </a:rPr>
              <a:t>n</a:t>
            </a:r>
            <a:endParaRPr lang="en-US" altLang="en-US" sz="2400" baseline="-250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5611" name="Line 24"/>
          <p:cNvSpPr>
            <a:spLocks noChangeShapeType="1"/>
          </p:cNvSpPr>
          <p:nvPr/>
        </p:nvSpPr>
        <p:spPr bwMode="auto">
          <a:xfrm>
            <a:off x="7344229" y="559911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37892" y="1719263"/>
            <a:ext cx="172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g(n)=7n</a:t>
            </a:r>
            <a:r>
              <a:rPr lang="en-US" baseline="30000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317" y="4086561"/>
            <a:ext cx="379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represent actual complexity function </a:t>
            </a:r>
            <a:r>
              <a:rPr lang="en-US" dirty="0">
                <a:solidFill>
                  <a:srgbClr val="FF0000"/>
                </a:solidFill>
              </a:rPr>
              <a:t>f(n)</a:t>
            </a:r>
            <a:r>
              <a:rPr lang="en-US" dirty="0"/>
              <a:t> by a simpler </a:t>
            </a:r>
            <a:r>
              <a:rPr lang="en-US" dirty="0">
                <a:solidFill>
                  <a:srgbClr val="00B050"/>
                </a:solidFill>
              </a:rPr>
              <a:t>g(n</a:t>
            </a:r>
            <a:r>
              <a:rPr lang="en-US" dirty="0"/>
              <a:t>) and say that f(n)  is O ( 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709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365127"/>
            <a:ext cx="8407846" cy="1118234"/>
          </a:xfrm>
        </p:spPr>
        <p:txBody>
          <a:bodyPr/>
          <a:lstStyle/>
          <a:p>
            <a:r>
              <a:rPr lang="en-US" sz="4000" dirty="0"/>
              <a:t>Complexity Order of Common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690689"/>
            <a:ext cx="1163682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Constant&lt;Logarithmic&lt;linear&lt;linear*log&lt;quadratic&lt;cubic&lt;….&lt;exponential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O(1)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O(n)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…..</a:t>
            </a:r>
            <a:r>
              <a:rPr lang="tr-TR" dirty="0"/>
              <a:t> </a:t>
            </a:r>
            <a:r>
              <a:rPr lang="en-US" dirty="0"/>
              <a:t>&lt;</a:t>
            </a:r>
            <a:r>
              <a:rPr lang="tr-TR" dirty="0"/>
              <a:t> </a:t>
            </a:r>
            <a:r>
              <a:rPr lang="en-US" dirty="0"/>
              <a:t>O(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),</a:t>
            </a:r>
            <a:r>
              <a:rPr lang="tr-TR" dirty="0"/>
              <a:t> </a:t>
            </a:r>
            <a:r>
              <a:rPr lang="en-US" dirty="0"/>
              <a:t>(c&gt;1)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Polinomial</a:t>
            </a:r>
            <a:r>
              <a:rPr lang="en-US" dirty="0">
                <a:solidFill>
                  <a:srgbClr val="FF0000"/>
                </a:solidFill>
              </a:rPr>
              <a:t> time </a:t>
            </a:r>
            <a:r>
              <a:rPr lang="en-US" dirty="0"/>
              <a:t>algorithms: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,  k&gt;= 1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Exponential time </a:t>
            </a:r>
            <a:r>
              <a:rPr lang="en-US" dirty="0"/>
              <a:t>algorithms 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O(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) , n represents  power.</a:t>
            </a:r>
          </a:p>
        </p:txBody>
      </p:sp>
    </p:spTree>
    <p:extLst>
      <p:ext uri="{BB962C8B-B14F-4D97-AF65-F5344CB8AC3E}">
        <p14:creationId xmlns:p14="http://schemas.microsoft.com/office/powerpoint/2010/main" val="4168617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cpp.edu/~ftang/courses/CS240/lectures/img/alg-t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908050"/>
            <a:ext cx="8748713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3219940" y="188193"/>
            <a:ext cx="806514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dirty="0"/>
              <a:t> Growth of Complexity Functions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408369" y="522288"/>
            <a:ext cx="184731" cy="3795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23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asymtotic-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16632"/>
            <a:ext cx="10729191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5560" y="616530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Complexity functions :  n is the input size and c is a positive constant.</a:t>
            </a:r>
          </a:p>
        </p:txBody>
      </p:sp>
    </p:spTree>
    <p:extLst>
      <p:ext uri="{BB962C8B-B14F-4D97-AF65-F5344CB8AC3E}">
        <p14:creationId xmlns:p14="http://schemas.microsoft.com/office/powerpoint/2010/main" val="3328168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>
            <a:extLst>
              <a:ext uri="{FF2B5EF4-FFF2-40B4-BE49-F238E27FC236}">
                <a16:creationId xmlns:a16="http://schemas.microsoft.com/office/drawing/2014/main" id="{C20038B3-CDA1-4CE7-B0D3-2B429CE80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4871" y="-7600"/>
            <a:ext cx="3508376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Running Times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2FB194F3-7BA8-4E52-A1E6-03E7B596C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543" y="1135062"/>
            <a:ext cx="11767457" cy="4351338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Assume N = 100,000 and processor speed is 1,000,000,000 operations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</a:t>
            </a:r>
            <a:endParaRPr lang="tr-T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Times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8852" name="Group 4">
            <a:extLst>
              <a:ext uri="{FF2B5EF4-FFF2-40B4-BE49-F238E27FC236}">
                <a16:creationId xmlns:a16="http://schemas.microsoft.com/office/drawing/2014/main" id="{66D6FD1F-44BD-46A4-BD86-BBDD1A328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29440"/>
              </p:ext>
            </p:extLst>
          </p:nvPr>
        </p:nvGraphicFramePr>
        <p:xfrm>
          <a:off x="3124200" y="2382611"/>
          <a:ext cx="5943600" cy="39624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30,086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3171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11.6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0.032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0.0017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0.0001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62" name="Line 39">
            <a:extLst>
              <a:ext uri="{FF2B5EF4-FFF2-40B4-BE49-F238E27FC236}">
                <a16:creationId xmlns:a16="http://schemas.microsoft.com/office/drawing/2014/main" id="{5C1B21AA-C324-49CB-B787-A136775C3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114574"/>
            <a:ext cx="1524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3" name="Line 40">
            <a:extLst>
              <a:ext uri="{FF2B5EF4-FFF2-40B4-BE49-F238E27FC236}">
                <a16:creationId xmlns:a16="http://schemas.microsoft.com/office/drawing/2014/main" id="{BD3FAF0E-2260-4027-AFF8-7B101236AE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430486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4" name="Line 41">
            <a:extLst>
              <a:ext uri="{FF2B5EF4-FFF2-40B4-BE49-F238E27FC236}">
                <a16:creationId xmlns:a16="http://schemas.microsoft.com/office/drawing/2014/main" id="{DB4F62AD-62D8-4A10-AE0C-9B31625B0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430486"/>
            <a:ext cx="84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5" name="Line 42">
            <a:extLst>
              <a:ext uri="{FF2B5EF4-FFF2-40B4-BE49-F238E27FC236}">
                <a16:creationId xmlns:a16="http://schemas.microsoft.com/office/drawing/2014/main" id="{DD82F564-1606-4688-A5E8-3617F1976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4582886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6" name="Line 43">
            <a:extLst>
              <a:ext uri="{FF2B5EF4-FFF2-40B4-BE49-F238E27FC236}">
                <a16:creationId xmlns:a16="http://schemas.microsoft.com/office/drawing/2014/main" id="{A758001C-239B-44DD-BD22-F0F55AA4B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649686"/>
            <a:ext cx="1524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7" name="Line 44">
            <a:extLst>
              <a:ext uri="{FF2B5EF4-FFF2-40B4-BE49-F238E27FC236}">
                <a16:creationId xmlns:a16="http://schemas.microsoft.com/office/drawing/2014/main" id="{EE7B2618-4D4E-4F9A-9772-1A425F098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573486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8" name="Line 45">
            <a:extLst>
              <a:ext uri="{FF2B5EF4-FFF2-40B4-BE49-F238E27FC236}">
                <a16:creationId xmlns:a16="http://schemas.microsoft.com/office/drawing/2014/main" id="{392979BF-5A5A-438B-A670-3F70C9A91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9" y="5575074"/>
            <a:ext cx="84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69" name="Line 46">
            <a:extLst>
              <a:ext uri="{FF2B5EF4-FFF2-40B4-BE49-F238E27FC236}">
                <a16:creationId xmlns:a16="http://schemas.microsoft.com/office/drawing/2014/main" id="{D521C55C-3B29-4B1B-B48A-7EB023BAE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25886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49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586"/>
            <a:ext cx="10515600" cy="8439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Common Time Complexities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524000"/>
            <a:ext cx="58674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O(1)		          constant time</a:t>
            </a:r>
          </a:p>
          <a:p>
            <a:pPr eaLnBrk="1" hangingPunct="1"/>
            <a:r>
              <a:rPr lang="en-US" altLang="en-US" dirty="0"/>
              <a:t>O(log n)	          log time</a:t>
            </a:r>
          </a:p>
          <a:p>
            <a:pPr eaLnBrk="1" hangingPunct="1"/>
            <a:r>
              <a:rPr lang="en-US" altLang="en-US" dirty="0"/>
              <a:t>O(n)		           linear time</a:t>
            </a:r>
          </a:p>
          <a:p>
            <a:pPr eaLnBrk="1" hangingPunct="1"/>
            <a:r>
              <a:rPr lang="en-US" altLang="en-US" dirty="0"/>
              <a:t>O(n log n)	</a:t>
            </a:r>
            <a:r>
              <a:rPr lang="tr-TR" altLang="en-US" dirty="0"/>
              <a:t>           </a:t>
            </a:r>
            <a:r>
              <a:rPr lang="en-US" altLang="en-US" dirty="0"/>
              <a:t>log linear time</a:t>
            </a:r>
          </a:p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		quadratic time</a:t>
            </a:r>
          </a:p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		cubic time</a:t>
            </a:r>
          </a:p>
          <a:p>
            <a:pPr eaLnBrk="1" hangingPunct="1"/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		polynomial time</a:t>
            </a:r>
          </a:p>
          <a:p>
            <a:r>
              <a:rPr lang="en-US" altLang="en-US" dirty="0"/>
              <a:t>O(2</a:t>
            </a:r>
            <a:r>
              <a:rPr lang="en-US" altLang="en-US" sz="3200" baseline="30000" dirty="0"/>
              <a:t>n</a:t>
            </a:r>
            <a:r>
              <a:rPr lang="en-US" altLang="en-US" dirty="0"/>
              <a:t>)                     exponential time</a:t>
            </a:r>
          </a:p>
          <a:p>
            <a:pPr eaLnBrk="1" hangingPunct="1"/>
            <a:r>
              <a:rPr lang="en-US" altLang="en-US" dirty="0"/>
              <a:t>O(n!)                              “</a:t>
            </a:r>
          </a:p>
          <a:p>
            <a:pPr eaLnBrk="1" hangingPunct="1"/>
            <a:r>
              <a:rPr lang="en-US" altLang="en-US" dirty="0"/>
              <a:t>…….		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1371601"/>
            <a:ext cx="1828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BETTER</a:t>
            </a:r>
            <a:endParaRPr lang="en-US" altLang="en-US" sz="280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WORSE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57538" y="19812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7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536" y="125641"/>
            <a:ext cx="7886700" cy="903635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Exponential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12777"/>
            <a:ext cx="11038114" cy="5319582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err="1"/>
              <a:t>What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implication</a:t>
            </a:r>
            <a:r>
              <a:rPr lang="tr-TR" sz="2400" dirty="0"/>
              <a:t> of </a:t>
            </a:r>
            <a:r>
              <a:rPr lang="tr-TR" sz="2400" dirty="0" err="1"/>
              <a:t>exponential</a:t>
            </a:r>
            <a:r>
              <a:rPr lang="tr-TR" sz="2400" dirty="0"/>
              <a:t> time?</a:t>
            </a:r>
          </a:p>
          <a:p>
            <a:r>
              <a:rPr lang="en-US" sz="2400" dirty="0"/>
              <a:t>Estimated </a:t>
            </a:r>
            <a:r>
              <a:rPr lang="en-US" sz="2400" dirty="0">
                <a:solidFill>
                  <a:srgbClr val="FF0000"/>
                </a:solidFill>
              </a:rPr>
              <a:t>age of the Universe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Big-Bang</a:t>
            </a:r>
            <a:r>
              <a:rPr lang="tr-TR" sz="2400" dirty="0"/>
              <a:t> !)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~ 14 billion years</a:t>
            </a:r>
          </a:p>
          <a:p>
            <a:pPr marL="0" indent="0">
              <a:buNone/>
            </a:pPr>
            <a:r>
              <a:rPr lang="en-US" sz="2400" dirty="0"/>
              <a:t>    = 14*10</a:t>
            </a:r>
            <a:r>
              <a:rPr lang="en-US" sz="2400" baseline="30000" dirty="0"/>
              <a:t>9 </a:t>
            </a:r>
            <a:r>
              <a:rPr lang="en-US" sz="2400" dirty="0"/>
              <a:t>years</a:t>
            </a:r>
          </a:p>
          <a:p>
            <a:pPr marL="0" indent="0">
              <a:buNone/>
            </a:pPr>
            <a:r>
              <a:rPr lang="en-US" sz="2400" dirty="0"/>
              <a:t>    ~  10 </a:t>
            </a:r>
            <a:r>
              <a:rPr lang="en-US" sz="2400" baseline="30000" dirty="0"/>
              <a:t>17</a:t>
            </a:r>
            <a:r>
              <a:rPr lang="en-US" sz="2400" dirty="0"/>
              <a:t> seconds</a:t>
            </a:r>
          </a:p>
          <a:p>
            <a:pPr marL="0" indent="0">
              <a:buNone/>
            </a:pPr>
            <a:r>
              <a:rPr lang="en-US" sz="2400" dirty="0"/>
              <a:t>     ~  10 </a:t>
            </a:r>
            <a:r>
              <a:rPr lang="en-US" sz="2400" baseline="30000" dirty="0"/>
              <a:t>23</a:t>
            </a:r>
            <a:r>
              <a:rPr lang="en-US" sz="2400" dirty="0"/>
              <a:t> microseconds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An exponential time problem of moderate size, for example n = 100 would require more time than the age of the universe!</a:t>
            </a:r>
            <a:endParaRPr lang="tr-TR" sz="240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Computers are helpless to find exact solutions to most exponential time problems!</a:t>
            </a:r>
            <a:endParaRPr lang="en-US" sz="2400" dirty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080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C42119-3DC8-4A83-AF91-F2FE8EC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Floor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Ceiling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076D42-198C-4CFC-B293-5F2498B2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x be a real number. </a:t>
            </a:r>
            <a:endParaRPr lang="tr-TR" dirty="0"/>
          </a:p>
          <a:p>
            <a:r>
              <a:rPr lang="en-US" dirty="0"/>
              <a:t>The floor of x, denoted by</a:t>
            </a:r>
            <a:r>
              <a:rPr lang="tr-TR" dirty="0"/>
              <a:t> ⌊x⌋</a:t>
            </a:r>
            <a:r>
              <a:rPr lang="en-US" dirty="0"/>
              <a:t>, is defined as the greatest integer less than or equal to x.</a:t>
            </a:r>
            <a:endParaRPr lang="tr-TR" dirty="0"/>
          </a:p>
          <a:p>
            <a:r>
              <a:rPr lang="en-US" dirty="0"/>
              <a:t>The ceiling of x, denoted by</a:t>
            </a:r>
            <a:r>
              <a:rPr lang="tr-TR" dirty="0"/>
              <a:t>  </a:t>
            </a:r>
            <a:r>
              <a:rPr lang="tr-TR" dirty="0">
                <a:solidFill>
                  <a:srgbClr val="202122"/>
                </a:solidFill>
                <a:latin typeface="Nimbus Roman No9 L"/>
              </a:rPr>
              <a:t>⌈</a:t>
            </a:r>
            <a:r>
              <a:rPr lang="tr-TR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tr-TR" dirty="0">
                <a:solidFill>
                  <a:srgbClr val="202122"/>
                </a:solidFill>
                <a:latin typeface="Nimbus Roman No9 L"/>
              </a:rPr>
              <a:t>⌉</a:t>
            </a:r>
            <a:r>
              <a:rPr lang="en-US" dirty="0"/>
              <a:t>, is defined as the least integer greater than or equal to x</a:t>
            </a:r>
            <a:r>
              <a:rPr lang="tr-TR" dirty="0"/>
              <a:t>.</a:t>
            </a:r>
            <a:r>
              <a:rPr lang="pt-BR" dirty="0"/>
              <a:t> </a:t>
            </a:r>
            <a:endParaRPr lang="tr-TR" dirty="0"/>
          </a:p>
          <a:p>
            <a:r>
              <a:rPr lang="pt-BR" dirty="0"/>
              <a:t>For </a:t>
            </a:r>
            <a:r>
              <a:rPr lang="tr-TR" i="1" dirty="0"/>
              <a:t>x</a:t>
            </a:r>
            <a:r>
              <a:rPr lang="pt-BR" dirty="0"/>
              <a:t> an integer, ⌊</a:t>
            </a:r>
            <a:r>
              <a:rPr lang="tr-TR" i="1" dirty="0"/>
              <a:t>x</a:t>
            </a:r>
            <a:r>
              <a:rPr lang="pt-BR" dirty="0"/>
              <a:t>⌋ = ⌈</a:t>
            </a:r>
            <a:r>
              <a:rPr lang="tr-TR" i="1" dirty="0"/>
              <a:t>x</a:t>
            </a:r>
            <a:r>
              <a:rPr lang="pt-BR" dirty="0"/>
              <a:t>⌉ = </a:t>
            </a:r>
            <a:r>
              <a:rPr lang="tr-TR" i="1" dirty="0"/>
              <a:t>x</a:t>
            </a:r>
            <a:endParaRPr lang="tr-TR" dirty="0"/>
          </a:p>
          <a:p>
            <a:pPr marL="265113" indent="0">
              <a:buNone/>
            </a:pPr>
            <a:r>
              <a:rPr lang="tr-TR" dirty="0" err="1"/>
              <a:t>Examples</a:t>
            </a:r>
            <a:r>
              <a:rPr lang="tr-TR" dirty="0"/>
              <a:t>:</a:t>
            </a:r>
          </a:p>
          <a:p>
            <a:pPr marL="265113" indent="0">
              <a:buNone/>
            </a:pPr>
            <a:r>
              <a:rPr lang="tr-TR" dirty="0"/>
              <a:t>⌊5.4⌋ = 5,   ⌊−6.4⌋ = −7, </a:t>
            </a:r>
          </a:p>
          <a:p>
            <a:pPr marL="265113" indent="0">
              <a:buNone/>
            </a:pPr>
            <a:r>
              <a:rPr lang="tr-TR" dirty="0"/>
              <a:t>⌈5.4⌉ = 6, </a:t>
            </a:r>
            <a:r>
              <a:rPr lang="tr-TR" dirty="0" err="1"/>
              <a:t>and</a:t>
            </a:r>
            <a:r>
              <a:rPr lang="tr-TR" dirty="0"/>
              <a:t> ⌈−6.4⌉ = −6</a:t>
            </a:r>
          </a:p>
        </p:txBody>
      </p:sp>
    </p:spTree>
    <p:extLst>
      <p:ext uri="{BB962C8B-B14F-4D97-AF65-F5344CB8AC3E}">
        <p14:creationId xmlns:p14="http://schemas.microsoft.com/office/powerpoint/2010/main" val="18699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9537" y="476250"/>
            <a:ext cx="8748464" cy="936526"/>
          </a:xfrm>
        </p:spPr>
        <p:txBody>
          <a:bodyPr>
            <a:normAutofit fontScale="90000"/>
          </a:bodyPr>
          <a:lstStyle/>
          <a:p>
            <a:r>
              <a:rPr lang="tr-TR" altLang="en-US" sz="4000" dirty="0" err="1">
                <a:latin typeface="+mn-lt"/>
              </a:rPr>
              <a:t>Common</a:t>
            </a:r>
            <a:r>
              <a:rPr lang="tr-TR" altLang="en-US" sz="4000" dirty="0">
                <a:latin typeface="+mn-lt"/>
              </a:rPr>
              <a:t> </a:t>
            </a:r>
            <a:r>
              <a:rPr lang="tr-TR" altLang="en-US" sz="4000" dirty="0" err="1">
                <a:latin typeface="+mn-lt"/>
              </a:rPr>
              <a:t>Functions</a:t>
            </a:r>
            <a:r>
              <a:rPr lang="en-US" altLang="en-US" sz="4000" dirty="0">
                <a:latin typeface="+mn-lt"/>
              </a:rPr>
              <a:t>: </a:t>
            </a:r>
            <a:r>
              <a:rPr lang="tr-TR" altLang="en-US" sz="4000" dirty="0" err="1">
                <a:latin typeface="+mn-lt"/>
              </a:rPr>
              <a:t>Logarithms</a:t>
            </a:r>
            <a:br>
              <a:rPr lang="en-US" altLang="en-US" sz="4000" dirty="0"/>
            </a:br>
            <a:endParaRPr lang="tr-TR" altLang="en-US" sz="4000" dirty="0"/>
          </a:p>
        </p:txBody>
      </p:sp>
      <p:sp>
        <p:nvSpPr>
          <p:cNvPr id="89091" name="TextBox 3"/>
          <p:cNvSpPr txBox="1">
            <a:spLocks noChangeArrowheads="1"/>
          </p:cNvSpPr>
          <p:nvPr/>
        </p:nvSpPr>
        <p:spPr bwMode="auto">
          <a:xfrm>
            <a:off x="2063553" y="2420938"/>
            <a:ext cx="7993261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r>
              <a:rPr lang="en-US" altLang="en-US"/>
              <a:t> 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33144"/>
              </p:ext>
            </p:extLst>
          </p:nvPr>
        </p:nvGraphicFramePr>
        <p:xfrm>
          <a:off x="3472372" y="3636228"/>
          <a:ext cx="3168039" cy="161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4" imgW="1002865" imgH="736280" progId="Equation.3">
                  <p:embed/>
                </p:oleObj>
              </mc:Choice>
              <mc:Fallback>
                <p:oleObj name="Equation" r:id="rId4" imgW="1002865" imgH="736280" progId="Equation.3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372" y="3636228"/>
                        <a:ext cx="3168039" cy="1617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1325425" y="1353543"/>
            <a:ext cx="948022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 b="1" dirty="0"/>
          </a:p>
          <a:p>
            <a:pPr eaLnBrk="1" hangingPunct="1"/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 logarithm of a number to a given </a:t>
            </a:r>
            <a:r>
              <a:rPr lang="tr-TR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power to which the base must be raised in order to produce that number.</a:t>
            </a:r>
            <a:r>
              <a:rPr lang="tr-T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/>
            <a:endParaRPr lang="tr-T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know that </a:t>
            </a:r>
            <a:r>
              <a:rPr lang="en-US" altLang="en-US" sz="2400" dirty="0"/>
              <a:t>10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=1000,</a:t>
            </a:r>
            <a:r>
              <a:rPr lang="tr-TR" altLang="en-US" sz="2400" dirty="0"/>
              <a:t> </a:t>
            </a:r>
            <a:r>
              <a:rPr lang="en-US" altLang="en-US" sz="2400" dirty="0"/>
              <a:t>what is 3 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090" y="508895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 </a:t>
            </a:r>
            <a:r>
              <a:rPr lang="en-US" sz="2800" dirty="0"/>
              <a:t>Similarly, since 2</a:t>
            </a:r>
            <a:r>
              <a:rPr lang="tr-TR" sz="2800" baseline="30000" dirty="0"/>
              <a:t>6</a:t>
            </a:r>
            <a:r>
              <a:rPr lang="en-US" sz="2800" dirty="0"/>
              <a:t> = </a:t>
            </a:r>
            <a:r>
              <a:rPr lang="tr-TR" sz="2800" dirty="0"/>
              <a:t>64</a:t>
            </a:r>
            <a:r>
              <a:rPr lang="en-US" sz="2800" dirty="0"/>
              <a:t>,</a:t>
            </a:r>
            <a:r>
              <a:rPr lang="tr-TR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tr-TR" sz="2800" dirty="0"/>
              <a:t>64</a:t>
            </a:r>
            <a:r>
              <a:rPr lang="en-US" sz="2800" dirty="0"/>
              <a:t> = </a:t>
            </a:r>
            <a:r>
              <a:rPr lang="tr-TR" sz="2800" dirty="0"/>
              <a:t>6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0727" y="404664"/>
            <a:ext cx="7793037" cy="1174750"/>
          </a:xfrm>
        </p:spPr>
        <p:txBody>
          <a:bodyPr>
            <a:normAutofit/>
          </a:bodyPr>
          <a:lstStyle/>
          <a:p>
            <a:r>
              <a:rPr lang="tr-TR" altLang="en-US" sz="3600" dirty="0" err="1">
                <a:latin typeface="+mn-lt"/>
              </a:rPr>
              <a:t>Common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Functions</a:t>
            </a:r>
            <a:r>
              <a:rPr lang="en-US" altLang="en-US" sz="3600" dirty="0">
                <a:latin typeface="+mn-lt"/>
              </a:rPr>
              <a:t>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Logarithms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91139" name="TextBox 3"/>
          <p:cNvSpPr txBox="1">
            <a:spLocks noChangeArrowheads="1"/>
          </p:cNvSpPr>
          <p:nvPr/>
        </p:nvSpPr>
        <p:spPr bwMode="auto">
          <a:xfrm>
            <a:off x="1371600" y="1872298"/>
            <a:ext cx="89995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Three particular values for the base </a:t>
            </a:r>
            <a:r>
              <a:rPr lang="en-US" altLang="en-US" sz="2800" i="1" dirty="0">
                <a:latin typeface="+mn-lt"/>
              </a:rPr>
              <a:t>b</a:t>
            </a:r>
            <a:r>
              <a:rPr lang="en-US" altLang="en-US" sz="2800" dirty="0">
                <a:latin typeface="+mn-lt"/>
              </a:rPr>
              <a:t> are most common</a:t>
            </a:r>
            <a:r>
              <a:rPr lang="tr-TR" altLang="en-US" sz="2800" dirty="0">
                <a:latin typeface="+mn-lt"/>
              </a:rPr>
              <a:t>:</a:t>
            </a:r>
          </a:p>
          <a:p>
            <a:pPr eaLnBrk="1" hangingPunct="1"/>
            <a:endParaRPr lang="tr-TR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The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natural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logarithm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b="1" dirty="0">
                <a:latin typeface="+mn-lt"/>
              </a:rPr>
              <a:t>(</a:t>
            </a:r>
            <a:r>
              <a:rPr lang="tr-TR" altLang="en-US" sz="2800" dirty="0" err="1">
                <a:latin typeface="+mn-lt"/>
                <a:cs typeface="Times New Roman" panose="02020603050405020304" pitchFamily="18" charset="0"/>
              </a:rPr>
              <a:t>ln</a:t>
            </a:r>
            <a:r>
              <a:rPr lang="tr-TR" altLang="en-US" sz="2800" b="1" dirty="0">
                <a:latin typeface="+mn-lt"/>
              </a:rPr>
              <a:t>):</a:t>
            </a:r>
            <a:r>
              <a:rPr lang="en-US" altLang="en-US" sz="2800" dirty="0">
                <a:latin typeface="+mn-lt"/>
              </a:rPr>
              <a:t> Base </a:t>
            </a:r>
            <a:r>
              <a:rPr lang="en-US" altLang="en-US" sz="2800" i="1" dirty="0">
                <a:latin typeface="+mn-lt"/>
              </a:rPr>
              <a:t>b</a:t>
            </a:r>
            <a:r>
              <a:rPr lang="en-US" altLang="en-US" sz="2800" dirty="0">
                <a:latin typeface="+mn-lt"/>
              </a:rPr>
              <a:t> =</a:t>
            </a:r>
            <a:r>
              <a:rPr lang="tr-TR" altLang="en-US" sz="2800" dirty="0">
                <a:latin typeface="+mn-lt"/>
              </a:rPr>
              <a:t> e </a:t>
            </a:r>
            <a:r>
              <a:rPr lang="en-US" altLang="en-US" sz="2800" dirty="0">
                <a:latin typeface="+mn-lt"/>
              </a:rPr>
              <a:t>= 2</a:t>
            </a:r>
            <a:r>
              <a:rPr lang="tr-TR" altLang="en-US" sz="2800" dirty="0">
                <a:latin typeface="+mn-lt"/>
              </a:rPr>
              <a:t>.71828…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The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common</a:t>
            </a:r>
            <a:r>
              <a:rPr lang="en-US" altLang="en-US" sz="2800" dirty="0">
                <a:latin typeface="+mn-lt"/>
              </a:rPr>
              <a:t> logarithm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b="1" dirty="0">
                <a:latin typeface="+mn-lt"/>
              </a:rPr>
              <a:t>(</a:t>
            </a:r>
            <a:r>
              <a:rPr lang="tr-TR" altLang="en-US" sz="2800" dirty="0" err="1">
                <a:latin typeface="+mn-lt"/>
                <a:cs typeface="Times New Roman" panose="02020603050405020304" pitchFamily="18" charset="0"/>
              </a:rPr>
              <a:t>log</a:t>
            </a:r>
            <a:r>
              <a:rPr lang="tr-TR" altLang="en-US" sz="2800" b="1" dirty="0">
                <a:latin typeface="+mn-lt"/>
              </a:rPr>
              <a:t>):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Base </a:t>
            </a:r>
            <a:r>
              <a:rPr lang="en-US" altLang="en-US" sz="2800" i="1" dirty="0">
                <a:latin typeface="+mn-lt"/>
              </a:rPr>
              <a:t>b</a:t>
            </a:r>
            <a:r>
              <a:rPr lang="en-US" altLang="en-US" sz="2800" dirty="0">
                <a:latin typeface="+mn-lt"/>
              </a:rPr>
              <a:t> =</a:t>
            </a:r>
            <a:r>
              <a:rPr lang="tr-TR" altLang="en-US" sz="2800" dirty="0">
                <a:latin typeface="+mn-lt"/>
              </a:rPr>
              <a:t>10</a:t>
            </a:r>
            <a:endParaRPr lang="tr-TR" altLang="en-US" sz="2800" b="1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</a:t>
            </a:r>
            <a:r>
              <a:rPr lang="tr-TR" altLang="en-US" sz="2800" dirty="0">
                <a:latin typeface="+mn-lt"/>
              </a:rPr>
              <a:t>T</a:t>
            </a:r>
            <a:r>
              <a:rPr lang="en-US" altLang="en-US" sz="2800" dirty="0">
                <a:latin typeface="+mn-lt"/>
              </a:rPr>
              <a:t>he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binary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logarithm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b="1" dirty="0">
                <a:latin typeface="+mn-lt"/>
              </a:rPr>
              <a:t>(</a:t>
            </a:r>
            <a:r>
              <a:rPr lang="tr-TR" altLang="en-US" sz="2800" dirty="0" err="1">
                <a:latin typeface="+mn-lt"/>
                <a:cs typeface="Times New Roman" panose="02020603050405020304" pitchFamily="18" charset="0"/>
              </a:rPr>
              <a:t>lg</a:t>
            </a:r>
            <a:r>
              <a:rPr lang="tr-TR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2800" dirty="0" err="1">
                <a:latin typeface="+mn-lt"/>
                <a:cs typeface="Times New Roman" panose="02020603050405020304" pitchFamily="18" charset="0"/>
              </a:rPr>
              <a:t>or</a:t>
            </a:r>
            <a:r>
              <a:rPr lang="tr-TR" altLang="en-US" sz="2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tr-TR" altLang="en-US" sz="2800" dirty="0" err="1">
                <a:latin typeface="+mn-lt"/>
                <a:cs typeface="Times New Roman" panose="02020603050405020304" pitchFamily="18" charset="0"/>
              </a:rPr>
              <a:t>log</a:t>
            </a:r>
            <a:r>
              <a:rPr lang="tr-TR" altLang="en-US" sz="2800" b="1" dirty="0">
                <a:latin typeface="+mn-lt"/>
              </a:rPr>
              <a:t>) :</a:t>
            </a:r>
            <a:r>
              <a:rPr lang="en-US" altLang="en-US" sz="2800" dirty="0">
                <a:latin typeface="+mn-lt"/>
              </a:rPr>
              <a:t> Base </a:t>
            </a:r>
            <a:r>
              <a:rPr lang="en-US" altLang="en-US" sz="2800" i="1" dirty="0">
                <a:latin typeface="+mn-lt"/>
              </a:rPr>
              <a:t>b</a:t>
            </a:r>
            <a:r>
              <a:rPr lang="en-US" altLang="en-US" sz="2800" dirty="0">
                <a:latin typeface="+mn-lt"/>
              </a:rPr>
              <a:t> = 2</a:t>
            </a:r>
            <a:endParaRPr lang="tr-TR" altLang="en-US" sz="2800" dirty="0">
              <a:latin typeface="+mn-lt"/>
            </a:endParaRPr>
          </a:p>
          <a:p>
            <a:pPr eaLnBrk="1" hangingPunct="1"/>
            <a:endParaRPr lang="tr-TR" altLang="en-US" sz="2800" dirty="0">
              <a:latin typeface="+mn-lt"/>
            </a:endParaRPr>
          </a:p>
          <a:p>
            <a:pPr eaLnBrk="1" hangingPunct="1"/>
            <a:r>
              <a:rPr lang="tr-TR" altLang="en-US" sz="2800" dirty="0" err="1">
                <a:latin typeface="+mn-lt"/>
              </a:rPr>
              <a:t>In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computer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applications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we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use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log</a:t>
            </a:r>
            <a:r>
              <a:rPr lang="tr-TR" altLang="en-US" sz="2800" dirty="0">
                <a:latin typeface="+mn-lt"/>
              </a:rPr>
              <a:t> </a:t>
            </a:r>
            <a:r>
              <a:rPr lang="tr-TR" altLang="en-US" sz="2800" dirty="0" err="1">
                <a:latin typeface="+mn-lt"/>
              </a:rPr>
              <a:t>base</a:t>
            </a:r>
            <a:r>
              <a:rPr lang="tr-TR" altLang="en-US" sz="2800" dirty="0">
                <a:latin typeface="+mn-lt"/>
              </a:rPr>
              <a:t> 2.</a:t>
            </a:r>
          </a:p>
          <a:p>
            <a:pPr eaLnBrk="1" hangingPunct="1"/>
            <a:endParaRPr lang="tr-TR" altLang="en-US" sz="2800" dirty="0">
              <a:latin typeface="+mn-lt"/>
            </a:endParaRPr>
          </a:p>
          <a:p>
            <a:pPr eaLnBrk="1" hangingPunct="1"/>
            <a:r>
              <a:rPr lang="tr-TR" altLang="en-US" sz="2800" dirty="0" err="1">
                <a:latin typeface="+mn-lt"/>
              </a:rPr>
              <a:t>So</a:t>
            </a:r>
            <a:r>
              <a:rPr lang="tr-TR" altLang="en-US" sz="2800" dirty="0">
                <a:latin typeface="+mn-lt"/>
              </a:rPr>
              <a:t>, </a:t>
            </a:r>
            <a:r>
              <a:rPr lang="tr-TR" altLang="en-US" sz="2800" dirty="0" err="1">
                <a:solidFill>
                  <a:srgbClr val="FF0000"/>
                </a:solidFill>
                <a:latin typeface="+mn-lt"/>
              </a:rPr>
              <a:t>log</a:t>
            </a:r>
            <a:r>
              <a:rPr lang="tr-TR" altLang="en-US" sz="2800" dirty="0">
                <a:solidFill>
                  <a:srgbClr val="FF0000"/>
                </a:solidFill>
                <a:latin typeface="+mn-lt"/>
              </a:rPr>
              <a:t> 32 </a:t>
            </a:r>
            <a:r>
              <a:rPr lang="tr-TR" altLang="en-US" sz="2800" dirty="0" err="1">
                <a:solidFill>
                  <a:srgbClr val="FF0000"/>
                </a:solidFill>
                <a:latin typeface="+mn-lt"/>
              </a:rPr>
              <a:t>means</a:t>
            </a:r>
            <a:r>
              <a:rPr lang="tr-TR" altLang="en-US" sz="2800" dirty="0">
                <a:solidFill>
                  <a:srgbClr val="FF0000"/>
                </a:solidFill>
                <a:latin typeface="+mn-lt"/>
              </a:rPr>
              <a:t> log</a:t>
            </a:r>
            <a:r>
              <a:rPr lang="tr-TR" altLang="en-US" sz="28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tr-TR" altLang="en-US" sz="2800" dirty="0">
                <a:solidFill>
                  <a:srgbClr val="FF0000"/>
                </a:solidFill>
                <a:latin typeface="+mn-lt"/>
              </a:rPr>
              <a:t> 32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529" y="291119"/>
            <a:ext cx="7793037" cy="1174750"/>
          </a:xfrm>
        </p:spPr>
        <p:txBody>
          <a:bodyPr>
            <a:normAutofit/>
          </a:bodyPr>
          <a:lstStyle/>
          <a:p>
            <a:r>
              <a:rPr lang="tr-TR" altLang="en-US" sz="3600" dirty="0" err="1">
                <a:latin typeface="+mn-lt"/>
              </a:rPr>
              <a:t>Common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Functions</a:t>
            </a:r>
            <a:r>
              <a:rPr lang="en-US" altLang="en-US" sz="3600" dirty="0">
                <a:latin typeface="+mn-lt"/>
              </a:rPr>
              <a:t>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Logarithms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93187" name="TextBox 3"/>
          <p:cNvSpPr txBox="1">
            <a:spLocks noChangeArrowheads="1"/>
          </p:cNvSpPr>
          <p:nvPr/>
        </p:nvSpPr>
        <p:spPr bwMode="auto">
          <a:xfrm>
            <a:off x="1710050" y="1553038"/>
            <a:ext cx="806799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800" dirty="0" err="1"/>
              <a:t>To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find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logarithm</a:t>
            </a:r>
            <a:r>
              <a:rPr lang="tr-TR" altLang="en-US" sz="2800" dirty="0"/>
              <a:t> of a </a:t>
            </a:r>
            <a:r>
              <a:rPr lang="tr-TR" altLang="en-US" sz="2800" dirty="0" err="1"/>
              <a:t>number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with</a:t>
            </a:r>
            <a:r>
              <a:rPr lang="tr-TR" altLang="en-US" sz="2800" dirty="0"/>
              <a:t> a </a:t>
            </a:r>
            <a:r>
              <a:rPr lang="tr-TR" altLang="en-US" sz="2800" dirty="0" err="1"/>
              <a:t>given</a:t>
            </a:r>
            <a:r>
              <a:rPr lang="tr-TR" altLang="en-US" sz="2800" dirty="0"/>
              <a:t> </a:t>
            </a:r>
            <a:r>
              <a:rPr lang="tr-TR" altLang="en-US" sz="2800" dirty="0" err="1"/>
              <a:t>base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we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solve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following</a:t>
            </a:r>
            <a:r>
              <a:rPr lang="tr-TR" altLang="en-US" sz="2800" dirty="0"/>
              <a:t> </a:t>
            </a:r>
            <a:r>
              <a:rPr lang="tr-TR" altLang="en-US" sz="2800" dirty="0" err="1"/>
              <a:t>equation</a:t>
            </a:r>
            <a:endParaRPr lang="tr-TR" altLang="en-US" sz="2800" dirty="0"/>
          </a:p>
          <a:p>
            <a:pPr eaLnBrk="1" hangingPunct="1"/>
            <a:endParaRPr lang="tr-TR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tr-TR" altLang="en-US" sz="2800" dirty="0" err="1"/>
              <a:t>Examples</a:t>
            </a:r>
            <a:r>
              <a:rPr lang="tr-TR" altLang="en-US" sz="2800" dirty="0"/>
              <a:t>: </a:t>
            </a:r>
            <a:endParaRPr lang="en-US" altLang="en-US" sz="2800" b="1" dirty="0"/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>
            <p:extLst/>
          </p:nvPr>
        </p:nvGraphicFramePr>
        <p:xfrm>
          <a:off x="2290520" y="3828810"/>
          <a:ext cx="3653703" cy="209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4" imgW="1256755" imgH="723586" progId="Equation.3">
                  <p:embed/>
                </p:oleObj>
              </mc:Choice>
              <mc:Fallback>
                <p:oleObj name="Equation" r:id="rId4" imgW="1256755" imgH="723586" progId="Equation.3">
                  <p:embed/>
                  <p:pic>
                    <p:nvPicPr>
                      <p:cNvPr id="931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20" y="3828810"/>
                        <a:ext cx="3653703" cy="2095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Object 3"/>
              <p:cNvSpPr txBox="1"/>
              <p:nvPr/>
            </p:nvSpPr>
            <p:spPr bwMode="auto">
              <a:xfrm>
                <a:off x="2158232" y="2676422"/>
                <a:ext cx="1450206" cy="4429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9318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8232" y="2676422"/>
                <a:ext cx="1450206" cy="44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5601" y="292340"/>
            <a:ext cx="7793037" cy="727893"/>
          </a:xfrm>
        </p:spPr>
        <p:txBody>
          <a:bodyPr>
            <a:normAutofit/>
          </a:bodyPr>
          <a:lstStyle/>
          <a:p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 Logarithms</a:t>
            </a:r>
            <a:endParaRPr lang="tr-TR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235" name="TextBox 3"/>
          <p:cNvSpPr txBox="1">
            <a:spLocks noChangeArrowheads="1"/>
          </p:cNvSpPr>
          <p:nvPr/>
        </p:nvSpPr>
        <p:spPr bwMode="auto">
          <a:xfrm>
            <a:off x="1826569" y="1422920"/>
            <a:ext cx="78491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800" dirty="0" err="1"/>
              <a:t>Some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useful</a:t>
            </a:r>
            <a:r>
              <a:rPr lang="tr-TR" altLang="en-US" sz="2800" dirty="0"/>
              <a:t> </a:t>
            </a:r>
            <a:r>
              <a:rPr lang="tr-TR" altLang="en-US" sz="2800" dirty="0" err="1"/>
              <a:t>expressions</a:t>
            </a:r>
            <a:r>
              <a:rPr lang="tr-TR" altLang="en-US" sz="2800" dirty="0"/>
              <a:t>: </a:t>
            </a:r>
            <a:endParaRPr lang="en-US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6" name="Object 3"/>
              <p:cNvSpPr txBox="1"/>
              <p:nvPr/>
            </p:nvSpPr>
            <p:spPr bwMode="auto">
              <a:xfrm>
                <a:off x="2249488" y="1989138"/>
                <a:ext cx="4281941" cy="24479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r-T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tr-T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9523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9488" y="1989138"/>
                <a:ext cx="4281941" cy="2447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143189" y="3854534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(1) = 0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3432</Words>
  <Application>Microsoft Office PowerPoint</Application>
  <PresentationFormat>Geniş ekran</PresentationFormat>
  <Paragraphs>467</Paragraphs>
  <Slides>46</Slides>
  <Notes>32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60" baseType="lpstr">
      <vt:lpstr>굴림</vt:lpstr>
      <vt:lpstr>맑은 고딕</vt:lpstr>
      <vt:lpstr>Arial</vt:lpstr>
      <vt:lpstr>Calibri</vt:lpstr>
      <vt:lpstr>Calibri Light</vt:lpstr>
      <vt:lpstr>Cambria Math</vt:lpstr>
      <vt:lpstr>Courier New</vt:lpstr>
      <vt:lpstr>Marlett</vt:lpstr>
      <vt:lpstr>Nimbus Roman No9 L</vt:lpstr>
      <vt:lpstr>Tahoma</vt:lpstr>
      <vt:lpstr>Times New Roman</vt:lpstr>
      <vt:lpstr>Wingdings</vt:lpstr>
      <vt:lpstr>Office Teması</vt:lpstr>
      <vt:lpstr>Equation</vt:lpstr>
      <vt:lpstr>COMP 2310 Data Structures and Algorithms </vt:lpstr>
      <vt:lpstr>Mathematical Reminders</vt:lpstr>
      <vt:lpstr>Common Functions: Exponents</vt:lpstr>
      <vt:lpstr>Summations</vt:lpstr>
      <vt:lpstr>Floor and Ceiling Functions</vt:lpstr>
      <vt:lpstr>Common Functions: Logarithms </vt:lpstr>
      <vt:lpstr>Common Functions: Logarithms</vt:lpstr>
      <vt:lpstr>Common Functions: Logarithms</vt:lpstr>
      <vt:lpstr>Common Functions: Logarithms</vt:lpstr>
      <vt:lpstr>Algorithm Complexity</vt:lpstr>
      <vt:lpstr>Algorithm Complexity</vt:lpstr>
      <vt:lpstr> How to Measure Complexity ?</vt:lpstr>
      <vt:lpstr>Time Factor - How to measure time cost of an algorithm? </vt:lpstr>
      <vt:lpstr>Finding a Complexity Measure </vt:lpstr>
      <vt:lpstr>Finding a Complexity Measure</vt:lpstr>
      <vt:lpstr>PowerPoint Sunusu</vt:lpstr>
      <vt:lpstr>PowerPoint Sunusu</vt:lpstr>
      <vt:lpstr>Simplified Expression: Big-O notation</vt:lpstr>
      <vt:lpstr>Simplified Expression: Big-O notation</vt:lpstr>
      <vt:lpstr>Big O : Example-1 How to Define c?</vt:lpstr>
      <vt:lpstr>PowerPoint Sunusu</vt:lpstr>
      <vt:lpstr>Big-O notation : Example2</vt:lpstr>
      <vt:lpstr>Big-O notation: Illustration-2</vt:lpstr>
      <vt:lpstr>Simplifying Big-O Notation</vt:lpstr>
      <vt:lpstr>Simplifying Big-O Notation</vt:lpstr>
      <vt:lpstr>Asymptotic Bounds for Polinomials</vt:lpstr>
      <vt:lpstr>Determining Asymptotic Complexity</vt:lpstr>
      <vt:lpstr>Determining Asymptotic Complexity</vt:lpstr>
      <vt:lpstr>Determining Asymptotic Complexity</vt:lpstr>
      <vt:lpstr>General Rules</vt:lpstr>
      <vt:lpstr>PowerPoint Sunusu</vt:lpstr>
      <vt:lpstr>Finding Asymptotic Complexity</vt:lpstr>
      <vt:lpstr>PowerPoint Sunusu</vt:lpstr>
      <vt:lpstr>PowerPoint Sunusu</vt:lpstr>
      <vt:lpstr>PowerPoint Sunusu</vt:lpstr>
      <vt:lpstr>Worst Case – Best Case - Average Case</vt:lpstr>
      <vt:lpstr>PowerPoint Sunusu</vt:lpstr>
      <vt:lpstr>PowerPoint Sunusu</vt:lpstr>
      <vt:lpstr>PowerPoint Sunusu</vt:lpstr>
      <vt:lpstr>Big-O notation: Reminder</vt:lpstr>
      <vt:lpstr>Complexity Order of Common Functions</vt:lpstr>
      <vt:lpstr>PowerPoint Sunusu</vt:lpstr>
      <vt:lpstr>PowerPoint Sunusu</vt:lpstr>
      <vt:lpstr>Running Times</vt:lpstr>
      <vt:lpstr>Common Time Complexities</vt:lpstr>
      <vt:lpstr>Exponential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Reminders</dc:title>
  <dc:creator>Mehmet Okur</dc:creator>
  <cp:lastModifiedBy>Umut Avcı</cp:lastModifiedBy>
  <cp:revision>79</cp:revision>
  <dcterms:created xsi:type="dcterms:W3CDTF">2021-09-15T07:08:29Z</dcterms:created>
  <dcterms:modified xsi:type="dcterms:W3CDTF">2023-10-13T11:08:46Z</dcterms:modified>
</cp:coreProperties>
</file>