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46"/>
  </p:notesMasterIdLst>
  <p:sldIdLst>
    <p:sldId id="544" r:id="rId2"/>
    <p:sldId id="553" r:id="rId3"/>
    <p:sldId id="552" r:id="rId4"/>
    <p:sldId id="470" r:id="rId5"/>
    <p:sldId id="550" r:id="rId6"/>
    <p:sldId id="554" r:id="rId7"/>
    <p:sldId id="485" r:id="rId8"/>
    <p:sldId id="481" r:id="rId9"/>
    <p:sldId id="261" r:id="rId10"/>
    <p:sldId id="482" r:id="rId11"/>
    <p:sldId id="539" r:id="rId12"/>
    <p:sldId id="512" r:id="rId13"/>
    <p:sldId id="541" r:id="rId14"/>
    <p:sldId id="547" r:id="rId15"/>
    <p:sldId id="545" r:id="rId16"/>
    <p:sldId id="549" r:id="rId17"/>
    <p:sldId id="548" r:id="rId18"/>
    <p:sldId id="472" r:id="rId19"/>
    <p:sldId id="473" r:id="rId20"/>
    <p:sldId id="506" r:id="rId21"/>
    <p:sldId id="474" r:id="rId22"/>
    <p:sldId id="476" r:id="rId23"/>
    <p:sldId id="268" r:id="rId24"/>
    <p:sldId id="274" r:id="rId25"/>
    <p:sldId id="540" r:id="rId26"/>
    <p:sldId id="502" r:id="rId27"/>
    <p:sldId id="492" r:id="rId28"/>
    <p:sldId id="500" r:id="rId29"/>
    <p:sldId id="494" r:id="rId30"/>
    <p:sldId id="495" r:id="rId31"/>
    <p:sldId id="496" r:id="rId32"/>
    <p:sldId id="497" r:id="rId33"/>
    <p:sldId id="498" r:id="rId34"/>
    <p:sldId id="501" r:id="rId35"/>
    <p:sldId id="490" r:id="rId36"/>
    <p:sldId id="527" r:id="rId37"/>
    <p:sldId id="504" r:id="rId38"/>
    <p:sldId id="505" r:id="rId39"/>
    <p:sldId id="546" r:id="rId40"/>
    <p:sldId id="486" r:id="rId41"/>
    <p:sldId id="551" r:id="rId42"/>
    <p:sldId id="487" r:id="rId43"/>
    <p:sldId id="432" r:id="rId44"/>
    <p:sldId id="438" r:id="rId4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99"/>
    <a:srgbClr val="B381D9"/>
    <a:srgbClr val="D6EEFC"/>
    <a:srgbClr val="006600"/>
    <a:srgbClr val="BBE0F9"/>
    <a:srgbClr val="C1FFEF"/>
    <a:srgbClr val="75FFD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89415" autoAdjust="0"/>
  </p:normalViewPr>
  <p:slideViewPr>
    <p:cSldViewPr>
      <p:cViewPr varScale="1">
        <p:scale>
          <a:sx n="74" d="100"/>
          <a:sy n="74" d="100"/>
        </p:scale>
        <p:origin x="148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19:26.63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19:27.3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6:21:15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43,'4'-4,"5"-1,6 0,3 1,-1-3,1 0,1 1,-2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D01BC14-EEAB-4099-A91A-9B67E3C49072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7CD73C-9951-426F-B7FF-66BAB91B1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28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Recursion</a:t>
            </a:r>
            <a:r>
              <a:rPr lang="en-US" altLang="en-US" sz="2400" dirty="0">
                <a:solidFill>
                  <a:srgbClr val="006600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tr-TR" altLang="en-US" sz="2400" dirty="0"/>
              <a:t>an </a:t>
            </a:r>
            <a:r>
              <a:rPr lang="en-US" altLang="en-US" sz="2400" dirty="0"/>
              <a:t>effective  programming technique in which</a:t>
            </a:r>
            <a:r>
              <a:rPr lang="tr-TR" altLang="en-US" sz="2400" dirty="0"/>
              <a:t> 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function (method) calls itself.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Something is defined in terms of a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smaller version </a:t>
            </a:r>
            <a:r>
              <a:rPr lang="en-US" altLang="en-US" sz="2400" dirty="0">
                <a:sym typeface="Wingdings" panose="05000000000000000000" pitchFamily="2" charset="2"/>
              </a:rPr>
              <a:t>itself.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I</a:t>
            </a:r>
            <a:r>
              <a:rPr lang="en-US" altLang="en-US" sz="2400" dirty="0"/>
              <a:t>t</a:t>
            </a:r>
            <a:r>
              <a:rPr lang="tr-TR" altLang="en-US" sz="2400" dirty="0"/>
              <a:t> </a:t>
            </a:r>
            <a:r>
              <a:rPr lang="en-US" altLang="en-US" sz="2400" dirty="0"/>
              <a:t>provides a unique conceptual framework for solving  important computational problems.</a:t>
            </a:r>
          </a:p>
          <a:p>
            <a:pPr eaLnBrk="1" hangingPunct="1"/>
            <a:r>
              <a:rPr lang="en-US" altLang="en-US" sz="2400" dirty="0"/>
              <a:t>Many computational problems can be solved </a:t>
            </a:r>
            <a:r>
              <a:rPr lang="en-US" altLang="zh-CN" sz="2400" dirty="0"/>
              <a:t>easily </a:t>
            </a:r>
            <a:r>
              <a:rPr lang="en-US" altLang="en-US" sz="2400" dirty="0"/>
              <a:t>using recursion if you </a:t>
            </a:r>
            <a:r>
              <a:rPr lang="en-US" altLang="en-US" sz="2400" i="1" dirty="0">
                <a:solidFill>
                  <a:srgbClr val="FF0000"/>
                </a:solidFill>
              </a:rPr>
              <a:t>think recursively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In this section  first we will study some recursion examples:</a:t>
            </a:r>
            <a:r>
              <a:rPr lang="tr-TR" altLang="en-US" sz="2400" dirty="0"/>
              <a:t> T</a:t>
            </a:r>
            <a:r>
              <a:rPr lang="en-US" altLang="en-US" sz="2400" dirty="0" err="1"/>
              <a:t>riangular</a:t>
            </a:r>
            <a:r>
              <a:rPr lang="en-US" altLang="en-US" sz="2400" dirty="0"/>
              <a:t> numbers, factorials, Fibonacci numbers and Towers of Hanoi.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D4669-8AF7-49AD-8DD8-8A64202ECD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66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32923-2A77-4F4E-B0A0-8DF6578E01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1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295D07-DE5E-4EF8-9E5D-9BC8DBCBD95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7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9DC62-10C8-438B-886A-9BA2BF97537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D73C-9951-426F-B7FF-66BAB91B18F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51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A19D9F-D57B-463F-B85A-484FBE97A16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0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7CD73C-9951-426F-B7FF-66BAB91B18F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2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9870A9-6605-45AC-913B-312E2AEDF0D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28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DC8FF4-250D-4587-80F2-4CCA925BFE7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55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7+7+1</a:t>
            </a:r>
          </a:p>
          <a:p>
            <a:r>
              <a:rPr lang="tr-TR" dirty="0"/>
              <a:t>15+15+1</a:t>
            </a:r>
          </a:p>
          <a:p>
            <a:r>
              <a:rPr lang="tr-TR" dirty="0"/>
              <a:t>31+31+1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D73C-9951-426F-B7FF-66BAB91B18F5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6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833D5-5E2F-465E-9FFF-087184A0F79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4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Recursion</a:t>
            </a:r>
            <a:r>
              <a:rPr lang="en-US" altLang="en-US" sz="2400" dirty="0">
                <a:solidFill>
                  <a:srgbClr val="006600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tr-TR" altLang="en-US" sz="2400" dirty="0"/>
              <a:t>an </a:t>
            </a:r>
            <a:r>
              <a:rPr lang="en-US" altLang="en-US" sz="2400" dirty="0"/>
              <a:t>effective  programming technique in which</a:t>
            </a:r>
            <a:r>
              <a:rPr lang="tr-TR" altLang="en-US" sz="2400" dirty="0"/>
              <a:t> 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function (method) calls itself.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Something is defined in terms of a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smaller version </a:t>
            </a:r>
            <a:r>
              <a:rPr lang="en-US" altLang="en-US" sz="2400" dirty="0">
                <a:sym typeface="Wingdings" panose="05000000000000000000" pitchFamily="2" charset="2"/>
              </a:rPr>
              <a:t>itself.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I</a:t>
            </a:r>
            <a:r>
              <a:rPr lang="en-US" altLang="en-US" sz="2400" dirty="0"/>
              <a:t>t</a:t>
            </a:r>
            <a:r>
              <a:rPr lang="tr-TR" altLang="en-US" sz="2400" dirty="0"/>
              <a:t> </a:t>
            </a:r>
            <a:r>
              <a:rPr lang="en-US" altLang="en-US" sz="2400" dirty="0"/>
              <a:t>provides a unique conceptual framework for solving  important computational problems.</a:t>
            </a:r>
          </a:p>
          <a:p>
            <a:pPr eaLnBrk="1" hangingPunct="1"/>
            <a:r>
              <a:rPr lang="en-US" altLang="en-US" sz="2400" dirty="0"/>
              <a:t>Many computational problems can be solved </a:t>
            </a:r>
            <a:r>
              <a:rPr lang="en-US" altLang="zh-CN" sz="2400" dirty="0"/>
              <a:t>easily </a:t>
            </a:r>
            <a:r>
              <a:rPr lang="en-US" altLang="en-US" sz="2400" dirty="0"/>
              <a:t>using recursion if you </a:t>
            </a:r>
            <a:r>
              <a:rPr lang="en-US" altLang="en-US" sz="2400" i="1" dirty="0">
                <a:solidFill>
                  <a:srgbClr val="FF0000"/>
                </a:solidFill>
              </a:rPr>
              <a:t>think recursively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In this section  first we will study some recursion examples:</a:t>
            </a:r>
            <a:r>
              <a:rPr lang="tr-TR" altLang="en-US" sz="2400" dirty="0"/>
              <a:t> T</a:t>
            </a:r>
            <a:r>
              <a:rPr lang="en-US" altLang="en-US" sz="2400" dirty="0" err="1"/>
              <a:t>riangular</a:t>
            </a:r>
            <a:r>
              <a:rPr lang="en-US" altLang="en-US" sz="2400" dirty="0"/>
              <a:t> numbers, factorials, Fibonacci numbers and Towers of Hanoi.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D4669-8AF7-49AD-8DD8-8A64202ECD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74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37F6E-7380-473B-9C54-6F099CFFDEB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DE6249-24BF-4861-B572-95BB25AE76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A37FED-A039-41A3-A3DA-1F0C42BDEEA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1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E512CD-02FF-4A91-B296-F1BA48E86F2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7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72CAFC-FE2B-4EA4-9368-7BB1DF4BF5A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ratio of two consecutive Fibonacci Numbers approaches to 1.618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This is called the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Golden (or divine) Ratio. 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21/15 = 1.61518,…,233/144 =1.618055…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1.618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Golden Ratio has many examples in nature and has been used extensively in many areas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of art </a:t>
            </a:r>
            <a:r>
              <a:rPr lang="tr-T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including;                                                         Mathematics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sculpture,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painting,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music,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aestethics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finance…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interesting example : A DNA molecule measures 34 angstroms by 21 angstroms at each full cycle of the double helix spiral.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and 34 are successive Fibonacci numbers !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D73C-9951-426F-B7FF-66BAB91B18F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93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2B801D-3E90-4C97-AE9B-AC2CA6D770B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6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7E27B8-22E1-4621-88FE-94372E16CDB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9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3E79E-8C03-4FAA-945C-5A153F76EA9B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F2013-E971-4E79-8C62-87FCCE90C6D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601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C2194-4A67-41EB-91A5-7BEEBCB3E3D7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BFF32-2BE1-4BC7-AB92-03726DD9ACB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194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472-9F11-4446-98DB-21D55450C8B2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65F5-D5C9-4DDE-A48E-31CD2E440E68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911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A295-3425-42A1-B339-69A781E0EF9B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CEEFC-2511-45CE-850E-E01C4A7BBBB3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616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20E0-D207-43DC-B209-3548202CFB83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8C0DA-006F-426E-B05F-A30114CED30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8437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147A-21AB-48CB-9128-3253587CE030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A2D8-8063-40B6-8C0D-7A625E76932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43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074-2960-4CEE-8083-6ADA8C94D84E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85570-B7D5-4263-89B4-E368EEDB9D0F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90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F18D-D15F-4E84-A76B-96E55CFAF594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8671-8ABE-4FE2-A6A7-E73A6942AE2A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911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7FB7-0F37-4EA3-AEEE-828241ABDE1F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DB127-1472-4B2F-B9E0-53B26C0E42F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9316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14CE-648F-415B-A79E-45FC0C9345A4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584B6-41EB-407F-ABE8-01D60D02DF9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1210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A9C7A-218E-41B1-B5EE-624CC06D7CFE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6938-D5EF-483E-BC61-F0F7B20E28F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0663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B24B22-35AC-4859-9000-5472676B666B}" type="datetimeFigureOut">
              <a:rPr lang="tr-TR"/>
              <a:pPr>
                <a:defRPr/>
              </a:pPr>
              <a:t>25.10.2023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714AF3-EEAB-4935-84DA-658CA50ACC53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06889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3</a:t>
            </a:r>
          </a:p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Recursion</a:t>
            </a:r>
            <a:endParaRPr lang="en-US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88913"/>
            <a:ext cx="8820473" cy="84507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+mn-lt"/>
              </a:rPr>
              <a:t>R</a:t>
            </a:r>
            <a:r>
              <a:rPr lang="tr-TR" altLang="en-US" sz="3200" dirty="0" err="1">
                <a:latin typeface="+mn-lt"/>
              </a:rPr>
              <a:t>ecursions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with</a:t>
            </a:r>
            <a:r>
              <a:rPr lang="tr-TR" altLang="en-US" sz="3200" dirty="0">
                <a:latin typeface="+mn-lt"/>
              </a:rPr>
              <a:t> </a:t>
            </a:r>
            <a:r>
              <a:rPr lang="tr-TR" altLang="en-US" sz="3200" dirty="0" err="1">
                <a:latin typeface="+mn-lt"/>
              </a:rPr>
              <a:t>Fibonacci</a:t>
            </a:r>
            <a:r>
              <a:rPr lang="tr-TR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N</a:t>
            </a:r>
            <a:r>
              <a:rPr lang="tr-TR" altLang="en-US" sz="3200" dirty="0" err="1">
                <a:latin typeface="+mn-lt"/>
              </a:rPr>
              <a:t>umbers</a:t>
            </a:r>
            <a:r>
              <a:rPr lang="en-US" altLang="en-US" sz="3200" dirty="0">
                <a:latin typeface="+mn-lt"/>
              </a:rPr>
              <a:t> </a:t>
            </a:r>
            <a:endParaRPr lang="tr-TR" altLang="en-US" sz="3200" dirty="0">
              <a:latin typeface="+mn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032" y="1723306"/>
            <a:ext cx="8316416" cy="14750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b="1" dirty="0" err="1">
                <a:latin typeface="Times New Roman" panose="02020603050405020304" pitchFamily="18" charset="0"/>
              </a:rPr>
              <a:t>Example</a:t>
            </a:r>
            <a:r>
              <a:rPr lang="tr-TR" altLang="en-US" sz="2400" b="1" dirty="0">
                <a:latin typeface="Times New Roman" panose="02020603050405020304" pitchFamily="18" charset="0"/>
              </a:rPr>
              <a:t>: </a:t>
            </a:r>
            <a:r>
              <a:rPr lang="tr-TR" altLang="en-US" sz="2400" dirty="0" err="1">
                <a:latin typeface="Times New Roman" panose="02020603050405020304" pitchFamily="18" charset="0"/>
              </a:rPr>
              <a:t>Calculati</a:t>
            </a:r>
            <a:r>
              <a:rPr lang="en-US" altLang="en-US" sz="2400" dirty="0">
                <a:latin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F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0</a:t>
            </a:r>
            <a:r>
              <a:rPr lang="en-US" altLang="en-US" sz="2400" i="1" dirty="0">
                <a:sym typeface="Wingdings" panose="05000000000000000000" pitchFamily="2" charset="2"/>
              </a:rPr>
              <a:t>=1, F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1</a:t>
            </a:r>
            <a:r>
              <a:rPr lang="en-US" altLang="en-US" sz="2400" i="1" dirty="0">
                <a:sym typeface="Wingdings" panose="05000000000000000000" pitchFamily="2" charset="2"/>
              </a:rPr>
              <a:t> =1, F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=2,</a:t>
            </a:r>
            <a:r>
              <a:rPr lang="tr-TR" altLang="en-US" sz="24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ym typeface="Wingdings" panose="05000000000000000000" pitchFamily="2" charset="2"/>
              </a:rPr>
              <a:t>F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3</a:t>
            </a:r>
            <a:r>
              <a:rPr lang="en-US" altLang="en-US" sz="2400" i="1" dirty="0">
                <a:sym typeface="Wingdings" panose="05000000000000000000" pitchFamily="2" charset="2"/>
              </a:rPr>
              <a:t> =3, F</a:t>
            </a:r>
            <a:r>
              <a:rPr lang="en-US" altLang="en-US" sz="2400" i="1" baseline="-25000" dirty="0">
                <a:sym typeface="Wingdings" panose="05000000000000000000" pitchFamily="2" charset="2"/>
              </a:rPr>
              <a:t>4</a:t>
            </a:r>
            <a:r>
              <a:rPr lang="en-US" altLang="en-US" sz="2400" dirty="0">
                <a:latin typeface="Times New Roman" panose="02020603050405020304" pitchFamily="18" charset="0"/>
              </a:rPr>
              <a:t>=5,…..</a:t>
            </a:r>
            <a:endParaRPr lang="tr-TR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en-US" sz="2400" i="1" dirty="0" err="1">
                <a:latin typeface="Times New Roman" panose="02020603050405020304" pitchFamily="18" charset="0"/>
              </a:rPr>
              <a:t>Fibonacci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  <a:r>
              <a:rPr lang="tr-TR" altLang="en-US" sz="2400" dirty="0" err="1">
                <a:latin typeface="Times New Roman" panose="02020603050405020304" pitchFamily="18" charset="0"/>
              </a:rPr>
              <a:t>numbers</a:t>
            </a:r>
            <a:r>
              <a:rPr lang="tr-TR" altLang="en-US" sz="2400" dirty="0">
                <a:latin typeface="Times New Roman" panose="02020603050405020304" pitchFamily="18" charset="0"/>
              </a:rPr>
              <a:t>. </a:t>
            </a:r>
            <a:endParaRPr lang="tr-TR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                       </a:t>
            </a:r>
            <a:endParaRPr lang="tr-TR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en-US" sz="2000" dirty="0">
              <a:latin typeface="Courier New" panose="02070309020205020404" pitchFamily="49" charset="0"/>
            </a:endParaRPr>
          </a:p>
        </p:txBody>
      </p:sp>
      <p:grpSp>
        <p:nvGrpSpPr>
          <p:cNvPr id="39941" name="Group 11"/>
          <p:cNvGrpSpPr>
            <a:grpSpLocks/>
          </p:cNvGrpSpPr>
          <p:nvPr/>
        </p:nvGrpSpPr>
        <p:grpSpPr bwMode="auto">
          <a:xfrm>
            <a:off x="963" y="3336728"/>
            <a:ext cx="9001125" cy="2919412"/>
            <a:chOff x="72008" y="3388990"/>
            <a:chExt cx="9000555" cy="2920330"/>
          </a:xfrm>
        </p:grpSpPr>
        <p:sp>
          <p:nvSpPr>
            <p:cNvPr id="8" name="Rectangle 7"/>
            <p:cNvSpPr/>
            <p:nvPr/>
          </p:nvSpPr>
          <p:spPr>
            <a:xfrm>
              <a:off x="143441" y="3789166"/>
              <a:ext cx="4355824" cy="25201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39942" name="TextBox 4"/>
            <p:cNvSpPr txBox="1">
              <a:spLocks noChangeArrowheads="1"/>
            </p:cNvSpPr>
            <p:nvPr/>
          </p:nvSpPr>
          <p:spPr bwMode="auto">
            <a:xfrm>
              <a:off x="4572000" y="3861495"/>
              <a:ext cx="4500563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err="1">
                  <a:latin typeface="Courier New" panose="02070309020205020404" pitchFamily="49" charset="0"/>
                </a:rPr>
                <a:t>int</a:t>
              </a:r>
              <a:r>
                <a:rPr lang="tr-TR" altLang="en-US">
                  <a:latin typeface="Arial" panose="020B0604020202020204" pitchFamily="34" charset="0"/>
                </a:rPr>
                <a:t> </a:t>
              </a:r>
              <a:r>
                <a:rPr lang="tr-TR" altLang="en-US">
                  <a:latin typeface="Courier New" panose="02070309020205020404" pitchFamily="49" charset="0"/>
                </a:rPr>
                <a:t>Fib(int </a:t>
              </a:r>
              <a:r>
                <a:rPr lang="tr-TR" altLang="en-US" dirty="0">
                  <a:latin typeface="Courier New" panose="02070309020205020404" pitchFamily="49" charset="0"/>
                </a:rPr>
                <a:t>n)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{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>
                  <a:latin typeface="Courier New" panose="02070309020205020404" pitchFamily="49" charset="0"/>
                </a:rPr>
                <a:t>  if(n</a:t>
              </a:r>
              <a:r>
                <a:rPr lang="tr-TR" altLang="en-US" dirty="0">
                  <a:latin typeface="Courier New" panose="02070309020205020404" pitchFamily="49" charset="0"/>
                </a:rPr>
                <a:t>&lt;=1)		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  </a:t>
              </a:r>
              <a:r>
                <a:rPr lang="tr-TR" altLang="en-US" dirty="0" err="1">
                  <a:latin typeface="Courier New" panose="02070309020205020404" pitchFamily="49" charset="0"/>
                </a:rPr>
                <a:t>return</a:t>
              </a:r>
              <a:r>
                <a:rPr lang="tr-TR" altLang="en-US" dirty="0">
                  <a:latin typeface="Courier New" panose="02070309020205020404" pitchFamily="49" charset="0"/>
                </a:rPr>
                <a:t> 1;   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else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  </a:t>
              </a:r>
              <a:r>
                <a:rPr lang="tr-TR" altLang="en-US" err="1">
                  <a:latin typeface="Courier New" panose="02070309020205020404" pitchFamily="49" charset="0"/>
                </a:rPr>
                <a:t>return</a:t>
              </a:r>
              <a:r>
                <a:rPr lang="tr-TR" altLang="en-US">
                  <a:latin typeface="Courier New" panose="02070309020205020404" pitchFamily="49" charset="0"/>
                </a:rPr>
                <a:t> Fib(n-1)+Fib(n-2</a:t>
              </a:r>
              <a:r>
                <a:rPr lang="tr-TR" altLang="en-US" dirty="0">
                  <a:latin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} </a:t>
              </a:r>
              <a:endParaRPr lang="en-US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3718" y="3789166"/>
              <a:ext cx="4355824" cy="2520154"/>
            </a:xfrm>
            <a:prstGeom prst="rect">
              <a:avLst/>
            </a:prstGeom>
            <a:solidFill>
              <a:srgbClr val="75FFDB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9944" name="TextBox 6"/>
            <p:cNvSpPr txBox="1">
              <a:spLocks noChangeArrowheads="1"/>
            </p:cNvSpPr>
            <p:nvPr/>
          </p:nvSpPr>
          <p:spPr bwMode="auto">
            <a:xfrm>
              <a:off x="72008" y="4061172"/>
              <a:ext cx="4644008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 err="1">
                  <a:latin typeface="Courier New" panose="02070309020205020404" pitchFamily="49" charset="0"/>
                </a:rPr>
                <a:t>Fib</a:t>
              </a:r>
              <a:r>
                <a:rPr lang="tr-TR" altLang="en-US" dirty="0">
                  <a:latin typeface="Courier New" panose="02070309020205020404" pitchFamily="49" charset="0"/>
                </a:rPr>
                <a:t>(</a:t>
              </a:r>
              <a:r>
                <a:rPr lang="tr-TR" altLang="en-US" i="1" dirty="0">
                  <a:latin typeface="Courier New" panose="02070309020205020404" pitchFamily="49" charset="0"/>
                </a:rPr>
                <a:t>n</a:t>
              </a:r>
              <a:r>
                <a:rPr lang="tr-TR" altLang="en-US" dirty="0">
                  <a:latin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tr-TR" altLang="en-US" dirty="0"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</a:t>
              </a:r>
              <a:r>
                <a:rPr lang="tr-TR" altLang="en-US" b="1" dirty="0" err="1">
                  <a:latin typeface="Courier New" panose="02070309020205020404" pitchFamily="49" charset="0"/>
                </a:rPr>
                <a:t>if</a:t>
              </a:r>
              <a:r>
                <a:rPr lang="tr-TR" altLang="en-US" dirty="0">
                  <a:latin typeface="Courier New" panose="02070309020205020404" pitchFamily="49" charset="0"/>
                </a:rPr>
                <a:t>(</a:t>
              </a:r>
              <a:r>
                <a:rPr lang="tr-TR" altLang="en-US" i="1" dirty="0">
                  <a:latin typeface="Courier New" panose="02070309020205020404" pitchFamily="49" charset="0"/>
                </a:rPr>
                <a:t>n</a:t>
              </a:r>
              <a:r>
                <a:rPr lang="tr-TR" altLang="en-US" dirty="0">
                  <a:latin typeface="Courier New" panose="02070309020205020404" pitchFamily="49" charset="0"/>
                </a:rPr>
                <a:t>≤=1)		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  </a:t>
              </a:r>
              <a:r>
                <a:rPr lang="tr-TR" altLang="en-US" b="1" dirty="0" err="1">
                  <a:latin typeface="Courier New" panose="02070309020205020404" pitchFamily="49" charset="0"/>
                </a:rPr>
                <a:t>return</a:t>
              </a:r>
              <a:r>
                <a:rPr lang="tr-TR" altLang="en-US" dirty="0">
                  <a:latin typeface="Courier New" panose="02070309020205020404" pitchFamily="49" charset="0"/>
                </a:rPr>
                <a:t> 1   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</a:t>
              </a:r>
              <a:r>
                <a:rPr lang="tr-TR" altLang="en-US" b="1" dirty="0">
                  <a:latin typeface="Courier New" panose="02070309020205020404" pitchFamily="49" charset="0"/>
                </a:rPr>
                <a:t>else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   </a:t>
              </a:r>
              <a:r>
                <a:rPr lang="tr-TR" altLang="en-US" b="1" dirty="0" err="1">
                  <a:latin typeface="Courier New" panose="02070309020205020404" pitchFamily="49" charset="0"/>
                </a:rPr>
                <a:t>return</a:t>
              </a:r>
              <a:r>
                <a:rPr lang="tr-TR" altLang="en-US" dirty="0">
                  <a:latin typeface="Courier New" panose="02070309020205020404" pitchFamily="49" charset="0"/>
                </a:rPr>
                <a:t> </a:t>
              </a:r>
              <a:r>
                <a:rPr lang="tr-TR" altLang="en-US" dirty="0" err="1">
                  <a:latin typeface="Courier New" panose="02070309020205020404" pitchFamily="49" charset="0"/>
                </a:rPr>
                <a:t>Fib</a:t>
              </a:r>
              <a:r>
                <a:rPr lang="tr-TR" altLang="en-US" dirty="0">
                  <a:latin typeface="Courier New" panose="02070309020205020404" pitchFamily="49" charset="0"/>
                </a:rPr>
                <a:t>(</a:t>
              </a:r>
              <a:r>
                <a:rPr lang="tr-TR" altLang="en-US" i="1" dirty="0">
                  <a:latin typeface="Courier New" panose="02070309020205020404" pitchFamily="49" charset="0"/>
                </a:rPr>
                <a:t>n</a:t>
              </a:r>
              <a:r>
                <a:rPr lang="tr-TR" altLang="en-US" dirty="0">
                  <a:latin typeface="Courier New" panose="02070309020205020404" pitchFamily="49" charset="0"/>
                </a:rPr>
                <a:t>-1)+</a:t>
              </a:r>
              <a:r>
                <a:rPr lang="tr-TR" altLang="en-US" dirty="0" err="1">
                  <a:latin typeface="Courier New" panose="02070309020205020404" pitchFamily="49" charset="0"/>
                </a:rPr>
                <a:t>Fib</a:t>
              </a:r>
              <a:r>
                <a:rPr lang="tr-TR" altLang="en-US" dirty="0">
                  <a:latin typeface="Courier New" panose="02070309020205020404" pitchFamily="49" charset="0"/>
                </a:rPr>
                <a:t>(</a:t>
              </a:r>
              <a:r>
                <a:rPr lang="tr-TR" altLang="en-US" i="1" dirty="0">
                  <a:latin typeface="Courier New" panose="02070309020205020404" pitchFamily="49" charset="0"/>
                </a:rPr>
                <a:t>n</a:t>
              </a:r>
              <a:r>
                <a:rPr lang="tr-TR" altLang="en-US" dirty="0">
                  <a:latin typeface="Courier New" panose="02070309020205020404" pitchFamily="49" charset="0"/>
                </a:rPr>
                <a:t>-2)</a:t>
              </a:r>
            </a:p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tr-TR" altLang="en-US" dirty="0">
                  <a:latin typeface="Courier New" panose="02070309020205020404" pitchFamily="49" charset="0"/>
                </a:rPr>
                <a:t> </a:t>
              </a:r>
              <a:endParaRPr lang="en-US" altLang="en-US" dirty="0"/>
            </a:p>
          </p:txBody>
        </p:sp>
        <p:sp>
          <p:nvSpPr>
            <p:cNvPr id="39946" name="TextBox 9"/>
            <p:cNvSpPr txBox="1">
              <a:spLocks noChangeArrowheads="1"/>
            </p:cNvSpPr>
            <p:nvPr/>
          </p:nvSpPr>
          <p:spPr bwMode="auto">
            <a:xfrm>
              <a:off x="1085850" y="3389436"/>
              <a:ext cx="2262188" cy="399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dirty="0" err="1">
                  <a:solidFill>
                    <a:srgbClr val="FF0000"/>
                  </a:solidFill>
                </a:rPr>
                <a:t>Pseudocode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947" name="TextBox 10"/>
            <p:cNvSpPr txBox="1">
              <a:spLocks noChangeArrowheads="1"/>
            </p:cNvSpPr>
            <p:nvPr/>
          </p:nvSpPr>
          <p:spPr bwMode="auto">
            <a:xfrm>
              <a:off x="6372225" y="3388990"/>
              <a:ext cx="720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tr-TR" altLang="en-US" dirty="0">
                  <a:solidFill>
                    <a:srgbClr val="FF0000"/>
                  </a:solidFill>
                </a:rPr>
                <a:t>C++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68238" y="2176074"/>
            <a:ext cx="417722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i="1" dirty="0">
                <a:sym typeface="Wingdings" panose="05000000000000000000" pitchFamily="2" charset="2"/>
              </a:rPr>
              <a:t> F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i="1" dirty="0">
                <a:sym typeface="Wingdings" panose="05000000000000000000" pitchFamily="2" charset="2"/>
              </a:rPr>
              <a:t>=F</a:t>
            </a:r>
            <a:r>
              <a:rPr lang="en-US" altLang="en-US" i="1" baseline="-25000" dirty="0">
                <a:sym typeface="Wingdings" panose="05000000000000000000" pitchFamily="2" charset="2"/>
              </a:rPr>
              <a:t>i-1</a:t>
            </a:r>
            <a:r>
              <a:rPr lang="en-US" altLang="en-US" i="1" dirty="0">
                <a:sym typeface="Wingdings" panose="05000000000000000000" pitchFamily="2" charset="2"/>
              </a:rPr>
              <a:t> +F</a:t>
            </a:r>
            <a:r>
              <a:rPr lang="en-US" altLang="en-US" i="1" baseline="-25000" dirty="0">
                <a:sym typeface="Wingdings" panose="05000000000000000000" pitchFamily="2" charset="2"/>
              </a:rPr>
              <a:t>i-2 </a:t>
            </a:r>
            <a:r>
              <a:rPr lang="en-US" altLang="en-US" i="1" dirty="0">
                <a:sym typeface="Wingdings" panose="05000000000000000000" pitchFamily="2" charset="2"/>
              </a:rPr>
              <a:t>,</a:t>
            </a:r>
            <a:r>
              <a:rPr lang="tr-TR" altLang="en-US" i="1" dirty="0">
                <a:sym typeface="Wingdings" panose="05000000000000000000" pitchFamily="2" charset="2"/>
              </a:rPr>
              <a:t> </a:t>
            </a:r>
            <a:r>
              <a:rPr lang="en-US" altLang="en-US" sz="1800" i="1" dirty="0" err="1">
                <a:sym typeface="Wingdings" panose="05000000000000000000" pitchFamily="2" charset="2"/>
              </a:rPr>
              <a:t>i</a:t>
            </a:r>
            <a:r>
              <a:rPr lang="en-US" altLang="en-US" sz="1800" i="1" dirty="0">
                <a:sym typeface="Wingdings" panose="05000000000000000000" pitchFamily="2" charset="2"/>
              </a:rPr>
              <a:t>&gt;1.</a:t>
            </a:r>
            <a:endParaRPr lang="tr-TR" altLang="en-US" sz="1800" i="1" dirty="0"/>
          </a:p>
          <a:p>
            <a:r>
              <a:rPr lang="en-US" dirty="0"/>
              <a:t>Ex: 5=3+2, 8=5+3,….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34592" y="4967054"/>
            <a:ext cx="15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5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387BC231-D29C-42E1-99BD-8A444E180B42}"/>
              </a:ext>
            </a:extLst>
          </p:cNvPr>
          <p:cNvGrpSpPr/>
          <p:nvPr/>
        </p:nvGrpSpPr>
        <p:grpSpPr>
          <a:xfrm>
            <a:off x="1168264" y="1196752"/>
            <a:ext cx="7975736" cy="4680520"/>
            <a:chOff x="683568" y="1340768"/>
            <a:chExt cx="7975736" cy="4680520"/>
          </a:xfrm>
        </p:grpSpPr>
        <p:pic>
          <p:nvPicPr>
            <p:cNvPr id="11266" name="Picture 2" descr="weiss07-07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340768"/>
              <a:ext cx="7975736" cy="4680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948264" y="1628800"/>
              <a:ext cx="1711040" cy="2376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9552" y="421731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Recursion Tree of Recursive Fib() Function</a:t>
            </a:r>
          </a:p>
        </p:txBody>
      </p:sp>
    </p:spTree>
    <p:extLst>
      <p:ext uri="{BB962C8B-B14F-4D97-AF65-F5344CB8AC3E}">
        <p14:creationId xmlns:p14="http://schemas.microsoft.com/office/powerpoint/2010/main" val="317571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+mn-lt"/>
              </a:rPr>
              <a:t>Complexity of Fibonacci</a:t>
            </a:r>
            <a:r>
              <a:rPr lang="tr-TR" altLang="en-US" dirty="0"/>
              <a:t>	</a:t>
            </a:r>
            <a:endParaRPr lang="tr-TR" altLang="en-US" sz="24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997965"/>
            <a:ext cx="7812087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Object 4"/>
              <p:cNvSpPr txBox="1"/>
              <p:nvPr/>
            </p:nvSpPr>
            <p:spPr bwMode="auto">
              <a:xfrm>
                <a:off x="1187624" y="1651000"/>
                <a:ext cx="4535214" cy="27066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r-T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otal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run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 2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(1)=1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(2)=1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</m:oMath>
                    <m:oMath xmlns:m="http://schemas.openxmlformats.org/officeDocument/2006/math"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4198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651000"/>
                <a:ext cx="4535214" cy="2706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3">
            <a:extLst>
              <a:ext uri="{FF2B5EF4-FFF2-40B4-BE49-F238E27FC236}">
                <a16:creationId xmlns:a16="http://schemas.microsoft.com/office/drawing/2014/main" id="{C48CC2FE-1248-4C59-BE40-E913719A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10" y="4259508"/>
            <a:ext cx="7168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: 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altLang="en-US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sz="2400" dirty="0"/>
              <a:t>Exponential time! Why? </a:t>
            </a:r>
          </a:p>
          <a:p>
            <a:pPr eaLnBrk="1" hangingPunct="1"/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A51C1FF-668C-4721-8414-AA0E8D1C1E57}"/>
              </a:ext>
            </a:extLst>
          </p:cNvPr>
          <p:cNvSpPr/>
          <p:nvPr/>
        </p:nvSpPr>
        <p:spPr>
          <a:xfrm>
            <a:off x="931810" y="5090505"/>
            <a:ext cx="7912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there are too many unnecessary recursive calls. </a:t>
            </a:r>
          </a:p>
        </p:txBody>
      </p:sp>
    </p:spTree>
    <p:extLst>
      <p:ext uri="{BB962C8B-B14F-4D97-AF65-F5344CB8AC3E}">
        <p14:creationId xmlns:p14="http://schemas.microsoft.com/office/powerpoint/2010/main" val="11107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Iterative </a:t>
            </a:r>
            <a:r>
              <a:rPr lang="tr-TR" dirty="0">
                <a:latin typeface="+mn-lt"/>
              </a:rPr>
              <a:t>V</a:t>
            </a:r>
            <a:r>
              <a:rPr lang="en-US" dirty="0" err="1">
                <a:latin typeface="+mn-lt"/>
              </a:rPr>
              <a:t>ersion</a:t>
            </a:r>
            <a:r>
              <a:rPr lang="en-US" dirty="0">
                <a:latin typeface="+mn-lt"/>
              </a:rPr>
              <a:t> of Fibonacci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Here we don’t use recursion, instead we use a simple loop: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fib(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srgbClr val="00B0F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dirty="0"/>
              <a:t>{    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int F[n+1]</a:t>
            </a:r>
            <a:r>
              <a:rPr lang="tr-TR" sz="2400" dirty="0"/>
              <a:t>;</a:t>
            </a:r>
            <a:r>
              <a:rPr lang="en-US" sz="2400" dirty="0"/>
              <a:t> 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F[1] = F[2] = 1</a:t>
            </a:r>
            <a:r>
              <a:rPr lang="tr-TR" sz="2400" dirty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tr-TR" sz="2400" dirty="0"/>
              <a:t>	</a:t>
            </a:r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3;  </a:t>
            </a:r>
            <a:r>
              <a:rPr lang="en-US" sz="2400" dirty="0" err="1"/>
              <a:t>i</a:t>
            </a:r>
            <a:r>
              <a:rPr lang="en-US" sz="2400" dirty="0"/>
              <a:t> &lt;= n; 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tr-TR" sz="2400" dirty="0"/>
              <a:t>	</a:t>
            </a:r>
            <a:r>
              <a:rPr lang="en-US" sz="2400" dirty="0"/>
              <a:t>F[</a:t>
            </a:r>
            <a:r>
              <a:rPr lang="en-US" sz="2400" dirty="0" err="1"/>
              <a:t>i</a:t>
            </a:r>
            <a:r>
              <a:rPr lang="en-US" sz="2400" dirty="0"/>
              <a:t>] = F[i-1] + F[i-2]</a:t>
            </a:r>
            <a:r>
              <a:rPr lang="tr-TR" sz="2400" dirty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tr-TR" sz="2400" dirty="0"/>
              <a:t>	</a:t>
            </a:r>
            <a:r>
              <a:rPr lang="en-US" sz="2400" dirty="0"/>
              <a:t>return F[n]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en-US" sz="2400" dirty="0"/>
              <a:t>Time Complexity: </a:t>
            </a:r>
            <a:r>
              <a:rPr lang="en-US" sz="2400" dirty="0">
                <a:solidFill>
                  <a:srgbClr val="FF0000"/>
                </a:solidFill>
              </a:rPr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33570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1628800"/>
            <a:ext cx="1711040" cy="2376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Golden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828" y="1628800"/>
            <a:ext cx="7668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ratio of two consecutive Fibonacci Numbers approaches to 1.618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called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Golden (or divine) Ratio. 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21/15 = 1.61518,…,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233/144 =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1.618055…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1.618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interesting example: A DNA molecule measures 34 angstroms by 21 angstroms at each full cycle of the double helix spiral.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and 34 are successive Fibonacci numbers!</a:t>
            </a:r>
          </a:p>
        </p:txBody>
      </p:sp>
    </p:spTree>
    <p:extLst>
      <p:ext uri="{BB962C8B-B14F-4D97-AF65-F5344CB8AC3E}">
        <p14:creationId xmlns:p14="http://schemas.microsoft.com/office/powerpoint/2010/main" val="273241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36063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Golden Ratio is considered as an indication of “beauty”.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4248" y="2921168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ratio: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a+b</a:t>
            </a:r>
            <a:r>
              <a:rPr lang="en-US" dirty="0">
                <a:solidFill>
                  <a:srgbClr val="FF0000"/>
                </a:solidFill>
              </a:rPr>
              <a:t>)/a = a/b</a:t>
            </a:r>
          </a:p>
          <a:p>
            <a:r>
              <a:rPr lang="en-US" dirty="0"/>
              <a:t>            =1.618</a:t>
            </a:r>
          </a:p>
        </p:txBody>
      </p:sp>
      <p:pic>
        <p:nvPicPr>
          <p:cNvPr id="44034" name="Picture 2" descr="https://skeptoid.com/eps200x124/4325.jpg">
            <a:extLst>
              <a:ext uri="{FF2B5EF4-FFF2-40B4-BE49-F238E27FC236}">
                <a16:creationId xmlns:a16="http://schemas.microsoft.com/office/drawing/2014/main" id="{A8A9635A-C796-4F2F-AF4B-0024E98B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7310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2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49535"/>
            <a:ext cx="7609371" cy="5736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536" y="404664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Leonardo Da Vinci Used the Golden Ratio</a:t>
            </a:r>
          </a:p>
        </p:txBody>
      </p:sp>
    </p:spTree>
    <p:extLst>
      <p:ext uri="{BB962C8B-B14F-4D97-AF65-F5344CB8AC3E}">
        <p14:creationId xmlns:p14="http://schemas.microsoft.com/office/powerpoint/2010/main" val="331905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3" y="442208"/>
            <a:ext cx="4032448" cy="6400801"/>
          </a:xfrm>
          <a:prstGeom prst="rect">
            <a:avLst/>
          </a:prstGeom>
        </p:spPr>
      </p:pic>
      <p:pic>
        <p:nvPicPr>
          <p:cNvPr id="51202" name="Picture 2" descr="golden ratio nature ile ilgili gÃ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442208"/>
            <a:ext cx="5571845" cy="64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8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65125"/>
            <a:ext cx="8775576" cy="13255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Example:</a:t>
            </a:r>
            <a:r>
              <a:rPr lang="tr-TR" altLang="en-US" sz="3600" dirty="0"/>
              <a:t> </a:t>
            </a:r>
            <a:r>
              <a:rPr lang="en-US" altLang="en-US" sz="3600" dirty="0"/>
              <a:t>Triangular Numbers</a:t>
            </a:r>
            <a:endParaRPr lang="tr-TR" altLang="en-US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017713"/>
            <a:ext cx="8775576" cy="94395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/>
              <a:t>Consider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series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numbers</a:t>
            </a:r>
            <a:r>
              <a:rPr lang="tr-TR" altLang="en-US" sz="2400" dirty="0"/>
              <a:t>: 1, 3, 6, 10, 15, 21, </a:t>
            </a:r>
            <a:r>
              <a:rPr lang="en-US" altLang="en-US" sz="2400" dirty="0"/>
              <a:t>28,</a:t>
            </a:r>
            <a:r>
              <a:rPr lang="tr-TR" altLang="en-US" sz="2400" dirty="0"/>
              <a:t>...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Is there a relationship between the numbers?</a:t>
            </a:r>
            <a:endParaRPr lang="tr-TR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5650" y="45085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350" y="45085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350" y="42926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7450" y="45085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46288" y="45085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6288" y="42926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0388" y="45085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8538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68538" y="42926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68538" y="40767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54338" y="4508500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37213" y="4263420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8438" y="4508500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78175" y="4508500"/>
            <a:ext cx="16986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68980" y="4258930"/>
            <a:ext cx="16986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67379" y="3973513"/>
            <a:ext cx="16986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06775" y="4508500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03600" y="4247356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03599" y="3974480"/>
            <a:ext cx="1714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00216" y="3702453"/>
            <a:ext cx="174833" cy="20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5288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05288" y="42926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89388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9125" y="45085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29125" y="42926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29125" y="40767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70425" y="45085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70425" y="42926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70425" y="40767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70425" y="38671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19663" y="45021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19663" y="42862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19663" y="40703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19663" y="38608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26013" y="36449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67363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67363" y="42926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51463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89613" y="45085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89613" y="42926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89613" y="40767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32500" y="45085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032500" y="42926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32500" y="40767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32500" y="38671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81738" y="45021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81738" y="42862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81738" y="40703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81738" y="38608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88088" y="36449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25" y="45021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550025" y="42862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50025" y="40703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550025" y="38608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6375" y="36449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62725" y="34417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204075" y="44958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204075" y="42799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988175" y="44958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426325" y="44958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26325" y="42799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26325" y="40640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67625" y="44958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67625" y="42799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67625" y="40640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7625" y="38544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6863" y="44894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916863" y="42735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916863" y="405765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916863" y="38481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923213" y="36322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172450" y="44894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172450" y="42735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172450" y="405765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172450" y="38481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178800" y="36322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85150" y="3429000"/>
            <a:ext cx="144463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455025" y="44894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455025" y="42735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455025" y="405765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455025" y="38481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61375" y="36322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467725" y="3429000"/>
            <a:ext cx="142875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459788" y="3213100"/>
            <a:ext cx="144462" cy="14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592" name="TextBox 87"/>
          <p:cNvSpPr txBox="1">
            <a:spLocks noChangeArrowheads="1"/>
          </p:cNvSpPr>
          <p:nvPr/>
        </p:nvSpPr>
        <p:spPr bwMode="auto">
          <a:xfrm>
            <a:off x="611188" y="472440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n=1</a:t>
            </a:r>
          </a:p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i=1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3" name="TextBox 88"/>
          <p:cNvSpPr txBox="1">
            <a:spLocks noChangeArrowheads="1"/>
          </p:cNvSpPr>
          <p:nvPr/>
        </p:nvSpPr>
        <p:spPr bwMode="auto">
          <a:xfrm>
            <a:off x="2843213" y="4724400"/>
            <a:ext cx="64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n=10</a:t>
            </a:r>
          </a:p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i=4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4" name="TextBox 89"/>
          <p:cNvSpPr txBox="1">
            <a:spLocks noChangeArrowheads="1"/>
          </p:cNvSpPr>
          <p:nvPr/>
        </p:nvSpPr>
        <p:spPr bwMode="auto">
          <a:xfrm>
            <a:off x="1141413" y="472440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n=3</a:t>
            </a:r>
          </a:p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i=2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5" name="TextBox 90"/>
          <p:cNvSpPr txBox="1">
            <a:spLocks noChangeArrowheads="1"/>
          </p:cNvSpPr>
          <p:nvPr/>
        </p:nvSpPr>
        <p:spPr bwMode="auto">
          <a:xfrm>
            <a:off x="4140200" y="4724400"/>
            <a:ext cx="60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n=15</a:t>
            </a:r>
          </a:p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i=5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6" name="TextBox 91"/>
          <p:cNvSpPr txBox="1">
            <a:spLocks noChangeArrowheads="1"/>
          </p:cNvSpPr>
          <p:nvPr/>
        </p:nvSpPr>
        <p:spPr bwMode="auto">
          <a:xfrm>
            <a:off x="1908175" y="4724400"/>
            <a:ext cx="50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</a:p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i=3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7" name="TextBox 92"/>
          <p:cNvSpPr txBox="1">
            <a:spLocks noChangeArrowheads="1"/>
          </p:cNvSpPr>
          <p:nvPr/>
        </p:nvSpPr>
        <p:spPr bwMode="auto">
          <a:xfrm>
            <a:off x="5651500" y="4724400"/>
            <a:ext cx="58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n=21</a:t>
            </a:r>
          </a:p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i=6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98" name="TextBox 93"/>
          <p:cNvSpPr txBox="1">
            <a:spLocks noChangeArrowheads="1"/>
          </p:cNvSpPr>
          <p:nvPr/>
        </p:nvSpPr>
        <p:spPr bwMode="auto">
          <a:xfrm>
            <a:off x="7524750" y="4724400"/>
            <a:ext cx="60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n=28</a:t>
            </a:r>
          </a:p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i=7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476" y="5663748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How c</a:t>
            </a:r>
            <a:r>
              <a:rPr lang="en-US" sz="2400" dirty="0"/>
              <a:t>an we get the </a:t>
            </a:r>
            <a:r>
              <a:rPr lang="tr-TR" sz="2400" dirty="0" err="1"/>
              <a:t>i</a:t>
            </a:r>
            <a:r>
              <a:rPr lang="tr-TR" sz="2400" baseline="30000" dirty="0" err="1"/>
              <a:t>th</a:t>
            </a:r>
            <a:r>
              <a:rPr lang="tr-TR" sz="2400" dirty="0"/>
              <a:t> </a:t>
            </a:r>
            <a:r>
              <a:rPr lang="en-US" sz="2400" dirty="0"/>
              <a:t>value of n using </a:t>
            </a:r>
            <a:r>
              <a:rPr lang="en-US" sz="2400" dirty="0" err="1"/>
              <a:t>i</a:t>
            </a:r>
            <a:r>
              <a:rPr lang="en-US" sz="2400" dirty="0"/>
              <a:t>?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21592" grpId="0"/>
      <p:bldP spid="21593" grpId="0"/>
      <p:bldP spid="21594" grpId="0"/>
      <p:bldP spid="21595" grpId="0"/>
      <p:bldP spid="21596" grpId="0"/>
      <p:bldP spid="21597" grpId="0"/>
      <p:bldP spid="2159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Triangular Numbers</a:t>
            </a:r>
            <a:endParaRPr lang="tr-TR" altLang="en-US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99281" y="1256651"/>
            <a:ext cx="8326438" cy="403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/>
              <a:t>What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value of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en-US" altLang="en-US" sz="2400" dirty="0"/>
              <a:t> </a:t>
            </a:r>
            <a:r>
              <a:rPr lang="tr-TR" sz="2400" dirty="0" err="1"/>
              <a:t>i</a:t>
            </a:r>
            <a:r>
              <a:rPr lang="tr-TR" sz="2400" baseline="30000" dirty="0" err="1"/>
              <a:t>th</a:t>
            </a:r>
            <a:r>
              <a:rPr lang="en-US" altLang="en-US" sz="2400" dirty="0"/>
              <a:t> term (Total) in the</a:t>
            </a:r>
            <a:r>
              <a:rPr lang="tr-TR" altLang="en-US" sz="2400" dirty="0"/>
              <a:t> s</a:t>
            </a:r>
            <a:r>
              <a:rPr lang="en-US" altLang="en-US" sz="2400" dirty="0" err="1"/>
              <a:t>eries</a:t>
            </a:r>
            <a:r>
              <a:rPr lang="tr-TR" altLang="en-US" sz="2400" dirty="0"/>
              <a:t>?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63938" y="3900662"/>
            <a:ext cx="446087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3938" y="3408537"/>
            <a:ext cx="446087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6238" y="3900662"/>
            <a:ext cx="444500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4975" y="3900662"/>
            <a:ext cx="441325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44975" y="3408537"/>
            <a:ext cx="441325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4975" y="2917999"/>
            <a:ext cx="441325" cy="47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18075" y="3900662"/>
            <a:ext cx="446088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8075" y="3408537"/>
            <a:ext cx="446088" cy="47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18075" y="2917999"/>
            <a:ext cx="446088" cy="47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8075" y="2440162"/>
            <a:ext cx="446088" cy="47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43213" y="3808587"/>
            <a:ext cx="576262" cy="6477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305349"/>
            <a:ext cx="576263" cy="1150938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6238" y="2800524"/>
            <a:ext cx="576262" cy="1655763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46638" y="2368724"/>
            <a:ext cx="576262" cy="2087563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636963" y="4672187"/>
            <a:ext cx="287337" cy="158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988469" y="4672981"/>
            <a:ext cx="287337" cy="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356894" y="4672981"/>
            <a:ext cx="287337" cy="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04594" y="4672981"/>
            <a:ext cx="287337" cy="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24"/>
          <p:cNvSpPr txBox="1">
            <a:spLocks noChangeArrowheads="1"/>
          </p:cNvSpPr>
          <p:nvPr/>
        </p:nvSpPr>
        <p:spPr bwMode="auto">
          <a:xfrm>
            <a:off x="2916238" y="4961112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9" name="TextBox 25"/>
          <p:cNvSpPr txBox="1">
            <a:spLocks noChangeArrowheads="1"/>
          </p:cNvSpPr>
          <p:nvPr/>
        </p:nvSpPr>
        <p:spPr bwMode="auto">
          <a:xfrm>
            <a:off x="3563938" y="4961112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0" name="TextBox 26"/>
          <p:cNvSpPr txBox="1">
            <a:spLocks noChangeArrowheads="1"/>
          </p:cNvSpPr>
          <p:nvPr/>
        </p:nvSpPr>
        <p:spPr bwMode="auto">
          <a:xfrm>
            <a:off x="4284663" y="4961112"/>
            <a:ext cx="43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1" name="TextBox 27"/>
          <p:cNvSpPr txBox="1">
            <a:spLocks noChangeArrowheads="1"/>
          </p:cNvSpPr>
          <p:nvPr/>
        </p:nvSpPr>
        <p:spPr bwMode="auto">
          <a:xfrm>
            <a:off x="4932363" y="4961112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>
                <a:latin typeface="Arial" panose="020B0604020202020204" pitchFamily="34" charset="0"/>
                <a:cs typeface="Arial" panose="020B0604020202020204" pitchFamily="34" charset="0"/>
              </a:rPr>
              <a:t>  4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2" name="TextBox 28"/>
          <p:cNvSpPr txBox="1">
            <a:spLocks noChangeArrowheads="1"/>
          </p:cNvSpPr>
          <p:nvPr/>
        </p:nvSpPr>
        <p:spPr bwMode="auto">
          <a:xfrm>
            <a:off x="5651500" y="4745212"/>
            <a:ext cx="865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3" name="TextBox 29"/>
          <p:cNvSpPr txBox="1">
            <a:spLocks noChangeArrowheads="1"/>
          </p:cNvSpPr>
          <p:nvPr/>
        </p:nvSpPr>
        <p:spPr bwMode="auto">
          <a:xfrm>
            <a:off x="827584" y="4816648"/>
            <a:ext cx="2233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i</a:t>
            </a:r>
            <a:endParaRPr lang="tr-TR" altLang="en-US" dirty="0"/>
          </a:p>
        </p:txBody>
      </p:sp>
      <p:sp>
        <p:nvSpPr>
          <p:cNvPr id="29724" name="TextBox 30"/>
          <p:cNvSpPr txBox="1">
            <a:spLocks noChangeArrowheads="1"/>
          </p:cNvSpPr>
          <p:nvPr/>
        </p:nvSpPr>
        <p:spPr bwMode="auto">
          <a:xfrm>
            <a:off x="628650" y="5392912"/>
            <a:ext cx="81198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  Total  # boxes       1      </a:t>
            </a:r>
            <a:r>
              <a:rPr lang="en-US" altLang="en-US" dirty="0">
                <a:solidFill>
                  <a:srgbClr val="FF0000"/>
                </a:solidFill>
              </a:rPr>
              <a:t>3</a:t>
            </a: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0099"/>
                </a:solidFill>
              </a:rPr>
              <a:t>6 </a:t>
            </a:r>
            <a:r>
              <a:rPr lang="en-US" altLang="en-US" dirty="0"/>
              <a:t>     10 </a:t>
            </a:r>
            <a:r>
              <a:rPr lang="tr-TR" altLang="en-US" dirty="0"/>
              <a:t> : 3=2+1, 6=3+3…</a:t>
            </a:r>
            <a:endParaRPr lang="en-US" altLang="en-US" dirty="0"/>
          </a:p>
          <a:p>
            <a:pPr eaLnBrk="1" hangingPunct="1"/>
            <a:br>
              <a:rPr lang="tr-TR" altLang="en-US" dirty="0"/>
            </a:b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796" y="620688"/>
            <a:ext cx="82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Recursion</a:t>
            </a:r>
          </a:p>
        </p:txBody>
      </p:sp>
      <p:pic>
        <p:nvPicPr>
          <p:cNvPr id="43010" name="Picture 2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28800"/>
            <a:ext cx="7560840" cy="4392488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94489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85" y="365125"/>
            <a:ext cx="8047732" cy="10588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Triangular Numbers: Iterative Solution</a:t>
            </a:r>
            <a:endParaRPr lang="tr-TR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98613"/>
            <a:ext cx="8424862" cy="61912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The following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function</a:t>
            </a:r>
            <a:r>
              <a:rPr lang="en-US" altLang="en-US" sz="2400" dirty="0"/>
              <a:t> </a:t>
            </a:r>
            <a:r>
              <a:rPr lang="tr-T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/>
              <a:t> uses </a:t>
            </a:r>
            <a:r>
              <a:rPr lang="tr-TR" altLang="en-US" sz="2400" dirty="0" err="1">
                <a:solidFill>
                  <a:srgbClr val="C00000"/>
                </a:solidFill>
              </a:rPr>
              <a:t>iterative</a:t>
            </a:r>
            <a:r>
              <a:rPr lang="tr-TR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technique </a:t>
            </a:r>
            <a:r>
              <a:rPr lang="en-US" altLang="en-US" sz="2400" dirty="0"/>
              <a:t>to </a:t>
            </a:r>
            <a:r>
              <a:rPr lang="tr-TR" altLang="en-US" sz="2400" dirty="0" err="1"/>
              <a:t>find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total </a:t>
            </a:r>
            <a:r>
              <a:rPr lang="tr-TR" altLang="en-US" sz="2400" dirty="0" err="1"/>
              <a:t>value</a:t>
            </a:r>
            <a:r>
              <a:rPr lang="en-US" altLang="en-US" sz="2400" dirty="0"/>
              <a:t> (n)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sz="2400" dirty="0" err="1"/>
              <a:t>i</a:t>
            </a:r>
            <a:r>
              <a:rPr lang="tr-TR" sz="2400" baseline="30000" dirty="0" err="1"/>
              <a:t>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term</a:t>
            </a:r>
            <a:r>
              <a:rPr lang="tr-TR" altLang="en-US" sz="2400" dirty="0"/>
              <a:t> in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series</a:t>
            </a:r>
            <a:r>
              <a:rPr lang="tr-TR" altLang="en-US" sz="2400" dirty="0"/>
              <a:t>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51500" y="3427413"/>
            <a:ext cx="302488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int 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TotNum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(int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int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T</a:t>
            </a:r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ot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Num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= 0;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while(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&gt; 0) 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total = total +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--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return total;</a:t>
            </a:r>
            <a:endParaRPr lang="tr-TR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tr-TR" altLang="en-US" dirty="0"/>
              <a:t>}</a:t>
            </a:r>
            <a:endParaRPr lang="en-US" altLang="en-US" dirty="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863848" y="3417780"/>
            <a:ext cx="3240087" cy="3170237"/>
          </a:xfrm>
          <a:prstGeom prst="rect">
            <a:avLst/>
          </a:prstGeom>
          <a:solidFill>
            <a:srgbClr val="D6EEF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TotNum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i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T</a:t>
            </a:r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ot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al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0</a:t>
            </a: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while(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&gt; 0) </a:t>
            </a:r>
          </a:p>
          <a:p>
            <a:pPr eaLnBrk="1" hangingPunct="1"/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Total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Total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+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   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</a:t>
            </a:r>
            <a:r>
              <a:rPr lang="tr-TR" altLang="en-US" i="1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-1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return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T</a:t>
            </a:r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ot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Num</a:t>
            </a:r>
            <a:endParaRPr lang="tr-TR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7720" y="3370300"/>
            <a:ext cx="3312442" cy="3384550"/>
          </a:xfrm>
          <a:prstGeom prst="rect">
            <a:avLst/>
          </a:prstGeom>
          <a:solidFill>
            <a:srgbClr val="75FFDB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915959" y="5112900"/>
            <a:ext cx="3603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727994" y="4256430"/>
            <a:ext cx="3603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362813" y="5445224"/>
            <a:ext cx="360361" cy="1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14"/>
          <p:cNvSpPr txBox="1">
            <a:spLocks noChangeArrowheads="1"/>
          </p:cNvSpPr>
          <p:nvPr/>
        </p:nvSpPr>
        <p:spPr bwMode="auto">
          <a:xfrm>
            <a:off x="1547813" y="2763838"/>
            <a:ext cx="230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solidFill>
                  <a:srgbClr val="FF0000"/>
                </a:solidFill>
              </a:rPr>
              <a:t>Pseudocode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72225" y="285273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C++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04" y="237704"/>
            <a:ext cx="7886700" cy="1325563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Recursive</a:t>
            </a:r>
            <a:r>
              <a:rPr lang="tr-TR" altLang="en-US" sz="4000" dirty="0"/>
              <a:t> 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68952" cy="51125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altLang="en-US" sz="2400" dirty="0" err="1"/>
              <a:t>Another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way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finding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total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sz="2400" dirty="0" err="1"/>
              <a:t>i</a:t>
            </a:r>
            <a:r>
              <a:rPr lang="tr-TR" sz="2400" baseline="30000" dirty="0" err="1"/>
              <a:t>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term</a:t>
            </a:r>
            <a:r>
              <a:rPr lang="en-US" altLang="en-US" sz="2400" dirty="0"/>
              <a:t> in the series</a:t>
            </a:r>
            <a:r>
              <a:rPr lang="tr-TR" altLang="en-US" sz="2400" dirty="0"/>
              <a:t>: </a:t>
            </a:r>
            <a:r>
              <a:rPr lang="tr-TR" altLang="en-US" sz="2400" dirty="0" err="1">
                <a:solidFill>
                  <a:srgbClr val="C00000"/>
                </a:solidFill>
              </a:rPr>
              <a:t>Recursion</a:t>
            </a:r>
            <a:r>
              <a:rPr lang="tr-TR" altLang="en-US" sz="2400" dirty="0">
                <a:solidFill>
                  <a:srgbClr val="C00000"/>
                </a:solidFill>
              </a:rPr>
              <a:t>. </a:t>
            </a:r>
            <a:r>
              <a:rPr lang="en-US" altLang="en-US" sz="2400" dirty="0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total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the</a:t>
            </a:r>
            <a:r>
              <a:rPr lang="en-US" altLang="en-US" sz="2400" dirty="0"/>
              <a:t> </a:t>
            </a:r>
            <a:r>
              <a:rPr lang="tr-TR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baseline="30000" dirty="0" err="1"/>
              <a:t>th</a:t>
            </a:r>
            <a:r>
              <a:rPr lang="en-US" altLang="en-US" sz="2400" dirty="0"/>
              <a:t> term in the series is obtained by </a:t>
            </a:r>
            <a:r>
              <a:rPr lang="en-US" altLang="en-US" sz="2400" dirty="0">
                <a:solidFill>
                  <a:srgbClr val="FF0000"/>
                </a:solidFill>
              </a:rPr>
              <a:t>adding </a:t>
            </a:r>
            <a:r>
              <a:rPr lang="tr-TR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</a:rPr>
              <a:t> to the previous total.</a:t>
            </a:r>
            <a:endParaRPr lang="tr-TR" altLang="en-US" sz="2400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The value of the </a:t>
            </a:r>
            <a:r>
              <a:rPr lang="tr-TR" sz="2400" dirty="0" err="1"/>
              <a:t>i</a:t>
            </a:r>
            <a:r>
              <a:rPr lang="tr-TR" sz="2400" baseline="30000" dirty="0" err="1"/>
              <a:t>th</a:t>
            </a:r>
            <a:r>
              <a:rPr lang="en-US" altLang="en-US" sz="2400" dirty="0"/>
              <a:t> term can be </a:t>
            </a:r>
            <a:r>
              <a:rPr lang="tr-TR" altLang="en-US" sz="2400" dirty="0" err="1"/>
              <a:t>obtained</a:t>
            </a:r>
            <a:r>
              <a:rPr lang="tr-TR" altLang="en-US" sz="2400" dirty="0"/>
              <a:t> </a:t>
            </a:r>
            <a:r>
              <a:rPr lang="en-US" altLang="en-US" sz="2400" dirty="0"/>
              <a:t>as the sum of only </a:t>
            </a:r>
            <a:r>
              <a:rPr lang="tr-TR" altLang="en-US" sz="2400" dirty="0" err="1"/>
              <a:t>two</a:t>
            </a:r>
            <a:r>
              <a:rPr lang="tr-TR" altLang="en-US" sz="2400" dirty="0"/>
              <a:t> </a:t>
            </a:r>
            <a:r>
              <a:rPr lang="en-US" altLang="en-US" sz="2400" dirty="0"/>
              <a:t>things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  1. </a:t>
            </a:r>
            <a:r>
              <a:rPr lang="en-US" altLang="en-US" sz="2400" dirty="0">
                <a:solidFill>
                  <a:srgbClr val="FF0000"/>
                </a:solidFill>
              </a:rPr>
              <a:t>The </a:t>
            </a:r>
            <a:r>
              <a:rPr lang="tr-TR" altLang="en-US" sz="2400" dirty="0" err="1">
                <a:solidFill>
                  <a:srgbClr val="FF0000"/>
                </a:solidFill>
              </a:rPr>
              <a:t>last</a:t>
            </a:r>
            <a:r>
              <a:rPr lang="en-US" altLang="en-US" sz="2400" dirty="0">
                <a:solidFill>
                  <a:srgbClr val="FF0000"/>
                </a:solidFill>
              </a:rPr>
              <a:t> column</a:t>
            </a:r>
            <a:r>
              <a:rPr lang="en-US" altLang="en-US" sz="2400" dirty="0"/>
              <a:t>, which has the value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  <a:r>
              <a:rPr lang="en-US" altLang="en-US" sz="2400" dirty="0"/>
              <a:t>  </a:t>
            </a:r>
            <a:r>
              <a:rPr lang="tr-TR" altLang="en-US" sz="2400" dirty="0"/>
              <a:t>2.</a:t>
            </a:r>
            <a:r>
              <a:rPr lang="en-US" altLang="en-US" sz="2400" dirty="0"/>
              <a:t> The sum of all the previous columns.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Recursive formulation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	</a:t>
            </a:r>
            <a:r>
              <a:rPr lang="en-US" altLang="en-US" sz="2400" dirty="0" err="1"/>
              <a:t>TotNum</a:t>
            </a:r>
            <a:r>
              <a:rPr lang="en-US" altLang="en-US" sz="2400" dirty="0"/>
              <a:t> =1                  </a:t>
            </a:r>
            <a:r>
              <a:rPr lang="tr-TR" altLang="en-US" sz="2400" dirty="0"/>
              <a:t>		       </a:t>
            </a:r>
            <a:r>
              <a:rPr lang="en-US" altLang="en-US" sz="2400" dirty="0"/>
              <a:t> 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 </a:t>
            </a:r>
            <a:r>
              <a:rPr lang="tr-TR" altLang="en-US" sz="2400" dirty="0"/>
              <a:t>		</a:t>
            </a:r>
            <a:r>
              <a:rPr lang="en-US" altLang="en-US" sz="2400" dirty="0" err="1"/>
              <a:t>TotNum</a:t>
            </a:r>
            <a:r>
              <a:rPr lang="tr-TR" altLang="en-US" sz="2400" dirty="0"/>
              <a:t>(i)</a:t>
            </a:r>
            <a:r>
              <a:rPr lang="en-US" altLang="en-US" sz="2400" dirty="0"/>
              <a:t> =</a:t>
            </a:r>
            <a:r>
              <a:rPr lang="tr-TR" altLang="en-US" sz="2400" dirty="0"/>
              <a:t> </a:t>
            </a:r>
            <a:r>
              <a:rPr lang="en-US" altLang="en-US" sz="2400" dirty="0" err="1"/>
              <a:t>i</a:t>
            </a:r>
            <a:r>
              <a:rPr lang="tr-TR" altLang="en-US" sz="2400" dirty="0"/>
              <a:t> </a:t>
            </a:r>
            <a:r>
              <a:rPr lang="en-US" altLang="en-US" sz="2400" dirty="0"/>
              <a:t>+</a:t>
            </a:r>
            <a:r>
              <a:rPr lang="tr-TR" altLang="en-US" sz="2400" dirty="0"/>
              <a:t> </a:t>
            </a:r>
            <a:r>
              <a:rPr lang="en-US" altLang="en-US" sz="2400" dirty="0" err="1"/>
              <a:t>TotNum</a:t>
            </a:r>
            <a:r>
              <a:rPr lang="en-US" altLang="en-US" sz="2400" dirty="0"/>
              <a:t>(i-1)     </a:t>
            </a:r>
            <a:r>
              <a:rPr lang="tr-TR" altLang="en-US" sz="2400" dirty="0"/>
              <a:t>   </a:t>
            </a:r>
            <a:r>
              <a:rPr lang="en-US" altLang="en-US" sz="2400" dirty="0"/>
              <a:t> 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&gt;1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87901" y="3357563"/>
            <a:ext cx="3960563" cy="2447925"/>
          </a:xfrm>
          <a:prstGeom prst="rect">
            <a:avLst/>
          </a:prstGeom>
          <a:solidFill>
            <a:srgbClr val="75FFDB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43" y="3357563"/>
            <a:ext cx="3744664" cy="2447925"/>
          </a:xfrm>
          <a:prstGeom prst="rect">
            <a:avLst/>
          </a:prstGeom>
          <a:solidFill>
            <a:srgbClr val="75FFDB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Recursi</a:t>
            </a:r>
            <a:r>
              <a:rPr lang="en-US" altLang="en-US" sz="4000" dirty="0" err="1"/>
              <a:t>ve</a:t>
            </a:r>
            <a:r>
              <a:rPr lang="en-US" altLang="en-US" sz="4000" dirty="0"/>
              <a:t> Solution</a:t>
            </a:r>
            <a:endParaRPr lang="tr-TR" altLang="en-US" sz="4000" dirty="0"/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827088" y="3435350"/>
            <a:ext cx="3960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TotNum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i 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 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tr-T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TotNum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635629" y="2834017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solidFill>
                  <a:srgbClr val="FF0000"/>
                </a:solidFill>
              </a:rPr>
              <a:t>Pseudocode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92725" y="3427413"/>
            <a:ext cx="367188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TotNum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if(</a:t>
            </a:r>
            <a:r>
              <a:rPr lang="tr-TR" altLang="en-US" dirty="0">
                <a:latin typeface="Bookman Old Style" panose="02050604050505020204" pitchFamily="18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</a:rPr>
              <a:t>==1)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</a:rPr>
              <a:t>     </a:t>
            </a:r>
            <a:r>
              <a:rPr lang="en-US" altLang="en-US" dirty="0">
                <a:latin typeface="Bookman Old Style" panose="02050604050505020204" pitchFamily="18" charset="0"/>
              </a:rPr>
              <a:t>return 1;</a:t>
            </a: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</a:rPr>
              <a:t>else</a:t>
            </a:r>
          </a:p>
          <a:p>
            <a:pPr eaLnBrk="1" hangingPunct="1"/>
            <a:r>
              <a:rPr lang="tr-TR" altLang="en-US" dirty="0">
                <a:latin typeface="Bookman Old Style" panose="02050604050505020204" pitchFamily="18" charset="0"/>
              </a:rPr>
              <a:t>   </a:t>
            </a:r>
            <a:r>
              <a:rPr lang="en-US" altLang="en-US" dirty="0">
                <a:latin typeface="Bookman Old Style" panose="02050604050505020204" pitchFamily="18" charset="0"/>
              </a:rPr>
              <a:t>return</a:t>
            </a:r>
            <a:r>
              <a:rPr lang="tr-TR" altLang="en-US" dirty="0">
                <a:latin typeface="Bookman Old Style" panose="02050604050505020204" pitchFamily="18" charset="0"/>
              </a:rPr>
              <a:t> </a:t>
            </a:r>
            <a:r>
              <a:rPr lang="en-US" altLang="en-US" dirty="0">
                <a:latin typeface="Bookman Old Style" panose="02050604050505020204" pitchFamily="18" charset="0"/>
              </a:rPr>
              <a:t>(</a:t>
            </a:r>
            <a:r>
              <a:rPr lang="tr-TR" altLang="en-US" dirty="0">
                <a:latin typeface="Bookman Old Style" panose="02050604050505020204" pitchFamily="18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</a:rPr>
              <a:t> + 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TotNum</a:t>
            </a:r>
            <a:r>
              <a:rPr lang="en-US" altLang="en-US" dirty="0">
                <a:latin typeface="Bookman Old Style" panose="02050604050505020204" pitchFamily="18" charset="0"/>
              </a:rPr>
              <a:t>(</a:t>
            </a:r>
            <a:r>
              <a:rPr lang="tr-TR" altLang="en-US" dirty="0">
                <a:latin typeface="Bookman Old Style" panose="02050604050505020204" pitchFamily="18" charset="0"/>
              </a:rPr>
              <a:t>i</a:t>
            </a:r>
            <a:r>
              <a:rPr lang="en-US" altLang="en-US" dirty="0">
                <a:latin typeface="Bookman Old Style" panose="02050604050505020204" pitchFamily="18" charset="0"/>
              </a:rPr>
              <a:t>-1));</a:t>
            </a:r>
            <a:endParaRPr lang="tr-TR" altLang="en-US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72225" y="285273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C++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900681"/>
            <a:ext cx="518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recursion to solve the problem: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284" y="6076206"/>
            <a:ext cx="74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Complexity: </a:t>
            </a:r>
            <a:r>
              <a:rPr lang="tr-TR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(n) =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972051-CAC5-4FA5-A718-38DBDE1B5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4000" dirty="0" err="1">
                <a:latin typeface="+mn-lt"/>
              </a:rPr>
              <a:t>Recursion</a:t>
            </a:r>
            <a:r>
              <a:rPr lang="tr-TR" altLang="tr-TR" sz="4000" dirty="0">
                <a:latin typeface="+mn-lt"/>
              </a:rPr>
              <a:t>: </a:t>
            </a:r>
            <a:r>
              <a:rPr lang="en-US" altLang="tr-TR" sz="4000" dirty="0">
                <a:latin typeface="+mn-lt"/>
              </a:rPr>
              <a:t>Reversing an Array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24AF24-B43E-4937-B997-47C4EFCEB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b="1" dirty="0"/>
              <a:t> </a:t>
            </a:r>
            <a:r>
              <a:rPr lang="en-US" altLang="tr-TR" sz="2800" dirty="0" err="1">
                <a:solidFill>
                  <a:srgbClr val="00B0F0"/>
                </a:solidFill>
              </a:rPr>
              <a:t>ReverseArray</a:t>
            </a:r>
            <a:r>
              <a:rPr lang="en-US" altLang="tr-TR" sz="2800" dirty="0"/>
              <a:t>(</a:t>
            </a:r>
            <a:r>
              <a:rPr lang="en-US" altLang="tr-TR" sz="2800" i="1" dirty="0"/>
              <a:t>A, </a:t>
            </a:r>
            <a:r>
              <a:rPr lang="en-US" altLang="tr-TR" sz="2800" i="1" dirty="0" err="1"/>
              <a:t>i</a:t>
            </a:r>
            <a:r>
              <a:rPr lang="en-US" altLang="tr-TR" sz="2800" i="1" dirty="0"/>
              <a:t>, j</a:t>
            </a:r>
            <a:r>
              <a:rPr lang="en-US" altLang="tr-TR" sz="2800" dirty="0"/>
              <a:t>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b="1" i="1" dirty="0"/>
              <a:t>      </a:t>
            </a:r>
            <a:r>
              <a:rPr lang="en-US" altLang="tr-TR" sz="2400" dirty="0"/>
              <a:t>Input:</a:t>
            </a:r>
            <a:r>
              <a:rPr lang="en-US" altLang="tr-TR" sz="2400" b="1" i="1" dirty="0"/>
              <a:t> </a:t>
            </a:r>
            <a:r>
              <a:rPr lang="en-US" altLang="tr-TR" sz="2400" dirty="0"/>
              <a:t>An array </a:t>
            </a:r>
            <a:r>
              <a:rPr lang="en-US" altLang="tr-TR" sz="2400" i="1" dirty="0"/>
              <a:t>A </a:t>
            </a:r>
            <a:r>
              <a:rPr lang="en-US" altLang="tr-TR" sz="2400" dirty="0"/>
              <a:t>and nonnegative integer indices </a:t>
            </a:r>
            <a:r>
              <a:rPr lang="en-US" altLang="tr-TR" sz="2400" i="1" dirty="0" err="1"/>
              <a:t>i</a:t>
            </a:r>
            <a:r>
              <a:rPr lang="en-US" altLang="tr-TR" sz="2400" i="1" dirty="0"/>
              <a:t> </a:t>
            </a:r>
            <a:r>
              <a:rPr lang="en-US" altLang="tr-TR" sz="2400" dirty="0"/>
              <a:t>and </a:t>
            </a:r>
            <a:r>
              <a:rPr lang="en-US" altLang="tr-TR" sz="2400" i="1" dirty="0"/>
              <a:t>j</a:t>
            </a:r>
          </a:p>
          <a:p>
            <a:pPr marL="1527175" indent="-1527175">
              <a:lnSpc>
                <a:spcPct val="90000"/>
              </a:lnSpc>
              <a:buFontTx/>
              <a:buNone/>
            </a:pPr>
            <a:r>
              <a:rPr lang="en-US" altLang="tr-TR" sz="2400" b="1" i="1" dirty="0"/>
              <a:t>    </a:t>
            </a:r>
            <a:r>
              <a:rPr lang="tr-TR" altLang="tr-TR" sz="2400" b="1" i="1" dirty="0"/>
              <a:t> </a:t>
            </a:r>
            <a:r>
              <a:rPr lang="en-US" altLang="tr-TR" sz="2400" b="1" i="1" dirty="0"/>
              <a:t>  </a:t>
            </a:r>
            <a:r>
              <a:rPr lang="en-US" altLang="tr-TR" sz="2400" dirty="0"/>
              <a:t>Output: The reversal of the elements in </a:t>
            </a:r>
            <a:r>
              <a:rPr lang="en-US" altLang="tr-TR" sz="2400" i="1" dirty="0"/>
              <a:t>A </a:t>
            </a:r>
            <a:r>
              <a:rPr lang="en-US" altLang="tr-TR" sz="2400" dirty="0"/>
              <a:t>starting at</a:t>
            </a:r>
            <a:r>
              <a:rPr lang="tr-TR" altLang="tr-TR" sz="2400" dirty="0"/>
              <a:t> i, </a:t>
            </a:r>
            <a:r>
              <a:rPr lang="en-US" altLang="tr-TR" sz="2400" dirty="0" err="1"/>
              <a:t>i</a:t>
            </a:r>
            <a:r>
              <a:rPr lang="tr-TR" altLang="tr-TR" sz="2400" dirty="0"/>
              <a:t>   </a:t>
            </a:r>
            <a:r>
              <a:rPr lang="en-US" altLang="tr-TR" sz="2400" dirty="0"/>
              <a:t>ending at  </a:t>
            </a:r>
            <a:r>
              <a:rPr lang="en-US" altLang="tr-TR" sz="2400" i="1" dirty="0"/>
              <a:t>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b="1" dirty="0"/>
              <a:t>     </a:t>
            </a:r>
            <a:endParaRPr lang="tr-TR" altLang="tr-TR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tr-TR" sz="2800" b="1" dirty="0"/>
              <a:t>	   </a:t>
            </a:r>
            <a:r>
              <a:rPr lang="en-US" altLang="tr-TR" sz="2800" dirty="0"/>
              <a:t>if</a:t>
            </a:r>
            <a:r>
              <a:rPr lang="en-US" altLang="tr-TR" sz="2800" b="1" dirty="0"/>
              <a:t> </a:t>
            </a:r>
            <a:r>
              <a:rPr lang="en-US" altLang="tr-TR" sz="2800" i="1" dirty="0" err="1"/>
              <a:t>i</a:t>
            </a:r>
            <a:r>
              <a:rPr lang="en-US" altLang="tr-TR" sz="2800" i="1" dirty="0"/>
              <a:t> &lt; j </a:t>
            </a:r>
            <a:r>
              <a:rPr lang="en-US" altLang="tr-TR" sz="2800" dirty="0"/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dirty="0"/>
              <a:t>		Swap</a:t>
            </a:r>
            <a:r>
              <a:rPr lang="tr-TR" altLang="tr-TR" sz="2800" dirty="0"/>
              <a:t> (</a:t>
            </a:r>
            <a:r>
              <a:rPr lang="en-US" altLang="tr-TR" sz="2800" dirty="0"/>
              <a:t> </a:t>
            </a:r>
            <a:r>
              <a:rPr lang="en-US" altLang="tr-TR" sz="2800" i="1" dirty="0"/>
              <a:t>A</a:t>
            </a:r>
            <a:r>
              <a:rPr lang="en-US" altLang="tr-TR" sz="2800" dirty="0"/>
              <a:t>[</a:t>
            </a:r>
            <a:r>
              <a:rPr lang="en-US" altLang="tr-TR" sz="2800" i="1" dirty="0" err="1"/>
              <a:t>i</a:t>
            </a:r>
            <a:r>
              <a:rPr lang="en-US" altLang="tr-TR" sz="2800" dirty="0"/>
              <a:t>] </a:t>
            </a:r>
            <a:r>
              <a:rPr lang="tr-TR" altLang="tr-TR" sz="2800" dirty="0"/>
              <a:t>,</a:t>
            </a:r>
            <a:r>
              <a:rPr lang="en-US" altLang="tr-TR" sz="2800" dirty="0"/>
              <a:t> </a:t>
            </a:r>
            <a:r>
              <a:rPr lang="en-US" altLang="tr-TR" sz="2800" i="1" dirty="0"/>
              <a:t>A</a:t>
            </a:r>
            <a:r>
              <a:rPr lang="en-US" altLang="tr-TR" sz="2800" dirty="0"/>
              <a:t>[ </a:t>
            </a:r>
            <a:r>
              <a:rPr lang="en-US" altLang="tr-TR" sz="2800" i="1" dirty="0"/>
              <a:t>j</a:t>
            </a:r>
            <a:r>
              <a:rPr lang="en-US" altLang="tr-TR" sz="2800" dirty="0"/>
              <a:t>]</a:t>
            </a:r>
            <a:r>
              <a:rPr lang="tr-TR" altLang="tr-TR" sz="2800" dirty="0"/>
              <a:t> )   //Exchange </a:t>
            </a:r>
            <a:r>
              <a:rPr lang="tr-TR" altLang="tr-TR" sz="2800" dirty="0" err="1"/>
              <a:t>arguments</a:t>
            </a:r>
            <a:endParaRPr lang="en-US" altLang="tr-TR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dirty="0"/>
              <a:t>		</a:t>
            </a:r>
            <a:r>
              <a:rPr lang="en-US" altLang="tr-TR" sz="2800" dirty="0" err="1"/>
              <a:t>ReverseArray</a:t>
            </a:r>
            <a:r>
              <a:rPr lang="en-US" altLang="tr-TR" sz="2800" dirty="0"/>
              <a:t>(</a:t>
            </a:r>
            <a:r>
              <a:rPr lang="en-US" altLang="tr-TR" sz="2800" i="1" dirty="0"/>
              <a:t>A, </a:t>
            </a:r>
            <a:r>
              <a:rPr lang="en-US" altLang="tr-TR" sz="2800" i="1" dirty="0" err="1"/>
              <a:t>i</a:t>
            </a:r>
            <a:r>
              <a:rPr lang="en-US" altLang="tr-TR" sz="2800" i="1" dirty="0"/>
              <a:t> </a:t>
            </a:r>
            <a:r>
              <a:rPr lang="en-US" altLang="tr-TR" sz="2800" dirty="0"/>
              <a:t>+ 1</a:t>
            </a:r>
            <a:r>
              <a:rPr lang="en-US" altLang="tr-TR" sz="2800" i="1" dirty="0"/>
              <a:t>,  j - </a:t>
            </a:r>
            <a:r>
              <a:rPr lang="en-US" altLang="tr-TR" sz="2800" dirty="0"/>
              <a:t>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800" b="1" dirty="0"/>
              <a:t>     </a:t>
            </a:r>
            <a:r>
              <a:rPr lang="en-US" altLang="tr-TR" sz="2800" dirty="0"/>
              <a:t>return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7B1721-1BA3-41D0-9F6A-FE0C13A8E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Reversing an Array</a:t>
            </a:r>
            <a:br>
              <a:rPr lang="tr-TR" altLang="tr-TR" sz="4000" dirty="0">
                <a:latin typeface="+mn-lt"/>
              </a:rPr>
            </a:br>
            <a:r>
              <a:rPr lang="tr-TR" altLang="tr-TR" sz="4000" dirty="0" err="1"/>
              <a:t>Iterative</a:t>
            </a:r>
            <a:r>
              <a:rPr lang="tr-TR" altLang="tr-TR" sz="4000" dirty="0"/>
              <a:t> </a:t>
            </a:r>
            <a:r>
              <a:rPr lang="tr-TR" altLang="tr-TR" sz="4000" dirty="0" err="1"/>
              <a:t>Version</a:t>
            </a:r>
            <a:endParaRPr lang="en-US" altLang="tr-TR" sz="40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804DA74-69C8-44AD-952E-6F8C2AD34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460" y="2636912"/>
            <a:ext cx="8387036" cy="372048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tr-TR" altLang="tr-TR" sz="2400" dirty="0">
                <a:solidFill>
                  <a:srgbClr val="00B0F0"/>
                </a:solidFill>
              </a:rPr>
              <a:t>       </a:t>
            </a:r>
            <a:r>
              <a:rPr lang="en-US" altLang="tr-TR" sz="2400" dirty="0" err="1">
                <a:solidFill>
                  <a:srgbClr val="00B0F0"/>
                </a:solidFill>
              </a:rPr>
              <a:t>IterativeReverseArray</a:t>
            </a:r>
            <a:r>
              <a:rPr lang="en-US" altLang="tr-TR" sz="2400" dirty="0"/>
              <a:t>(</a:t>
            </a:r>
            <a:r>
              <a:rPr lang="en-US" altLang="tr-TR" sz="2400" i="1" dirty="0"/>
              <a:t>A, </a:t>
            </a:r>
            <a:r>
              <a:rPr lang="en-US" altLang="tr-TR" sz="2400" i="1" dirty="0" err="1"/>
              <a:t>i</a:t>
            </a:r>
            <a:r>
              <a:rPr lang="en-US" altLang="tr-TR" sz="2400" i="1" dirty="0"/>
              <a:t>, j</a:t>
            </a:r>
            <a:r>
              <a:rPr lang="en-US" altLang="tr-TR" sz="2400" dirty="0"/>
              <a:t>)</a:t>
            </a:r>
            <a:endParaRPr lang="tr-TR" altLang="tr-TR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tr-TR" altLang="tr-TR" sz="2400" dirty="0"/>
              <a:t>  </a:t>
            </a:r>
            <a:r>
              <a:rPr lang="en-US" altLang="tr-TR" sz="2400" dirty="0"/>
              <a:t>while</a:t>
            </a:r>
            <a:r>
              <a:rPr lang="en-US" altLang="tr-TR" sz="2400" b="1" dirty="0"/>
              <a:t> </a:t>
            </a:r>
            <a:r>
              <a:rPr lang="en-US" altLang="tr-TR" sz="2400" i="1" dirty="0" err="1"/>
              <a:t>i</a:t>
            </a:r>
            <a:r>
              <a:rPr lang="en-US" altLang="tr-TR" sz="2400" i="1" dirty="0"/>
              <a:t> &lt; j </a:t>
            </a:r>
            <a:r>
              <a:rPr lang="en-US" altLang="tr-TR" sz="2400" dirty="0"/>
              <a:t>do</a:t>
            </a:r>
            <a:endParaRPr lang="tr-TR" altLang="tr-TR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tr-TR" altLang="tr-TR" sz="2400" dirty="0"/>
              <a:t>    </a:t>
            </a:r>
            <a:r>
              <a:rPr lang="en-US" altLang="tr-TR" sz="2400" dirty="0"/>
              <a:t>Swap</a:t>
            </a:r>
            <a:r>
              <a:rPr lang="tr-TR" altLang="tr-TR" sz="2400" dirty="0"/>
              <a:t> (</a:t>
            </a:r>
            <a:r>
              <a:rPr lang="en-US" altLang="tr-TR" sz="2400" dirty="0"/>
              <a:t> </a:t>
            </a:r>
            <a:r>
              <a:rPr lang="en-US" altLang="tr-TR" sz="2400" i="1" dirty="0"/>
              <a:t>A</a:t>
            </a:r>
            <a:r>
              <a:rPr lang="en-US" altLang="tr-TR" sz="2400" dirty="0"/>
              <a:t>[</a:t>
            </a:r>
            <a:r>
              <a:rPr lang="en-US" altLang="tr-TR" sz="2400" i="1" dirty="0" err="1"/>
              <a:t>i</a:t>
            </a:r>
            <a:r>
              <a:rPr lang="en-US" altLang="tr-TR" sz="2400" dirty="0"/>
              <a:t>] </a:t>
            </a:r>
            <a:r>
              <a:rPr lang="tr-TR" altLang="tr-TR" sz="2400" dirty="0"/>
              <a:t>,</a:t>
            </a:r>
            <a:r>
              <a:rPr lang="en-US" altLang="tr-TR" sz="2400" dirty="0"/>
              <a:t> </a:t>
            </a:r>
            <a:r>
              <a:rPr lang="en-US" altLang="tr-TR" sz="2400" i="1" dirty="0"/>
              <a:t>A</a:t>
            </a:r>
            <a:r>
              <a:rPr lang="en-US" altLang="tr-TR" sz="2400" dirty="0"/>
              <a:t>[ </a:t>
            </a:r>
            <a:r>
              <a:rPr lang="en-US" altLang="tr-TR" sz="2400" i="1" dirty="0"/>
              <a:t>j</a:t>
            </a:r>
            <a:r>
              <a:rPr lang="en-US" altLang="tr-TR" sz="2400" dirty="0"/>
              <a:t>]</a:t>
            </a:r>
            <a:r>
              <a:rPr lang="tr-TR" altLang="tr-TR" sz="2400" dirty="0"/>
              <a:t> 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altLang="tr-TR" sz="2400" i="1" dirty="0"/>
              <a:t>    </a:t>
            </a:r>
            <a:r>
              <a:rPr lang="en-US" altLang="tr-TR" sz="2400" i="1" dirty="0" err="1"/>
              <a:t>i</a:t>
            </a:r>
            <a:r>
              <a:rPr lang="en-US" altLang="tr-TR" sz="2400" i="1" dirty="0"/>
              <a:t> = </a:t>
            </a:r>
            <a:r>
              <a:rPr lang="en-US" altLang="tr-TR" sz="2400" i="1" dirty="0" err="1"/>
              <a:t>i</a:t>
            </a:r>
            <a:r>
              <a:rPr lang="en-US" altLang="tr-TR" sz="2400" i="1" dirty="0"/>
              <a:t> </a:t>
            </a:r>
            <a:r>
              <a:rPr lang="en-US" altLang="tr-TR" sz="2400" dirty="0"/>
              <a:t>+ 1</a:t>
            </a:r>
            <a:endParaRPr lang="tr-TR" altLang="tr-TR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tr-TR" altLang="tr-TR" sz="2400" i="1" dirty="0"/>
              <a:t>    </a:t>
            </a:r>
            <a:r>
              <a:rPr lang="en-US" altLang="tr-TR" sz="2400" i="1" dirty="0"/>
              <a:t>j = j </a:t>
            </a:r>
            <a:r>
              <a:rPr lang="tr-TR" altLang="tr-TR" sz="2400" i="1" dirty="0"/>
              <a:t>- </a:t>
            </a:r>
            <a:r>
              <a:rPr lang="en-US" altLang="tr-TR" sz="2400" dirty="0"/>
              <a:t>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tr-TR" sz="2400" b="1" dirty="0"/>
              <a:t>  </a:t>
            </a:r>
            <a:endParaRPr lang="en-US" altLang="tr-T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626" name="Picture 2" descr="fig10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6" y="427580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96536" cy="817562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 Recursion: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Towers of Hanoi</a:t>
            </a:r>
          </a:p>
        </p:txBody>
      </p:sp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213618" y="817562"/>
            <a:ext cx="8678862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The towers of Hanoi problem involves moving a number of disks (in different sizes) from one tower (or “peg”) to another.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Initially the game has a few discs arranged in increasing order of size in one of </a:t>
            </a:r>
            <a:r>
              <a:rPr lang="en-US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three towers</a:t>
            </a:r>
            <a:r>
              <a:rPr lang="en-US" altLang="en-US" sz="2800" dirty="0">
                <a:latin typeface="Calibri" panose="020F0502020204030204" pitchFamily="34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 constraint is that a larger disk can never be placed on top of a smaller disk.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Only one disk can be moved at each time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1116013" y="6021388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Source</a:t>
            </a: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4427538" y="6021388"/>
            <a:ext cx="1439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Auxiliary</a:t>
            </a: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6732588" y="602138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64097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5125"/>
            <a:ext cx="8191822" cy="1191667"/>
          </a:xfrm>
        </p:spPr>
        <p:txBody>
          <a:bodyPr/>
          <a:lstStyle/>
          <a:p>
            <a:pPr eaLnBrk="1" hangingPunct="1"/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Demonstrating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of Hanoi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04081" y="1558681"/>
            <a:ext cx="8335838" cy="440414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Informal </a:t>
            </a:r>
            <a:r>
              <a:rPr lang="tr-TR" altLang="en-US" sz="2400" b="1" dirty="0" err="1"/>
              <a:t>algorithm</a:t>
            </a:r>
            <a:endParaRPr lang="en-US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1)</a:t>
            </a:r>
            <a:r>
              <a:rPr lang="tr-TR" altLang="en-US" sz="2400" dirty="0"/>
              <a:t> </a:t>
            </a:r>
            <a:r>
              <a:rPr lang="en-US" altLang="en-US" sz="2400" dirty="0"/>
              <a:t>Move the top </a:t>
            </a:r>
            <a:r>
              <a:rPr lang="tr-TR" altLang="en-US" sz="2400" dirty="0"/>
              <a:t>n</a:t>
            </a:r>
            <a:r>
              <a:rPr lang="en-US" altLang="en-US" sz="2400" dirty="0"/>
              <a:t>-1 disks from </a:t>
            </a:r>
            <a:r>
              <a:rPr lang="en-US" altLang="en-US" sz="2400" dirty="0">
                <a:solidFill>
                  <a:srgbClr val="FF0000"/>
                </a:solidFill>
              </a:rPr>
              <a:t>Source to Auxiliary </a:t>
            </a:r>
            <a:r>
              <a:rPr lang="en-US" altLang="en-US" sz="2400" dirty="0"/>
              <a:t>tower,</a:t>
            </a: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2)</a:t>
            </a:r>
            <a:r>
              <a:rPr lang="tr-TR" altLang="en-US" sz="2400" dirty="0"/>
              <a:t> </a:t>
            </a:r>
            <a:r>
              <a:rPr lang="en-US" altLang="en-US" sz="2400" dirty="0"/>
              <a:t>Move the </a:t>
            </a:r>
            <a:r>
              <a:rPr lang="tr-TR" altLang="en-US" sz="2400" dirty="0"/>
              <a:t>n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disk from </a:t>
            </a:r>
            <a:r>
              <a:rPr lang="en-US" altLang="en-US" sz="2400" dirty="0">
                <a:solidFill>
                  <a:srgbClr val="FF0000"/>
                </a:solidFill>
              </a:rPr>
              <a:t>Source to Destination </a:t>
            </a:r>
            <a:r>
              <a:rPr lang="en-US" altLang="en-US" sz="2400" dirty="0"/>
              <a:t>tower,</a:t>
            </a: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3)</a:t>
            </a:r>
            <a:r>
              <a:rPr lang="tr-TR" altLang="en-US" sz="2400" dirty="0"/>
              <a:t> </a:t>
            </a:r>
            <a:r>
              <a:rPr lang="en-US" altLang="en-US" sz="2400" dirty="0"/>
              <a:t>Move the </a:t>
            </a:r>
            <a:r>
              <a:rPr lang="tr-TR" altLang="en-US" sz="2400" dirty="0"/>
              <a:t>n</a:t>
            </a:r>
            <a:r>
              <a:rPr lang="en-US" altLang="en-US" sz="2400" dirty="0"/>
              <a:t>-1 disks from </a:t>
            </a:r>
            <a:r>
              <a:rPr lang="en-US" altLang="en-US" sz="2400" dirty="0">
                <a:solidFill>
                  <a:srgbClr val="FF0000"/>
                </a:solidFill>
              </a:rPr>
              <a:t>Auxiliary tower to Destination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tower.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Where is recursion?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92263" y="4932363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1763713" y="4706938"/>
            <a:ext cx="73818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1952625" y="4500563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46093" name="TextBox 40"/>
          <p:cNvSpPr txBox="1">
            <a:spLocks noChangeArrowheads="1"/>
          </p:cNvSpPr>
          <p:nvPr/>
        </p:nvSpPr>
        <p:spPr bwMode="auto">
          <a:xfrm>
            <a:off x="1187450" y="5332413"/>
            <a:ext cx="676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B9A96F0-F4E5-4FDF-8C26-13C3732B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n=3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92263" y="4932363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1763713" y="4706938"/>
            <a:ext cx="73818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6588125" y="4941888"/>
            <a:ext cx="358775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4067175" y="21336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n=3</a:t>
            </a:r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1187450" y="5332413"/>
            <a:ext cx="676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92263" y="4932363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4086225" y="4941888"/>
            <a:ext cx="738188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6588125" y="4941888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4067175" y="21336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n=3</a:t>
            </a:r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1258888" y="5300663"/>
            <a:ext cx="691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18E5D80-21B2-41C6-84C6-EA6739EFA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53182"/>
            <a:ext cx="7886700" cy="1325563"/>
          </a:xfrm>
        </p:spPr>
        <p:txBody>
          <a:bodyPr/>
          <a:lstStyle/>
          <a:p>
            <a:r>
              <a:rPr lang="en-US" altLang="en-US" sz="4000" dirty="0"/>
              <a:t>The Handshake Problem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67700" cy="4495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There are </a:t>
            </a:r>
            <a:r>
              <a:rPr lang="en-US" altLang="en-US" sz="2400" dirty="0">
                <a:solidFill>
                  <a:srgbClr val="00B0F0"/>
                </a:solidFill>
              </a:rPr>
              <a:t>n</a:t>
            </a:r>
            <a:r>
              <a:rPr lang="en-US" altLang="en-US" sz="2400" dirty="0"/>
              <a:t> people in a room. If each person shakes hands once with every other person. What is the total number </a:t>
            </a:r>
            <a:r>
              <a:rPr lang="en-US" altLang="en-US" sz="2400" dirty="0">
                <a:solidFill>
                  <a:srgbClr val="00B0F0"/>
                </a:solidFill>
              </a:rPr>
              <a:t>h(n) </a:t>
            </a:r>
            <a:r>
              <a:rPr lang="en-US" altLang="en-US" sz="2400" dirty="0"/>
              <a:t>of handshakes?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AFD00"/>
                </a:solidFill>
              </a:rPr>
              <a:t>	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EBB3814B-5302-4C1C-871A-5B0FAB1E4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11818"/>
              </p:ext>
            </p:extLst>
          </p:nvPr>
        </p:nvGraphicFramePr>
        <p:xfrm>
          <a:off x="7162800" y="4038600"/>
          <a:ext cx="1714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0" name="Clip" r:id="rId3" imgW="913320" imgH="1176480" progId="MS_ClipArt_Gallery.2">
                  <p:embed/>
                </p:oleObj>
              </mc:Choice>
              <mc:Fallback>
                <p:oleObj name="Clip" r:id="rId3" imgW="913320" imgH="1176480" progId="MS_ClipArt_Gallery.2">
                  <p:embed/>
                  <p:pic>
                    <p:nvPicPr>
                      <p:cNvPr id="572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38600"/>
                        <a:ext cx="1714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88F58A45-F1FC-4551-AD82-374864E06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85874"/>
              </p:ext>
            </p:extLst>
          </p:nvPr>
        </p:nvGraphicFramePr>
        <p:xfrm>
          <a:off x="4343400" y="4038600"/>
          <a:ext cx="10112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1" name="Clip" r:id="rId5" imgW="520200" imgH="1094040" progId="MS_ClipArt_Gallery.2">
                  <p:embed/>
                </p:oleObj>
              </mc:Choice>
              <mc:Fallback>
                <p:oleObj name="Clip" r:id="rId5" imgW="520200" imgH="1094040" progId="MS_ClipArt_Gallery.2">
                  <p:embed/>
                  <p:pic>
                    <p:nvPicPr>
                      <p:cNvPr id="572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38600"/>
                        <a:ext cx="10112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A83947C8-23F4-4144-94BA-B5051C6CD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26001"/>
              </p:ext>
            </p:extLst>
          </p:nvPr>
        </p:nvGraphicFramePr>
        <p:xfrm>
          <a:off x="0" y="3962400"/>
          <a:ext cx="37338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2" name="Clip" r:id="rId7" imgW="4038840" imgH="2534400" progId="MS_ClipArt_Gallery.2">
                  <p:embed/>
                </p:oleObj>
              </mc:Choice>
              <mc:Fallback>
                <p:oleObj name="Clip" r:id="rId7" imgW="4038840" imgH="2534400" progId="MS_ClipArt_Gallery.2">
                  <p:embed/>
                  <p:pic>
                    <p:nvPicPr>
                      <p:cNvPr id="572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37338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>
            <a:extLst>
              <a:ext uri="{FF2B5EF4-FFF2-40B4-BE49-F238E27FC236}">
                <a16:creationId xmlns:a16="http://schemas.microsoft.com/office/drawing/2014/main" id="{196D9FEE-E804-4CFF-8609-3B19BEA0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352800"/>
            <a:ext cx="1077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h(2) = 1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B2742492-5220-481F-8147-B67D3CDD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301" y="3352800"/>
            <a:ext cx="1656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h(3)=2</a:t>
            </a:r>
            <a:r>
              <a:rPr lang="tr-TR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+1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=3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2C6CE233-5776-4933-9A41-2208482B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2018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h(4) = 3</a:t>
            </a:r>
            <a:r>
              <a:rPr lang="tr-TR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+2+1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=</a:t>
            </a:r>
            <a:r>
              <a:rPr lang="tr-TR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749D2A2D-C412-4CC4-A8C6-167CF4DCA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9983"/>
              </p:ext>
            </p:extLst>
          </p:nvPr>
        </p:nvGraphicFramePr>
        <p:xfrm>
          <a:off x="6019800" y="4191000"/>
          <a:ext cx="9556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3" name="Clip" r:id="rId9" imgW="520200" imgH="1087920" progId="MS_ClipArt_Gallery.2">
                  <p:embed/>
                </p:oleObj>
              </mc:Choice>
              <mc:Fallback>
                <p:oleObj name="Clip" r:id="rId9" imgW="520200" imgH="1087920" progId="MS_ClipArt_Gallery.2">
                  <p:embed/>
                  <p:pic>
                    <p:nvPicPr>
                      <p:cNvPr id="572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9556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1">
            <a:extLst>
              <a:ext uri="{FF2B5EF4-FFF2-40B4-BE49-F238E27FC236}">
                <a16:creationId xmlns:a16="http://schemas.microsoft.com/office/drawing/2014/main" id="{4FA30C13-C330-4B06-A30C-E71615BB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19" y="3372475"/>
            <a:ext cx="2927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h(n) = </a:t>
            </a:r>
            <a:r>
              <a:rPr lang="tr-TR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n-1</a:t>
            </a:r>
            <a:r>
              <a:rPr lang="tr-TR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)+(n-2)+…+1</a:t>
            </a:r>
            <a:endParaRPr lang="en-US" altLang="en-US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2BBD618D-421E-4386-8AE2-C9D0C145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172200"/>
            <a:ext cx="7550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h(n): Sum of integer</a:t>
            </a:r>
            <a:r>
              <a:rPr lang="tr-TR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 from 1 to n-1 = n(n-1) / 2</a:t>
            </a:r>
            <a:endParaRPr lang="en-US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92263" y="4932363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4076700" y="4932363"/>
            <a:ext cx="738188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4265613" y="4706938"/>
            <a:ext cx="360362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49164" name="TextBox 12"/>
          <p:cNvSpPr txBox="1">
            <a:spLocks noChangeArrowheads="1"/>
          </p:cNvSpPr>
          <p:nvPr/>
        </p:nvSpPr>
        <p:spPr bwMode="auto">
          <a:xfrm>
            <a:off x="4067175" y="21336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n=3</a:t>
            </a:r>
          </a:p>
        </p:txBody>
      </p:sp>
      <p:sp>
        <p:nvSpPr>
          <p:cNvPr id="49165" name="TextBox 15"/>
          <p:cNvSpPr txBox="1">
            <a:spLocks noChangeArrowheads="1"/>
          </p:cNvSpPr>
          <p:nvPr/>
        </p:nvSpPr>
        <p:spPr bwMode="auto">
          <a:xfrm>
            <a:off x="1187450" y="5332413"/>
            <a:ext cx="7489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 Source </a:t>
            </a:r>
            <a:r>
              <a:rPr lang="tr-TR" altLang="en-US" dirty="0" err="1"/>
              <a:t>Tower</a:t>
            </a:r>
            <a:r>
              <a:rPr lang="tr-TR" altLang="en-US" dirty="0"/>
              <a:t> 	       </a:t>
            </a:r>
            <a:r>
              <a:rPr lang="tr-TR" altLang="en-US" dirty="0" err="1"/>
              <a:t>Auxilary</a:t>
            </a:r>
            <a:r>
              <a:rPr lang="tr-TR" altLang="en-US" dirty="0"/>
              <a:t> </a:t>
            </a:r>
            <a:r>
              <a:rPr lang="tr-TR" altLang="en-US" dirty="0" err="1"/>
              <a:t>Tower</a:t>
            </a:r>
            <a:r>
              <a:rPr lang="tr-TR" altLang="en-US" dirty="0"/>
              <a:t>      </a:t>
            </a:r>
            <a:r>
              <a:rPr lang="tr-TR" altLang="en-US" dirty="0" err="1"/>
              <a:t>Destination</a:t>
            </a:r>
            <a:r>
              <a:rPr lang="tr-TR" altLang="en-US" dirty="0"/>
              <a:t> </a:t>
            </a:r>
            <a:r>
              <a:rPr lang="tr-TR" altLang="en-US" dirty="0" err="1"/>
              <a:t>Tower</a:t>
            </a:r>
            <a:endParaRPr lang="tr-TR" alt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AEEBAB-D0C5-4CA1-870E-287EA10E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6813" y="4941888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4086225" y="4932363"/>
            <a:ext cx="738188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4275138" y="4706938"/>
            <a:ext cx="360362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0188" name="TextBox 12"/>
          <p:cNvSpPr txBox="1">
            <a:spLocks noChangeArrowheads="1"/>
          </p:cNvSpPr>
          <p:nvPr/>
        </p:nvSpPr>
        <p:spPr bwMode="auto">
          <a:xfrm>
            <a:off x="4067175" y="2133600"/>
            <a:ext cx="138747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n=n-1</a:t>
            </a:r>
          </a:p>
        </p:txBody>
      </p:sp>
      <p:sp>
        <p:nvSpPr>
          <p:cNvPr id="50189" name="TextBox 15"/>
          <p:cNvSpPr txBox="1">
            <a:spLocks noChangeArrowheads="1"/>
          </p:cNvSpPr>
          <p:nvPr/>
        </p:nvSpPr>
        <p:spPr bwMode="auto">
          <a:xfrm>
            <a:off x="1187450" y="5332413"/>
            <a:ext cx="676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6045347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</a:t>
            </a:r>
            <a:r>
              <a:rPr lang="tr-TR" dirty="0"/>
              <a:t> </a:t>
            </a:r>
            <a:r>
              <a:rPr lang="en-US" dirty="0"/>
              <a:t>we continue recursively,</a:t>
            </a:r>
            <a:r>
              <a:rPr lang="tr-TR" dirty="0"/>
              <a:t> </a:t>
            </a:r>
            <a:r>
              <a:rPr lang="en-US" dirty="0"/>
              <a:t>with n=n-1</a:t>
            </a:r>
            <a:r>
              <a:rPr lang="tr-TR" dirty="0"/>
              <a:t>=2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source as auxiliary</a:t>
            </a:r>
            <a:r>
              <a:rPr lang="en-US" dirty="0"/>
              <a:t>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965136D-263C-4EBB-BC24-96095CE4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37288" y="4941888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4086225" y="4941888"/>
            <a:ext cx="738188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952625" y="4922838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1212" name="TextBox 12"/>
          <p:cNvSpPr txBox="1">
            <a:spLocks noChangeArrowheads="1"/>
          </p:cNvSpPr>
          <p:nvPr/>
        </p:nvSpPr>
        <p:spPr bwMode="auto">
          <a:xfrm>
            <a:off x="4067175" y="213360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n=2</a:t>
            </a:r>
          </a:p>
        </p:txBody>
      </p:sp>
      <p:sp>
        <p:nvSpPr>
          <p:cNvPr id="51213" name="TextBox 15"/>
          <p:cNvSpPr txBox="1">
            <a:spLocks noChangeArrowheads="1"/>
          </p:cNvSpPr>
          <p:nvPr/>
        </p:nvSpPr>
        <p:spPr bwMode="auto">
          <a:xfrm>
            <a:off x="1187450" y="5332413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6D57C2D-C5D7-406D-8BA5-160330C51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6813" y="4948238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6399213" y="4724400"/>
            <a:ext cx="73818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952625" y="4922838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2236" name="TextBox 12"/>
          <p:cNvSpPr txBox="1">
            <a:spLocks noChangeArrowheads="1"/>
          </p:cNvSpPr>
          <p:nvPr/>
        </p:nvSpPr>
        <p:spPr bwMode="auto">
          <a:xfrm>
            <a:off x="4067175" y="2133600"/>
            <a:ext cx="2179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/>
              <a:t>n=1: Base </a:t>
            </a:r>
            <a:r>
              <a:rPr lang="tr-TR" altLang="en-US" dirty="0" err="1"/>
              <a:t>case</a:t>
            </a:r>
            <a:endParaRPr lang="tr-TR" altLang="en-US" dirty="0"/>
          </a:p>
        </p:txBody>
      </p:sp>
      <p:sp>
        <p:nvSpPr>
          <p:cNvPr id="52237" name="TextBox 15"/>
          <p:cNvSpPr txBox="1">
            <a:spLocks noChangeArrowheads="1"/>
          </p:cNvSpPr>
          <p:nvPr/>
        </p:nvSpPr>
        <p:spPr bwMode="auto">
          <a:xfrm>
            <a:off x="1187450" y="5332413"/>
            <a:ext cx="684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DE974DD-E06F-4C9E-9FC0-FB1AD5AB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6813" y="4948238"/>
            <a:ext cx="106203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6399213" y="4724400"/>
            <a:ext cx="738187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6588125" y="4500563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3995936" y="2043326"/>
            <a:ext cx="138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/>
              <a:t>Solved</a:t>
            </a:r>
            <a:r>
              <a:rPr lang="tr-TR" altLang="en-US" dirty="0"/>
              <a:t>!</a:t>
            </a:r>
          </a:p>
        </p:txBody>
      </p:sp>
      <p:sp>
        <p:nvSpPr>
          <p:cNvPr id="53261" name="TextBox 15"/>
          <p:cNvSpPr txBox="1">
            <a:spLocks noChangeArrowheads="1"/>
          </p:cNvSpPr>
          <p:nvPr/>
        </p:nvSpPr>
        <p:spPr bwMode="auto">
          <a:xfrm>
            <a:off x="1187450" y="5332413"/>
            <a:ext cx="684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0955" y="6283265"/>
            <a:ext cx="561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moves did </a:t>
            </a:r>
            <a:r>
              <a:rPr lang="en-US"/>
              <a:t>we perform</a:t>
            </a:r>
            <a:r>
              <a:rPr lang="en-US" dirty="0"/>
              <a:t>?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DF2E297-B228-45F5-B7F6-3D89CCC0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31925" y="4951413"/>
            <a:ext cx="1385888" cy="206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1592263" y="4724400"/>
            <a:ext cx="1062037" cy="227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1744663" y="4498975"/>
            <a:ext cx="739775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1952625" y="4275138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4285" name="TextBox 38"/>
          <p:cNvSpPr txBox="1">
            <a:spLocks noChangeArrowheads="1"/>
          </p:cNvSpPr>
          <p:nvPr/>
        </p:nvSpPr>
        <p:spPr bwMode="auto">
          <a:xfrm>
            <a:off x="3492500" y="2133600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Try with n=4 </a:t>
            </a:r>
          </a:p>
        </p:txBody>
      </p:sp>
      <p:sp>
        <p:nvSpPr>
          <p:cNvPr id="54286" name="TextBox 39"/>
          <p:cNvSpPr txBox="1">
            <a:spLocks noChangeArrowheads="1"/>
          </p:cNvSpPr>
          <p:nvPr/>
        </p:nvSpPr>
        <p:spPr bwMode="auto">
          <a:xfrm>
            <a:off x="1187450" y="5332413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5191D01-6EBB-4B82-BEA1-54F977F1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438525" y="5184775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46588" y="3168650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51513" y="5183188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59575" y="3167063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013" y="5175250"/>
            <a:ext cx="2016125" cy="0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accent5">
                <a:lumMod val="2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124075" y="3159125"/>
            <a:ext cx="0" cy="2016125"/>
          </a:xfrm>
          <a:prstGeom prst="line">
            <a:avLst/>
          </a:prstGeom>
          <a:ln w="63500"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75363" y="4949825"/>
            <a:ext cx="1385887" cy="206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227763" y="4724400"/>
            <a:ext cx="1062037" cy="2270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6372225" y="4508500"/>
            <a:ext cx="739775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6588125" y="4283075"/>
            <a:ext cx="360363" cy="2254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69645" name="TextBox 38"/>
          <p:cNvSpPr txBox="1">
            <a:spLocks noChangeArrowheads="1"/>
          </p:cNvSpPr>
          <p:nvPr/>
        </p:nvSpPr>
        <p:spPr bwMode="auto">
          <a:xfrm>
            <a:off x="2124075" y="2132856"/>
            <a:ext cx="3960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/>
              <a:t>Try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n=4</a:t>
            </a:r>
            <a:r>
              <a:rPr lang="en-US" altLang="en-US" dirty="0"/>
              <a:t>: Final state.</a:t>
            </a:r>
            <a:endParaRPr lang="tr-TR" altLang="en-US" dirty="0"/>
          </a:p>
        </p:txBody>
      </p:sp>
      <p:sp>
        <p:nvSpPr>
          <p:cNvPr id="69646" name="TextBox 39"/>
          <p:cNvSpPr txBox="1">
            <a:spLocks noChangeArrowheads="1"/>
          </p:cNvSpPr>
          <p:nvPr/>
        </p:nvSpPr>
        <p:spPr bwMode="auto">
          <a:xfrm>
            <a:off x="1187450" y="5332413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/>
              <a:t> Source Tower 	       Auxilary Tower      Destination Tower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6057960"/>
            <a:ext cx="67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moves are needed?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CD5C8B8-7964-4422-8FD8-184DC199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4" y="188640"/>
            <a:ext cx="8820472" cy="10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Hanoi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Towers</a:t>
            </a:r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of Hanoi: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tr-TR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Alg</a:t>
            </a:r>
            <a:r>
              <a:rPr lang="tr-TR" alt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orithm</a:t>
            </a:r>
            <a:endParaRPr lang="tr-T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2776"/>
            <a:ext cx="8119814" cy="4764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</a:t>
            </a:r>
            <a:r>
              <a:rPr lang="tr-TR" altLang="en-US" sz="2400" dirty="0" err="1">
                <a:cs typeface="Courier New" panose="02070309020205020404" pitchFamily="49" charset="0"/>
              </a:rPr>
              <a:t>pseudocode</a:t>
            </a:r>
            <a:r>
              <a:rPr lang="en-US" altLang="en-US" sz="2400" dirty="0">
                <a:cs typeface="Courier New" panose="02070309020205020404" pitchFamily="49" charset="0"/>
              </a:rPr>
              <a:t>: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TOH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, s</a:t>
            </a:r>
            <a:r>
              <a:rPr lang="tr-TR" altLang="en-US" sz="2000" dirty="0" err="1">
                <a:cs typeface="Times New Roman" panose="02020603050405020304" pitchFamily="18" charset="0"/>
              </a:rPr>
              <a:t>ource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auxilary</a:t>
            </a:r>
            <a:r>
              <a:rPr lang="en-US" altLang="en-US" sz="2000" dirty="0">
                <a:cs typeface="Times New Roman" panose="02020603050405020304" pitchFamily="18" charset="0"/>
              </a:rPr>
              <a:t>)    //</a:t>
            </a:r>
            <a:r>
              <a:rPr lang="tr-TR" altLang="en-US" sz="2000" dirty="0" err="1">
                <a:cs typeface="Times New Roman" panose="02020603050405020304" pitchFamily="18" charset="0"/>
              </a:rPr>
              <a:t>Move</a:t>
            </a:r>
            <a:r>
              <a:rPr lang="tr-TR" altLang="en-US" sz="2000" dirty="0">
                <a:cs typeface="Times New Roman" panose="02020603050405020304" pitchFamily="18" charset="0"/>
              </a:rPr>
              <a:t> n </a:t>
            </a:r>
            <a:r>
              <a:rPr lang="tr-TR" altLang="en-US" sz="2000" dirty="0" err="1">
                <a:cs typeface="Times New Roman" panose="02020603050405020304" pitchFamily="18" charset="0"/>
              </a:rPr>
              <a:t>disks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from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source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to</a:t>
            </a:r>
            <a:r>
              <a:rPr lang="tr-TR" altLang="en-US" sz="2000" dirty="0">
                <a:cs typeface="Times New Roman" panose="02020603050405020304" pitchFamily="18" charset="0"/>
              </a:rPr>
              <a:t> 					       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 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using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auxilary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tr-TR" altLang="en-US" sz="2000" dirty="0" err="1">
                <a:cs typeface="Times New Roman" panose="02020603050405020304" pitchFamily="18" charset="0"/>
              </a:rPr>
              <a:t>tower</a:t>
            </a:r>
            <a:r>
              <a:rPr lang="tr-TR" altLang="en-US" sz="2000" dirty="0">
                <a:cs typeface="Times New Roman" panose="02020603050405020304" pitchFamily="18" charset="0"/>
              </a:rPr>
              <a:t>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   if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=0 </a:t>
            </a:r>
            <a:r>
              <a:rPr lang="en-US" altLang="en-US" sz="2000" b="1" dirty="0"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                                 //Base case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TOH(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-1, s</a:t>
            </a:r>
            <a:r>
              <a:rPr lang="tr-TR" altLang="en-US" sz="2000" dirty="0" err="1">
                <a:cs typeface="Times New Roman" panose="02020603050405020304" pitchFamily="18" charset="0"/>
              </a:rPr>
              <a:t>ource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auxilary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r>
              <a:rPr lang="en-US" altLang="en-US" sz="2000" dirty="0">
                <a:cs typeface="Times New Roman" panose="02020603050405020304" pitchFamily="18" charset="0"/>
              </a:rPr>
              <a:t>)  </a:t>
            </a:r>
            <a:r>
              <a:rPr lang="tr-TR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//Recursive call: 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-1 disks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tr-TR" altLang="en-US" sz="2000" dirty="0"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tr-TR" altLang="en-US" sz="2000" dirty="0" err="1">
                <a:cs typeface="Times New Roman" panose="02020603050405020304" pitchFamily="18" charset="0"/>
              </a:rPr>
              <a:t>source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r>
              <a:rPr lang="en-US" altLang="en-US" sz="2000" dirty="0">
                <a:cs typeface="Times New Roman" panose="02020603050405020304" pitchFamily="18" charset="0"/>
              </a:rPr>
              <a:t>);                    // Move bottom disk to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TOH(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-1, </a:t>
            </a:r>
            <a:r>
              <a:rPr lang="tr-TR" altLang="en-US" sz="2000" dirty="0" err="1">
                <a:cs typeface="Times New Roman" panose="02020603050405020304" pitchFamily="18" charset="0"/>
              </a:rPr>
              <a:t>auxilary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destination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tr-TR" altLang="en-US" sz="2000" dirty="0" err="1">
                <a:cs typeface="Times New Roman" panose="02020603050405020304" pitchFamily="18" charset="0"/>
              </a:rPr>
              <a:t>source</a:t>
            </a:r>
            <a:r>
              <a:rPr lang="en-US" altLang="en-US" sz="2000" dirty="0">
                <a:cs typeface="Times New Roman" panose="02020603050405020304" pitchFamily="18" charset="0"/>
              </a:rPr>
              <a:t>)   //Recursive call: </a:t>
            </a:r>
            <a:r>
              <a:rPr lang="en-US" altLang="en-US" sz="2000" i="1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-1 disks</a:t>
            </a:r>
            <a:r>
              <a:rPr lang="tr-TR" altLang="en-US" sz="20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0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//</a:t>
            </a:r>
            <a:r>
              <a:rPr lang="tr-TR" altLang="en-US" sz="2000" i="1" dirty="0">
                <a:cs typeface="Times New Roman" panose="02020603050405020304" pitchFamily="18" charset="0"/>
              </a:rPr>
              <a:t>MOVE is an </a:t>
            </a:r>
            <a:r>
              <a:rPr lang="tr-TR" altLang="en-US" sz="2000" i="1" dirty="0" err="1">
                <a:cs typeface="Times New Roman" panose="02020603050405020304" pitchFamily="18" charset="0"/>
              </a:rPr>
              <a:t>external</a:t>
            </a:r>
            <a:r>
              <a:rPr lang="tr-TR" altLang="en-US" sz="2000" i="1" dirty="0">
                <a:cs typeface="Times New Roman" panose="02020603050405020304" pitchFamily="18" charset="0"/>
              </a:rPr>
              <a:t> </a:t>
            </a:r>
            <a:r>
              <a:rPr lang="tr-TR" altLang="en-US" sz="2000" i="1" dirty="0" err="1">
                <a:cs typeface="Times New Roman" panose="02020603050405020304" pitchFamily="18" charset="0"/>
              </a:rPr>
              <a:t>function</a:t>
            </a:r>
            <a:r>
              <a:rPr lang="tr-TR" altLang="en-US" sz="2000" i="1" dirty="0">
                <a:cs typeface="Times New Roman" panose="02020603050405020304" pitchFamily="18" charset="0"/>
              </a:rPr>
              <a:t>.</a:t>
            </a:r>
            <a:endParaRPr lang="en-US" altLang="en-US" sz="2000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>
                <a:latin typeface="+mn-lt"/>
              </a:rPr>
              <a:t>Towers</a:t>
            </a:r>
            <a:r>
              <a:rPr lang="tr-TR" altLang="en-US" sz="4000" dirty="0">
                <a:latin typeface="+mn-lt"/>
              </a:rPr>
              <a:t> of Hanoi: C++ </a:t>
            </a:r>
            <a:r>
              <a:rPr lang="tr-TR" altLang="en-US" sz="4000" dirty="0" err="1">
                <a:latin typeface="+mn-lt"/>
              </a:rPr>
              <a:t>Code</a:t>
            </a:r>
            <a:endParaRPr lang="tr-TR" altLang="en-US" sz="2000" dirty="0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759774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altLang="en-US" sz="2400" dirty="0" err="1">
                <a:cs typeface="Courier New" panose="02070309020205020404" pitchFamily="49" charset="0"/>
              </a:rPr>
              <a:t>The</a:t>
            </a:r>
            <a:r>
              <a:rPr lang="tr-TR" altLang="en-US" sz="2400" dirty="0">
                <a:cs typeface="Courier New" panose="02070309020205020404" pitchFamily="49" charset="0"/>
              </a:rPr>
              <a:t> C++ </a:t>
            </a:r>
            <a:r>
              <a:rPr lang="tr-TR" altLang="en-US" sz="2400" dirty="0" err="1">
                <a:cs typeface="Courier New" panose="02070309020205020404" pitchFamily="49" charset="0"/>
              </a:rPr>
              <a:t>code</a:t>
            </a:r>
            <a:r>
              <a:rPr lang="en-US" altLang="en-US" sz="2400" dirty="0">
                <a:cs typeface="Courier New" panose="02070309020205020404" pitchFamily="49" charset="0"/>
              </a:rPr>
              <a:t>  // Pole is a suitable data type.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void </a:t>
            </a:r>
            <a:r>
              <a:rPr lang="en-US" alt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TOH</a:t>
            </a:r>
            <a:r>
              <a:rPr lang="en-US" altLang="en-US" sz="2000" dirty="0"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cs typeface="Courier New" panose="02070309020205020404" pitchFamily="49" charset="0"/>
              </a:rPr>
              <a:t> n, Pole s</a:t>
            </a:r>
            <a:r>
              <a:rPr lang="tr-TR" altLang="en-US" sz="2000" dirty="0" err="1">
                <a:cs typeface="Courier New" panose="02070309020205020404" pitchFamily="49" charset="0"/>
              </a:rPr>
              <a:t>ource</a:t>
            </a:r>
            <a:r>
              <a:rPr lang="en-US" altLang="en-US" sz="2000" dirty="0">
                <a:cs typeface="Courier New" panose="02070309020205020404" pitchFamily="49" charset="0"/>
              </a:rPr>
              <a:t>, Pole </a:t>
            </a:r>
            <a:r>
              <a:rPr lang="tr-TR" altLang="en-US" sz="2000" dirty="0" err="1">
                <a:cs typeface="Courier New" panose="02070309020205020404" pitchFamily="49" charset="0"/>
              </a:rPr>
              <a:t>destination</a:t>
            </a:r>
            <a:r>
              <a:rPr lang="en-US" altLang="en-US" sz="2000" dirty="0">
                <a:cs typeface="Courier New" panose="02070309020205020404" pitchFamily="49" charset="0"/>
              </a:rPr>
              <a:t>, Pole </a:t>
            </a:r>
            <a:r>
              <a:rPr lang="tr-TR" altLang="en-US" sz="2000" dirty="0" err="1">
                <a:cs typeface="Courier New" panose="02070309020205020404" pitchFamily="49" charset="0"/>
              </a:rPr>
              <a:t>auxilary</a:t>
            </a:r>
            <a:r>
              <a:rPr lang="en-US" altLang="en-US" sz="2000" dirty="0">
                <a:cs typeface="Courier New" panose="02070309020205020404" pitchFamily="49" charset="0"/>
              </a:rPr>
              <a:t>) 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  </a:t>
            </a:r>
            <a:r>
              <a:rPr lang="tr-TR" altLang="en-US" sz="2000" dirty="0"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cs typeface="Courier New" panose="02070309020205020404" pitchFamily="49" charset="0"/>
              </a:rPr>
              <a:t>if (n == 0) return;   // Base case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cs typeface="Courier New" panose="02070309020205020404" pitchFamily="49" charset="0"/>
              </a:rPr>
              <a:t> 		</a:t>
            </a:r>
            <a:r>
              <a:rPr lang="en-US" altLang="en-US" sz="2000" dirty="0">
                <a:cs typeface="Courier New" panose="02070309020205020404" pitchFamily="49" charset="0"/>
              </a:rPr>
              <a:t>TOH(n-1, s</a:t>
            </a:r>
            <a:r>
              <a:rPr lang="tr-TR" altLang="en-US" sz="2000" dirty="0" err="1">
                <a:cs typeface="Courier New" panose="02070309020205020404" pitchFamily="49" charset="0"/>
              </a:rPr>
              <a:t>ource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tr-TR" altLang="en-US" sz="2000" dirty="0" err="1">
                <a:cs typeface="Courier New" panose="02070309020205020404" pitchFamily="49" charset="0"/>
              </a:rPr>
              <a:t>auxilary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tr-TR" altLang="en-US" sz="2000" dirty="0" err="1">
                <a:cs typeface="Courier New" panose="02070309020205020404" pitchFamily="49" charset="0"/>
              </a:rPr>
              <a:t>destination</a:t>
            </a:r>
            <a:r>
              <a:rPr lang="en-US" altLang="en-US" sz="2000" dirty="0">
                <a:cs typeface="Courier New" panose="02070309020205020404" pitchFamily="49" charset="0"/>
              </a:rPr>
              <a:t>);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cs typeface="Courier New" panose="02070309020205020404" pitchFamily="49" charset="0"/>
              </a:rPr>
              <a:t> // Recursive call: n-1 disks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altLang="en-US" sz="2000" dirty="0">
                <a:cs typeface="Courier New" panose="02070309020205020404" pitchFamily="49" charset="0"/>
              </a:rPr>
              <a:t> 		 </a:t>
            </a:r>
            <a:r>
              <a:rPr lang="en-US" altLang="en-US" sz="2000" dirty="0">
                <a:cs typeface="Courier New" panose="02070309020205020404" pitchFamily="49" charset="0"/>
              </a:rPr>
              <a:t>move(</a:t>
            </a:r>
            <a:r>
              <a:rPr lang="tr-TR" altLang="en-US" sz="2000" dirty="0" err="1">
                <a:cs typeface="Courier New" panose="02070309020205020404" pitchFamily="49" charset="0"/>
              </a:rPr>
              <a:t>source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tr-TR" altLang="en-US" sz="2000" dirty="0" err="1">
                <a:cs typeface="Courier New" panose="02070309020205020404" pitchFamily="49" charset="0"/>
              </a:rPr>
              <a:t>destination</a:t>
            </a:r>
            <a:r>
              <a:rPr lang="en-US" altLang="en-US" sz="2000" dirty="0">
                <a:cs typeface="Courier New" panose="02070309020205020404" pitchFamily="49" charset="0"/>
              </a:rPr>
              <a:t>);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cs typeface="Courier New" panose="02070309020205020404" pitchFamily="49" charset="0"/>
              </a:rPr>
              <a:t>		</a:t>
            </a:r>
            <a:r>
              <a:rPr lang="en-US" altLang="en-US" sz="2000" dirty="0">
                <a:cs typeface="Courier New" panose="02070309020205020404" pitchFamily="49" charset="0"/>
              </a:rPr>
              <a:t> // Move bottom disk to </a:t>
            </a:r>
            <a:r>
              <a:rPr lang="tr-TR" altLang="en-US" sz="2000" dirty="0" err="1">
                <a:cs typeface="Courier New" panose="02070309020205020404" pitchFamily="49" charset="0"/>
              </a:rPr>
              <a:t>destination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altLang="en-US" sz="2000" dirty="0">
                <a:cs typeface="Courier New" panose="02070309020205020404" pitchFamily="49" charset="0"/>
              </a:rPr>
              <a:t> 		 </a:t>
            </a:r>
            <a:r>
              <a:rPr lang="en-US" altLang="en-US" sz="2000" dirty="0">
                <a:cs typeface="Courier New" panose="02070309020205020404" pitchFamily="49" charset="0"/>
              </a:rPr>
              <a:t>TOH(n-1, </a:t>
            </a:r>
            <a:r>
              <a:rPr lang="tr-TR" altLang="en-US" sz="2000" dirty="0" err="1">
                <a:cs typeface="Courier New" panose="02070309020205020404" pitchFamily="49" charset="0"/>
              </a:rPr>
              <a:t>auxilary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tr-TR" altLang="en-US" sz="2000" dirty="0" err="1">
                <a:cs typeface="Courier New" panose="02070309020205020404" pitchFamily="49" charset="0"/>
              </a:rPr>
              <a:t>destination</a:t>
            </a:r>
            <a:r>
              <a:rPr lang="en-US" altLang="en-US" sz="2000" dirty="0">
                <a:cs typeface="Courier New" panose="02070309020205020404" pitchFamily="49" charset="0"/>
              </a:rPr>
              <a:t>, </a:t>
            </a:r>
            <a:r>
              <a:rPr lang="tr-TR" altLang="en-US" sz="2000" dirty="0" err="1">
                <a:cs typeface="Courier New" panose="02070309020205020404" pitchFamily="49" charset="0"/>
              </a:rPr>
              <a:t>source</a:t>
            </a:r>
            <a:r>
              <a:rPr lang="en-US" altLang="en-US" sz="2000" dirty="0">
                <a:cs typeface="Courier New" panose="02070309020205020404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tr-TR" altLang="en-US" sz="2000" dirty="0">
                <a:cs typeface="Courier New" panose="02070309020205020404" pitchFamily="49" charset="0"/>
              </a:rPr>
              <a:t>		 </a:t>
            </a:r>
            <a:r>
              <a:rPr lang="en-US" altLang="en-US" sz="2000" dirty="0">
                <a:cs typeface="Courier New" panose="02070309020205020404" pitchFamily="49" charset="0"/>
              </a:rPr>
              <a:t>// Recursive call: n-1 disks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altLang="en-US" sz="2000" dirty="0"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Time Complex</a:t>
            </a:r>
            <a:r>
              <a:rPr lang="tr-TR" sz="3600" dirty="0" err="1">
                <a:latin typeface="+mn-lt"/>
              </a:rPr>
              <a:t>ity</a:t>
            </a:r>
            <a:r>
              <a:rPr lang="en-US" sz="3600" dirty="0">
                <a:latin typeface="+mn-lt"/>
              </a:rPr>
              <a:t> of 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620171"/>
          </a:xfrm>
        </p:spPr>
        <p:txBody>
          <a:bodyPr/>
          <a:lstStyle/>
          <a:p>
            <a:r>
              <a:rPr lang="en-US" dirty="0"/>
              <a:t>The Towers of Hanoi problem with 3 pegs and n disks takes T(n) = 2</a:t>
            </a:r>
            <a:r>
              <a:rPr lang="en-US" baseline="30000" dirty="0"/>
              <a:t>n</a:t>
            </a:r>
            <a:r>
              <a:rPr lang="en-US" dirty="0"/>
              <a:t> – 1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N=3</a:t>
            </a:r>
            <a:r>
              <a:rPr lang="en-US" dirty="0">
                <a:sym typeface="Wingdings" panose="05000000000000000000" pitchFamily="2" charset="2"/>
              </a:rPr>
              <a:t> 7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N=415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N=531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………..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N=64 2</a:t>
            </a:r>
            <a:r>
              <a:rPr lang="en-US" baseline="30000" dirty="0">
                <a:sym typeface="Wingdings" panose="05000000000000000000" pitchFamily="2" charset="2"/>
              </a:rPr>
              <a:t>64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&gt;10 </a:t>
            </a:r>
            <a:r>
              <a:rPr lang="en-US" baseline="30000" dirty="0">
                <a:sym typeface="Wingdings" panose="05000000000000000000" pitchFamily="2" charset="2"/>
              </a:rPr>
              <a:t>19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aseline="30000" dirty="0">
                <a:sym typeface="Wingdings" panose="05000000000000000000" pitchFamily="2" charset="2"/>
              </a:rPr>
              <a:t>In the real life, for N=64, allowing one move per second would require more than 500 billion years to complete the task</a:t>
            </a:r>
            <a:r>
              <a:rPr lang="tr-TR" sz="3200" baseline="30000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endParaRPr lang="en-US" sz="3200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062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77093"/>
            <a:ext cx="7886700" cy="975643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Recursion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640960" cy="4692179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Recursion</a:t>
            </a:r>
            <a:r>
              <a:rPr lang="en-US" altLang="en-US" sz="2800" dirty="0">
                <a:solidFill>
                  <a:srgbClr val="006600"/>
                </a:solidFill>
              </a:rPr>
              <a:t> </a:t>
            </a:r>
            <a:r>
              <a:rPr lang="en-US" altLang="en-US" sz="2800" dirty="0"/>
              <a:t>is </a:t>
            </a:r>
            <a:r>
              <a:rPr lang="tr-TR" altLang="en-US" sz="2800" dirty="0"/>
              <a:t>an </a:t>
            </a:r>
            <a:r>
              <a:rPr lang="en-US" altLang="en-US" sz="2800" dirty="0"/>
              <a:t>effective programming technique in</a:t>
            </a:r>
            <a:r>
              <a:rPr lang="tr-TR" altLang="en-US" sz="2800" dirty="0"/>
              <a:t> </a:t>
            </a:r>
            <a:r>
              <a:rPr lang="en-US" altLang="en-US" sz="2800" dirty="0"/>
              <a:t>which </a:t>
            </a:r>
            <a:r>
              <a:rPr lang="en-US" altLang="en-US" sz="2800" dirty="0">
                <a:solidFill>
                  <a:srgbClr val="FF0000"/>
                </a:solidFill>
              </a:rPr>
              <a:t>a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function calls itself. </a:t>
            </a:r>
            <a:endParaRPr lang="tr-TR" altLang="en-US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tr-TR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Many computational problems can be solved </a:t>
            </a:r>
            <a:r>
              <a:rPr lang="en-US" altLang="zh-CN" sz="2800" dirty="0"/>
              <a:t>easily </a:t>
            </a:r>
            <a:r>
              <a:rPr lang="en-US" altLang="en-US" sz="2800" dirty="0"/>
              <a:t>using recursion if you </a:t>
            </a:r>
            <a:r>
              <a:rPr lang="en-US" altLang="en-US" sz="2800" i="1" dirty="0">
                <a:solidFill>
                  <a:srgbClr val="FF0000"/>
                </a:solidFill>
              </a:rPr>
              <a:t>think recursively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buNone/>
            </a:pPr>
            <a:endParaRPr lang="tr-TR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tr-TR" altLang="en-US" sz="28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E913A24-1A16-4BE6-B4FB-3A16A25C3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11818"/>
              </p:ext>
            </p:extLst>
          </p:nvPr>
        </p:nvGraphicFramePr>
        <p:xfrm>
          <a:off x="7162800" y="4038600"/>
          <a:ext cx="1714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Clip" r:id="rId4" imgW="913320" imgH="1176480" progId="MS_ClipArt_Gallery.2">
                  <p:embed/>
                </p:oleObj>
              </mc:Choice>
              <mc:Fallback>
                <p:oleObj name="Clip" r:id="rId4" imgW="913320" imgH="1176480" progId="MS_ClipArt_Gallery.2">
                  <p:embed/>
                  <p:pic>
                    <p:nvPicPr>
                      <p:cNvPr id="572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38600"/>
                        <a:ext cx="1714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1EEC9C1-0B93-4261-9826-D9B87C7ED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85874"/>
              </p:ext>
            </p:extLst>
          </p:nvPr>
        </p:nvGraphicFramePr>
        <p:xfrm>
          <a:off x="4343400" y="4038600"/>
          <a:ext cx="10112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Clip" r:id="rId6" imgW="520200" imgH="1094040" progId="MS_ClipArt_Gallery.2">
                  <p:embed/>
                </p:oleObj>
              </mc:Choice>
              <mc:Fallback>
                <p:oleObj name="Clip" r:id="rId6" imgW="520200" imgH="1094040" progId="MS_ClipArt_Gallery.2">
                  <p:embed/>
                  <p:pic>
                    <p:nvPicPr>
                      <p:cNvPr id="572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38600"/>
                        <a:ext cx="10112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A3ADA9E-567A-4B10-980B-78ACB1DBA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26001"/>
              </p:ext>
            </p:extLst>
          </p:nvPr>
        </p:nvGraphicFramePr>
        <p:xfrm>
          <a:off x="0" y="3962400"/>
          <a:ext cx="37338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2" name="Clip" r:id="rId8" imgW="4038840" imgH="2534400" progId="MS_ClipArt_Gallery.2">
                  <p:embed/>
                </p:oleObj>
              </mc:Choice>
              <mc:Fallback>
                <p:oleObj name="Clip" r:id="rId8" imgW="4038840" imgH="2534400" progId="MS_ClipArt_Gallery.2">
                  <p:embed/>
                  <p:pic>
                    <p:nvPicPr>
                      <p:cNvPr id="572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373380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D4867C6C-7751-4E03-B15A-6B8FA9D3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352800"/>
            <a:ext cx="1077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rPr>
              <a:t>h(2) = 1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9ECE4BD-53C9-4FD0-89D5-25E91549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352800"/>
            <a:ext cx="1968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h(3)=</a:t>
            </a:r>
            <a:r>
              <a:rPr lang="en-US" altLang="en-US" sz="2000" dirty="0">
                <a:latin typeface="Arial" panose="020B0604020202020204" pitchFamily="34" charset="0"/>
              </a:rPr>
              <a:t>h(2)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+2=3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539114D-72F7-437E-B85D-E4772BF3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52800"/>
            <a:ext cx="2039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h(4) =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h(3)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+ 3=6</a:t>
            </a: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EEDC343B-4297-4520-9AC7-0D27860AF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9983"/>
              </p:ext>
            </p:extLst>
          </p:nvPr>
        </p:nvGraphicFramePr>
        <p:xfrm>
          <a:off x="6019800" y="4191000"/>
          <a:ext cx="9556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Clip" r:id="rId10" imgW="520200" imgH="1087920" progId="MS_ClipArt_Gallery.2">
                  <p:embed/>
                </p:oleObj>
              </mc:Choice>
              <mc:Fallback>
                <p:oleObj name="Clip" r:id="rId10" imgW="520200" imgH="1087920" progId="MS_ClipArt_Gallery.2">
                  <p:embed/>
                  <p:pic>
                    <p:nvPicPr>
                      <p:cNvPr id="572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9556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>
            <a:extLst>
              <a:ext uri="{FF2B5EF4-FFF2-40B4-BE49-F238E27FC236}">
                <a16:creationId xmlns:a16="http://schemas.microsoft.com/office/drawing/2014/main" id="{1BC6133A-1E63-4BDF-A966-C805B449B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28825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h(n) =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h(n-1)</a:t>
            </a:r>
            <a:r>
              <a:rPr lang="en-US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 + n-1    ….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90A1B14-5064-49FF-9E75-72C44E14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172200"/>
            <a:ext cx="7550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h(n): Sum of integer</a:t>
            </a:r>
            <a:r>
              <a:rPr lang="tr-TR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 from 1 to n-1 = n(n-1) / 2</a:t>
            </a:r>
            <a:endParaRPr lang="en-US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>
                <a:latin typeface="+mn-lt"/>
              </a:rPr>
              <a:t>Properties of </a:t>
            </a:r>
            <a:r>
              <a:rPr lang="tr-TR" altLang="en-US" sz="4000" dirty="0" err="1">
                <a:latin typeface="+mn-lt"/>
              </a:rPr>
              <a:t>Recursi</a:t>
            </a:r>
            <a:r>
              <a:rPr lang="en-US" altLang="en-US" sz="4000" dirty="0" err="1">
                <a:latin typeface="+mn-lt"/>
              </a:rPr>
              <a:t>ve</a:t>
            </a:r>
            <a:r>
              <a:rPr lang="en-US" altLang="en-US" sz="4000" dirty="0">
                <a:latin typeface="+mn-lt"/>
              </a:rPr>
              <a:t> Solutions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The function calls itself with </a:t>
            </a:r>
            <a:r>
              <a:rPr lang="en-US" altLang="en-US" sz="2800" dirty="0">
                <a:solidFill>
                  <a:srgbClr val="FF0000"/>
                </a:solidFill>
              </a:rPr>
              <a:t>a new and smaller value </a:t>
            </a:r>
            <a:r>
              <a:rPr lang="en-US" altLang="en-US" sz="2800" dirty="0"/>
              <a:t>of the parameter.</a:t>
            </a:r>
            <a:endParaRPr lang="tr-TR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When it calls itself, it does so to </a:t>
            </a:r>
            <a:r>
              <a:rPr lang="en-US" altLang="en-US" sz="2800" dirty="0">
                <a:solidFill>
                  <a:srgbClr val="FF0000"/>
                </a:solidFill>
              </a:rPr>
              <a:t>solve a smaller problem</a:t>
            </a:r>
            <a:r>
              <a:rPr lang="en-US" altLang="en-US" sz="2800" dirty="0"/>
              <a:t>.</a:t>
            </a:r>
            <a:endParaRPr lang="tr-TR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There’s some version of the problem that is simple enough that the routine can</a:t>
            </a:r>
            <a:r>
              <a:rPr lang="tr-TR" altLang="en-US" sz="2800" dirty="0"/>
              <a:t> </a:t>
            </a:r>
            <a:r>
              <a:rPr lang="en-US" altLang="en-US" sz="2800" dirty="0"/>
              <a:t>solve it, and return, without calling itself</a:t>
            </a:r>
            <a:r>
              <a:rPr lang="tr-TR" altLang="en-US" sz="2800" dirty="0"/>
              <a:t>: Base </a:t>
            </a:r>
            <a:r>
              <a:rPr lang="tr-TR" altLang="en-US" sz="2800" dirty="0" err="1"/>
              <a:t>case</a:t>
            </a:r>
            <a:endParaRPr lang="tr-TR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</a:rPr>
              <a:t>Properties of Recursive Solutions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base case </a:t>
            </a:r>
            <a:r>
              <a:rPr lang="en-US" altLang="en-US" sz="2400" dirty="0"/>
              <a:t>is the smallest problem that the routine solves and the value is returned to the calling method. </a:t>
            </a:r>
            <a:r>
              <a:rPr lang="en-US" altLang="en-US" sz="2400" dirty="0">
                <a:solidFill>
                  <a:srgbClr val="FF3300"/>
                </a:solidFill>
              </a:rPr>
              <a:t>(Terminal condition)</a:t>
            </a:r>
            <a:endParaRPr lang="tr-TR" altLang="en-US" sz="2400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Calling a method involves certain overhead</a:t>
            </a:r>
            <a:r>
              <a:rPr lang="tr-TR" alt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/>
              <a:t> </a:t>
            </a:r>
            <a:r>
              <a:rPr lang="tr-TR" altLang="en-US" sz="2100" dirty="0"/>
              <a:t>T</a:t>
            </a:r>
            <a:r>
              <a:rPr lang="en-US" altLang="en-US" sz="2100" dirty="0" err="1"/>
              <a:t>ransferring</a:t>
            </a:r>
            <a:r>
              <a:rPr lang="en-US" altLang="en-US" sz="2100" dirty="0"/>
              <a:t> the control to the beginning of the method and </a:t>
            </a:r>
            <a:endParaRPr lang="tr-TR" altLang="en-US" sz="2100" dirty="0"/>
          </a:p>
          <a:p>
            <a:pPr lvl="1">
              <a:lnSpc>
                <a:spcPct val="80000"/>
              </a:lnSpc>
            </a:pPr>
            <a:r>
              <a:rPr lang="tr-TR" altLang="en-US" sz="2100" dirty="0"/>
              <a:t> S</a:t>
            </a:r>
            <a:r>
              <a:rPr lang="en-US" altLang="en-US" sz="2100" dirty="0" err="1"/>
              <a:t>toring</a:t>
            </a:r>
            <a:r>
              <a:rPr lang="en-US" altLang="en-US" sz="2100" dirty="0"/>
              <a:t> the information of the return point.</a:t>
            </a:r>
            <a:endParaRPr lang="tr-TR" altLang="en-US" sz="2100" dirty="0"/>
          </a:p>
          <a:p>
            <a:pPr marL="342900" lvl="1" indent="0">
              <a:lnSpc>
                <a:spcPct val="80000"/>
              </a:lnSpc>
              <a:buNone/>
            </a:pPr>
            <a:endParaRPr lang="en-US" altLang="en-US" sz="2100" dirty="0"/>
          </a:p>
          <a:p>
            <a:pPr>
              <a:lnSpc>
                <a:spcPct val="80000"/>
              </a:lnSpc>
            </a:pPr>
            <a:r>
              <a:rPr lang="tr-TR" altLang="en-US" sz="2400" dirty="0"/>
              <a:t>M</a:t>
            </a:r>
            <a:r>
              <a:rPr lang="en-US" altLang="en-US" sz="2400" dirty="0" err="1"/>
              <a:t>emory</a:t>
            </a:r>
            <a:r>
              <a:rPr lang="en-US" altLang="en-US" sz="2400" dirty="0"/>
              <a:t> is used to store all the intermediate arguments and</a:t>
            </a:r>
            <a:r>
              <a:rPr lang="tr-TR" altLang="en-US" sz="2400" dirty="0"/>
              <a:t> </a:t>
            </a:r>
            <a:r>
              <a:rPr lang="en-US" altLang="en-US" sz="2400" dirty="0"/>
              <a:t>return values internally.</a:t>
            </a:r>
            <a:endParaRPr lang="tr-TR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overheads increase cost and might cause problems if there is a large</a:t>
            </a:r>
            <a:r>
              <a:rPr lang="tr-TR" altLang="en-US" sz="2400" dirty="0"/>
              <a:t> </a:t>
            </a:r>
            <a:r>
              <a:rPr lang="en-US" altLang="en-US" sz="2400" dirty="0"/>
              <a:t>amount of data, leading to overflows.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3426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Efficie</a:t>
            </a:r>
            <a:r>
              <a:rPr lang="en-US" altLang="en-US" sz="4000" dirty="0"/>
              <a:t>n</a:t>
            </a:r>
            <a:r>
              <a:rPr lang="tr-TR" altLang="en-US" sz="4000" err="1"/>
              <a:t>cy</a:t>
            </a:r>
            <a:r>
              <a:rPr lang="tr-TR" altLang="en-US" sz="4000"/>
              <a:t> of </a:t>
            </a:r>
            <a:r>
              <a:rPr lang="tr-TR" altLang="en-US" sz="4000" dirty="0" err="1"/>
              <a:t>Recursion</a:t>
            </a:r>
            <a:endParaRPr lang="tr-TR" altLang="en-US" sz="40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27224" y="1692112"/>
            <a:ext cx="8221240" cy="469217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Recursion is usually applied because it simplifies a problem conceptually, not because it is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inherently more efficient.</a:t>
            </a:r>
            <a:endParaRPr lang="tr-TR" altLang="en-US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/>
              <a:t>In general, recursive methods may be less efficient than their iterative versions: Remember the complexity of recursive Fibonacci.</a:t>
            </a:r>
            <a:endParaRPr lang="tr-TR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However,</a:t>
            </a:r>
            <a:r>
              <a:rPr lang="tr-TR" altLang="en-US" sz="2400" dirty="0"/>
              <a:t> </a:t>
            </a:r>
            <a:r>
              <a:rPr lang="tr-TR" altLang="en-US" sz="2400" dirty="0">
                <a:ea typeface="MS Mincho" panose="02020609040205080304" pitchFamily="49" charset="-128"/>
              </a:rPr>
              <a:t>r</a:t>
            </a:r>
            <a:r>
              <a:rPr lang="en-US" altLang="tr-TR" sz="2400" dirty="0" err="1">
                <a:ea typeface="MS Mincho" panose="02020609040205080304" pitchFamily="49" charset="-128"/>
              </a:rPr>
              <a:t>ecursion</a:t>
            </a:r>
            <a:r>
              <a:rPr lang="en-US" altLang="tr-TR" sz="2400" dirty="0">
                <a:ea typeface="MS Mincho" panose="02020609040205080304" pitchFamily="49" charset="-128"/>
              </a:rPr>
              <a:t> can simplify the solution of a problem, often resulting in </a:t>
            </a:r>
            <a:r>
              <a:rPr lang="en-US" altLang="tr-TR" sz="2400" dirty="0">
                <a:solidFill>
                  <a:srgbClr val="00B050"/>
                </a:solidFill>
                <a:ea typeface="MS Mincho" panose="02020609040205080304" pitchFamily="49" charset="-128"/>
              </a:rPr>
              <a:t>shorter</a:t>
            </a:r>
            <a:r>
              <a:rPr lang="tr-TR" altLang="tr-TR" sz="2400" dirty="0">
                <a:solidFill>
                  <a:srgbClr val="00B050"/>
                </a:solidFill>
                <a:ea typeface="MS Mincho" panose="02020609040205080304" pitchFamily="49" charset="-128"/>
              </a:rPr>
              <a:t> </a:t>
            </a:r>
            <a:r>
              <a:rPr lang="en-US" altLang="tr-TR" sz="2400" dirty="0">
                <a:ea typeface="MS Mincho" panose="02020609040205080304" pitchFamily="49" charset="-128"/>
              </a:rPr>
              <a:t>source code</a:t>
            </a:r>
            <a:r>
              <a:rPr lang="tr-TR" altLang="tr-TR" sz="2400" dirty="0">
                <a:ea typeface="MS Mincho" panose="02020609040205080304" pitchFamily="49" charset="-128"/>
              </a:rPr>
              <a:t>.</a:t>
            </a:r>
            <a:r>
              <a:rPr lang="en-US" altLang="tr-TR" sz="2400" dirty="0"/>
              <a:t>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517039"/>
            <a:ext cx="8839200" cy="7423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US" sz="3200" dirty="0">
                <a:latin typeface="Corbel"/>
                <a:cs typeface="Corbel"/>
              </a:rPr>
              <a:t>Make sure the </a:t>
            </a:r>
            <a:r>
              <a:rPr lang="en-US" sz="3200">
                <a:latin typeface="Corbel"/>
                <a:cs typeface="Corbel"/>
              </a:rPr>
              <a:t>recursion stops</a:t>
            </a: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US" sz="3200">
                <a:latin typeface="Corbel"/>
                <a:cs typeface="Corbel"/>
              </a:rPr>
              <a:t>Use safety counters to prevent infinite recursion</a:t>
            </a: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US" sz="3200">
                <a:latin typeface="Corbel"/>
                <a:cs typeface="Corbel"/>
              </a:rPr>
              <a:t>Limit recursion to one routine</a:t>
            </a: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/>
              <a:tabLst>
                <a:tab pos="332740" algn="l"/>
                <a:tab pos="333375" algn="l"/>
              </a:tabLst>
            </a:pPr>
            <a:endParaRPr lang="tr-TR" sz="3200" dirty="0">
              <a:latin typeface="Corbel"/>
              <a:cs typeface="Corbel"/>
            </a:endParaRPr>
          </a:p>
          <a:p>
            <a:pPr marL="625475" marR="5080" lvl="1" indent="-274320">
              <a:spcBef>
                <a:spcPts val="300"/>
              </a:spcBef>
              <a:spcAft>
                <a:spcPts val="600"/>
              </a:spcAft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endParaRPr lang="tr-TR" sz="2800" dirty="0">
              <a:latin typeface="Corbel"/>
              <a:cs typeface="Courier New" panose="02070309020205020404" pitchFamily="49" charset="0"/>
            </a:endParaRPr>
          </a:p>
          <a:p>
            <a:pPr marL="630237" lvl="2">
              <a:spcAft>
                <a:spcPts val="600"/>
              </a:spcAft>
              <a:buClr>
                <a:srgbClr val="E66C7C"/>
              </a:buClr>
              <a:tabLst>
                <a:tab pos="552450" algn="l"/>
              </a:tabLst>
            </a:pPr>
            <a:endParaRPr lang="en-US" sz="2800" dirty="0">
              <a:latin typeface="Corbel"/>
              <a:cs typeface="Courier New" panose="020703090202050204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28600" y="381000"/>
            <a:ext cx="419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52544" y="3200400"/>
            <a:ext cx="8438911" cy="2244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97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324679"/>
            <a:ext cx="8991600" cy="276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61594" indent="-514350">
              <a:spcAft>
                <a:spcPts val="600"/>
              </a:spcAft>
              <a:buClr>
                <a:srgbClr val="EFAC00"/>
              </a:buClr>
              <a:buSzPct val="100000"/>
              <a:buFont typeface="+mj-lt"/>
              <a:buAutoNum type="arabicPeriod" startAt="4"/>
              <a:tabLst>
                <a:tab pos="332740" algn="l"/>
                <a:tab pos="333375" algn="l"/>
              </a:tabLst>
            </a:pPr>
            <a:r>
              <a:rPr lang="en-US" sz="2800" dirty="0">
                <a:latin typeface="Corbel"/>
                <a:cs typeface="Corbel"/>
              </a:rPr>
              <a:t>Keep an eye on the stack</a:t>
            </a:r>
            <a:endParaRPr lang="tr-TR" sz="2800" dirty="0">
              <a:latin typeface="Corbel"/>
              <a:cs typeface="Corbel"/>
            </a:endParaRPr>
          </a:p>
          <a:p>
            <a:pPr marL="527050" marR="61594" indent="-514350">
              <a:spcAft>
                <a:spcPts val="600"/>
              </a:spcAft>
              <a:buClr>
                <a:srgbClr val="EFAC00"/>
              </a:buClr>
              <a:buSzPct val="100000"/>
              <a:buFont typeface="+mj-lt"/>
              <a:buAutoNum type="arabicPeriod" startAt="4"/>
              <a:tabLst>
                <a:tab pos="332740" algn="l"/>
                <a:tab pos="333375" algn="l"/>
              </a:tabLst>
            </a:pPr>
            <a:r>
              <a:rPr lang="en-US" sz="2800" dirty="0">
                <a:latin typeface="Corbel"/>
                <a:cs typeface="Corbel"/>
              </a:rPr>
              <a:t>Don’t use recursion for factorials or Fibonacci numbers</a:t>
            </a:r>
            <a:endParaRPr lang="tr-TR" sz="2800" dirty="0">
              <a:latin typeface="Corbel"/>
              <a:cs typeface="Corbel"/>
            </a:endParaRPr>
          </a:p>
          <a:p>
            <a:pPr marL="527050" marR="61594" indent="-514350">
              <a:spcBef>
                <a:spcPts val="600"/>
              </a:spcBef>
              <a:spcAft>
                <a:spcPts val="1200"/>
              </a:spcAft>
              <a:buClr>
                <a:srgbClr val="EFAC00"/>
              </a:buClr>
              <a:buSzPct val="100000"/>
              <a:buFont typeface="+mj-lt"/>
              <a:buAutoNum type="arabicPeriod" startAt="4"/>
              <a:tabLst>
                <a:tab pos="332740" algn="l"/>
                <a:tab pos="333375" algn="l"/>
              </a:tabLst>
            </a:pPr>
            <a:endParaRPr lang="tr-TR" sz="3200" dirty="0">
              <a:latin typeface="Corbel"/>
              <a:cs typeface="Corbel"/>
            </a:endParaRPr>
          </a:p>
          <a:p>
            <a:pPr marL="625475" marR="5080" lvl="1" indent="-274320">
              <a:spcBef>
                <a:spcPts val="300"/>
              </a:spcBef>
              <a:spcAft>
                <a:spcPts val="600"/>
              </a:spcAft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endParaRPr lang="en-US" sz="2800" dirty="0">
              <a:latin typeface="Corbel"/>
              <a:cs typeface="Courier New" panose="02070309020205020404" pitchFamily="49" charset="0"/>
            </a:endParaRPr>
          </a:p>
          <a:p>
            <a:pPr marL="625475" marR="5080" lvl="1" indent="-274320">
              <a:spcBef>
                <a:spcPts val="300"/>
              </a:spcBef>
              <a:spcAft>
                <a:spcPts val="600"/>
              </a:spcAft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endParaRPr lang="en-US" sz="2800" dirty="0">
              <a:latin typeface="Corbel"/>
              <a:cs typeface="Courier New" panose="020703090202050204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28600" y="395953"/>
            <a:ext cx="419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32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tr-TR" sz="3200" kern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endParaRPr lang="tr-TR" sz="3200" kern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" y="2336933"/>
            <a:ext cx="7620000" cy="216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" y="4638886"/>
            <a:ext cx="7876703" cy="202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ağa Bükülü Ok 1"/>
          <p:cNvSpPr/>
          <p:nvPr/>
        </p:nvSpPr>
        <p:spPr>
          <a:xfrm>
            <a:off x="228600" y="4092744"/>
            <a:ext cx="381000" cy="10488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400" dirty="0">
                <a:latin typeface="+mn-lt"/>
              </a:rPr>
              <a:t>Base Case in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25625"/>
            <a:ext cx="849694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Each successive recursive call should bring</a:t>
            </a:r>
            <a:r>
              <a:rPr lang="tr-TR" sz="2800" dirty="0">
                <a:solidFill>
                  <a:srgbClr val="000000"/>
                </a:solidFill>
              </a:rPr>
              <a:t> t</a:t>
            </a:r>
            <a:r>
              <a:rPr lang="en-US" sz="2800" dirty="0">
                <a:solidFill>
                  <a:srgbClr val="000000"/>
                </a:solidFill>
              </a:rPr>
              <a:t>he solution </a:t>
            </a:r>
            <a:r>
              <a:rPr lang="en-US" sz="2800" dirty="0">
                <a:solidFill>
                  <a:srgbClr val="FF0000"/>
                </a:solidFill>
              </a:rPr>
              <a:t>closer </a:t>
            </a:r>
            <a:r>
              <a:rPr lang="en-US" sz="2800" dirty="0">
                <a:solidFill>
                  <a:srgbClr val="000000"/>
                </a:solidFill>
              </a:rPr>
              <a:t>to a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situation in which the answer is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Known. </a:t>
            </a:r>
            <a:endParaRPr lang="tr-TR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A case for which the answer is known and can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be expressed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without recursion is called a </a:t>
            </a:r>
            <a:r>
              <a:rPr lang="en-US" sz="2800" dirty="0">
                <a:solidFill>
                  <a:srgbClr val="FF0000"/>
                </a:solidFill>
              </a:rPr>
              <a:t>base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case.</a:t>
            </a:r>
          </a:p>
          <a:p>
            <a:pPr marL="0" indent="0">
              <a:buNone/>
            </a:pPr>
            <a:endParaRPr lang="tr-TR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Each recursive algorithm must have </a:t>
            </a:r>
            <a:r>
              <a:rPr lang="en-US" sz="2800" dirty="0">
                <a:solidFill>
                  <a:srgbClr val="FF0000"/>
                </a:solidFill>
              </a:rPr>
              <a:t>at least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one base case</a:t>
            </a:r>
            <a:r>
              <a:rPr lang="en-US" sz="2800" dirty="0">
                <a:solidFill>
                  <a:srgbClr val="000000"/>
                </a:solidFill>
              </a:rPr>
              <a:t>, as well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as the </a:t>
            </a:r>
            <a:r>
              <a:rPr lang="en-US" sz="2800" dirty="0">
                <a:solidFill>
                  <a:srgbClr val="FF0000"/>
                </a:solidFill>
              </a:rPr>
              <a:t>general recursive case</a:t>
            </a:r>
            <a:r>
              <a:rPr lang="en-US" sz="2800" dirty="0">
                <a:solidFill>
                  <a:srgbClr val="FF0000"/>
                </a:solidFill>
                <a:latin typeface="TimesNewRomanPSMT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975643"/>
          </a:xfrm>
        </p:spPr>
        <p:txBody>
          <a:bodyPr/>
          <a:lstStyle/>
          <a:p>
            <a:pPr eaLnBrk="1" hangingPunct="1"/>
            <a:r>
              <a:rPr lang="tr-TR" altLang="en-US" sz="4000" dirty="0" err="1"/>
              <a:t>Recursion</a:t>
            </a:r>
            <a:r>
              <a:rPr lang="tr-TR" altLang="en-US" sz="4000" dirty="0"/>
              <a:t> – </a:t>
            </a:r>
            <a:r>
              <a:rPr lang="tr-TR" altLang="en-US" sz="4000" dirty="0" err="1"/>
              <a:t>Some</a:t>
            </a:r>
            <a:r>
              <a:rPr lang="tr-TR" altLang="en-US" sz="4000" dirty="0"/>
              <a:t> </a:t>
            </a:r>
            <a:r>
              <a:rPr lang="tr-TR" altLang="en-US" sz="4000" dirty="0" err="1"/>
              <a:t>Examples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640960" cy="4692179"/>
          </a:xfrm>
        </p:spPr>
        <p:txBody>
          <a:bodyPr/>
          <a:lstStyle/>
          <a:p>
            <a:pPr marL="0" indent="0" eaLnBrk="1" hangingPunct="1">
              <a:buNone/>
            </a:pPr>
            <a:endParaRPr lang="tr-TR" altLang="en-US" sz="2800" dirty="0"/>
          </a:p>
          <a:p>
            <a:pPr lvl="1" eaLnBrk="1" hangingPunct="1"/>
            <a:r>
              <a:rPr lang="tr-TR" altLang="en-US" sz="2800" dirty="0"/>
              <a:t>F</a:t>
            </a:r>
            <a:r>
              <a:rPr lang="en-US" altLang="en-US" sz="2800" dirty="0" err="1"/>
              <a:t>actorials</a:t>
            </a:r>
            <a:endParaRPr lang="tr-TR" altLang="en-US" sz="2800" dirty="0"/>
          </a:p>
          <a:p>
            <a:pPr lvl="1" eaLnBrk="1" hangingPunct="1"/>
            <a:r>
              <a:rPr lang="en-US" altLang="en-US" sz="2800" dirty="0"/>
              <a:t>Fibonacci numbers</a:t>
            </a:r>
            <a:endParaRPr lang="tr-TR" altLang="en-US" sz="2800" dirty="0"/>
          </a:p>
          <a:p>
            <a:pPr lvl="1" eaLnBrk="1" hangingPunct="1"/>
            <a:r>
              <a:rPr lang="en-US" altLang="en-US" sz="2800" dirty="0"/>
              <a:t>Triangular numbers</a:t>
            </a:r>
            <a:endParaRPr lang="tr-TR" altLang="en-US" sz="2800" dirty="0"/>
          </a:p>
          <a:p>
            <a:pPr lvl="1" eaLnBrk="1" hangingPunct="1"/>
            <a:r>
              <a:rPr lang="en-US" altLang="en-US" sz="2800" dirty="0"/>
              <a:t>Towers of Hanoi</a:t>
            </a:r>
          </a:p>
          <a:p>
            <a:pPr marL="0" indent="0" eaLnBrk="1" hangingPunct="1">
              <a:buNone/>
            </a:pPr>
            <a:endParaRPr lang="tr-T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05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05325" y="3860800"/>
            <a:ext cx="4530725" cy="2160588"/>
          </a:xfrm>
          <a:prstGeom prst="rect">
            <a:avLst/>
          </a:prstGeom>
          <a:solidFill>
            <a:srgbClr val="75FFDB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425" y="3860800"/>
            <a:ext cx="4284663" cy="2160588"/>
          </a:xfrm>
          <a:prstGeom prst="rect">
            <a:avLst/>
          </a:prstGeom>
          <a:solidFill>
            <a:srgbClr val="75FFDB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8640960" cy="681964"/>
          </a:xfrm>
        </p:spPr>
        <p:txBody>
          <a:bodyPr/>
          <a:lstStyle/>
          <a:p>
            <a:pPr eaLnBrk="1" hangingPunct="1"/>
            <a:r>
              <a:rPr lang="tr-TR" altLang="en-US" sz="3600" dirty="0" err="1">
                <a:latin typeface="+mn-lt"/>
              </a:rPr>
              <a:t>Demonstrating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 err="1">
                <a:latin typeface="+mn-lt"/>
              </a:rPr>
              <a:t>R</a:t>
            </a:r>
            <a:r>
              <a:rPr lang="tr-TR" altLang="en-US" sz="3600" dirty="0" err="1">
                <a:latin typeface="+mn-lt"/>
              </a:rPr>
              <a:t>ecursion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with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F</a:t>
            </a:r>
            <a:r>
              <a:rPr lang="tr-TR" altLang="en-US" sz="3600" dirty="0" err="1">
                <a:latin typeface="+mn-lt"/>
              </a:rPr>
              <a:t>actorials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350838" y="3918614"/>
            <a:ext cx="40322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Factorial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 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 err="1">
                <a:latin typeface="Bookman Old Style" panose="02050604050505020204" pitchFamily="18" charset="0"/>
                <a:cs typeface="Courier New" panose="02070309020205020404" pitchFamily="49" charset="0"/>
              </a:rPr>
              <a:t>Factorial</a:t>
            </a:r>
            <a:r>
              <a:rPr lang="en-US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(</a:t>
            </a:r>
            <a:r>
              <a:rPr lang="tr-TR" altLang="en-US" i="1" dirty="0">
                <a:latin typeface="Bookman Old Style" panose="02050604050505020204" pitchFamily="18" charset="0"/>
                <a:cs typeface="Courier New" panose="02070309020205020404" pitchFamily="49" charset="0"/>
              </a:rPr>
              <a:t>n-</a:t>
            </a:r>
            <a:r>
              <a:rPr lang="tr-TR" altLang="en-US" dirty="0">
                <a:latin typeface="Bookman Old Style" panose="02050604050505020204" pitchFamily="18" charset="0"/>
                <a:cs typeface="Courier New" panose="02070309020205020404" pitchFamily="49" charset="0"/>
              </a:rPr>
              <a:t>1) </a:t>
            </a:r>
            <a:endParaRPr lang="en-US" alt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848618" y="3321714"/>
            <a:ext cx="2262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 err="1">
                <a:solidFill>
                  <a:srgbClr val="FF0000"/>
                </a:solidFill>
              </a:rPr>
              <a:t>Pseudocode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0726" name="TextBox 10"/>
          <p:cNvSpPr txBox="1">
            <a:spLocks noChangeArrowheads="1"/>
          </p:cNvSpPr>
          <p:nvPr/>
        </p:nvSpPr>
        <p:spPr bwMode="auto">
          <a:xfrm>
            <a:off x="4500563" y="3933825"/>
            <a:ext cx="4824412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 err="1">
                <a:latin typeface="Courier New" panose="02070309020205020404" pitchFamily="49" charset="0"/>
              </a:rPr>
              <a:t>factorial</a:t>
            </a:r>
            <a:r>
              <a:rPr lang="tr-TR" altLang="en-US" dirty="0">
                <a:latin typeface="Courier New" panose="02070309020205020404" pitchFamily="49" charset="0"/>
              </a:rPr>
              <a:t>(</a:t>
            </a:r>
            <a:r>
              <a:rPr lang="tr-TR" altLang="en-US" dirty="0" err="1">
                <a:solidFill>
                  <a:srgbClr val="000099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dirty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   </a:t>
            </a:r>
            <a:r>
              <a:rPr lang="tr-TR" altLang="en-US" dirty="0" err="1">
                <a:solidFill>
                  <a:srgbClr val="000099"/>
                </a:solidFill>
                <a:latin typeface="Courier New" panose="02070309020205020404" pitchFamily="49" charset="0"/>
              </a:rPr>
              <a:t>if</a:t>
            </a:r>
            <a:r>
              <a:rPr lang="tr-TR" altLang="en-US" dirty="0">
                <a:latin typeface="Courier New" panose="02070309020205020404" pitchFamily="49" charset="0"/>
              </a:rPr>
              <a:t>(n&lt;1)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     </a:t>
            </a:r>
            <a:r>
              <a:rPr lang="tr-TR" altLang="en-US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dirty="0">
                <a:latin typeface="Courier New" panose="02070309020205020404" pitchFamily="49" charset="0"/>
              </a:rPr>
              <a:t>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   </a:t>
            </a:r>
            <a:r>
              <a:rPr lang="tr-TR" altLang="en-US" dirty="0">
                <a:solidFill>
                  <a:srgbClr val="000099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     </a:t>
            </a:r>
            <a:r>
              <a:rPr lang="tr-TR" altLang="en-US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dirty="0">
                <a:solidFill>
                  <a:srgbClr val="000099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2400" dirty="0">
                <a:latin typeface="Courier New" panose="02070309020205020404" pitchFamily="49" charset="0"/>
              </a:rPr>
              <a:t>n</a:t>
            </a:r>
            <a:r>
              <a:rPr lang="tr-TR" altLang="en-US" dirty="0">
                <a:latin typeface="Courier New" panose="02070309020205020404" pitchFamily="49" charset="0"/>
              </a:rPr>
              <a:t>*</a:t>
            </a:r>
            <a:r>
              <a:rPr lang="tr-TR" altLang="en-US" dirty="0" err="1">
                <a:latin typeface="Courier New" panose="02070309020205020404" pitchFamily="49" charset="0"/>
              </a:rPr>
              <a:t>factorial</a:t>
            </a:r>
            <a:r>
              <a:rPr lang="tr-TR" altLang="en-US" dirty="0">
                <a:latin typeface="Courier New" panose="02070309020205020404" pitchFamily="49" charset="0"/>
              </a:rPr>
              <a:t>(n-1);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75075" y="3285464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dirty="0">
                <a:solidFill>
                  <a:srgbClr val="FF0000"/>
                </a:solidFill>
              </a:rPr>
              <a:t>C++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654085" y="1188860"/>
            <a:ext cx="61122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 0!=1!=1</a:t>
            </a:r>
          </a:p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-1)(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-2)…(3)(2)(1)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5!=5*4*3*2*1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53FD967-20EE-4791-A4D9-C2C9ED9C2584}"/>
              </a:ext>
            </a:extLst>
          </p:cNvPr>
          <p:cNvSpPr/>
          <p:nvPr/>
        </p:nvSpPr>
        <p:spPr>
          <a:xfrm>
            <a:off x="674332" y="1935444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tr-T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726" grpId="0"/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7031" y="261938"/>
            <a:ext cx="8388424" cy="87947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+mn-lt"/>
              </a:rPr>
              <a:t>How Recursion Works?</a:t>
            </a:r>
            <a:br>
              <a:rPr lang="en-US" altLang="en-US" sz="4000" dirty="0">
                <a:latin typeface="+mn-lt"/>
              </a:rPr>
            </a:br>
            <a:endParaRPr lang="tr-TR" altLang="en-US" sz="4000" dirty="0">
              <a:latin typeface="+mn-lt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885950" y="2882900"/>
            <a:ext cx="3095625" cy="712788"/>
          </a:xfrm>
          <a:prstGeom prst="rect">
            <a:avLst/>
          </a:prstGeom>
          <a:solidFill>
            <a:srgbClr val="71EF6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</a:rPr>
              <a:t> 3*</a:t>
            </a:r>
            <a:r>
              <a:rPr lang="tr-TR" altLang="en-US" sz="1600" dirty="0" err="1">
                <a:latin typeface="Courier New" panose="02070309020205020404" pitchFamily="49" charset="0"/>
              </a:rPr>
              <a:t>factorial</a:t>
            </a:r>
            <a:r>
              <a:rPr lang="tr-TR" altLang="en-US" sz="1600" dirty="0">
                <a:latin typeface="Courier New" panose="02070309020205020404" pitchFamily="49" charset="0"/>
              </a:rPr>
              <a:t>(2)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1600" dirty="0">
                <a:latin typeface="Courier New" panose="02070309020205020404" pitchFamily="49" charset="0"/>
              </a:rPr>
              <a:t>         </a:t>
            </a:r>
            <a:r>
              <a:rPr lang="tr-T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3*2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3614738" y="4076700"/>
            <a:ext cx="3095625" cy="712788"/>
          </a:xfrm>
          <a:prstGeom prst="rect">
            <a:avLst/>
          </a:prstGeom>
          <a:solidFill>
            <a:srgbClr val="71EF6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</a:rPr>
              <a:t> 2*</a:t>
            </a:r>
            <a:r>
              <a:rPr lang="tr-TR" altLang="en-US" sz="1600" dirty="0" err="1">
                <a:latin typeface="Courier New" panose="02070309020205020404" pitchFamily="49" charset="0"/>
              </a:rPr>
              <a:t>factorial</a:t>
            </a:r>
            <a:r>
              <a:rPr lang="tr-TR" altLang="en-US" sz="1600" dirty="0">
                <a:latin typeface="Courier New" panose="02070309020205020404" pitchFamily="49" charset="0"/>
              </a:rPr>
              <a:t>(1)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2*1</a:t>
            </a: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5580063" y="5237163"/>
            <a:ext cx="3095625" cy="712787"/>
          </a:xfrm>
          <a:prstGeom prst="rect">
            <a:avLst/>
          </a:prstGeom>
          <a:solidFill>
            <a:srgbClr val="71EF6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</a:rPr>
              <a:t> 1*</a:t>
            </a:r>
            <a:r>
              <a:rPr lang="tr-TR" altLang="en-US" sz="1600" dirty="0" err="1">
                <a:latin typeface="Courier New" panose="02070309020205020404" pitchFamily="49" charset="0"/>
              </a:rPr>
              <a:t>factorial</a:t>
            </a:r>
            <a:r>
              <a:rPr lang="tr-TR" altLang="en-US" sz="1600" dirty="0">
                <a:latin typeface="Courier New" panose="02070309020205020404" pitchFamily="49" charset="0"/>
              </a:rPr>
              <a:t>(0)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1*1</a:t>
            </a:r>
          </a:p>
        </p:txBody>
      </p:sp>
      <p:sp>
        <p:nvSpPr>
          <p:cNvPr id="37894" name="Text Box 9"/>
          <p:cNvSpPr txBox="1">
            <a:spLocks noChangeArrowheads="1"/>
          </p:cNvSpPr>
          <p:nvPr/>
        </p:nvSpPr>
        <p:spPr bwMode="auto">
          <a:xfrm>
            <a:off x="7380288" y="6396038"/>
            <a:ext cx="1368425" cy="346075"/>
          </a:xfrm>
          <a:prstGeom prst="rect">
            <a:avLst/>
          </a:prstGeom>
          <a:solidFill>
            <a:srgbClr val="71EF6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dirty="0" err="1">
                <a:solidFill>
                  <a:srgbClr val="000099"/>
                </a:solidFill>
                <a:latin typeface="Courier New" panose="02070309020205020404" pitchFamily="49" charset="0"/>
              </a:rPr>
              <a:t>return</a:t>
            </a:r>
            <a:r>
              <a:rPr lang="tr-TR" altLang="en-US" sz="1600" dirty="0">
                <a:latin typeface="Courier New" panose="02070309020205020404" pitchFamily="49" charset="0"/>
              </a:rPr>
              <a:t> </a:t>
            </a:r>
            <a:r>
              <a:rPr lang="tr-T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7895" name="AutoShape 12"/>
          <p:cNvSpPr>
            <a:spLocks noChangeArrowheads="1"/>
          </p:cNvSpPr>
          <p:nvPr/>
        </p:nvSpPr>
        <p:spPr bwMode="auto">
          <a:xfrm>
            <a:off x="7669213" y="5589588"/>
            <a:ext cx="142875" cy="790575"/>
          </a:xfrm>
          <a:prstGeom prst="downArrow">
            <a:avLst>
              <a:gd name="adj1" fmla="val 50000"/>
              <a:gd name="adj2" fmla="val 138333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468313" y="2133600"/>
            <a:ext cx="2879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3!=</a:t>
            </a:r>
            <a:r>
              <a:rPr lang="tr-TR" altLang="en-US" dirty="0">
                <a:latin typeface="Courier New" panose="02070309020205020404" pitchFamily="49" charset="0"/>
              </a:rPr>
              <a:t>3*</a:t>
            </a:r>
            <a:r>
              <a:rPr lang="tr-TR" altLang="en-US" dirty="0" err="1">
                <a:latin typeface="Courier New" panose="02070309020205020404" pitchFamily="49" charset="0"/>
              </a:rPr>
              <a:t>factorial</a:t>
            </a:r>
            <a:r>
              <a:rPr lang="tr-TR" altLang="en-US" dirty="0">
                <a:latin typeface="Courier New" panose="02070309020205020404" pitchFamily="49" charset="0"/>
              </a:rPr>
              <a:t>(2)</a:t>
            </a:r>
          </a:p>
        </p:txBody>
      </p:sp>
      <p:grpSp>
        <p:nvGrpSpPr>
          <p:cNvPr id="37897" name="Group 17"/>
          <p:cNvGrpSpPr>
            <a:grpSpLocks/>
          </p:cNvGrpSpPr>
          <p:nvPr/>
        </p:nvGrpSpPr>
        <p:grpSpPr bwMode="auto">
          <a:xfrm>
            <a:off x="7091363" y="5876925"/>
            <a:ext cx="288925" cy="720725"/>
            <a:chOff x="3152" y="3702"/>
            <a:chExt cx="182" cy="454"/>
          </a:xfrm>
        </p:grpSpPr>
        <p:sp>
          <p:nvSpPr>
            <p:cNvPr id="37914" name="Line 15"/>
            <p:cNvSpPr>
              <a:spLocks noChangeShapeType="1"/>
            </p:cNvSpPr>
            <p:nvPr/>
          </p:nvSpPr>
          <p:spPr bwMode="auto">
            <a:xfrm flipH="1">
              <a:off x="3152" y="4156"/>
              <a:ext cx="1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16"/>
            <p:cNvSpPr>
              <a:spLocks noChangeShapeType="1"/>
            </p:cNvSpPr>
            <p:nvPr/>
          </p:nvSpPr>
          <p:spPr bwMode="auto">
            <a:xfrm flipV="1">
              <a:off x="3152" y="3702"/>
              <a:ext cx="0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8" name="AutoShape 21"/>
          <p:cNvSpPr>
            <a:spLocks noChangeArrowheads="1"/>
          </p:cNvSpPr>
          <p:nvPr/>
        </p:nvSpPr>
        <p:spPr bwMode="auto">
          <a:xfrm>
            <a:off x="5867400" y="4437063"/>
            <a:ext cx="142875" cy="790575"/>
          </a:xfrm>
          <a:prstGeom prst="downArrow">
            <a:avLst>
              <a:gd name="adj1" fmla="val 50000"/>
              <a:gd name="adj2" fmla="val 138333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9" name="Line 22"/>
          <p:cNvSpPr>
            <a:spLocks noChangeShapeType="1"/>
          </p:cNvSpPr>
          <p:nvPr/>
        </p:nvSpPr>
        <p:spPr bwMode="auto">
          <a:xfrm flipH="1">
            <a:off x="1252538" y="3424238"/>
            <a:ext cx="16573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23"/>
          <p:cNvSpPr>
            <a:spLocks noChangeShapeType="1"/>
          </p:cNvSpPr>
          <p:nvPr/>
        </p:nvSpPr>
        <p:spPr bwMode="auto">
          <a:xfrm flipH="1" flipV="1">
            <a:off x="5148263" y="4724400"/>
            <a:ext cx="15875" cy="10874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24"/>
          <p:cNvSpPr>
            <a:spLocks noChangeShapeType="1"/>
          </p:cNvSpPr>
          <p:nvPr/>
        </p:nvSpPr>
        <p:spPr bwMode="auto">
          <a:xfrm flipH="1">
            <a:off x="5148263" y="5781675"/>
            <a:ext cx="1657350" cy="15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5"/>
          <p:cNvSpPr>
            <a:spLocks noChangeShapeType="1"/>
          </p:cNvSpPr>
          <p:nvPr/>
        </p:nvSpPr>
        <p:spPr bwMode="auto">
          <a:xfrm flipH="1" flipV="1">
            <a:off x="1258888" y="2924175"/>
            <a:ext cx="15875" cy="512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AutoShape 27"/>
          <p:cNvSpPr>
            <a:spLocks noChangeArrowheads="1"/>
          </p:cNvSpPr>
          <p:nvPr/>
        </p:nvSpPr>
        <p:spPr bwMode="auto">
          <a:xfrm>
            <a:off x="4284663" y="3246438"/>
            <a:ext cx="142875" cy="790575"/>
          </a:xfrm>
          <a:prstGeom prst="downArrow">
            <a:avLst>
              <a:gd name="adj1" fmla="val 50000"/>
              <a:gd name="adj2" fmla="val 138333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904" name="Text Box 28"/>
          <p:cNvSpPr txBox="1">
            <a:spLocks noChangeArrowheads="1"/>
          </p:cNvSpPr>
          <p:nvPr/>
        </p:nvSpPr>
        <p:spPr bwMode="auto">
          <a:xfrm>
            <a:off x="1082675" y="2592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7905" name="AutoShape 29"/>
          <p:cNvSpPr>
            <a:spLocks noChangeArrowheads="1"/>
          </p:cNvSpPr>
          <p:nvPr/>
        </p:nvSpPr>
        <p:spPr bwMode="auto">
          <a:xfrm>
            <a:off x="1979613" y="2420938"/>
            <a:ext cx="142875" cy="430212"/>
          </a:xfrm>
          <a:prstGeom prst="downArrow">
            <a:avLst>
              <a:gd name="adj1" fmla="val 50000"/>
              <a:gd name="adj2" fmla="val 75278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906" name="Line 30"/>
          <p:cNvSpPr>
            <a:spLocks noChangeShapeType="1"/>
          </p:cNvSpPr>
          <p:nvPr/>
        </p:nvSpPr>
        <p:spPr bwMode="auto">
          <a:xfrm flipH="1" flipV="1">
            <a:off x="5148263" y="4724400"/>
            <a:ext cx="15875" cy="1087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31"/>
          <p:cNvSpPr>
            <a:spLocks noChangeShapeType="1"/>
          </p:cNvSpPr>
          <p:nvPr/>
        </p:nvSpPr>
        <p:spPr bwMode="auto">
          <a:xfrm flipH="1">
            <a:off x="5148263" y="5781675"/>
            <a:ext cx="16573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32"/>
          <p:cNvSpPr>
            <a:spLocks noChangeShapeType="1"/>
          </p:cNvSpPr>
          <p:nvPr/>
        </p:nvSpPr>
        <p:spPr bwMode="auto">
          <a:xfrm flipH="1" flipV="1">
            <a:off x="3236913" y="3573463"/>
            <a:ext cx="15875" cy="1087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33"/>
          <p:cNvSpPr>
            <a:spLocks noChangeShapeType="1"/>
          </p:cNvSpPr>
          <p:nvPr/>
        </p:nvSpPr>
        <p:spPr bwMode="auto">
          <a:xfrm flipH="1">
            <a:off x="3236913" y="4630738"/>
            <a:ext cx="16573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Box 24"/>
          <p:cNvSpPr txBox="1">
            <a:spLocks noChangeArrowheads="1"/>
          </p:cNvSpPr>
          <p:nvPr/>
        </p:nvSpPr>
        <p:spPr bwMode="auto">
          <a:xfrm>
            <a:off x="4210050" y="2590800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/>
              <a:t>Version 1</a:t>
            </a:r>
            <a:endParaRPr lang="en-US" altLang="en-US" sz="1200"/>
          </a:p>
        </p:txBody>
      </p:sp>
      <p:sp>
        <p:nvSpPr>
          <p:cNvPr id="37911" name="TextBox 25"/>
          <p:cNvSpPr txBox="1">
            <a:spLocks noChangeArrowheads="1"/>
          </p:cNvSpPr>
          <p:nvPr/>
        </p:nvSpPr>
        <p:spPr bwMode="auto">
          <a:xfrm>
            <a:off x="5940425" y="3800475"/>
            <a:ext cx="935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 dirty="0" err="1"/>
              <a:t>Version</a:t>
            </a:r>
            <a:r>
              <a:rPr lang="tr-TR" altLang="en-US" sz="1200" dirty="0"/>
              <a:t> 2</a:t>
            </a:r>
            <a:endParaRPr lang="en-US" altLang="en-US" sz="1200" dirty="0"/>
          </a:p>
        </p:txBody>
      </p:sp>
      <p:sp>
        <p:nvSpPr>
          <p:cNvPr id="37912" name="TextBox 26"/>
          <p:cNvSpPr txBox="1">
            <a:spLocks noChangeArrowheads="1"/>
          </p:cNvSpPr>
          <p:nvPr/>
        </p:nvSpPr>
        <p:spPr bwMode="auto">
          <a:xfrm>
            <a:off x="7885113" y="4941888"/>
            <a:ext cx="93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/>
              <a:t>Version 3</a:t>
            </a:r>
            <a:endParaRPr lang="en-US" altLang="en-US" sz="1200"/>
          </a:p>
        </p:txBody>
      </p:sp>
      <p:sp>
        <p:nvSpPr>
          <p:cNvPr id="37913" name="TextBox 27"/>
          <p:cNvSpPr txBox="1">
            <a:spLocks noChangeArrowheads="1"/>
          </p:cNvSpPr>
          <p:nvPr/>
        </p:nvSpPr>
        <p:spPr bwMode="auto">
          <a:xfrm>
            <a:off x="8008938" y="6119813"/>
            <a:ext cx="93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r-TR" altLang="en-US" sz="1200"/>
              <a:t>Version 4</a:t>
            </a:r>
            <a:endParaRPr lang="en-US" altLang="en-US" sz="1200"/>
          </a:p>
        </p:txBody>
      </p:sp>
      <p:sp>
        <p:nvSpPr>
          <p:cNvPr id="2" name="Rectangle 1"/>
          <p:cNvSpPr/>
          <p:nvPr/>
        </p:nvSpPr>
        <p:spPr>
          <a:xfrm>
            <a:off x="294893" y="862349"/>
            <a:ext cx="7432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Example</a:t>
            </a:r>
            <a:r>
              <a:rPr lang="tr-TR" altLang="en-US" dirty="0"/>
              <a:t>1</a:t>
            </a:r>
            <a:r>
              <a:rPr lang="en-US" altLang="en-US" dirty="0"/>
              <a:t> : Find 3!</a:t>
            </a:r>
          </a:p>
          <a:p>
            <a:r>
              <a:rPr lang="en-US" dirty="0"/>
              <a:t>There will be </a:t>
            </a:r>
            <a:r>
              <a:rPr lang="en-US" dirty="0">
                <a:solidFill>
                  <a:srgbClr val="FF0000"/>
                </a:solidFill>
              </a:rPr>
              <a:t>no computation until n=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assume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is: 0!=1)</a:t>
            </a:r>
            <a:endParaRPr lang="en-US" dirty="0"/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FF9510EE-A5E6-4EBC-9EE1-A273B427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30" y="6218238"/>
            <a:ext cx="3384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: 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A:\Recursion_fig1.jpg">
            <a:extLst>
              <a:ext uri="{FF2B5EF4-FFF2-40B4-BE49-F238E27FC236}">
                <a16:creationId xmlns:a16="http://schemas.microsoft.com/office/drawing/2014/main" id="{D6BEEA42-7DA9-45F8-89BA-CE805A0D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85843"/>
            <a:ext cx="84582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43F7AE3D-6B98-4E9B-96CB-231BCD95C7DB}"/>
              </a:ext>
            </a:extLst>
          </p:cNvPr>
          <p:cNvSpPr/>
          <p:nvPr/>
        </p:nvSpPr>
        <p:spPr>
          <a:xfrm>
            <a:off x="971600" y="404664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How Recursion Works</a:t>
            </a:r>
            <a:r>
              <a:rPr lang="en-US" altLang="en-US" sz="3600" dirty="0"/>
              <a:t>?</a:t>
            </a:r>
            <a:endParaRPr lang="tr-TR" sz="36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3CDDEBD-2AEC-4E5C-8A70-108C32495DAE}"/>
              </a:ext>
            </a:extLst>
          </p:cNvPr>
          <p:cNvSpPr txBox="1"/>
          <p:nvPr/>
        </p:nvSpPr>
        <p:spPr>
          <a:xfrm>
            <a:off x="827584" y="1170057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Example</a:t>
            </a:r>
            <a:r>
              <a:rPr lang="tr-TR" dirty="0"/>
              <a:t> 2: n=5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053BE48-3941-4234-9C27-3BC5A36D93FB}"/>
              </a:ext>
            </a:extLst>
          </p:cNvPr>
          <p:cNvSpPr txBox="1"/>
          <p:nvPr/>
        </p:nvSpPr>
        <p:spPr>
          <a:xfrm>
            <a:off x="467544" y="579469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!       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proceed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upward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174C3804-B98A-41F1-AE1D-46BCD453A1F4}"/>
              </a:ext>
            </a:extLst>
          </p:cNvPr>
          <p:cNvCxnSpPr>
            <a:cxnSpLocks/>
          </p:cNvCxnSpPr>
          <p:nvPr/>
        </p:nvCxnSpPr>
        <p:spPr>
          <a:xfrm flipH="1">
            <a:off x="2987824" y="2023107"/>
            <a:ext cx="34798" cy="3576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9996A9D-0404-43D5-92FA-7138171D72A6}"/>
              </a:ext>
            </a:extLst>
          </p:cNvPr>
          <p:cNvCxnSpPr>
            <a:cxnSpLocks/>
          </p:cNvCxnSpPr>
          <p:nvPr/>
        </p:nvCxnSpPr>
        <p:spPr>
          <a:xfrm flipH="1" flipV="1">
            <a:off x="5823422" y="1801881"/>
            <a:ext cx="357005" cy="3670024"/>
          </a:xfrm>
          <a:prstGeom prst="straightConnector1">
            <a:avLst/>
          </a:prstGeom>
          <a:ln w="381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3997F878-747E-4FC5-863B-81AEE9D38C5C}"/>
                  </a:ext>
                </a:extLst>
              </p14:cNvPr>
              <p14:cNvContentPartPr/>
              <p14:nvPr/>
            </p14:nvContentPartPr>
            <p14:xfrm>
              <a:off x="5943187" y="1989627"/>
              <a:ext cx="360" cy="360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3997F878-747E-4FC5-863B-81AEE9D38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547" y="19806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F7280B42-AC65-4644-85C5-3BC5E6556A09}"/>
                  </a:ext>
                </a:extLst>
              </p14:cNvPr>
              <p14:cNvContentPartPr/>
              <p14:nvPr/>
            </p14:nvContentPartPr>
            <p14:xfrm>
              <a:off x="5892427" y="2014827"/>
              <a:ext cx="360" cy="360"/>
            </p14:xfrm>
          </p:contentPart>
        </mc:Choice>
        <mc:Fallback xmlns=""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F7280B42-AC65-4644-85C5-3BC5E6556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3787" y="20058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D78DB97F-36EE-439C-AB0F-7CCF9A47C8CB}"/>
                  </a:ext>
                </a:extLst>
              </p14:cNvPr>
              <p14:cNvContentPartPr/>
              <p14:nvPr/>
            </p14:nvContentPartPr>
            <p14:xfrm>
              <a:off x="6138307" y="3464187"/>
              <a:ext cx="42120" cy="15840"/>
            </p14:xfrm>
          </p:contentPart>
        </mc:Choice>
        <mc:Fallback xmlns=""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D78DB97F-36EE-439C-AB0F-7CCF9A47C8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9307" y="3455187"/>
                <a:ext cx="5976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22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10295</TotalTime>
  <Words>2611</Words>
  <Application>Microsoft Office PowerPoint</Application>
  <PresentationFormat>Ekran Gösterisi (4:3)</PresentationFormat>
  <Paragraphs>385</Paragraphs>
  <Slides>44</Slides>
  <Notes>20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60" baseType="lpstr">
      <vt:lpstr>MS Mincho</vt:lpstr>
      <vt:lpstr>宋体</vt:lpstr>
      <vt:lpstr>Arial</vt:lpstr>
      <vt:lpstr>Bookman Old Style</vt:lpstr>
      <vt:lpstr>Calibri</vt:lpstr>
      <vt:lpstr>Calibri Light</vt:lpstr>
      <vt:lpstr>Cambria Math</vt:lpstr>
      <vt:lpstr>Corbel</vt:lpstr>
      <vt:lpstr>Courier New</vt:lpstr>
      <vt:lpstr>Monotype Sorts</vt:lpstr>
      <vt:lpstr>Tahoma</vt:lpstr>
      <vt:lpstr>Times New Roman</vt:lpstr>
      <vt:lpstr>TimesNewRomanPSMT</vt:lpstr>
      <vt:lpstr>Wingdings</vt:lpstr>
      <vt:lpstr>Office Theme</vt:lpstr>
      <vt:lpstr>Clip</vt:lpstr>
      <vt:lpstr>PowerPoint Sunusu</vt:lpstr>
      <vt:lpstr>PowerPoint Sunusu</vt:lpstr>
      <vt:lpstr>The Handshake Problem</vt:lpstr>
      <vt:lpstr>Recursion</vt:lpstr>
      <vt:lpstr> Base Case in Recursion</vt:lpstr>
      <vt:lpstr>Recursion – Some Examples</vt:lpstr>
      <vt:lpstr>Demonstrating Recursion with Factorials</vt:lpstr>
      <vt:lpstr>How Recursion Works? </vt:lpstr>
      <vt:lpstr>PowerPoint Sunusu</vt:lpstr>
      <vt:lpstr>Recursions with Fibonacci Numbers </vt:lpstr>
      <vt:lpstr>PowerPoint Sunusu</vt:lpstr>
      <vt:lpstr>Complexity of Fibonacci </vt:lpstr>
      <vt:lpstr>Iterative Version of Fibonacci Function</vt:lpstr>
      <vt:lpstr>PowerPoint Sunusu</vt:lpstr>
      <vt:lpstr>PowerPoint Sunusu</vt:lpstr>
      <vt:lpstr>PowerPoint Sunusu</vt:lpstr>
      <vt:lpstr>PowerPoint Sunusu</vt:lpstr>
      <vt:lpstr>Example: Triangular Numbers</vt:lpstr>
      <vt:lpstr> Triangular Numbers</vt:lpstr>
      <vt:lpstr>Triangular Numbers: Iterative Solution</vt:lpstr>
      <vt:lpstr>Recursive Solution</vt:lpstr>
      <vt:lpstr>Recursive Solution</vt:lpstr>
      <vt:lpstr>Recursion: Reversing an Array</vt:lpstr>
      <vt:lpstr>Reversing an Array Iterative Version</vt:lpstr>
      <vt:lpstr> Recursion: Towers of Hanoi</vt:lpstr>
      <vt:lpstr>Demonstrating Recursion with Towers of Hanoi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Towers of Hanoi: Recursive Algorithm</vt:lpstr>
      <vt:lpstr>Towers of Hanoi: C++ Code</vt:lpstr>
      <vt:lpstr>Time Complexity of Towers of Hanoi</vt:lpstr>
      <vt:lpstr>Properties of Recursive Solutions</vt:lpstr>
      <vt:lpstr>Properties of Recursive Solutions</vt:lpstr>
      <vt:lpstr>Efficiency of Recursion</vt:lpstr>
      <vt:lpstr>PowerPoint Sunusu</vt:lpstr>
      <vt:lpstr>PowerPoint Sunusu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Aydin</dc:creator>
  <cp:lastModifiedBy>Umut Avcı</cp:lastModifiedBy>
  <cp:revision>577</cp:revision>
  <dcterms:created xsi:type="dcterms:W3CDTF">2003-09-08T08:07:00Z</dcterms:created>
  <dcterms:modified xsi:type="dcterms:W3CDTF">2023-10-25T13:32:40Z</dcterms:modified>
</cp:coreProperties>
</file>