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63"/>
  </p:notesMasterIdLst>
  <p:sldIdLst>
    <p:sldId id="577" r:id="rId2"/>
    <p:sldId id="545" r:id="rId3"/>
    <p:sldId id="400" r:id="rId4"/>
    <p:sldId id="533" r:id="rId5"/>
    <p:sldId id="575" r:id="rId6"/>
    <p:sldId id="437" r:id="rId7"/>
    <p:sldId id="439" r:id="rId8"/>
    <p:sldId id="559" r:id="rId9"/>
    <p:sldId id="546" r:id="rId10"/>
    <p:sldId id="440" r:id="rId11"/>
    <p:sldId id="442" r:id="rId12"/>
    <p:sldId id="443" r:id="rId13"/>
    <p:sldId id="444" r:id="rId14"/>
    <p:sldId id="447" r:id="rId15"/>
    <p:sldId id="448" r:id="rId16"/>
    <p:sldId id="451" r:id="rId17"/>
    <p:sldId id="513" r:id="rId18"/>
    <p:sldId id="450" r:id="rId19"/>
    <p:sldId id="512" r:id="rId20"/>
    <p:sldId id="452" r:id="rId21"/>
    <p:sldId id="530" r:id="rId22"/>
    <p:sldId id="531" r:id="rId23"/>
    <p:sldId id="544" r:id="rId24"/>
    <p:sldId id="454" r:id="rId25"/>
    <p:sldId id="558" r:id="rId26"/>
    <p:sldId id="455" r:id="rId27"/>
    <p:sldId id="497" r:id="rId28"/>
    <p:sldId id="498" r:id="rId29"/>
    <p:sldId id="499" r:id="rId30"/>
    <p:sldId id="456" r:id="rId31"/>
    <p:sldId id="457" r:id="rId32"/>
    <p:sldId id="578" r:id="rId33"/>
    <p:sldId id="579" r:id="rId34"/>
    <p:sldId id="534" r:id="rId35"/>
    <p:sldId id="547" r:id="rId36"/>
    <p:sldId id="555" r:id="rId37"/>
    <p:sldId id="472" r:id="rId38"/>
    <p:sldId id="573" r:id="rId39"/>
    <p:sldId id="473" r:id="rId40"/>
    <p:sldId id="571" r:id="rId41"/>
    <p:sldId id="557" r:id="rId42"/>
    <p:sldId id="477" r:id="rId43"/>
    <p:sldId id="478" r:id="rId44"/>
    <p:sldId id="552" r:id="rId45"/>
    <p:sldId id="480" r:id="rId46"/>
    <p:sldId id="481" r:id="rId47"/>
    <p:sldId id="482" r:id="rId48"/>
    <p:sldId id="576" r:id="rId49"/>
    <p:sldId id="469" r:id="rId50"/>
    <p:sldId id="560" r:id="rId51"/>
    <p:sldId id="553" r:id="rId52"/>
    <p:sldId id="551" r:id="rId53"/>
    <p:sldId id="460" r:id="rId54"/>
    <p:sldId id="461" r:id="rId55"/>
    <p:sldId id="462" r:id="rId56"/>
    <p:sldId id="463" r:id="rId57"/>
    <p:sldId id="464" r:id="rId58"/>
    <p:sldId id="465" r:id="rId59"/>
    <p:sldId id="466" r:id="rId60"/>
    <p:sldId id="467" r:id="rId61"/>
    <p:sldId id="468" r:id="rId62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6600CC"/>
    <a:srgbClr val="0000CC"/>
    <a:srgbClr val="663300"/>
    <a:srgbClr val="FF9900"/>
    <a:srgbClr val="FFFF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3773" autoAdjust="0"/>
  </p:normalViewPr>
  <p:slideViewPr>
    <p:cSldViewPr>
      <p:cViewPr varScale="1">
        <p:scale>
          <a:sx n="78" d="100"/>
          <a:sy n="78" d="100"/>
        </p:scale>
        <p:origin x="154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1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4E2D602-F3D7-471E-83B2-A54DA85F4A37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9146594-0E7D-4CE2-9B22-2F8AF6FCC6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503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5BA6984-F460-48D8-8307-9D7498748A56}" type="slidenum">
              <a:rPr lang="en-US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8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318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CD3D15C-6FD7-49CA-874B-7F3BFBF5A7D7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22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/>
          </a:p>
        </p:txBody>
      </p:sp>
      <p:sp>
        <p:nvSpPr>
          <p:cNvPr id="9421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86448D6-980A-482A-BA4A-058E8C7AADA5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08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523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0F2EC7E-F670-4E4B-B511-E21AB7485170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6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66C0127-B863-428F-8102-81324C97E0F9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98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728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BC06FAA-BF35-42C3-87AC-CB9597DC27B2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18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830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717480F-FD97-4393-B0AB-D104955C308B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55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933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403A600-1862-41CE-A7F0-DEBBE7CD054D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49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0035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5951E76-2D24-4E89-9B7F-51FA3F914442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78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0138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69920D6-6E45-4C86-A832-4C99FE8E93B1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684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0240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A2D3351-13A0-4C94-BF09-696C08DF510F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8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830B616-EB3C-4A9B-B2C8-AB1F93BED8DA}" type="slidenum">
              <a:rPr lang="en-US" altLang="en-US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51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/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6E23C55-F1C4-400C-8247-57C2FE97FF2B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90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D2B35BF-C8A2-4F4A-82BA-72E493B52582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47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/>
          </a:p>
        </p:txBody>
      </p:sp>
      <p:sp>
        <p:nvSpPr>
          <p:cNvPr id="10650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4D77D1C-30D9-4142-98A2-42C6C86ED5A0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75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/>
          </a:p>
        </p:txBody>
      </p:sp>
      <p:sp>
        <p:nvSpPr>
          <p:cNvPr id="10752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3C5EDB2-9B72-4F50-9CC4-579B3EE34A4B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69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0854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B4B4AE2-DA61-4805-8BC8-80BC2AC4CB54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02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/>
          </a:p>
        </p:txBody>
      </p:sp>
      <p:sp>
        <p:nvSpPr>
          <p:cNvPr id="11059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C8808F3-93B2-4397-9268-DA4CA8ED37AE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27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1162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AB12661-1B67-442A-B4B8-F9189BEB0974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57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1162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AB12661-1B67-442A-B4B8-F9189BEB0974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9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191B82F-ABA7-466A-98A1-1DC8C4CD000B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88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191B82F-ABA7-466A-98A1-1DC8C4CD000B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99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8602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CB3D68D-0B98-424E-A854-9E572534702D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400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3DB437D-2836-434D-A81E-562724ED0F32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03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3005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3B565CC-0FB8-4B0F-BAB8-DC35D00E398A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5979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/>
          </a:p>
        </p:txBody>
      </p:sp>
      <p:sp>
        <p:nvSpPr>
          <p:cNvPr id="13107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1944A99-78A4-4928-85EF-8BAC44651EB2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7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0650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DD3C851-7245-49FF-9260-D306601BAA5A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61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2595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CE8B2A5-2F2C-49A4-AC3B-535C515E250D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41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9893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3414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0AEB3C5-F562-4438-90DD-109D8ED4A91B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42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224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/>
          </a:p>
        </p:txBody>
      </p:sp>
      <p:sp>
        <p:nvSpPr>
          <p:cNvPr id="13517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02ECC16-60B9-4A45-B6DD-9B7D980107C1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43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93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8A8E79D-7BEE-4AE6-87D1-3EA70F913994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101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3722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FBCE8D8-9B68-4374-8889-E23448062283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45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90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3824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8F89188-5EFC-4DB5-9206-67607B4C566A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46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7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8806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CD26518-22DD-4083-9C4A-5EE75CF7F011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047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/>
          </a:p>
        </p:txBody>
      </p:sp>
      <p:sp>
        <p:nvSpPr>
          <p:cNvPr id="13926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D45D3D2-3C4B-4058-B74A-48E028151197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47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84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2595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D3DB40E-24D5-48A5-9F36-984C430413AF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49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152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373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2583068-FC34-4614-9D6D-57903658E837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627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1674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061098B-3F4B-404C-9D00-458A0020A147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53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6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1776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ADAE4E9-2342-4E7B-9037-35BF1581F281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54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662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1878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5D06415-F351-4315-AE72-4439F7B7D2E2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55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65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1981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D5B8227-E4BE-4B5C-A0C4-90FD5B8276D4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56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862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54F6460-6F28-4BEF-981C-BAD0B6B53043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57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326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2186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97C74C32-E8E8-4361-BC57-72785A6A9DD1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58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0345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/>
          </a:p>
        </p:txBody>
      </p:sp>
      <p:sp>
        <p:nvSpPr>
          <p:cNvPr id="12288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468798F-F20F-401A-A2C6-47CA7AE560C8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59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60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DA2E43-C155-44DD-86E8-C3187209609F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548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2390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B7B544B-90C6-49C3-B441-8848B20C4C98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60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244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2493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3FDCB31-F032-46E9-AB4A-A949791C6A46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61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8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75C6A25-4634-412B-B615-A840420B56DB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441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/>
          </a:p>
        </p:txBody>
      </p:sp>
      <p:sp>
        <p:nvSpPr>
          <p:cNvPr id="9011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057A929-831C-474F-AAD1-5E2FA20F40F9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114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2230003-D334-4BDC-A65B-3D07244CC659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060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216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C1B1FA0-0144-446B-B368-4926D4B30F7A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0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3F56C4-CA77-46BB-B00C-C9EC9800EB3F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DFA-C7D1-4E3A-A7A7-542DF1FFEDF2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5591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1DA32F-9370-42CC-9E9D-D0CFC8C3FBBD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9A80-52B7-4DC3-AA07-E1B9D50124C2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91654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3AB96C-7864-4CC2-B4C1-0F07B4BBAD04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DCB9-8891-4A94-A00F-BEEE0DEDBF7E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8598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8000" y="1816100"/>
            <a:ext cx="8445500" cy="450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Frank Carrano, © 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0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7AE19E-D663-4C40-81E0-28B10930AE42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4899-CED3-4033-97A2-9764452E01CA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6858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04EEF0-01DA-42A3-9BDE-C6F73579CE07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9547-E7DE-4D12-8CCF-5F1732C237F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3404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B663B1-0EA2-4703-BCB6-DF0310DC3E35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156F-2D56-4926-9A37-79C06035755E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0237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6D6D-4407-4C0F-8248-5E0F4718C1E4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088C-0986-4A8A-B1AF-C24521E777FD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2894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3028C-03A6-4C21-A033-18AF838F8E8A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950C-5A3D-4C93-ABC6-59C13BF3B8A2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3115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FA5B87-773E-4537-8CAC-58A03F9EE223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1CF1-6986-4A1E-A581-78DF8F848363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5241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288AE0-8A2A-475F-9742-987D95204191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E360-9077-4820-8D5C-2375705CACBA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903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8C8D97-2DAB-43AB-B71F-C7F909354792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6E85-6DA6-4E61-B547-505B19F8F8FE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86870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F02891C-30B9-496D-AC63-CC7685C257A0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1F5C-6407-446B-B82E-805C38518F1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0662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A93DA5-99EF-4023-BE1F-31343729C800}"/>
              </a:ext>
            </a:extLst>
          </p:cNvPr>
          <p:cNvSpPr txBox="1">
            <a:spLocks/>
          </p:cNvSpPr>
          <p:nvPr/>
        </p:nvSpPr>
        <p:spPr>
          <a:xfrm>
            <a:off x="648494" y="1052736"/>
            <a:ext cx="7847012" cy="12239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eaLnBrk="1" hangingPunct="1"/>
            <a:r>
              <a:rPr lang="en-US" altLang="en-US" sz="4400" dirty="0"/>
              <a:t>COMP 2310</a:t>
            </a:r>
            <a:br>
              <a:rPr lang="en-US" altLang="en-US" sz="4400" dirty="0"/>
            </a:br>
            <a:r>
              <a:rPr lang="en-US" altLang="en-US" sz="4400" dirty="0"/>
              <a:t>Data Structures and Algorithms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63C7F2-65F7-4190-8303-AEEB1DFE13EF}"/>
              </a:ext>
            </a:extLst>
          </p:cNvPr>
          <p:cNvSpPr txBox="1">
            <a:spLocks/>
          </p:cNvSpPr>
          <p:nvPr/>
        </p:nvSpPr>
        <p:spPr>
          <a:xfrm>
            <a:off x="1371600" y="3080184"/>
            <a:ext cx="6400800" cy="106889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tr-TR" altLang="en-US" sz="3200" dirty="0" err="1">
                <a:latin typeface="+mj-lt"/>
              </a:rPr>
              <a:t>Lecture</a:t>
            </a:r>
            <a:r>
              <a:rPr lang="tr-TR" altLang="en-US" sz="3200" dirty="0">
                <a:latin typeface="+mj-lt"/>
              </a:rPr>
              <a:t> 4</a:t>
            </a:r>
          </a:p>
          <a:p>
            <a:pPr marL="0" indent="0" algn="ctr" eaLnBrk="1" hangingPunct="1">
              <a:buNone/>
            </a:pPr>
            <a:r>
              <a:rPr lang="tr-TR" altLang="en-US" sz="3200" dirty="0" err="1">
                <a:latin typeface="+mj-lt"/>
              </a:rPr>
              <a:t>Stacks</a:t>
            </a:r>
            <a:endParaRPr lang="tr-TR" altLang="en-US" sz="3200" dirty="0">
              <a:latin typeface="+mj-lt"/>
            </a:endParaRPr>
          </a:p>
          <a:p>
            <a:pPr marL="0" indent="0" algn="ctr" eaLnBrk="1" hangingPunct="1">
              <a:buNone/>
            </a:pPr>
            <a:endParaRPr lang="en-US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627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3" y="214313"/>
            <a:ext cx="8604448" cy="1462087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+mn-lt"/>
              </a:rPr>
              <a:t>Stack Operations: Illustration</a:t>
            </a:r>
            <a:endParaRPr lang="tr-TR" altLang="en-US" sz="4000" dirty="0">
              <a:latin typeface="+mn-lt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04937" y="3989706"/>
            <a:ext cx="2087563" cy="331787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tr-TR" altLang="en-US" sz="1800" dirty="0" err="1">
                <a:latin typeface="Courier New" panose="02070309020205020404" pitchFamily="49" charset="0"/>
              </a:rPr>
              <a:t>stack.push</a:t>
            </a:r>
            <a:r>
              <a:rPr lang="tr-TR" altLang="en-US" sz="1800" dirty="0">
                <a:latin typeface="Courier New" panose="02070309020205020404" pitchFamily="49" charset="0"/>
              </a:rPr>
              <a:t>(B)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476375" y="1989138"/>
            <a:ext cx="3671888" cy="415925"/>
            <a:chOff x="1476375" y="1989138"/>
            <a:chExt cx="3671888" cy="415925"/>
          </a:xfrm>
        </p:grpSpPr>
        <p:sp>
          <p:nvSpPr>
            <p:cNvPr id="11290" name="Rectangle 3"/>
            <p:cNvSpPr>
              <a:spLocks noChangeArrowheads="1"/>
            </p:cNvSpPr>
            <p:nvPr/>
          </p:nvSpPr>
          <p:spPr bwMode="auto">
            <a:xfrm>
              <a:off x="1476375" y="2060575"/>
              <a:ext cx="1727200" cy="33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tr-TR" altLang="en-US" sz="1800" dirty="0">
                  <a:latin typeface="Courier New" panose="02070309020205020404" pitchFamily="49" charset="0"/>
                </a:rPr>
                <a:t>stack </a:t>
              </a:r>
              <a:r>
                <a:rPr lang="tr-TR" altLang="en-US" sz="1800" dirty="0" err="1">
                  <a:latin typeface="Courier New" panose="02070309020205020404" pitchFamily="49" charset="0"/>
                </a:rPr>
                <a:t>empty</a:t>
              </a:r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11291" name="Text Box 7"/>
            <p:cNvSpPr txBox="1">
              <a:spLocks noChangeArrowheads="1"/>
            </p:cNvSpPr>
            <p:nvPr/>
          </p:nvSpPr>
          <p:spPr bwMode="auto">
            <a:xfrm>
              <a:off x="4716463" y="1989138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tr-TR" altLang="en-US" sz="2000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476375" y="2636838"/>
            <a:ext cx="5181600" cy="415925"/>
            <a:chOff x="1476375" y="2636838"/>
            <a:chExt cx="5181600" cy="415925"/>
          </a:xfrm>
        </p:grpSpPr>
        <p:sp>
          <p:nvSpPr>
            <p:cNvPr id="11286" name="Rectangle 3"/>
            <p:cNvSpPr>
              <a:spLocks noChangeArrowheads="1"/>
            </p:cNvSpPr>
            <p:nvPr/>
          </p:nvSpPr>
          <p:spPr bwMode="auto">
            <a:xfrm>
              <a:off x="1476375" y="2708275"/>
              <a:ext cx="2089150" cy="33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tr-TR" altLang="en-US" sz="1800" dirty="0" err="1">
                  <a:latin typeface="Courier New" panose="02070309020205020404" pitchFamily="49" charset="0"/>
                </a:rPr>
                <a:t>stack.push</a:t>
              </a:r>
              <a:r>
                <a:rPr lang="tr-TR" altLang="en-US" sz="1800" dirty="0">
                  <a:latin typeface="Courier New" panose="02070309020205020404" pitchFamily="49" charset="0"/>
                </a:rPr>
                <a:t>(A)</a:t>
              </a:r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11287" name="Text Box 15"/>
            <p:cNvSpPr txBox="1">
              <a:spLocks noChangeArrowheads="1"/>
            </p:cNvSpPr>
            <p:nvPr/>
          </p:nvSpPr>
          <p:spPr bwMode="auto">
            <a:xfrm>
              <a:off x="4716463" y="2636838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/>
                <a:t>A</a:t>
              </a:r>
            </a:p>
          </p:txBody>
        </p:sp>
        <p:sp>
          <p:nvSpPr>
            <p:cNvPr id="11288" name="Line 16"/>
            <p:cNvSpPr>
              <a:spLocks noChangeShapeType="1"/>
            </p:cNvSpPr>
            <p:nvPr/>
          </p:nvSpPr>
          <p:spPr bwMode="auto">
            <a:xfrm flipH="1">
              <a:off x="5287963" y="2852738"/>
              <a:ext cx="5746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Rectangle 3"/>
            <p:cNvSpPr>
              <a:spLocks noChangeArrowheads="1"/>
            </p:cNvSpPr>
            <p:nvPr/>
          </p:nvSpPr>
          <p:spPr bwMode="auto">
            <a:xfrm>
              <a:off x="5937250" y="2708275"/>
              <a:ext cx="720725" cy="33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tr-TR" altLang="en-US" sz="1800">
                  <a:latin typeface="Courier New" panose="02070309020205020404" pitchFamily="49" charset="0"/>
                </a:rPr>
                <a:t>top</a:t>
              </a:r>
              <a:endParaRPr lang="en-US" altLang="en-US" sz="2000">
                <a:latin typeface="Courier New" panose="02070309020205020404" pitchFamily="49" charset="0"/>
              </a:endParaRP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714875" y="3573463"/>
            <a:ext cx="1944688" cy="847725"/>
            <a:chOff x="4714875" y="3573463"/>
            <a:chExt cx="1944688" cy="847725"/>
          </a:xfrm>
        </p:grpSpPr>
        <p:sp>
          <p:nvSpPr>
            <p:cNvPr id="11282" name="Text Box 5"/>
            <p:cNvSpPr txBox="1">
              <a:spLocks noChangeArrowheads="1"/>
            </p:cNvSpPr>
            <p:nvPr/>
          </p:nvSpPr>
          <p:spPr bwMode="auto">
            <a:xfrm>
              <a:off x="4714875" y="4005263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/>
                <a:t>A</a:t>
              </a:r>
            </a:p>
          </p:txBody>
        </p:sp>
        <p:sp>
          <p:nvSpPr>
            <p:cNvPr id="11283" name="Line 8"/>
            <p:cNvSpPr>
              <a:spLocks noChangeShapeType="1"/>
            </p:cNvSpPr>
            <p:nvPr/>
          </p:nvSpPr>
          <p:spPr bwMode="auto">
            <a:xfrm flipH="1">
              <a:off x="5289550" y="3776663"/>
              <a:ext cx="5746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Rectangle 3"/>
            <p:cNvSpPr>
              <a:spLocks noChangeArrowheads="1"/>
            </p:cNvSpPr>
            <p:nvPr/>
          </p:nvSpPr>
          <p:spPr bwMode="auto">
            <a:xfrm>
              <a:off x="5938838" y="3644900"/>
              <a:ext cx="720725" cy="33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tr-TR" altLang="en-US" sz="1800">
                  <a:latin typeface="Courier New" panose="02070309020205020404" pitchFamily="49" charset="0"/>
                </a:rPr>
                <a:t>top</a:t>
              </a:r>
              <a:endParaRPr lang="en-US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11285" name="Text Box 18"/>
            <p:cNvSpPr txBox="1">
              <a:spLocks noChangeArrowheads="1"/>
            </p:cNvSpPr>
            <p:nvPr/>
          </p:nvSpPr>
          <p:spPr bwMode="auto">
            <a:xfrm>
              <a:off x="4714875" y="3573463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/>
                <a:t>B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404938" y="5084763"/>
            <a:ext cx="5254625" cy="433387"/>
            <a:chOff x="1404938" y="5084763"/>
            <a:chExt cx="5254625" cy="433387"/>
          </a:xfrm>
        </p:grpSpPr>
        <p:sp>
          <p:nvSpPr>
            <p:cNvPr id="11278" name="Rectangle 3"/>
            <p:cNvSpPr>
              <a:spLocks noChangeArrowheads="1"/>
            </p:cNvSpPr>
            <p:nvPr/>
          </p:nvSpPr>
          <p:spPr bwMode="auto">
            <a:xfrm>
              <a:off x="1404938" y="5186362"/>
              <a:ext cx="2879725" cy="33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tr-TR" altLang="en-US" sz="1800" dirty="0" err="1">
                  <a:latin typeface="Courier New" panose="02070309020205020404" pitchFamily="49" charset="0"/>
                </a:rPr>
                <a:t>letter</a:t>
              </a:r>
              <a:r>
                <a:rPr lang="tr-TR" altLang="en-US" sz="1800" dirty="0">
                  <a:latin typeface="Courier New" panose="02070309020205020404" pitchFamily="49" charset="0"/>
                </a:rPr>
                <a:t>=</a:t>
              </a:r>
              <a:r>
                <a:rPr lang="tr-TR" altLang="en-US" sz="1800" dirty="0" err="1">
                  <a:latin typeface="Courier New" panose="02070309020205020404" pitchFamily="49" charset="0"/>
                </a:rPr>
                <a:t>stack.pop</a:t>
              </a:r>
              <a:r>
                <a:rPr lang="tr-TR" altLang="en-US" sz="1800" dirty="0">
                  <a:latin typeface="Courier New" panose="02070309020205020404" pitchFamily="49" charset="0"/>
                </a:rPr>
                <a:t>()</a:t>
              </a:r>
              <a:endParaRPr lang="en-US" altLang="en-US" sz="1800" dirty="0">
                <a:latin typeface="Courier New" panose="02070309020205020404" pitchFamily="49" charset="0"/>
              </a:endParaRPr>
            </a:p>
          </p:txBody>
        </p:sp>
        <p:sp>
          <p:nvSpPr>
            <p:cNvPr id="11279" name="Text Box 22"/>
            <p:cNvSpPr txBox="1">
              <a:spLocks noChangeArrowheads="1"/>
            </p:cNvSpPr>
            <p:nvPr/>
          </p:nvSpPr>
          <p:spPr bwMode="auto">
            <a:xfrm>
              <a:off x="4714875" y="5084763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/>
                <a:t>A</a:t>
              </a:r>
            </a:p>
          </p:txBody>
        </p:sp>
        <p:sp>
          <p:nvSpPr>
            <p:cNvPr id="11280" name="Line 23"/>
            <p:cNvSpPr>
              <a:spLocks noChangeShapeType="1"/>
            </p:cNvSpPr>
            <p:nvPr/>
          </p:nvSpPr>
          <p:spPr bwMode="auto">
            <a:xfrm flipH="1">
              <a:off x="5289550" y="5318125"/>
              <a:ext cx="5746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Rectangle 3"/>
            <p:cNvSpPr>
              <a:spLocks noChangeArrowheads="1"/>
            </p:cNvSpPr>
            <p:nvPr/>
          </p:nvSpPr>
          <p:spPr bwMode="auto">
            <a:xfrm>
              <a:off x="5938838" y="5186363"/>
              <a:ext cx="7207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tr-TR" altLang="en-US" sz="1800">
                  <a:latin typeface="Courier New" panose="02070309020205020404" pitchFamily="49" charset="0"/>
                </a:rPr>
                <a:t>top</a:t>
              </a:r>
              <a:endParaRPr lang="en-US" altLang="en-US" sz="2000">
                <a:latin typeface="Courier New" panose="02070309020205020404" pitchFamily="49" charset="0"/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404938" y="5894388"/>
            <a:ext cx="5256212" cy="847725"/>
            <a:chOff x="1404938" y="5894388"/>
            <a:chExt cx="5256212" cy="847725"/>
          </a:xfrm>
        </p:grpSpPr>
        <p:sp>
          <p:nvSpPr>
            <p:cNvPr id="11273" name="Rectangle 3"/>
            <p:cNvSpPr>
              <a:spLocks noChangeArrowheads="1"/>
            </p:cNvSpPr>
            <p:nvPr/>
          </p:nvSpPr>
          <p:spPr bwMode="auto">
            <a:xfrm>
              <a:off x="1404938" y="6397625"/>
              <a:ext cx="2087562" cy="33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tr-TR" altLang="en-US" sz="1800">
                  <a:latin typeface="Courier New" panose="02070309020205020404" pitchFamily="49" charset="0"/>
                </a:rPr>
                <a:t>stack.push(C)</a:t>
              </a: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1274" name="Text Box 28"/>
            <p:cNvSpPr txBox="1">
              <a:spLocks noChangeArrowheads="1"/>
            </p:cNvSpPr>
            <p:nvPr/>
          </p:nvSpPr>
          <p:spPr bwMode="auto">
            <a:xfrm>
              <a:off x="4716463" y="6326188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/>
                <a:t>A</a:t>
              </a:r>
            </a:p>
          </p:txBody>
        </p:sp>
        <p:sp>
          <p:nvSpPr>
            <p:cNvPr id="11275" name="Line 29"/>
            <p:cNvSpPr>
              <a:spLocks noChangeShapeType="1"/>
            </p:cNvSpPr>
            <p:nvPr/>
          </p:nvSpPr>
          <p:spPr bwMode="auto">
            <a:xfrm flipH="1">
              <a:off x="5291138" y="6097588"/>
              <a:ext cx="5746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Rectangle 3"/>
            <p:cNvSpPr>
              <a:spLocks noChangeArrowheads="1"/>
            </p:cNvSpPr>
            <p:nvPr/>
          </p:nvSpPr>
          <p:spPr bwMode="auto">
            <a:xfrm>
              <a:off x="5940425" y="5965825"/>
              <a:ext cx="720725" cy="33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tr-TR" altLang="en-US" sz="1800">
                  <a:latin typeface="Courier New" panose="02070309020205020404" pitchFamily="49" charset="0"/>
                </a:rPr>
                <a:t>top</a:t>
              </a:r>
              <a:endParaRPr lang="en-US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11277" name="Text Box 31"/>
            <p:cNvSpPr txBox="1">
              <a:spLocks noChangeArrowheads="1"/>
            </p:cNvSpPr>
            <p:nvPr/>
          </p:nvSpPr>
          <p:spPr bwMode="auto">
            <a:xfrm>
              <a:off x="4716463" y="5894388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1" y="214313"/>
            <a:ext cx="8892480" cy="1462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>
                <a:latin typeface="+mn-lt"/>
              </a:rPr>
              <a:t>I</a:t>
            </a:r>
            <a:r>
              <a:rPr lang="tr-TR" altLang="en-US" sz="4000" dirty="0" err="1">
                <a:latin typeface="+mn-lt"/>
              </a:rPr>
              <a:t>mplementation</a:t>
            </a:r>
            <a:r>
              <a:rPr lang="tr-TR" altLang="en-US" sz="4000" dirty="0">
                <a:latin typeface="+mn-lt"/>
              </a:rPr>
              <a:t> of stack</a:t>
            </a:r>
            <a:r>
              <a:rPr lang="en-US" altLang="en-US" sz="4000" dirty="0">
                <a:latin typeface="+mn-lt"/>
              </a:rPr>
              <a:t> structures</a:t>
            </a:r>
            <a:br>
              <a:rPr lang="en-US" altLang="en-US" sz="4000" dirty="0"/>
            </a:br>
            <a:br>
              <a:rPr lang="en-US" altLang="en-US" sz="4000" dirty="0"/>
            </a:br>
            <a:r>
              <a:rPr lang="en-US" altLang="en-US" sz="2400" dirty="0">
                <a:latin typeface="+mn-lt"/>
              </a:rPr>
              <a:t>An array can be used to implement stack structure:</a:t>
            </a:r>
            <a:r>
              <a:rPr lang="tr-TR" altLang="en-US" sz="2400" dirty="0">
                <a:latin typeface="+mn-lt"/>
              </a:rPr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83769" y="1772816"/>
            <a:ext cx="6660232" cy="25467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200" dirty="0" err="1"/>
              <a:t>Consider</a:t>
            </a:r>
            <a:r>
              <a:rPr lang="tr-TR" altLang="en-US" sz="2200" dirty="0"/>
              <a:t> an </a:t>
            </a:r>
            <a:r>
              <a:rPr lang="tr-TR" altLang="en-US" sz="2200" dirty="0" err="1"/>
              <a:t>array</a:t>
            </a:r>
            <a:r>
              <a:rPr lang="tr-TR" altLang="en-US" sz="2200" dirty="0"/>
              <a:t> of </a:t>
            </a:r>
            <a:r>
              <a:rPr lang="tr-TR" altLang="en-US" sz="2200" dirty="0" err="1"/>
              <a:t>char</a:t>
            </a:r>
            <a:r>
              <a:rPr lang="en-US" altLang="en-US" sz="2200" dirty="0"/>
              <a:t>a</a:t>
            </a:r>
            <a:r>
              <a:rPr lang="tr-TR" altLang="en-US" sz="2200" dirty="0" err="1"/>
              <a:t>cters</a:t>
            </a:r>
            <a:r>
              <a:rPr lang="tr-TR" altLang="en-US" sz="2200" dirty="0"/>
              <a:t> </a:t>
            </a:r>
            <a:r>
              <a:rPr lang="tr-TR" altLang="en-US" sz="2200" dirty="0" err="1"/>
              <a:t>called</a:t>
            </a:r>
            <a:r>
              <a:rPr lang="tr-TR" altLang="en-US" sz="2200" dirty="0"/>
              <a:t> </a:t>
            </a:r>
            <a:r>
              <a:rPr lang="tr-TR" altLang="en-US" sz="2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contents</a:t>
            </a:r>
            <a:r>
              <a:rPr lang="tr-TR" altLang="en-US" sz="2200" dirty="0"/>
              <a:t> </a:t>
            </a:r>
            <a:r>
              <a:rPr lang="en-US" altLang="en-US" sz="2200" dirty="0"/>
              <a:t>and </a:t>
            </a:r>
            <a:r>
              <a:rPr lang="tr-TR" altLang="en-US" sz="2200" dirty="0"/>
              <a:t>size </a:t>
            </a:r>
            <a:r>
              <a:rPr lang="en-US" altLang="en-US" sz="2200" dirty="0"/>
              <a:t>of </a:t>
            </a:r>
            <a:r>
              <a:rPr lang="tr-TR" altLang="en-US" sz="2200" dirty="0"/>
              <a:t>4.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200" dirty="0" err="1"/>
              <a:t>Getting</a:t>
            </a:r>
            <a:r>
              <a:rPr lang="tr-TR" altLang="en-US" sz="2200" dirty="0"/>
              <a:t> </a:t>
            </a:r>
            <a:r>
              <a:rPr lang="tr-TR" altLang="en-US" sz="2200" dirty="0" err="1"/>
              <a:t>first</a:t>
            </a:r>
            <a:r>
              <a:rPr lang="tr-TR" altLang="en-US" sz="2200" dirty="0"/>
              <a:t> A </a:t>
            </a:r>
            <a:r>
              <a:rPr lang="tr-TR" altLang="en-US" sz="2200" dirty="0" err="1"/>
              <a:t>and</a:t>
            </a:r>
            <a:r>
              <a:rPr lang="tr-TR" altLang="en-US" sz="2200" dirty="0"/>
              <a:t> </a:t>
            </a:r>
            <a:r>
              <a:rPr lang="tr-TR" altLang="en-US" sz="2200" dirty="0" err="1"/>
              <a:t>then</a:t>
            </a:r>
            <a:r>
              <a:rPr lang="tr-TR" altLang="en-US" sz="2200" dirty="0"/>
              <a:t> B </a:t>
            </a:r>
            <a:r>
              <a:rPr lang="tr-TR" altLang="en-US" sz="2200" dirty="0" err="1"/>
              <a:t>into</a:t>
            </a:r>
            <a:r>
              <a:rPr lang="tr-TR" altLang="en-US" sz="2200" dirty="0"/>
              <a:t> </a:t>
            </a:r>
            <a:r>
              <a:rPr lang="tr-TR" altLang="en-US" sz="2200" dirty="0" err="1"/>
              <a:t>the</a:t>
            </a:r>
            <a:r>
              <a:rPr lang="tr-TR" altLang="en-US" sz="2200" dirty="0"/>
              <a:t> stack </a:t>
            </a:r>
            <a:r>
              <a:rPr lang="tr-TR" altLang="en-US" sz="2200" dirty="0" err="1"/>
              <a:t>will</a:t>
            </a:r>
            <a:r>
              <a:rPr lang="tr-TR" altLang="en-US" sz="2200" dirty="0"/>
              <a:t> be </a:t>
            </a:r>
            <a:r>
              <a:rPr lang="tr-TR" altLang="en-US" sz="2200" dirty="0" err="1"/>
              <a:t>represented</a:t>
            </a:r>
            <a:r>
              <a:rPr lang="tr-TR" altLang="en-US" sz="2200" dirty="0"/>
              <a:t> in an </a:t>
            </a:r>
            <a:r>
              <a:rPr lang="tr-TR" altLang="en-US" sz="2200" dirty="0" err="1"/>
              <a:t>array</a:t>
            </a:r>
            <a:r>
              <a:rPr lang="tr-TR" altLang="en-US" sz="2200" dirty="0"/>
              <a:t> as in </a:t>
            </a:r>
            <a:r>
              <a:rPr lang="tr-TR" altLang="en-US" sz="2200" dirty="0" err="1"/>
              <a:t>the</a:t>
            </a:r>
            <a:r>
              <a:rPr lang="tr-TR" altLang="en-US" sz="2200" dirty="0"/>
              <a:t> </a:t>
            </a:r>
            <a:r>
              <a:rPr lang="tr-TR" altLang="en-US" sz="2200" dirty="0" err="1"/>
              <a:t>figure</a:t>
            </a:r>
            <a:r>
              <a:rPr lang="tr-TR" altLang="en-US" sz="2200" dirty="0"/>
              <a:t>.</a:t>
            </a:r>
            <a:endParaRPr lang="en-US" altLang="en-US" sz="2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200" dirty="0">
                <a:latin typeface="Courier New" panose="02070309020205020404" pitchFamily="49" charset="0"/>
                <a:sym typeface="Wingdings" panose="05000000000000000000" pitchFamily="2" charset="2"/>
              </a:rPr>
              <a:t>contents[0]=A, contents[1]=B,…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grpSp>
        <p:nvGrpSpPr>
          <p:cNvPr id="12292" name="Group 19"/>
          <p:cNvGrpSpPr>
            <a:grpSpLocks/>
          </p:cNvGrpSpPr>
          <p:nvPr/>
        </p:nvGrpSpPr>
        <p:grpSpPr bwMode="auto">
          <a:xfrm>
            <a:off x="483419" y="1163588"/>
            <a:ext cx="1712315" cy="4076545"/>
            <a:chOff x="598" y="1316"/>
            <a:chExt cx="604" cy="1451"/>
          </a:xfrm>
        </p:grpSpPr>
        <p:sp>
          <p:nvSpPr>
            <p:cNvPr id="12293" name="Text Box 4"/>
            <p:cNvSpPr txBox="1">
              <a:spLocks noChangeArrowheads="1"/>
            </p:cNvSpPr>
            <p:nvPr/>
          </p:nvSpPr>
          <p:spPr bwMode="auto">
            <a:xfrm>
              <a:off x="930" y="2505"/>
              <a:ext cx="272" cy="262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/>
                <a:t>A</a:t>
              </a:r>
            </a:p>
          </p:txBody>
        </p:sp>
        <p:sp>
          <p:nvSpPr>
            <p:cNvPr id="12294" name="Text Box 5"/>
            <p:cNvSpPr txBox="1">
              <a:spLocks noChangeArrowheads="1"/>
            </p:cNvSpPr>
            <p:nvPr/>
          </p:nvSpPr>
          <p:spPr bwMode="auto">
            <a:xfrm>
              <a:off x="930" y="2232"/>
              <a:ext cx="272" cy="262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 dirty="0"/>
                <a:t>B</a:t>
              </a:r>
            </a:p>
          </p:txBody>
        </p:sp>
        <p:sp>
          <p:nvSpPr>
            <p:cNvPr id="12295" name="Text Box 6"/>
            <p:cNvSpPr txBox="1">
              <a:spLocks noChangeArrowheads="1"/>
            </p:cNvSpPr>
            <p:nvPr/>
          </p:nvSpPr>
          <p:spPr bwMode="auto">
            <a:xfrm>
              <a:off x="930" y="1688"/>
              <a:ext cx="272" cy="262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tr-TR" altLang="en-US" sz="2000"/>
            </a:p>
          </p:txBody>
        </p:sp>
        <p:sp>
          <p:nvSpPr>
            <p:cNvPr id="12296" name="Text Box 7"/>
            <p:cNvSpPr txBox="1">
              <a:spLocks noChangeArrowheads="1"/>
            </p:cNvSpPr>
            <p:nvPr/>
          </p:nvSpPr>
          <p:spPr bwMode="auto">
            <a:xfrm>
              <a:off x="930" y="1960"/>
              <a:ext cx="272" cy="262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tr-TR" altLang="en-US" sz="2000"/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 rot="16200000">
              <a:off x="192" y="2007"/>
              <a:ext cx="95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en-US" sz="1400" dirty="0">
                  <a:latin typeface="Arial" panose="020B0604020202020204" pitchFamily="34" charset="0"/>
                </a:rPr>
                <a:t>  </a:t>
              </a:r>
              <a:r>
                <a:rPr lang="tr-TR" altLang="en-US" sz="2000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contents</a:t>
              </a:r>
              <a:endParaRPr lang="tr-TR" altLang="en-US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 rot="16200000">
              <a:off x="204" y="1932"/>
              <a:ext cx="134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400" dirty="0">
                  <a:latin typeface="Arial" panose="020B0604020202020204" pitchFamily="34" charset="0"/>
                </a:rPr>
                <a:t>  0       </a:t>
              </a:r>
              <a:r>
                <a:rPr lang="en-US" altLang="en-US" sz="1400" dirty="0">
                  <a:latin typeface="Arial" panose="020B0604020202020204" pitchFamily="34" charset="0"/>
                </a:rPr>
                <a:t>  </a:t>
              </a:r>
              <a:r>
                <a:rPr lang="tr-TR" altLang="en-US" sz="1400" dirty="0">
                  <a:latin typeface="Arial" panose="020B0604020202020204" pitchFamily="34" charset="0"/>
                </a:rPr>
                <a:t> 1     </a:t>
              </a:r>
              <a:r>
                <a:rPr lang="en-US" altLang="en-US" sz="1400" dirty="0">
                  <a:latin typeface="Arial" panose="020B0604020202020204" pitchFamily="34" charset="0"/>
                </a:rPr>
                <a:t>     </a:t>
              </a:r>
              <a:r>
                <a:rPr lang="tr-TR" altLang="en-US" sz="1400" dirty="0">
                  <a:latin typeface="Arial" panose="020B0604020202020204" pitchFamily="34" charset="0"/>
                </a:rPr>
                <a:t>   2  </a:t>
              </a:r>
              <a:r>
                <a:rPr lang="en-US" altLang="en-US" sz="1400" dirty="0">
                  <a:latin typeface="Arial" panose="020B0604020202020204" pitchFamily="34" charset="0"/>
                </a:rPr>
                <a:t>  </a:t>
              </a:r>
              <a:r>
                <a:rPr lang="tr-TR" altLang="en-US" sz="1400" dirty="0">
                  <a:latin typeface="Arial" panose="020B0604020202020204" pitchFamily="34" charset="0"/>
                </a:rPr>
                <a:t> </a:t>
              </a:r>
              <a:r>
                <a:rPr lang="en-US" altLang="en-US" sz="1400" dirty="0">
                  <a:latin typeface="Arial" panose="020B0604020202020204" pitchFamily="34" charset="0"/>
                </a:rPr>
                <a:t>    </a:t>
              </a:r>
              <a:r>
                <a:rPr lang="tr-TR" altLang="en-US" sz="1400" dirty="0">
                  <a:latin typeface="Arial" panose="020B0604020202020204" pitchFamily="34" charset="0"/>
                </a:rPr>
                <a:t>    3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200" dirty="0" err="1">
                <a:latin typeface="+mn-lt"/>
              </a:rPr>
              <a:t>Array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implementation</a:t>
            </a:r>
            <a:r>
              <a:rPr lang="tr-TR" altLang="en-US" sz="3200" dirty="0">
                <a:latin typeface="+mn-lt"/>
              </a:rPr>
              <a:t> of </a:t>
            </a:r>
            <a:r>
              <a:rPr lang="tr-TR" altLang="en-US" sz="3200" dirty="0" err="1">
                <a:latin typeface="+mn-lt"/>
              </a:rPr>
              <a:t>stacks</a:t>
            </a:r>
            <a:r>
              <a:rPr lang="tr-TR" altLang="en-US" sz="3200" dirty="0">
                <a:latin typeface="+mn-lt"/>
              </a:rPr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03575" y="2133600"/>
            <a:ext cx="5940425" cy="23749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400" dirty="0" err="1"/>
              <a:t>We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need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keep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track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i="1" dirty="0">
                <a:solidFill>
                  <a:srgbClr val="FF0000"/>
                </a:solidFill>
              </a:rPr>
              <a:t>top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stack</a:t>
            </a:r>
            <a:r>
              <a:rPr lang="tr-TR" altLang="en-US" sz="2400" dirty="0">
                <a:solidFill>
                  <a:srgbClr val="000066"/>
                </a:solidFill>
              </a:rPr>
              <a:t> </a:t>
            </a:r>
            <a:r>
              <a:rPr lang="tr-TR" altLang="en-US" sz="2400" dirty="0"/>
              <a:t>since not </a:t>
            </a:r>
            <a:r>
              <a:rPr lang="tr-TR" altLang="en-US" sz="2400" dirty="0" err="1"/>
              <a:t>all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array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holds</a:t>
            </a:r>
            <a:r>
              <a:rPr lang="tr-TR" altLang="en-US" sz="2400" dirty="0"/>
              <a:t> stack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/>
              <a:t>	</a:t>
            </a:r>
            <a:r>
              <a:rPr lang="tr-TR" altLang="en-US" sz="2400" dirty="0" err="1"/>
              <a:t>elements</a:t>
            </a:r>
            <a:r>
              <a:rPr lang="en-US" altLang="en-US" sz="2400" dirty="0"/>
              <a:t> (Part of it is empty)</a:t>
            </a:r>
            <a:r>
              <a:rPr lang="tr-TR" altLang="en-US" sz="2400" dirty="0"/>
              <a:t> </a:t>
            </a:r>
            <a:br>
              <a:rPr lang="en-US" altLang="en-US" sz="2400" dirty="0"/>
            </a:br>
            <a:endParaRPr lang="tr-TR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400" dirty="0" err="1"/>
              <a:t>We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use</a:t>
            </a:r>
            <a:r>
              <a:rPr lang="tr-TR" altLang="en-US" sz="2400" dirty="0"/>
              <a:t> an </a:t>
            </a:r>
            <a:r>
              <a:rPr lang="tr-TR" altLang="en-US" sz="2400" dirty="0" err="1"/>
              <a:t>integer</a:t>
            </a:r>
            <a:r>
              <a:rPr lang="tr-TR" altLang="en-US" sz="2400" dirty="0"/>
              <a:t>, </a:t>
            </a:r>
            <a:r>
              <a:rPr lang="tr-TR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top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which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will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hold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array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index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element at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top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stack.</a:t>
            </a:r>
            <a:endParaRPr lang="en-US" altLang="en-US" sz="2400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476375" y="3517900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/>
              <a:t>A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476375" y="3084513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/>
              <a:t>B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476375" y="2220913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 sz="2000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476375" y="2652713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 sz="2000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 rot="-5400000">
            <a:off x="367506" y="2951957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400">
                <a:latin typeface="Arial" panose="020B0604020202020204" pitchFamily="34" charset="0"/>
              </a:rPr>
              <a:t>  contents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 rot="-5400000">
            <a:off x="388143" y="2961482"/>
            <a:ext cx="1871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400">
                <a:latin typeface="Arial" panose="020B0604020202020204" pitchFamily="34" charset="0"/>
              </a:rPr>
              <a:t>  0        1        2       3</a:t>
            </a:r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2124075" y="2205038"/>
            <a:ext cx="431800" cy="338554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dirty="0"/>
              <a:t>1</a:t>
            </a:r>
          </a:p>
        </p:txBody>
      </p:sp>
      <p:sp>
        <p:nvSpPr>
          <p:cNvPr id="13323" name="Text Box 19"/>
          <p:cNvSpPr txBox="1">
            <a:spLocks noChangeArrowheads="1"/>
          </p:cNvSpPr>
          <p:nvPr/>
        </p:nvSpPr>
        <p:spPr bwMode="auto">
          <a:xfrm>
            <a:off x="2124075" y="2514600"/>
            <a:ext cx="576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400"/>
              <a:t>top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7375" y="214313"/>
            <a:ext cx="8556625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3600" dirty="0" err="1">
                <a:latin typeface="+mn-lt"/>
              </a:rPr>
              <a:t>Array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implementation</a:t>
            </a:r>
            <a:r>
              <a:rPr lang="tr-TR" altLang="en-US" sz="3600" dirty="0">
                <a:latin typeface="+mn-lt"/>
              </a:rPr>
              <a:t> of </a:t>
            </a:r>
            <a:r>
              <a:rPr lang="tr-TR" altLang="en-US" sz="3600" dirty="0" err="1">
                <a:latin typeface="+mn-lt"/>
              </a:rPr>
              <a:t>stacks</a:t>
            </a:r>
            <a:r>
              <a:rPr lang="en-US" altLang="en-US" sz="3600" dirty="0">
                <a:latin typeface="+mn-lt"/>
              </a:rPr>
              <a:t>: Pop</a:t>
            </a:r>
            <a:r>
              <a:rPr lang="tr-TR" altLang="en-US" sz="3600" dirty="0">
                <a:latin typeface="+mn-lt"/>
              </a:rPr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5885" y="1748459"/>
            <a:ext cx="5399142" cy="638175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 err="1"/>
              <a:t>Results</a:t>
            </a:r>
            <a:r>
              <a:rPr lang="tr-TR" altLang="en-US" sz="2400" dirty="0"/>
              <a:t> of a </a:t>
            </a:r>
            <a:r>
              <a:rPr lang="tr-TR" altLang="en-US" sz="2400" dirty="0" err="1"/>
              <a:t>sequence</a:t>
            </a:r>
            <a:r>
              <a:rPr lang="tr-TR" altLang="en-US" sz="2400" dirty="0"/>
              <a:t> of pop </a:t>
            </a:r>
            <a:r>
              <a:rPr lang="tr-TR" altLang="en-US" sz="2400" dirty="0" err="1"/>
              <a:t>operations</a:t>
            </a:r>
            <a:endParaRPr lang="tr-TR" altLang="en-US" sz="2400" dirty="0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124075" y="4076700"/>
            <a:ext cx="1889125" cy="2282825"/>
            <a:chOff x="2123728" y="4076700"/>
            <a:chExt cx="1889472" cy="2283142"/>
          </a:xfrm>
        </p:grpSpPr>
        <p:sp>
          <p:nvSpPr>
            <p:cNvPr id="14373" name="TextBox 41"/>
            <p:cNvSpPr txBox="1">
              <a:spLocks noChangeArrowheads="1"/>
            </p:cNvSpPr>
            <p:nvPr/>
          </p:nvSpPr>
          <p:spPr bwMode="auto">
            <a:xfrm>
              <a:off x="2123728" y="6021288"/>
              <a:ext cx="17281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400"/>
                <a:t>1) </a:t>
              </a:r>
              <a:r>
                <a:rPr lang="tr-TR" altLang="en-US"/>
                <a:t>s</a:t>
              </a:r>
              <a:r>
                <a:rPr lang="tr-TR" altLang="en-US">
                  <a:latin typeface="Courier New" panose="02070309020205020404" pitchFamily="49" charset="0"/>
                </a:rPr>
                <a:t>tack.pop()</a:t>
              </a:r>
              <a:endParaRPr lang="en-US" altLang="en-US"/>
            </a:p>
          </p:txBody>
        </p:sp>
        <p:sp>
          <p:nvSpPr>
            <p:cNvPr id="14374" name="Text Box 4"/>
            <p:cNvSpPr txBox="1">
              <a:spLocks noChangeArrowheads="1"/>
            </p:cNvSpPr>
            <p:nvPr/>
          </p:nvSpPr>
          <p:spPr bwMode="auto">
            <a:xfrm>
              <a:off x="2789238" y="5416550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/>
                <a:t>A</a:t>
              </a:r>
            </a:p>
          </p:txBody>
        </p:sp>
        <p:sp>
          <p:nvSpPr>
            <p:cNvPr id="14375" name="Text Box 5"/>
            <p:cNvSpPr txBox="1">
              <a:spLocks noChangeArrowheads="1"/>
            </p:cNvSpPr>
            <p:nvPr/>
          </p:nvSpPr>
          <p:spPr bwMode="auto">
            <a:xfrm>
              <a:off x="2789238" y="4983163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/>
                <a:t>B</a:t>
              </a:r>
            </a:p>
          </p:txBody>
        </p:sp>
        <p:sp>
          <p:nvSpPr>
            <p:cNvPr id="14376" name="Text Box 6"/>
            <p:cNvSpPr txBox="1">
              <a:spLocks noChangeArrowheads="1"/>
            </p:cNvSpPr>
            <p:nvPr/>
          </p:nvSpPr>
          <p:spPr bwMode="auto">
            <a:xfrm>
              <a:off x="2789238" y="4119563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tr-TR" altLang="en-US" sz="2000"/>
            </a:p>
          </p:txBody>
        </p:sp>
        <p:sp>
          <p:nvSpPr>
            <p:cNvPr id="14377" name="Text Box 7"/>
            <p:cNvSpPr txBox="1">
              <a:spLocks noChangeArrowheads="1"/>
            </p:cNvSpPr>
            <p:nvPr/>
          </p:nvSpPr>
          <p:spPr bwMode="auto">
            <a:xfrm>
              <a:off x="2789238" y="4551363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tr-TR" altLang="en-US" sz="2000"/>
            </a:p>
          </p:txBody>
        </p:sp>
        <p:sp>
          <p:nvSpPr>
            <p:cNvPr id="14378" name="Text Box 8"/>
            <p:cNvSpPr txBox="1">
              <a:spLocks noChangeArrowheads="1"/>
            </p:cNvSpPr>
            <p:nvPr/>
          </p:nvSpPr>
          <p:spPr bwMode="auto">
            <a:xfrm rot="-5400000">
              <a:off x="1662906" y="4779169"/>
              <a:ext cx="151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en-US" sz="1400">
                  <a:latin typeface="Arial" panose="020B0604020202020204" pitchFamily="34" charset="0"/>
                </a:rPr>
                <a:t>  index</a:t>
              </a:r>
            </a:p>
          </p:txBody>
        </p:sp>
        <p:sp>
          <p:nvSpPr>
            <p:cNvPr id="14379" name="Text Box 9"/>
            <p:cNvSpPr txBox="1">
              <a:spLocks noChangeArrowheads="1"/>
            </p:cNvSpPr>
            <p:nvPr/>
          </p:nvSpPr>
          <p:spPr bwMode="auto">
            <a:xfrm rot="-5400000">
              <a:off x="1701006" y="4860132"/>
              <a:ext cx="18716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400">
                  <a:latin typeface="Arial" panose="020B0604020202020204" pitchFamily="34" charset="0"/>
                </a:rPr>
                <a:t>  0        1        2       3</a:t>
              </a:r>
            </a:p>
          </p:txBody>
        </p:sp>
        <p:sp>
          <p:nvSpPr>
            <p:cNvPr id="14380" name="Text Box 10"/>
            <p:cNvSpPr txBox="1">
              <a:spLocks noChangeArrowheads="1"/>
            </p:cNvSpPr>
            <p:nvPr/>
          </p:nvSpPr>
          <p:spPr bwMode="auto">
            <a:xfrm>
              <a:off x="3436938" y="4103688"/>
              <a:ext cx="431800" cy="355600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en-US"/>
                <a:t>1</a:t>
              </a:r>
            </a:p>
          </p:txBody>
        </p:sp>
        <p:sp>
          <p:nvSpPr>
            <p:cNvPr id="14381" name="Text Box 11"/>
            <p:cNvSpPr txBox="1">
              <a:spLocks noChangeArrowheads="1"/>
            </p:cNvSpPr>
            <p:nvPr/>
          </p:nvSpPr>
          <p:spPr bwMode="auto">
            <a:xfrm>
              <a:off x="3436938" y="4535488"/>
              <a:ext cx="5762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400"/>
                <a:t>top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4356100" y="4076700"/>
            <a:ext cx="1835150" cy="2282825"/>
            <a:chOff x="4355976" y="4076700"/>
            <a:chExt cx="1835274" cy="2283142"/>
          </a:xfrm>
        </p:grpSpPr>
        <p:sp>
          <p:nvSpPr>
            <p:cNvPr id="14364" name="TextBox 42"/>
            <p:cNvSpPr txBox="1">
              <a:spLocks noChangeArrowheads="1"/>
            </p:cNvSpPr>
            <p:nvPr/>
          </p:nvSpPr>
          <p:spPr bwMode="auto">
            <a:xfrm>
              <a:off x="4355976" y="6021288"/>
              <a:ext cx="17281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400"/>
                <a:t>2) </a:t>
              </a:r>
              <a:r>
                <a:rPr lang="tr-TR" altLang="en-US"/>
                <a:t>s</a:t>
              </a:r>
              <a:r>
                <a:rPr lang="tr-TR" altLang="en-US">
                  <a:latin typeface="Courier New" panose="02070309020205020404" pitchFamily="49" charset="0"/>
                </a:rPr>
                <a:t>tack.pop()</a:t>
              </a:r>
              <a:endParaRPr lang="en-US" altLang="en-US"/>
            </a:p>
          </p:txBody>
        </p:sp>
        <p:sp>
          <p:nvSpPr>
            <p:cNvPr id="14365" name="Text Box 13"/>
            <p:cNvSpPr txBox="1">
              <a:spLocks noChangeArrowheads="1"/>
            </p:cNvSpPr>
            <p:nvPr/>
          </p:nvSpPr>
          <p:spPr bwMode="auto">
            <a:xfrm>
              <a:off x="4967288" y="5416550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/>
                <a:t>A</a:t>
              </a:r>
            </a:p>
          </p:txBody>
        </p:sp>
        <p:sp>
          <p:nvSpPr>
            <p:cNvPr id="14366" name="Text Box 14"/>
            <p:cNvSpPr txBox="1">
              <a:spLocks noChangeArrowheads="1"/>
            </p:cNvSpPr>
            <p:nvPr/>
          </p:nvSpPr>
          <p:spPr bwMode="auto">
            <a:xfrm>
              <a:off x="4967288" y="4983163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tr-TR" altLang="en-US" sz="2000"/>
            </a:p>
          </p:txBody>
        </p:sp>
        <p:sp>
          <p:nvSpPr>
            <p:cNvPr id="14367" name="Text Box 15"/>
            <p:cNvSpPr txBox="1">
              <a:spLocks noChangeArrowheads="1"/>
            </p:cNvSpPr>
            <p:nvPr/>
          </p:nvSpPr>
          <p:spPr bwMode="auto">
            <a:xfrm>
              <a:off x="4967288" y="4119563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tr-TR" altLang="en-US" sz="2000"/>
            </a:p>
          </p:txBody>
        </p:sp>
        <p:sp>
          <p:nvSpPr>
            <p:cNvPr id="14368" name="Text Box 16"/>
            <p:cNvSpPr txBox="1">
              <a:spLocks noChangeArrowheads="1"/>
            </p:cNvSpPr>
            <p:nvPr/>
          </p:nvSpPr>
          <p:spPr bwMode="auto">
            <a:xfrm>
              <a:off x="4967288" y="4551363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tr-TR" altLang="en-US" sz="2000"/>
            </a:p>
          </p:txBody>
        </p:sp>
        <p:sp>
          <p:nvSpPr>
            <p:cNvPr id="14369" name="Text Box 17"/>
            <p:cNvSpPr txBox="1">
              <a:spLocks noChangeArrowheads="1"/>
            </p:cNvSpPr>
            <p:nvPr/>
          </p:nvSpPr>
          <p:spPr bwMode="auto">
            <a:xfrm rot="-5400000">
              <a:off x="3840956" y="4779169"/>
              <a:ext cx="151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en-US" sz="1400">
                  <a:latin typeface="Arial" panose="020B0604020202020204" pitchFamily="34" charset="0"/>
                </a:rPr>
                <a:t>  index</a:t>
              </a:r>
            </a:p>
          </p:txBody>
        </p:sp>
        <p:sp>
          <p:nvSpPr>
            <p:cNvPr id="14370" name="Text Box 18"/>
            <p:cNvSpPr txBox="1">
              <a:spLocks noChangeArrowheads="1"/>
            </p:cNvSpPr>
            <p:nvPr/>
          </p:nvSpPr>
          <p:spPr bwMode="auto">
            <a:xfrm rot="-5400000">
              <a:off x="3879056" y="4860132"/>
              <a:ext cx="18716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400">
                  <a:latin typeface="Arial" panose="020B0604020202020204" pitchFamily="34" charset="0"/>
                </a:rPr>
                <a:t>  0        1        2       3</a:t>
              </a:r>
            </a:p>
          </p:txBody>
        </p:sp>
        <p:sp>
          <p:nvSpPr>
            <p:cNvPr id="14371" name="Text Box 19"/>
            <p:cNvSpPr txBox="1">
              <a:spLocks noChangeArrowheads="1"/>
            </p:cNvSpPr>
            <p:nvPr/>
          </p:nvSpPr>
          <p:spPr bwMode="auto">
            <a:xfrm>
              <a:off x="5614988" y="4103688"/>
              <a:ext cx="431800" cy="355600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en-US"/>
                <a:t>0</a:t>
              </a:r>
            </a:p>
          </p:txBody>
        </p:sp>
        <p:sp>
          <p:nvSpPr>
            <p:cNvPr id="14372" name="Text Box 20"/>
            <p:cNvSpPr txBox="1">
              <a:spLocks noChangeArrowheads="1"/>
            </p:cNvSpPr>
            <p:nvPr/>
          </p:nvSpPr>
          <p:spPr bwMode="auto">
            <a:xfrm>
              <a:off x="5614988" y="4535488"/>
              <a:ext cx="5762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400"/>
                <a:t>top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6516688" y="3108325"/>
            <a:ext cx="2265363" cy="3200400"/>
            <a:chOff x="6516216" y="3107874"/>
            <a:chExt cx="2266157" cy="3201446"/>
          </a:xfrm>
        </p:grpSpPr>
        <p:sp>
          <p:nvSpPr>
            <p:cNvPr id="14353" name="Text Box 21"/>
            <p:cNvSpPr txBox="1">
              <a:spLocks noChangeArrowheads="1"/>
            </p:cNvSpPr>
            <p:nvPr/>
          </p:nvSpPr>
          <p:spPr bwMode="auto">
            <a:xfrm>
              <a:off x="7127875" y="5416550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tr-TR" altLang="en-US" sz="2000"/>
            </a:p>
          </p:txBody>
        </p:sp>
        <p:sp>
          <p:nvSpPr>
            <p:cNvPr id="14354" name="Text Box 22"/>
            <p:cNvSpPr txBox="1">
              <a:spLocks noChangeArrowheads="1"/>
            </p:cNvSpPr>
            <p:nvPr/>
          </p:nvSpPr>
          <p:spPr bwMode="auto">
            <a:xfrm>
              <a:off x="7127875" y="4983163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tr-TR" altLang="en-US" sz="2000"/>
            </a:p>
          </p:txBody>
        </p:sp>
        <p:sp>
          <p:nvSpPr>
            <p:cNvPr id="14355" name="Text Box 23"/>
            <p:cNvSpPr txBox="1">
              <a:spLocks noChangeArrowheads="1"/>
            </p:cNvSpPr>
            <p:nvPr/>
          </p:nvSpPr>
          <p:spPr bwMode="auto">
            <a:xfrm>
              <a:off x="7127875" y="4119563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tr-TR" altLang="en-US" sz="2000"/>
            </a:p>
          </p:txBody>
        </p:sp>
        <p:sp>
          <p:nvSpPr>
            <p:cNvPr id="14356" name="Text Box 24"/>
            <p:cNvSpPr txBox="1">
              <a:spLocks noChangeArrowheads="1"/>
            </p:cNvSpPr>
            <p:nvPr/>
          </p:nvSpPr>
          <p:spPr bwMode="auto">
            <a:xfrm>
              <a:off x="7127875" y="4551363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tr-TR" altLang="en-US" sz="2000"/>
            </a:p>
          </p:txBody>
        </p:sp>
        <p:sp>
          <p:nvSpPr>
            <p:cNvPr id="14357" name="Text Box 25"/>
            <p:cNvSpPr txBox="1">
              <a:spLocks noChangeArrowheads="1"/>
            </p:cNvSpPr>
            <p:nvPr/>
          </p:nvSpPr>
          <p:spPr bwMode="auto">
            <a:xfrm rot="-5400000">
              <a:off x="6001544" y="4779169"/>
              <a:ext cx="151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en-US" sz="1400">
                  <a:latin typeface="Arial" panose="020B0604020202020204" pitchFamily="34" charset="0"/>
                </a:rPr>
                <a:t>  index</a:t>
              </a:r>
            </a:p>
          </p:txBody>
        </p:sp>
        <p:sp>
          <p:nvSpPr>
            <p:cNvPr id="14358" name="Text Box 26"/>
            <p:cNvSpPr txBox="1">
              <a:spLocks noChangeArrowheads="1"/>
            </p:cNvSpPr>
            <p:nvPr/>
          </p:nvSpPr>
          <p:spPr bwMode="auto">
            <a:xfrm rot="-5400000">
              <a:off x="6039643" y="4860132"/>
              <a:ext cx="18716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400">
                  <a:latin typeface="Arial" panose="020B0604020202020204" pitchFamily="34" charset="0"/>
                </a:rPr>
                <a:t>  0        1        2       3</a:t>
              </a:r>
            </a:p>
          </p:txBody>
        </p:sp>
        <p:sp>
          <p:nvSpPr>
            <p:cNvPr id="14359" name="Text Box 27"/>
            <p:cNvSpPr txBox="1">
              <a:spLocks noChangeArrowheads="1"/>
            </p:cNvSpPr>
            <p:nvPr/>
          </p:nvSpPr>
          <p:spPr bwMode="auto">
            <a:xfrm>
              <a:off x="7775575" y="4103688"/>
              <a:ext cx="431800" cy="355600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en-US"/>
                <a:t>-1</a:t>
              </a:r>
            </a:p>
          </p:txBody>
        </p:sp>
        <p:sp>
          <p:nvSpPr>
            <p:cNvPr id="14360" name="Text Box 28"/>
            <p:cNvSpPr txBox="1">
              <a:spLocks noChangeArrowheads="1"/>
            </p:cNvSpPr>
            <p:nvPr/>
          </p:nvSpPr>
          <p:spPr bwMode="auto">
            <a:xfrm>
              <a:off x="7775575" y="4535488"/>
              <a:ext cx="5762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400"/>
                <a:t>top</a:t>
              </a:r>
            </a:p>
          </p:txBody>
        </p:sp>
        <p:sp>
          <p:nvSpPr>
            <p:cNvPr id="14361" name="Text Box 32"/>
            <p:cNvSpPr txBox="1">
              <a:spLocks noChangeArrowheads="1"/>
            </p:cNvSpPr>
            <p:nvPr/>
          </p:nvSpPr>
          <p:spPr bwMode="auto">
            <a:xfrm>
              <a:off x="6910389" y="3107874"/>
              <a:ext cx="1871984" cy="5847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dirty="0">
                  <a:latin typeface="Courier New" panose="02070309020205020404" pitchFamily="49" charset="0"/>
                </a:rPr>
                <a:t>top=-1</a:t>
              </a:r>
              <a:r>
                <a:rPr lang="tr-TR" altLang="en-US" dirty="0"/>
                <a:t> </a:t>
              </a:r>
              <a:r>
                <a:rPr lang="tr-TR" altLang="en-US" dirty="0" err="1"/>
                <a:t>when</a:t>
              </a:r>
              <a:r>
                <a:rPr lang="tr-TR" altLang="en-US" dirty="0"/>
                <a:t> stack is </a:t>
              </a:r>
              <a:r>
                <a:rPr lang="tr-TR" altLang="en-US" dirty="0" err="1"/>
                <a:t>empty</a:t>
              </a:r>
              <a:endParaRPr lang="tr-TR" altLang="en-US" dirty="0"/>
            </a:p>
          </p:txBody>
        </p:sp>
        <p:sp>
          <p:nvSpPr>
            <p:cNvPr id="14362" name="Line 33"/>
            <p:cNvSpPr>
              <a:spLocks noChangeShapeType="1"/>
            </p:cNvSpPr>
            <p:nvPr/>
          </p:nvSpPr>
          <p:spPr bwMode="auto">
            <a:xfrm>
              <a:off x="7993063" y="3644900"/>
              <a:ext cx="0" cy="431800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TextBox 43"/>
            <p:cNvSpPr txBox="1">
              <a:spLocks noChangeArrowheads="1"/>
            </p:cNvSpPr>
            <p:nvPr/>
          </p:nvSpPr>
          <p:spPr bwMode="auto">
            <a:xfrm>
              <a:off x="6516216" y="5970766"/>
              <a:ext cx="17281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400"/>
                <a:t>3) </a:t>
              </a:r>
              <a:r>
                <a:rPr lang="tr-TR" altLang="en-US"/>
                <a:t>s</a:t>
              </a:r>
              <a:r>
                <a:rPr lang="tr-TR" altLang="en-US">
                  <a:latin typeface="Courier New" panose="02070309020205020404" pitchFamily="49" charset="0"/>
                </a:rPr>
                <a:t>tack.pop()</a:t>
              </a:r>
              <a:endParaRPr lang="en-US" altLang="en-US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282575" y="4071938"/>
            <a:ext cx="1746250" cy="2257425"/>
            <a:chOff x="282575" y="4071938"/>
            <a:chExt cx="1746250" cy="2257127"/>
          </a:xfrm>
        </p:grpSpPr>
        <p:sp>
          <p:nvSpPr>
            <p:cNvPr id="14344" name="Text Box 4"/>
            <p:cNvSpPr txBox="1">
              <a:spLocks noChangeArrowheads="1"/>
            </p:cNvSpPr>
            <p:nvPr/>
          </p:nvSpPr>
          <p:spPr bwMode="auto">
            <a:xfrm>
              <a:off x="804863" y="5411788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/>
                <a:t>A</a:t>
              </a:r>
            </a:p>
          </p:txBody>
        </p:sp>
        <p:sp>
          <p:nvSpPr>
            <p:cNvPr id="14345" name="Text Box 5"/>
            <p:cNvSpPr txBox="1">
              <a:spLocks noChangeArrowheads="1"/>
            </p:cNvSpPr>
            <p:nvPr/>
          </p:nvSpPr>
          <p:spPr bwMode="auto">
            <a:xfrm>
              <a:off x="804863" y="4978400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/>
                <a:t>B</a:t>
              </a:r>
            </a:p>
          </p:txBody>
        </p:sp>
        <p:sp>
          <p:nvSpPr>
            <p:cNvPr id="14346" name="Text Box 6"/>
            <p:cNvSpPr txBox="1">
              <a:spLocks noChangeArrowheads="1"/>
            </p:cNvSpPr>
            <p:nvPr/>
          </p:nvSpPr>
          <p:spPr bwMode="auto">
            <a:xfrm>
              <a:off x="804863" y="4114800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tr-TR" altLang="en-US" sz="2000"/>
            </a:p>
          </p:txBody>
        </p:sp>
        <p:sp>
          <p:nvSpPr>
            <p:cNvPr id="14347" name="Text Box 7"/>
            <p:cNvSpPr txBox="1">
              <a:spLocks noChangeArrowheads="1"/>
            </p:cNvSpPr>
            <p:nvPr/>
          </p:nvSpPr>
          <p:spPr bwMode="auto">
            <a:xfrm>
              <a:off x="804863" y="4546600"/>
              <a:ext cx="431800" cy="415925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/>
                <a:t>C</a:t>
              </a:r>
            </a:p>
          </p:txBody>
        </p:sp>
        <p:sp>
          <p:nvSpPr>
            <p:cNvPr id="14348" name="Text Box 8"/>
            <p:cNvSpPr txBox="1">
              <a:spLocks noChangeArrowheads="1"/>
            </p:cNvSpPr>
            <p:nvPr/>
          </p:nvSpPr>
          <p:spPr bwMode="auto">
            <a:xfrm rot="-5400000">
              <a:off x="-321469" y="4774407"/>
              <a:ext cx="15128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en-US" sz="1400">
                  <a:latin typeface="Arial" panose="020B0604020202020204" pitchFamily="34" charset="0"/>
                </a:rPr>
                <a:t>  index</a:t>
              </a:r>
            </a:p>
          </p:txBody>
        </p:sp>
        <p:sp>
          <p:nvSpPr>
            <p:cNvPr id="14349" name="Text Box 9"/>
            <p:cNvSpPr txBox="1">
              <a:spLocks noChangeArrowheads="1"/>
            </p:cNvSpPr>
            <p:nvPr/>
          </p:nvSpPr>
          <p:spPr bwMode="auto">
            <a:xfrm rot="-5400000">
              <a:off x="-283368" y="4855369"/>
              <a:ext cx="18716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400">
                  <a:latin typeface="Arial" panose="020B0604020202020204" pitchFamily="34" charset="0"/>
                </a:rPr>
                <a:t>  0        1        2       3</a:t>
              </a:r>
            </a:p>
          </p:txBody>
        </p:sp>
        <p:sp>
          <p:nvSpPr>
            <p:cNvPr id="14350" name="Text Box 10"/>
            <p:cNvSpPr txBox="1">
              <a:spLocks noChangeArrowheads="1"/>
            </p:cNvSpPr>
            <p:nvPr/>
          </p:nvSpPr>
          <p:spPr bwMode="auto">
            <a:xfrm>
              <a:off x="1452563" y="4098925"/>
              <a:ext cx="431800" cy="338138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en-US"/>
                <a:t>2</a:t>
              </a:r>
            </a:p>
          </p:txBody>
        </p:sp>
        <p:sp>
          <p:nvSpPr>
            <p:cNvPr id="14351" name="Text Box 11"/>
            <p:cNvSpPr txBox="1">
              <a:spLocks noChangeArrowheads="1"/>
            </p:cNvSpPr>
            <p:nvPr/>
          </p:nvSpPr>
          <p:spPr bwMode="auto">
            <a:xfrm>
              <a:off x="1452563" y="4530725"/>
              <a:ext cx="5762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400"/>
                <a:t>top</a:t>
              </a:r>
            </a:p>
          </p:txBody>
        </p:sp>
        <p:sp>
          <p:nvSpPr>
            <p:cNvPr id="14352" name="TextBox 48"/>
            <p:cNvSpPr txBox="1">
              <a:spLocks noChangeArrowheads="1"/>
            </p:cNvSpPr>
            <p:nvPr/>
          </p:nvSpPr>
          <p:spPr bwMode="auto">
            <a:xfrm>
              <a:off x="395536" y="6021288"/>
              <a:ext cx="12241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400" dirty="0" err="1"/>
                <a:t>Initial</a:t>
              </a:r>
              <a:r>
                <a:rPr lang="tr-TR" altLang="en-US" sz="1400" dirty="0"/>
                <a:t> stack</a:t>
              </a:r>
              <a:endParaRPr lang="en-US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8606" y="107777"/>
            <a:ext cx="7793037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3600" dirty="0" err="1">
                <a:latin typeface="+mn-lt"/>
              </a:rPr>
              <a:t>Array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implementation</a:t>
            </a:r>
            <a:r>
              <a:rPr lang="tr-TR" altLang="en-US" sz="3600" dirty="0">
                <a:latin typeface="+mn-lt"/>
              </a:rPr>
              <a:t> of </a:t>
            </a:r>
            <a:r>
              <a:rPr lang="tr-TR" altLang="en-US" sz="3600" dirty="0" err="1">
                <a:latin typeface="+mn-lt"/>
              </a:rPr>
              <a:t>stacks</a:t>
            </a:r>
            <a:r>
              <a:rPr lang="en-US" altLang="en-US" sz="3600" dirty="0">
                <a:latin typeface="+mn-lt"/>
              </a:rPr>
              <a:t>: Push</a:t>
            </a:r>
            <a:r>
              <a:rPr lang="tr-TR" altLang="en-US" sz="3600" dirty="0">
                <a:latin typeface="+mn-lt"/>
              </a:rPr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179" y="1430164"/>
            <a:ext cx="9217272" cy="2014538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Suppose stack capacity is 4.</a:t>
            </a:r>
            <a:endParaRPr lang="tr-TR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 err="1"/>
              <a:t>Continue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with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following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push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operations</a:t>
            </a:r>
            <a:endParaRPr lang="tr-TR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/>
              <a:t>	1) </a:t>
            </a:r>
            <a:r>
              <a:rPr lang="en-US" altLang="en-US" sz="2400" dirty="0"/>
              <a:t> </a:t>
            </a:r>
            <a:r>
              <a:rPr lang="tr-TR" altLang="en-US" sz="2400" dirty="0" err="1">
                <a:latin typeface="Courier New" panose="02070309020205020404" pitchFamily="49" charset="0"/>
              </a:rPr>
              <a:t>stack.push</a:t>
            </a:r>
            <a:r>
              <a:rPr lang="tr-TR" altLang="en-US" sz="2400" dirty="0">
                <a:latin typeface="Courier New" panose="02070309020205020404" pitchFamily="49" charset="0"/>
              </a:rPr>
              <a:t>(D)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>
                <a:latin typeface="Courier New" panose="02070309020205020404" pitchFamily="49" charset="0"/>
              </a:rPr>
              <a:t>	</a:t>
            </a:r>
            <a:r>
              <a:rPr lang="tr-TR" altLang="en-US" sz="2400" dirty="0"/>
              <a:t>2)</a:t>
            </a:r>
            <a:r>
              <a:rPr lang="tr-TR" altLang="en-US" sz="2400" dirty="0">
                <a:latin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Courier New" panose="02070309020205020404" pitchFamily="49" charset="0"/>
              </a:rPr>
              <a:t>stack.push</a:t>
            </a:r>
            <a:r>
              <a:rPr lang="tr-TR" altLang="en-US" sz="2400" dirty="0">
                <a:latin typeface="Courier New" panose="02070309020205020404" pitchFamily="49" charset="0"/>
              </a:rPr>
              <a:t>(E)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>
                <a:latin typeface="Courier New" panose="02070309020205020404" pitchFamily="49" charset="0"/>
              </a:rPr>
              <a:t>	</a:t>
            </a:r>
            <a:r>
              <a:rPr lang="tr-TR" altLang="en-US" sz="2400" dirty="0"/>
              <a:t>3)</a:t>
            </a:r>
            <a:r>
              <a:rPr lang="tr-TR" altLang="en-US" sz="2400" dirty="0">
                <a:latin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Courier New" panose="02070309020205020404" pitchFamily="49" charset="0"/>
              </a:rPr>
              <a:t>stack.push</a:t>
            </a:r>
            <a:r>
              <a:rPr lang="tr-TR" altLang="en-US" sz="2400" dirty="0">
                <a:latin typeface="Courier New" panose="02070309020205020404" pitchFamily="49" charset="0"/>
              </a:rPr>
              <a:t>(F)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>
                <a:latin typeface="Courier New" panose="02070309020205020404" pitchFamily="49" charset="0"/>
              </a:rPr>
              <a:t>	</a:t>
            </a:r>
            <a:r>
              <a:rPr lang="tr-TR" altLang="en-US" sz="2400" dirty="0"/>
              <a:t>3)</a:t>
            </a:r>
            <a:r>
              <a:rPr lang="tr-TR" altLang="en-US" sz="2400" dirty="0">
                <a:latin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Courier New" panose="02070309020205020404" pitchFamily="49" charset="0"/>
              </a:rPr>
              <a:t>stack.push</a:t>
            </a:r>
            <a:r>
              <a:rPr lang="tr-TR" altLang="en-US" sz="2400" dirty="0">
                <a:latin typeface="Courier New" panose="02070309020205020404" pitchFamily="49" charset="0"/>
              </a:rPr>
              <a:t>(G)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17575" y="5416550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/>
              <a:t>D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917575" y="4983163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 sz="20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917575" y="4119563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 sz="2000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917575" y="4551363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 sz="2000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 rot="-5400000">
            <a:off x="-208756" y="4779169"/>
            <a:ext cx="1512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400">
                <a:latin typeface="Arial" panose="020B0604020202020204" pitchFamily="34" charset="0"/>
              </a:rPr>
              <a:t>  index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 rot="-5400000">
            <a:off x="-170657" y="4860132"/>
            <a:ext cx="1871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400">
                <a:latin typeface="Arial" panose="020B0604020202020204" pitchFamily="34" charset="0"/>
              </a:rPr>
              <a:t>  0        1        2       3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565275" y="4103688"/>
            <a:ext cx="431800" cy="355600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/>
              <a:t>0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565275" y="4535488"/>
            <a:ext cx="576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400"/>
              <a:t>top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095625" y="5416550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/>
              <a:t>D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3095625" y="4983163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/>
              <a:t>E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3095625" y="4119563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 sz="2000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095625" y="4551363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 sz="2000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 rot="-5400000">
            <a:off x="1969294" y="4779169"/>
            <a:ext cx="1512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400">
                <a:latin typeface="Arial" panose="020B0604020202020204" pitchFamily="34" charset="0"/>
              </a:rPr>
              <a:t>  index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 rot="-5400000">
            <a:off x="2007393" y="4860132"/>
            <a:ext cx="1871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400">
                <a:latin typeface="Arial" panose="020B0604020202020204" pitchFamily="34" charset="0"/>
              </a:rPr>
              <a:t>  0        1        2       3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3743325" y="4103688"/>
            <a:ext cx="431800" cy="355600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/>
              <a:t>1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743325" y="4535488"/>
            <a:ext cx="576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400"/>
              <a:t>top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5256213" y="5416550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/>
              <a:t>D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5256213" y="4983163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/>
              <a:t>E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256213" y="4119563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 sz="2000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5256213" y="4551363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/>
              <a:t>F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 rot="-5400000">
            <a:off x="4129881" y="4779169"/>
            <a:ext cx="1512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400">
                <a:latin typeface="Arial" panose="020B0604020202020204" pitchFamily="34" charset="0"/>
              </a:rPr>
              <a:t>  index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 rot="-5400000">
            <a:off x="4167981" y="4860132"/>
            <a:ext cx="1871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400">
                <a:latin typeface="Arial" panose="020B0604020202020204" pitchFamily="34" charset="0"/>
              </a:rPr>
              <a:t>  0        1        2       3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5903913" y="4103688"/>
            <a:ext cx="431800" cy="355600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/>
              <a:t>2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5903913" y="4535488"/>
            <a:ext cx="576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400"/>
              <a:t>top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50825" y="6019800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400">
                <a:latin typeface="Courier New" panose="02070309020205020404" pitchFamily="49" charset="0"/>
              </a:rPr>
              <a:t>stack.push(D)</a:t>
            </a:r>
          </a:p>
        </p:txBody>
      </p:sp>
      <p:sp>
        <p:nvSpPr>
          <p:cNvPr id="14365" name="Text Box 31"/>
          <p:cNvSpPr txBox="1">
            <a:spLocks noChangeArrowheads="1"/>
          </p:cNvSpPr>
          <p:nvPr/>
        </p:nvSpPr>
        <p:spPr bwMode="auto">
          <a:xfrm>
            <a:off x="7613650" y="5416550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/>
              <a:t>D</a:t>
            </a:r>
          </a:p>
        </p:txBody>
      </p:sp>
      <p:sp>
        <p:nvSpPr>
          <p:cNvPr id="14366" name="Text Box 32"/>
          <p:cNvSpPr txBox="1">
            <a:spLocks noChangeArrowheads="1"/>
          </p:cNvSpPr>
          <p:nvPr/>
        </p:nvSpPr>
        <p:spPr bwMode="auto">
          <a:xfrm>
            <a:off x="7613650" y="4983163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/>
              <a:t>E</a:t>
            </a:r>
          </a:p>
        </p:txBody>
      </p:sp>
      <p:sp>
        <p:nvSpPr>
          <p:cNvPr id="14367" name="Text Box 33"/>
          <p:cNvSpPr txBox="1">
            <a:spLocks noChangeArrowheads="1"/>
          </p:cNvSpPr>
          <p:nvPr/>
        </p:nvSpPr>
        <p:spPr bwMode="auto">
          <a:xfrm>
            <a:off x="7613650" y="4119563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/>
              <a:t>G</a:t>
            </a:r>
          </a:p>
        </p:txBody>
      </p:sp>
      <p:sp>
        <p:nvSpPr>
          <p:cNvPr id="14368" name="Text Box 34"/>
          <p:cNvSpPr txBox="1">
            <a:spLocks noChangeArrowheads="1"/>
          </p:cNvSpPr>
          <p:nvPr/>
        </p:nvSpPr>
        <p:spPr bwMode="auto">
          <a:xfrm>
            <a:off x="7613650" y="4551363"/>
            <a:ext cx="431800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/>
              <a:t>F</a:t>
            </a:r>
          </a:p>
        </p:txBody>
      </p:sp>
      <p:sp>
        <p:nvSpPr>
          <p:cNvPr id="14369" name="Text Box 35"/>
          <p:cNvSpPr txBox="1">
            <a:spLocks noChangeArrowheads="1"/>
          </p:cNvSpPr>
          <p:nvPr/>
        </p:nvSpPr>
        <p:spPr bwMode="auto">
          <a:xfrm rot="-5400000">
            <a:off x="6487319" y="4779169"/>
            <a:ext cx="1512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400">
                <a:latin typeface="Arial" panose="020B0604020202020204" pitchFamily="34" charset="0"/>
              </a:rPr>
              <a:t>  index</a:t>
            </a:r>
          </a:p>
        </p:txBody>
      </p:sp>
      <p:sp>
        <p:nvSpPr>
          <p:cNvPr id="14370" name="Text Box 36"/>
          <p:cNvSpPr txBox="1">
            <a:spLocks noChangeArrowheads="1"/>
          </p:cNvSpPr>
          <p:nvPr/>
        </p:nvSpPr>
        <p:spPr bwMode="auto">
          <a:xfrm rot="-5400000">
            <a:off x="6525418" y="4860132"/>
            <a:ext cx="1871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400">
                <a:latin typeface="Arial" panose="020B0604020202020204" pitchFamily="34" charset="0"/>
              </a:rPr>
              <a:t>  0        1        2       3</a:t>
            </a:r>
          </a:p>
        </p:txBody>
      </p:sp>
      <p:sp>
        <p:nvSpPr>
          <p:cNvPr id="14371" name="Text Box 37"/>
          <p:cNvSpPr txBox="1">
            <a:spLocks noChangeArrowheads="1"/>
          </p:cNvSpPr>
          <p:nvPr/>
        </p:nvSpPr>
        <p:spPr bwMode="auto">
          <a:xfrm>
            <a:off x="8261350" y="4103688"/>
            <a:ext cx="431800" cy="355600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/>
              <a:t>3</a:t>
            </a:r>
          </a:p>
        </p:txBody>
      </p:sp>
      <p:sp>
        <p:nvSpPr>
          <p:cNvPr id="14372" name="Text Box 38"/>
          <p:cNvSpPr txBox="1">
            <a:spLocks noChangeArrowheads="1"/>
          </p:cNvSpPr>
          <p:nvPr/>
        </p:nvSpPr>
        <p:spPr bwMode="auto">
          <a:xfrm>
            <a:off x="8261350" y="4535488"/>
            <a:ext cx="576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400"/>
              <a:t>top</a:t>
            </a:r>
          </a:p>
        </p:txBody>
      </p:sp>
      <p:sp>
        <p:nvSpPr>
          <p:cNvPr id="14373" name="Text Box 40"/>
          <p:cNvSpPr txBox="1">
            <a:spLocks noChangeArrowheads="1"/>
          </p:cNvSpPr>
          <p:nvPr/>
        </p:nvSpPr>
        <p:spPr bwMode="auto">
          <a:xfrm>
            <a:off x="2484438" y="6021388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400">
                <a:latin typeface="Courier New" panose="02070309020205020404" pitchFamily="49" charset="0"/>
              </a:rPr>
              <a:t>stack.push(E)</a:t>
            </a:r>
          </a:p>
        </p:txBody>
      </p:sp>
      <p:sp>
        <p:nvSpPr>
          <p:cNvPr id="14374" name="Text Box 41"/>
          <p:cNvSpPr txBox="1">
            <a:spLocks noChangeArrowheads="1"/>
          </p:cNvSpPr>
          <p:nvPr/>
        </p:nvSpPr>
        <p:spPr bwMode="auto">
          <a:xfrm>
            <a:off x="4643438" y="6021388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400">
                <a:latin typeface="Courier New" panose="02070309020205020404" pitchFamily="49" charset="0"/>
              </a:rPr>
              <a:t>stack.push(F)</a:t>
            </a:r>
          </a:p>
        </p:txBody>
      </p:sp>
      <p:sp>
        <p:nvSpPr>
          <p:cNvPr id="14375" name="Text Box 42"/>
          <p:cNvSpPr txBox="1">
            <a:spLocks noChangeArrowheads="1"/>
          </p:cNvSpPr>
          <p:nvPr/>
        </p:nvSpPr>
        <p:spPr bwMode="auto">
          <a:xfrm>
            <a:off x="6948488" y="6076950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400">
                <a:latin typeface="Courier New" panose="02070309020205020404" pitchFamily="49" charset="0"/>
              </a:rPr>
              <a:t>stack.push(G)</a:t>
            </a:r>
          </a:p>
        </p:txBody>
      </p:sp>
      <p:sp>
        <p:nvSpPr>
          <p:cNvPr id="14376" name="Text Box 43"/>
          <p:cNvSpPr txBox="1">
            <a:spLocks noChangeArrowheads="1"/>
          </p:cNvSpPr>
          <p:nvPr/>
        </p:nvSpPr>
        <p:spPr bwMode="auto">
          <a:xfrm>
            <a:off x="6948488" y="2924175"/>
            <a:ext cx="2016125" cy="584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dirty="0">
                <a:latin typeface="Courier New" panose="02070309020205020404" pitchFamily="49" charset="0"/>
              </a:rPr>
              <a:t>top=3</a:t>
            </a:r>
            <a:r>
              <a:rPr lang="tr-TR" altLang="en-US" dirty="0"/>
              <a:t> </a:t>
            </a:r>
            <a:r>
              <a:rPr lang="tr-TR" altLang="en-US" dirty="0" err="1"/>
              <a:t>when</a:t>
            </a:r>
            <a:r>
              <a:rPr lang="tr-TR" altLang="en-US" dirty="0"/>
              <a:t> stack is </a:t>
            </a:r>
            <a:r>
              <a:rPr lang="tr-TR" altLang="en-US" dirty="0" err="1"/>
              <a:t>full</a:t>
            </a:r>
            <a:endParaRPr lang="tr-TR" altLang="en-US" dirty="0"/>
          </a:p>
        </p:txBody>
      </p:sp>
      <p:sp>
        <p:nvSpPr>
          <p:cNvPr id="14377" name="Line 44"/>
          <p:cNvSpPr>
            <a:spLocks noChangeShapeType="1"/>
          </p:cNvSpPr>
          <p:nvPr/>
        </p:nvSpPr>
        <p:spPr bwMode="auto">
          <a:xfrm>
            <a:off x="7813675" y="3644900"/>
            <a:ext cx="0" cy="4318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1" grpId="0" animBg="1"/>
      <p:bldP spid="14342" grpId="0" animBg="1"/>
      <p:bldP spid="14343" grpId="0" animBg="1"/>
      <p:bldP spid="14344" grpId="0"/>
      <p:bldP spid="14345" grpId="0"/>
      <p:bldP spid="14346" grpId="0" animBg="1"/>
      <p:bldP spid="14347" grpId="0"/>
      <p:bldP spid="14348" grpId="0" animBg="1"/>
      <p:bldP spid="14349" grpId="0" animBg="1"/>
      <p:bldP spid="14350" grpId="0" animBg="1"/>
      <p:bldP spid="14351" grpId="0" animBg="1"/>
      <p:bldP spid="14352" grpId="0"/>
      <p:bldP spid="14353" grpId="0"/>
      <p:bldP spid="14354" grpId="0" animBg="1"/>
      <p:bldP spid="14355" grpId="0"/>
      <p:bldP spid="14356" grpId="0" animBg="1"/>
      <p:bldP spid="14357" grpId="0" animBg="1"/>
      <p:bldP spid="14358" grpId="0" animBg="1"/>
      <p:bldP spid="14359" grpId="0" animBg="1"/>
      <p:bldP spid="14360" grpId="0"/>
      <p:bldP spid="14361" grpId="0"/>
      <p:bldP spid="14362" grpId="0" animBg="1"/>
      <p:bldP spid="14363" grpId="0"/>
      <p:bldP spid="14364" grpId="0"/>
      <p:bldP spid="14365" grpId="0" animBg="1"/>
      <p:bldP spid="14366" grpId="0" animBg="1"/>
      <p:bldP spid="14367" grpId="0" animBg="1"/>
      <p:bldP spid="14368" grpId="0" animBg="1"/>
      <p:bldP spid="14369" grpId="0"/>
      <p:bldP spid="14370" grpId="0"/>
      <p:bldP spid="14371" grpId="0" animBg="1"/>
      <p:bldP spid="14372" grpId="0"/>
      <p:bldP spid="14373" grpId="0"/>
      <p:bldP spid="14374" grpId="0"/>
      <p:bldP spid="14375" grpId="0"/>
      <p:bldP spid="14376" grpId="0" animBg="1"/>
      <p:bldP spid="143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3" y="214313"/>
            <a:ext cx="8964488" cy="1462087"/>
          </a:xfrm>
        </p:spPr>
        <p:txBody>
          <a:bodyPr/>
          <a:lstStyle/>
          <a:p>
            <a:pPr eaLnBrk="1" hangingPunct="1"/>
            <a:r>
              <a:rPr lang="tr-TR" altLang="en-US" sz="3200" dirty="0" err="1">
                <a:latin typeface="+mn-lt"/>
              </a:rPr>
              <a:t>Array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implementation</a:t>
            </a:r>
            <a:r>
              <a:rPr lang="tr-TR" altLang="en-US" sz="3200" dirty="0">
                <a:latin typeface="+mn-lt"/>
              </a:rPr>
              <a:t> of </a:t>
            </a:r>
            <a:r>
              <a:rPr lang="tr-TR" altLang="en-US" sz="3200" dirty="0" err="1">
                <a:latin typeface="+mn-lt"/>
              </a:rPr>
              <a:t>stacks</a:t>
            </a:r>
            <a:r>
              <a:rPr lang="en-US" altLang="en-US" sz="3200" dirty="0">
                <a:latin typeface="+mn-lt"/>
              </a:rPr>
              <a:t>: Disadvantage</a:t>
            </a:r>
            <a:r>
              <a:rPr lang="tr-TR" altLang="en-US" sz="3200" dirty="0">
                <a:latin typeface="+mn-lt"/>
              </a:rPr>
              <a:t> 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676400"/>
            <a:ext cx="8496944" cy="49672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2400" dirty="0" err="1"/>
              <a:t>If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push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letter</a:t>
            </a:r>
            <a:r>
              <a:rPr lang="tr-TR" altLang="en-US" sz="2400" dirty="0"/>
              <a:t> H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>
                <a:solidFill>
                  <a:srgbClr val="FF0000"/>
                </a:solidFill>
              </a:rPr>
              <a:t>stack </a:t>
            </a:r>
            <a:r>
              <a:rPr lang="tr-TR" altLang="en-US" sz="2400" dirty="0" err="1">
                <a:solidFill>
                  <a:srgbClr val="FF0000"/>
                </a:solidFill>
              </a:rPr>
              <a:t>will</a:t>
            </a:r>
            <a:r>
              <a:rPr lang="tr-TR" altLang="en-US" sz="2400" dirty="0">
                <a:solidFill>
                  <a:srgbClr val="FF0000"/>
                </a:solidFill>
              </a:rPr>
              <a:t> not </a:t>
            </a:r>
            <a:r>
              <a:rPr lang="tr-TR" altLang="en-US" sz="2400" dirty="0" err="1">
                <a:solidFill>
                  <a:srgbClr val="FF0000"/>
                </a:solidFill>
              </a:rPr>
              <a:t>accept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/>
              <a:t>it since it is </a:t>
            </a:r>
            <a:r>
              <a:rPr lang="tr-TR" altLang="en-US" sz="2400" dirty="0" err="1"/>
              <a:t>full</a:t>
            </a:r>
            <a:r>
              <a:rPr lang="tr-TR" altLang="en-US" sz="2400" dirty="0"/>
              <a:t>.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/>
              <a:t>A </a:t>
            </a:r>
            <a:r>
              <a:rPr lang="tr-TR" altLang="en-US" sz="2400" dirty="0" err="1"/>
              <a:t>major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disadvantage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using</a:t>
            </a:r>
            <a:r>
              <a:rPr lang="tr-TR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static </a:t>
            </a:r>
            <a:r>
              <a:rPr lang="tr-TR" altLang="en-US" sz="2400" dirty="0" err="1">
                <a:solidFill>
                  <a:srgbClr val="FF0000"/>
                </a:solidFill>
              </a:rPr>
              <a:t>arrays</a:t>
            </a:r>
            <a:r>
              <a:rPr lang="tr-TR" altLang="en-US" sz="2400" dirty="0"/>
              <a:t>!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 err="1"/>
              <a:t>We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need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be </a:t>
            </a:r>
            <a:r>
              <a:rPr lang="tr-TR" altLang="en-US" sz="2400" dirty="0" err="1"/>
              <a:t>able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decide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maximum</a:t>
            </a:r>
            <a:r>
              <a:rPr lang="tr-TR" altLang="en-US" sz="2400" dirty="0"/>
              <a:t> size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stack at </a:t>
            </a:r>
            <a:r>
              <a:rPr lang="tr-TR" altLang="en-US" sz="2400" dirty="0" err="1"/>
              <a:t>run</a:t>
            </a:r>
            <a:r>
              <a:rPr lang="tr-TR" altLang="en-US" sz="2400" dirty="0"/>
              <a:t> time. 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 err="1"/>
              <a:t>We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must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use</a:t>
            </a:r>
            <a:r>
              <a:rPr lang="tr-TR" altLang="en-US" sz="2400" dirty="0"/>
              <a:t> a </a:t>
            </a:r>
            <a:r>
              <a:rPr lang="tr-TR" altLang="en-US" sz="2400" dirty="0" err="1"/>
              <a:t>pointer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a </a:t>
            </a:r>
            <a:r>
              <a:rPr lang="tr-TR" altLang="en-US" sz="2400" dirty="0" err="1"/>
              <a:t>dynamically-allocated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array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instead</a:t>
            </a:r>
            <a:r>
              <a:rPr lang="tr-TR" altLang="en-US" sz="2400" dirty="0"/>
              <a:t> of a </a:t>
            </a:r>
            <a:r>
              <a:rPr lang="tr-TR" altLang="en-US" sz="2400" dirty="0" err="1"/>
              <a:t>regular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array</a:t>
            </a:r>
            <a:r>
              <a:rPr lang="tr-TR" altLang="en-US" sz="2400" dirty="0"/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7" y="214313"/>
            <a:ext cx="8748464" cy="1462087"/>
          </a:xfrm>
        </p:spPr>
        <p:txBody>
          <a:bodyPr/>
          <a:lstStyle/>
          <a:p>
            <a:pPr eaLnBrk="1" hangingPunct="1"/>
            <a:r>
              <a:rPr lang="tr-TR" altLang="en-US" sz="3600" dirty="0" err="1">
                <a:latin typeface="+mn-lt"/>
              </a:rPr>
              <a:t>Array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implementation</a:t>
            </a:r>
            <a:r>
              <a:rPr lang="en-US" altLang="en-US" sz="3600" dirty="0">
                <a:latin typeface="+mn-lt"/>
              </a:rPr>
              <a:t> of Stacks</a:t>
            </a:r>
            <a:r>
              <a:rPr lang="tr-TR" altLang="en-US" sz="3600" dirty="0">
                <a:latin typeface="+mn-lt"/>
              </a:rPr>
              <a:t>: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IsFull</a:t>
            </a:r>
            <a:endParaRPr lang="tr-TR" altLang="en-US" sz="3600" dirty="0">
              <a:latin typeface="+mn-lt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676400"/>
            <a:ext cx="8532440" cy="4456113"/>
          </a:xfrm>
        </p:spPr>
        <p:txBody>
          <a:bodyPr/>
          <a:lstStyle/>
          <a:p>
            <a:pPr eaLnBrk="1" hangingPunct="1"/>
            <a:r>
              <a:rPr lang="tr-TR" altLang="en-US" sz="2400" dirty="0" err="1"/>
              <a:t>Suppose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that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implement</a:t>
            </a:r>
            <a:r>
              <a:rPr lang="tr-TR" altLang="en-US" sz="2400" dirty="0"/>
              <a:t> a stack of </a:t>
            </a:r>
            <a:r>
              <a:rPr lang="tr-TR" altLang="en-US" sz="2400" dirty="0">
                <a:solidFill>
                  <a:srgbClr val="FF0000"/>
                </a:solidFill>
              </a:rPr>
              <a:t>at </a:t>
            </a:r>
            <a:r>
              <a:rPr lang="tr-TR" altLang="en-US" sz="2400" dirty="0" err="1">
                <a:solidFill>
                  <a:srgbClr val="FF0000"/>
                </a:solidFill>
              </a:rPr>
              <a:t>most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elements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with</a:t>
            </a:r>
            <a:r>
              <a:rPr lang="tr-TR" altLang="en-US" sz="2400" dirty="0"/>
              <a:t> an </a:t>
            </a:r>
            <a:r>
              <a:rPr lang="tr-TR" altLang="en-US" sz="2400" dirty="0" err="1"/>
              <a:t>array</a:t>
            </a:r>
            <a:r>
              <a:rPr lang="tr-TR" altLang="en-US" sz="2400" dirty="0"/>
              <a:t> </a:t>
            </a:r>
            <a:r>
              <a:rPr lang="tr-TR" altLang="en-US" sz="2400" i="1" dirty="0"/>
              <a:t>S.</a:t>
            </a:r>
            <a:r>
              <a:rPr lang="tr-TR" altLang="en-US" sz="2400" dirty="0"/>
              <a:t> </a:t>
            </a:r>
          </a:p>
          <a:p>
            <a:pPr marL="0" indent="0" eaLnBrk="1" hangingPunct="1">
              <a:buNone/>
            </a:pPr>
            <a:endParaRPr lang="tr-TR" altLang="en-US" sz="2400" dirty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tr-TR" altLang="en-US" sz="24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IsFull</a:t>
            </a:r>
            <a:r>
              <a:rPr lang="en-US" altLang="en-US" sz="2400" dirty="0">
                <a:solidFill>
                  <a:srgbClr val="00B0F0"/>
                </a:solidFill>
                <a:latin typeface="Times New Roman" panose="02020603050405020304" pitchFamily="18" charset="0"/>
              </a:rPr>
              <a:t> </a:t>
            </a:r>
            <a:r>
              <a:rPr lang="tr-TR" altLang="en-US" sz="2400" dirty="0">
                <a:latin typeface="Times New Roman" panose="02020603050405020304" pitchFamily="18" charset="0"/>
              </a:rPr>
              <a:t>()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	</a:t>
            </a:r>
            <a:r>
              <a:rPr lang="tr-TR" altLang="en-US" sz="2400" dirty="0" err="1">
                <a:latin typeface="Times New Roman" panose="02020603050405020304" pitchFamily="18" charset="0"/>
              </a:rPr>
              <a:t>if</a:t>
            </a:r>
            <a:r>
              <a:rPr lang="tr-TR" altLang="en-US" sz="2400" b="1" dirty="0">
                <a:latin typeface="Times New Roman" panose="02020603050405020304" pitchFamily="18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</a:rPr>
              <a:t>top 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tr-TR" altLang="en-US" sz="2400" i="1" dirty="0">
                <a:latin typeface="Times New Roman" panose="02020603050405020304" pitchFamily="18" charset="0"/>
              </a:rPr>
              <a:t> n-</a:t>
            </a:r>
            <a:r>
              <a:rPr lang="tr-TR" altLang="en-US" sz="2400" dirty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</a:rPr>
              <a:t>    </a:t>
            </a:r>
            <a:r>
              <a:rPr lang="tr-TR" altLang="en-US" sz="2400" dirty="0" err="1">
                <a:latin typeface="Times New Roman" panose="02020603050405020304" pitchFamily="18" charset="0"/>
              </a:rPr>
              <a:t>return</a:t>
            </a:r>
            <a:r>
              <a:rPr lang="tr-TR" altLang="en-US" sz="2400" dirty="0">
                <a:latin typeface="Times New Roman" panose="02020603050405020304" pitchFamily="18" charset="0"/>
              </a:rPr>
              <a:t> TRUE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	else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	    </a:t>
            </a:r>
            <a:r>
              <a:rPr lang="tr-TR" altLang="en-US" sz="2400" dirty="0" err="1">
                <a:latin typeface="Times New Roman" panose="02020603050405020304" pitchFamily="18" charset="0"/>
              </a:rPr>
              <a:t>return</a:t>
            </a:r>
            <a:r>
              <a:rPr lang="tr-TR" altLang="en-US" sz="2400" dirty="0">
                <a:latin typeface="Times New Roman" panose="02020603050405020304" pitchFamily="18" charset="0"/>
              </a:rPr>
              <a:t> FALSE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404664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 dirty="0" err="1">
                <a:latin typeface="+mn-lt"/>
              </a:rPr>
              <a:t>Array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implementation</a:t>
            </a:r>
            <a:r>
              <a:rPr lang="tr-TR" altLang="en-US" sz="3600" dirty="0">
                <a:latin typeface="+mn-lt"/>
              </a:rPr>
              <a:t>: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IsEmpty</a:t>
            </a:r>
            <a:endParaRPr lang="tr-TR" altLang="en-US" sz="3600" dirty="0">
              <a:latin typeface="+mn-lt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484784"/>
            <a:ext cx="8100392" cy="4647729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// Is the stack empty?</a:t>
            </a:r>
            <a:endParaRPr lang="tr-TR" altLang="en-US" sz="24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IsEmpty</a:t>
            </a:r>
            <a:r>
              <a:rPr lang="tr-TR" altLang="en-US" sz="2400" dirty="0"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	</a:t>
            </a:r>
            <a:r>
              <a:rPr lang="tr-TR" altLang="en-US" sz="2400" dirty="0" err="1">
                <a:latin typeface="Times New Roman" panose="02020603050405020304" pitchFamily="18" charset="0"/>
              </a:rPr>
              <a:t>if</a:t>
            </a:r>
            <a:r>
              <a:rPr lang="tr-TR" altLang="en-US" sz="2400" b="1" dirty="0">
                <a:latin typeface="Times New Roman" panose="02020603050405020304" pitchFamily="18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</a:rPr>
              <a:t>top 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r-TR" altLang="en-US" sz="24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</a:rPr>
              <a:t>    </a:t>
            </a:r>
            <a:r>
              <a:rPr lang="tr-TR" altLang="en-US" sz="2400" dirty="0" err="1">
                <a:latin typeface="Times New Roman" panose="02020603050405020304" pitchFamily="18" charset="0"/>
              </a:rPr>
              <a:t>return</a:t>
            </a:r>
            <a:r>
              <a:rPr lang="tr-TR" altLang="en-US" sz="2400" dirty="0">
                <a:latin typeface="Times New Roman" panose="02020603050405020304" pitchFamily="18" charset="0"/>
              </a:rPr>
              <a:t> TRUE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	else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	    </a:t>
            </a:r>
            <a:r>
              <a:rPr lang="tr-TR" altLang="en-US" sz="2400" dirty="0" err="1">
                <a:latin typeface="Times New Roman" panose="02020603050405020304" pitchFamily="18" charset="0"/>
              </a:rPr>
              <a:t>return</a:t>
            </a:r>
            <a:r>
              <a:rPr lang="tr-TR" altLang="en-US" sz="2400" dirty="0">
                <a:latin typeface="Times New Roman" panose="02020603050405020304" pitchFamily="18" charset="0"/>
              </a:rPr>
              <a:t> FALSE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332657"/>
            <a:ext cx="7793037" cy="1080120"/>
          </a:xfrm>
        </p:spPr>
        <p:txBody>
          <a:bodyPr/>
          <a:lstStyle/>
          <a:p>
            <a:pPr eaLnBrk="1" hangingPunct="1"/>
            <a:r>
              <a:rPr lang="tr-TR" altLang="en-US" sz="3600" dirty="0" err="1">
                <a:latin typeface="+mn-lt"/>
              </a:rPr>
              <a:t>Array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implementation</a:t>
            </a:r>
            <a:r>
              <a:rPr lang="tr-TR" altLang="en-US" sz="3600" dirty="0">
                <a:latin typeface="+mn-lt"/>
              </a:rPr>
              <a:t>: </a:t>
            </a:r>
            <a:r>
              <a:rPr lang="en-US" altLang="en-US" sz="3600" dirty="0">
                <a:latin typeface="+mn-lt"/>
              </a:rPr>
              <a:t>Push</a:t>
            </a:r>
            <a:endParaRPr lang="tr-TR" altLang="en-US" sz="3600" dirty="0">
              <a:latin typeface="+mn-lt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412776"/>
            <a:ext cx="8100392" cy="489594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//The new value x is pushed (added) to the top of S</a:t>
            </a:r>
            <a:endParaRPr lang="tr-TR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Push</a:t>
            </a:r>
            <a:r>
              <a:rPr lang="tr-TR" altLang="en-US" sz="2400" dirty="0">
                <a:latin typeface="Times New Roman" panose="02020603050405020304" pitchFamily="18" charset="0"/>
              </a:rPr>
              <a:t>(</a:t>
            </a:r>
            <a:r>
              <a:rPr lang="tr-TR" altLang="en-US" sz="2400" i="1" dirty="0">
                <a:latin typeface="Times New Roman" panose="02020603050405020304" pitchFamily="18" charset="0"/>
              </a:rPr>
              <a:t>x</a:t>
            </a:r>
            <a:r>
              <a:rPr lang="tr-TR" altLang="en-US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b="1" dirty="0">
                <a:latin typeface="Times New Roman" panose="02020603050405020304" pitchFamily="18" charset="0"/>
              </a:rPr>
              <a:t>	</a:t>
            </a:r>
            <a:r>
              <a:rPr lang="tr-TR" altLang="en-US" sz="2400" b="1" dirty="0" err="1">
                <a:latin typeface="Times New Roman" panose="02020603050405020304" pitchFamily="18" charset="0"/>
              </a:rPr>
              <a:t>if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</a:rPr>
              <a:t>IsFull</a:t>
            </a:r>
            <a:r>
              <a:rPr lang="tr-TR" altLang="en-US" sz="2400" dirty="0"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	    </a:t>
            </a:r>
            <a:r>
              <a:rPr lang="tr-TR" altLang="en-US" sz="2400" dirty="0" err="1">
                <a:latin typeface="Times New Roman" panose="02020603050405020304" pitchFamily="18" charset="0"/>
              </a:rPr>
              <a:t>error</a:t>
            </a:r>
            <a:r>
              <a:rPr lang="tr-TR" altLang="en-US" sz="2400" dirty="0">
                <a:latin typeface="Times New Roman" panose="02020603050405020304" pitchFamily="18" charset="0"/>
              </a:rPr>
              <a:t> “Stack is </a:t>
            </a:r>
            <a:r>
              <a:rPr lang="tr-TR" altLang="en-US" sz="2400" dirty="0" err="1">
                <a:latin typeface="Times New Roman" panose="02020603050405020304" pitchFamily="18" charset="0"/>
              </a:rPr>
              <a:t>full</a:t>
            </a:r>
            <a:r>
              <a:rPr lang="tr-TR" altLang="en-US" sz="2400" dirty="0">
                <a:latin typeface="Times New Roman" panose="02020603050405020304" pitchFamily="18" charset="0"/>
              </a:rPr>
              <a:t>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	</a:t>
            </a:r>
            <a:r>
              <a:rPr lang="tr-TR" altLang="en-US" sz="2400" b="1" dirty="0">
                <a:latin typeface="Times New Roman" panose="02020603050405020304" pitchFamily="18" charset="0"/>
              </a:rPr>
              <a:t>else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i="1" dirty="0">
                <a:latin typeface="Times New Roman" panose="02020603050405020304" pitchFamily="18" charset="0"/>
              </a:rPr>
              <a:t>	    top 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top+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	    </a:t>
            </a:r>
            <a:r>
              <a:rPr lang="tr-TR" altLang="en-US" sz="2400" i="1" dirty="0">
                <a:latin typeface="Times New Roman" panose="02020603050405020304" pitchFamily="18" charset="0"/>
              </a:rPr>
              <a:t>S</a:t>
            </a:r>
            <a:r>
              <a:rPr lang="tr-TR" altLang="en-US" sz="2400" dirty="0">
                <a:latin typeface="Times New Roman" panose="02020603050405020304" pitchFamily="18" charset="0"/>
              </a:rPr>
              <a:t>[</a:t>
            </a:r>
            <a:r>
              <a:rPr lang="tr-TR" altLang="en-US" sz="2400" i="1" dirty="0">
                <a:latin typeface="Times New Roman" panose="02020603050405020304" pitchFamily="18" charset="0"/>
              </a:rPr>
              <a:t>top</a:t>
            </a:r>
            <a:r>
              <a:rPr lang="tr-TR" altLang="en-US" sz="2400" dirty="0">
                <a:latin typeface="Times New Roman" panose="02020603050405020304" pitchFamily="18" charset="0"/>
              </a:rPr>
              <a:t>] 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3608" y="260648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 dirty="0" err="1">
                <a:latin typeface="+mn-lt"/>
              </a:rPr>
              <a:t>Array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implementation</a:t>
            </a:r>
            <a:r>
              <a:rPr lang="tr-TR" altLang="en-US" sz="3600" dirty="0">
                <a:latin typeface="+mn-lt"/>
              </a:rPr>
              <a:t>:</a:t>
            </a:r>
            <a:r>
              <a:rPr lang="en-US" altLang="en-US" sz="3600" dirty="0">
                <a:latin typeface="+mn-lt"/>
              </a:rPr>
              <a:t> Pop</a:t>
            </a:r>
            <a:endParaRPr lang="tr-TR" altLang="en-US" sz="3600" dirty="0">
              <a:latin typeface="+mn-lt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484784"/>
            <a:ext cx="7961312" cy="537321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//The top element in S is removed and sent to call point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solidFill>
                  <a:srgbClr val="00B0F0"/>
                </a:solidFill>
                <a:latin typeface="Times New Roman" panose="02020603050405020304" pitchFamily="18" charset="0"/>
              </a:rPr>
              <a:t>Pop</a:t>
            </a:r>
            <a:r>
              <a:rPr lang="tr-TR" altLang="en-US" sz="2400" dirty="0"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	</a:t>
            </a:r>
            <a:r>
              <a:rPr lang="tr-TR" altLang="en-US" sz="2400" b="1" dirty="0" err="1">
                <a:latin typeface="Times New Roman" panose="02020603050405020304" pitchFamily="18" charset="0"/>
              </a:rPr>
              <a:t>if</a:t>
            </a:r>
            <a:r>
              <a:rPr lang="en-US" altLang="en-US" sz="2400" b="1" dirty="0">
                <a:latin typeface="Times New Roman" panose="02020603050405020304" pitchFamily="18" charset="0"/>
              </a:rPr>
              <a:t> 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</a:rPr>
              <a:t>IsEmpty</a:t>
            </a:r>
            <a:r>
              <a:rPr lang="tr-TR" altLang="en-US" sz="2400" dirty="0"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       </a:t>
            </a:r>
            <a:r>
              <a:rPr lang="tr-TR" altLang="en-US" sz="2400" dirty="0" err="1">
                <a:latin typeface="Times New Roman" panose="02020603050405020304" pitchFamily="18" charset="0"/>
              </a:rPr>
              <a:t>error</a:t>
            </a:r>
            <a:r>
              <a:rPr lang="tr-TR" altLang="en-US" sz="2400" dirty="0">
                <a:latin typeface="Times New Roman" panose="02020603050405020304" pitchFamily="18" charset="0"/>
              </a:rPr>
              <a:t> “Stack is </a:t>
            </a:r>
            <a:r>
              <a:rPr lang="tr-TR" altLang="en-US" sz="2400" dirty="0" err="1">
                <a:latin typeface="Times New Roman" panose="02020603050405020304" pitchFamily="18" charset="0"/>
              </a:rPr>
              <a:t>empty</a:t>
            </a:r>
            <a:r>
              <a:rPr lang="tr-TR" altLang="en-US" sz="2400" dirty="0">
                <a:latin typeface="Times New Roman" panose="02020603050405020304" pitchFamily="18" charset="0"/>
              </a:rPr>
              <a:t>”   //</a:t>
            </a:r>
            <a:r>
              <a:rPr lang="tr-TR" altLang="en-US" sz="2400" dirty="0" err="1">
                <a:latin typeface="Times New Roman" panose="02020603050405020304" pitchFamily="18" charset="0"/>
              </a:rPr>
              <a:t>Exit</a:t>
            </a:r>
            <a:endParaRPr lang="tr-T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	</a:t>
            </a:r>
            <a:r>
              <a:rPr lang="tr-TR" altLang="en-US" sz="2400" b="1" dirty="0">
                <a:latin typeface="Times New Roman" panose="02020603050405020304" pitchFamily="18" charset="0"/>
              </a:rPr>
              <a:t>else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i="1" dirty="0">
                <a:latin typeface="Times New Roman" panose="02020603050405020304" pitchFamily="18" charset="0"/>
              </a:rPr>
              <a:t>        top 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top-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80000"/>
              </a:lnSpc>
              <a:buNone/>
            </a:pPr>
            <a:endParaRPr lang="tr-TR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Complexities of stack operations: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Assume n elements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Filling the stack : O(n)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Emptying the stack  : O(n)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push and pop : O(1)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64704"/>
            <a:ext cx="6953250" cy="4629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7709" y="1700808"/>
            <a:ext cx="41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How can you remove the </a:t>
            </a:r>
            <a:r>
              <a:rPr lang="tr-TR" sz="1800" dirty="0"/>
              <a:t>4th</a:t>
            </a:r>
            <a:r>
              <a:rPr lang="en-US" sz="1800" dirty="0"/>
              <a:t> stone ?</a:t>
            </a:r>
          </a:p>
        </p:txBody>
      </p:sp>
    </p:spTree>
    <p:extLst>
      <p:ext uri="{BB962C8B-B14F-4D97-AF65-F5344CB8AC3E}">
        <p14:creationId xmlns:p14="http://schemas.microsoft.com/office/powerpoint/2010/main" val="372526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9" y="214313"/>
            <a:ext cx="8460432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+mn-lt"/>
              </a:rPr>
              <a:t>Stack </a:t>
            </a:r>
            <a:r>
              <a:rPr lang="tr-TR" altLang="en-US" sz="4000" dirty="0">
                <a:latin typeface="+mn-lt"/>
              </a:rPr>
              <a:t>Applications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676400"/>
            <a:ext cx="8352928" cy="4967287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There are many computer related application areas of stacks.</a:t>
            </a:r>
            <a:endParaRPr lang="tr-TR" altLang="en-US" dirty="0">
              <a:cs typeface="Times New Roman" panose="02020603050405020304" pitchFamily="18" charset="0"/>
            </a:endParaRPr>
          </a:p>
          <a:p>
            <a:endParaRPr lang="tr-TR" altLang="en-US" dirty="0">
              <a:cs typeface="Times New Roman" panose="02020603050405020304" pitchFamily="18" charset="0"/>
            </a:endParaRPr>
          </a:p>
          <a:p>
            <a:r>
              <a:rPr lang="tr-TR" altLang="en-US" dirty="0" err="1">
                <a:cs typeface="Times New Roman" panose="02020603050405020304" pitchFamily="18" charset="0"/>
              </a:rPr>
              <a:t>In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this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sections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we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present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the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following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problems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that</a:t>
            </a:r>
            <a:r>
              <a:rPr lang="tr-TR" altLang="en-US" dirty="0">
                <a:cs typeface="Times New Roman" panose="02020603050405020304" pitchFamily="18" charset="0"/>
              </a:rPr>
              <a:t> can be </a:t>
            </a:r>
            <a:r>
              <a:rPr lang="tr-TR" altLang="en-US" dirty="0" err="1">
                <a:cs typeface="Times New Roman" panose="02020603050405020304" pitchFamily="18" charset="0"/>
              </a:rPr>
              <a:t>solved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by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using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stacks</a:t>
            </a:r>
            <a:r>
              <a:rPr lang="tr-TR" altLang="en-US" dirty="0"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tr-TR" altLang="en-US" sz="2800" dirty="0" err="1">
                <a:cs typeface="Times New Roman" panose="02020603050405020304" pitchFamily="18" charset="0"/>
              </a:rPr>
              <a:t>Reversing</a:t>
            </a:r>
            <a:r>
              <a:rPr lang="tr-TR" altLang="en-US" sz="2800" dirty="0">
                <a:cs typeface="Times New Roman" panose="02020603050405020304" pitchFamily="18" charset="0"/>
              </a:rPr>
              <a:t> a </a:t>
            </a:r>
            <a:r>
              <a:rPr lang="tr-TR" altLang="en-US" sz="2800" dirty="0" err="1">
                <a:cs typeface="Times New Roman" panose="02020603050405020304" pitchFamily="18" charset="0"/>
              </a:rPr>
              <a:t>word</a:t>
            </a:r>
            <a:r>
              <a:rPr lang="en-US" altLang="en-US" sz="2800" dirty="0">
                <a:cs typeface="Times New Roman" panose="02020603050405020304" pitchFamily="18" charset="0"/>
              </a:rPr>
              <a:t> or text</a:t>
            </a:r>
            <a:r>
              <a:rPr lang="tr-TR" altLang="en-US" sz="2800" dirty="0"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tr-TR" altLang="en-US" sz="2800" dirty="0">
                <a:cs typeface="Times New Roman" panose="02020603050405020304" pitchFamily="18" charset="0"/>
              </a:rPr>
              <a:t>Balancing </a:t>
            </a:r>
            <a:r>
              <a:rPr lang="tr-TR" altLang="en-US" sz="2800" dirty="0" err="1">
                <a:cs typeface="Times New Roman" panose="02020603050405020304" pitchFamily="18" charset="0"/>
              </a:rPr>
              <a:t>symbols</a:t>
            </a:r>
            <a:r>
              <a:rPr lang="en-US" altLang="en-US" sz="2800" dirty="0">
                <a:cs typeface="Times New Roman" panose="02020603050405020304" pitchFamily="18" charset="0"/>
              </a:rPr>
              <a:t> in an expression</a:t>
            </a:r>
            <a:r>
              <a:rPr lang="tr-TR" altLang="en-US" sz="2800" dirty="0"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tr-TR" altLang="en-US" sz="2800" dirty="0" err="1">
                <a:cs typeface="Times New Roman" panose="02020603050405020304" pitchFamily="18" charset="0"/>
              </a:rPr>
              <a:t>Infix</a:t>
            </a:r>
            <a:r>
              <a:rPr lang="tr-TR" altLang="en-US" sz="2800" dirty="0">
                <a:cs typeface="Times New Roman" panose="02020603050405020304" pitchFamily="18" charset="0"/>
              </a:rPr>
              <a:t> to </a:t>
            </a:r>
            <a:r>
              <a:rPr lang="tr-TR" altLang="en-US" sz="2800" dirty="0" err="1">
                <a:cs typeface="Times New Roman" panose="02020603050405020304" pitchFamily="18" charset="0"/>
              </a:rPr>
              <a:t>postfix</a:t>
            </a:r>
            <a:r>
              <a:rPr lang="tr-TR" altLang="en-US" sz="2800" dirty="0">
                <a:cs typeface="Times New Roman" panose="02020603050405020304" pitchFamily="18" charset="0"/>
              </a:rPr>
              <a:t> </a:t>
            </a:r>
            <a:r>
              <a:rPr lang="tr-TR" altLang="en-US" sz="2800" dirty="0" err="1">
                <a:cs typeface="Times New Roman" panose="02020603050405020304" pitchFamily="18" charset="0"/>
              </a:rPr>
              <a:t>conversion</a:t>
            </a:r>
            <a:r>
              <a:rPr lang="tr-TR" altLang="en-US" sz="2800" dirty="0"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tr-TR" altLang="en-US" sz="2800" dirty="0" err="1">
                <a:cs typeface="Times New Roman" panose="02020603050405020304" pitchFamily="18" charset="0"/>
              </a:rPr>
              <a:t>Evaluating</a:t>
            </a:r>
            <a:r>
              <a:rPr lang="tr-TR" altLang="en-US" sz="2800" dirty="0">
                <a:cs typeface="Times New Roman" panose="02020603050405020304" pitchFamily="18" charset="0"/>
              </a:rPr>
              <a:t> </a:t>
            </a:r>
            <a:r>
              <a:rPr lang="tr-TR" altLang="en-US" sz="2800" dirty="0" err="1">
                <a:cs typeface="Times New Roman" panose="02020603050405020304" pitchFamily="18" charset="0"/>
              </a:rPr>
              <a:t>postfix</a:t>
            </a:r>
            <a:r>
              <a:rPr lang="tr-TR" altLang="en-US" sz="2800" dirty="0">
                <a:cs typeface="Times New Roman" panose="02020603050405020304" pitchFamily="18" charset="0"/>
              </a:rPr>
              <a:t> </a:t>
            </a:r>
            <a:r>
              <a:rPr lang="tr-TR" altLang="en-US" sz="2800" dirty="0" err="1">
                <a:cs typeface="Times New Roman" panose="02020603050405020304" pitchFamily="18" charset="0"/>
              </a:rPr>
              <a:t>expressions</a:t>
            </a:r>
            <a:r>
              <a:rPr lang="tr-TR" altLang="en-US" sz="2800" dirty="0">
                <a:cs typeface="Times New Roman" panose="02020603050405020304" pitchFamily="18" charset="0"/>
              </a:rPr>
              <a:t>.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lvl="1"/>
            <a:r>
              <a:rPr lang="en-US" altLang="en-US" sz="2800" dirty="0">
                <a:cs typeface="Times New Roman" panose="02020603050405020304" pitchFamily="18" charset="0"/>
              </a:rPr>
              <a:t>……………………….</a:t>
            </a:r>
            <a:endParaRPr lang="tr-TR" altLang="en-US" sz="28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 err="1">
                <a:latin typeface="+mn-lt"/>
                <a:cs typeface="Times New Roman" panose="02020603050405020304" pitchFamily="18" charset="0"/>
              </a:rPr>
              <a:t>Reversing</a:t>
            </a:r>
            <a:r>
              <a:rPr lang="tr-TR" altLang="en-US" sz="4000" dirty="0">
                <a:latin typeface="+mn-lt"/>
                <a:cs typeface="Times New Roman" panose="02020603050405020304" pitchFamily="18" charset="0"/>
              </a:rPr>
              <a:t> a </a:t>
            </a:r>
            <a:r>
              <a:rPr lang="tr-TR" altLang="en-US" sz="4000" dirty="0" err="1">
                <a:latin typeface="+mn-lt"/>
                <a:cs typeface="Times New Roman" panose="02020603050405020304" pitchFamily="18" charset="0"/>
              </a:rPr>
              <a:t>word</a:t>
            </a:r>
            <a:endParaRPr lang="tr-TR" altLang="en-US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671548"/>
            <a:ext cx="7961312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2400" dirty="0" err="1"/>
              <a:t>We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want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reverse</a:t>
            </a:r>
            <a:r>
              <a:rPr lang="tr-TR" altLang="en-US" sz="2400" dirty="0"/>
              <a:t> a </a:t>
            </a:r>
            <a:r>
              <a:rPr lang="tr-TR" altLang="en-US" sz="2400" dirty="0" err="1"/>
              <a:t>given</a:t>
            </a:r>
            <a:r>
              <a:rPr lang="tr-TR" altLang="en-US" sz="2400" dirty="0"/>
              <a:t> </a:t>
            </a:r>
            <a:r>
              <a:rPr lang="tr-TR" altLang="en-US" sz="2400" b="1" dirty="0" err="1"/>
              <a:t>word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using</a:t>
            </a:r>
            <a:r>
              <a:rPr lang="tr-TR" altLang="en-US" sz="2400" dirty="0"/>
              <a:t> </a:t>
            </a:r>
            <a:r>
              <a:rPr lang="en-US" altLang="en-US" sz="2400" dirty="0"/>
              <a:t>a </a:t>
            </a:r>
            <a:r>
              <a:rPr lang="tr-TR" altLang="en-US" sz="2400" dirty="0"/>
              <a:t>stack.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EX : STACK </a:t>
            </a:r>
            <a:r>
              <a:rPr lang="en-US" altLang="en-US" sz="2400" dirty="0">
                <a:sym typeface="Wingdings" panose="05000000000000000000" pitchFamily="2" charset="2"/>
              </a:rPr>
              <a:t> KCATS</a:t>
            </a:r>
            <a:endParaRPr lang="tr-TR" altLang="en-US" sz="2400" dirty="0"/>
          </a:p>
          <a:p>
            <a:pPr marL="0" indent="0">
              <a:buNone/>
            </a:pPr>
            <a:endParaRPr lang="tr-TR" altLang="en-US" sz="2400" dirty="0"/>
          </a:p>
          <a:p>
            <a:pPr marL="0" indent="0">
              <a:buNone/>
            </a:pPr>
            <a:r>
              <a:rPr lang="en-US" altLang="en-US" sz="2400" dirty="0"/>
              <a:t>Solution Method:</a:t>
            </a:r>
          </a:p>
          <a:p>
            <a:r>
              <a:rPr lang="en-US" altLang="en-US" sz="2400" dirty="0"/>
              <a:t>First the characters are extracted one by one from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/>
              <a:t>	</a:t>
            </a:r>
            <a:r>
              <a:rPr lang="en-US" altLang="en-US" sz="2400" dirty="0"/>
              <a:t>the input string</a:t>
            </a:r>
            <a:endParaRPr lang="tr-TR" altLang="en-US" sz="2400" dirty="0"/>
          </a:p>
          <a:p>
            <a:r>
              <a:rPr lang="tr-TR" altLang="en-US" sz="2400" dirty="0" err="1"/>
              <a:t>Next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are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pushed</a:t>
            </a:r>
            <a:r>
              <a:rPr lang="en-US" altLang="en-US" sz="2400" dirty="0"/>
              <a:t> onto the stack. </a:t>
            </a:r>
            <a:endParaRPr lang="tr-TR" altLang="en-US" sz="2400" dirty="0"/>
          </a:p>
          <a:p>
            <a:r>
              <a:rPr lang="en-US" altLang="en-US" sz="2400" dirty="0"/>
              <a:t>Then they’re </a:t>
            </a:r>
            <a:r>
              <a:rPr lang="en-US" altLang="en-US" sz="2400" dirty="0">
                <a:solidFill>
                  <a:srgbClr val="FF0000"/>
                </a:solidFill>
              </a:rPr>
              <a:t>popped </a:t>
            </a:r>
            <a:r>
              <a:rPr lang="en-US" altLang="en-US" sz="2400" dirty="0"/>
              <a:t>off the stack and displayed.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4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 dirty="0" err="1">
                <a:latin typeface="+mn-lt"/>
              </a:rPr>
              <a:t>Pseudocode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for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Reversing</a:t>
            </a:r>
            <a:r>
              <a:rPr lang="tr-TR" altLang="en-US" sz="3600" dirty="0">
                <a:latin typeface="+mn-lt"/>
              </a:rPr>
              <a:t> a Word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556792"/>
            <a:ext cx="8172400" cy="429604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// Uses two functions: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char_at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_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pos_i</a:t>
            </a:r>
            <a:r>
              <a:rPr lang="en-US" altLang="en-US" sz="2400" dirty="0">
                <a:latin typeface="Times New Roman" panose="02020603050405020304" pitchFamily="18" charset="0"/>
              </a:rPr>
              <a:t>  and </a:t>
            </a: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display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400" i="1" dirty="0">
                <a:latin typeface="Times New Roman" panose="02020603050405020304" pitchFamily="18" charset="0"/>
              </a:rPr>
              <a:t>S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</a:rPr>
              <a:t>createStack</a:t>
            </a:r>
            <a:r>
              <a:rPr lang="tr-TR" altLang="en-US" sz="2400" dirty="0">
                <a:latin typeface="Times New Roman" panose="02020603050405020304" pitchFamily="18" charset="0"/>
              </a:rPr>
              <a:t>( )</a:t>
            </a:r>
            <a:endParaRPr lang="tr-T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B0F0"/>
                </a:solidFill>
                <a:latin typeface="Times New Roman" panose="02020603050405020304" pitchFamily="18" charset="0"/>
              </a:rPr>
              <a:t>R</a:t>
            </a:r>
            <a:r>
              <a:rPr lang="tr-TR" altLang="en-US" sz="2400" dirty="0">
                <a:solidFill>
                  <a:srgbClr val="00B0F0"/>
                </a:solidFill>
                <a:latin typeface="Times New Roman" panose="02020603050405020304" pitchFamily="18" charset="0"/>
              </a:rPr>
              <a:t>everse</a:t>
            </a:r>
            <a:r>
              <a:rPr lang="en-US" altLang="en-US" sz="2400" dirty="0">
                <a:solidFill>
                  <a:srgbClr val="00B0F0"/>
                </a:solidFill>
                <a:latin typeface="Times New Roman" panose="02020603050405020304" pitchFamily="18" charset="0"/>
              </a:rPr>
              <a:t>W</a:t>
            </a:r>
            <a:r>
              <a:rPr lang="tr-TR" altLang="en-US" sz="24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ord</a:t>
            </a:r>
            <a:r>
              <a:rPr lang="tr-TR" altLang="en-US" sz="2400" dirty="0">
                <a:latin typeface="Times New Roman" panose="02020603050405020304" pitchFamily="18" charset="0"/>
              </a:rPr>
              <a:t>(</a:t>
            </a:r>
            <a:r>
              <a:rPr lang="tr-TR" altLang="en-US" sz="2400" i="1" dirty="0">
                <a:latin typeface="Times New Roman" panose="02020603050405020304" pitchFamily="18" charset="0"/>
              </a:rPr>
              <a:t>W</a:t>
            </a:r>
            <a:r>
              <a:rPr lang="tr-TR" altLang="en-US" sz="2400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  </a:t>
            </a:r>
            <a:r>
              <a:rPr lang="tr-TR" altLang="en-US" sz="2400" b="1" dirty="0" err="1">
                <a:latin typeface="Times New Roman" panose="02020603050405020304" pitchFamily="18" charset="0"/>
              </a:rPr>
              <a:t>for</a:t>
            </a:r>
            <a:r>
              <a:rPr lang="tr-TR" altLang="en-US" sz="2400" dirty="0">
                <a:latin typeface="Times New Roman" panose="02020603050405020304" pitchFamily="18" charset="0"/>
              </a:rPr>
              <a:t> (</a:t>
            </a:r>
            <a:r>
              <a:rPr lang="tr-TR" altLang="en-US" sz="2400" i="1" dirty="0">
                <a:latin typeface="Times New Roman" panose="02020603050405020304" pitchFamily="18" charset="0"/>
              </a:rPr>
              <a:t>i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</a:rPr>
              <a:t>lengthOfW-</a:t>
            </a:r>
            <a:r>
              <a:rPr lang="tr-TR" altLang="en-US" sz="2400" dirty="0">
                <a:latin typeface="Times New Roman" panose="02020603050405020304" pitchFamily="18" charset="0"/>
              </a:rPr>
              <a:t>1)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b="1" dirty="0">
                <a:latin typeface="Times New Roman" panose="02020603050405020304" pitchFamily="18" charset="0"/>
              </a:rPr>
              <a:t>do </a:t>
            </a:r>
            <a:endParaRPr lang="tr-TR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</a:rPr>
              <a:t>   </a:t>
            </a:r>
            <a:r>
              <a:rPr lang="tr-TR" altLang="en-US" sz="2400" i="1" dirty="0" err="1">
                <a:latin typeface="Times New Roman" panose="02020603050405020304" pitchFamily="18" charset="0"/>
              </a:rPr>
              <a:t>ch</a:t>
            </a:r>
            <a:r>
              <a:rPr lang="tr-TR" altLang="en-US" sz="2400" i="1" dirty="0">
                <a:latin typeface="Times New Roman" panose="02020603050405020304" pitchFamily="18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tr-TR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tr-TR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tr-TR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tr-TR" alt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  </a:t>
            </a:r>
            <a:r>
              <a:rPr lang="tr-TR" altLang="en-US" sz="2400" b="1" dirty="0" err="1">
                <a:latin typeface="Times New Roman" panose="02020603050405020304" pitchFamily="18" charset="0"/>
              </a:rPr>
              <a:t>for</a:t>
            </a:r>
            <a:r>
              <a:rPr lang="tr-TR" altLang="en-US" sz="2400" dirty="0">
                <a:latin typeface="Times New Roman" panose="02020603050405020304" pitchFamily="18" charset="0"/>
              </a:rPr>
              <a:t> (</a:t>
            </a:r>
            <a:r>
              <a:rPr lang="tr-TR" altLang="en-US" sz="2400" i="1" dirty="0">
                <a:latin typeface="Times New Roman" panose="02020603050405020304" pitchFamily="18" charset="0"/>
              </a:rPr>
              <a:t>j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tr-TR" altLang="en-US" sz="2400" i="1" dirty="0">
                <a:latin typeface="Times New Roman" panose="02020603050405020304" pitchFamily="18" charset="0"/>
              </a:rPr>
              <a:t>lengthOfW-</a:t>
            </a:r>
            <a:r>
              <a:rPr lang="tr-TR" altLang="en-US" sz="2400" dirty="0">
                <a:latin typeface="Times New Roman" panose="02020603050405020304" pitchFamily="18" charset="0"/>
              </a:rPr>
              <a:t>1</a:t>
            </a:r>
            <a:r>
              <a:rPr lang="tr-TR" altLang="en-US" sz="2400" i="1" dirty="0">
                <a:latin typeface="Times New Roman" panose="02020603050405020304" pitchFamily="18" charset="0"/>
              </a:rPr>
              <a:t> </a:t>
            </a:r>
            <a:r>
              <a:rPr lang="tr-T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400" dirty="0">
                <a:latin typeface="Times New Roman" panose="02020603050405020304" pitchFamily="18" charset="0"/>
              </a:rPr>
              <a:t>0)</a:t>
            </a:r>
            <a:r>
              <a:rPr lang="tr-TR" altLang="en-US" sz="2400" b="1" dirty="0">
                <a:latin typeface="Times New Roman" panose="02020603050405020304" pitchFamily="18" charset="0"/>
              </a:rPr>
              <a:t> do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tr-TR" alt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S[j]</a:t>
            </a:r>
            <a:endParaRPr lang="tr-T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  <a:endParaRPr lang="tr-T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 dirty="0" err="1">
                <a:latin typeface="+mn-lt"/>
              </a:rPr>
              <a:t>Reversing</a:t>
            </a:r>
            <a:r>
              <a:rPr lang="tr-TR" altLang="en-US" sz="3600" dirty="0">
                <a:latin typeface="+mn-lt"/>
              </a:rPr>
              <a:t> a </a:t>
            </a:r>
            <a:r>
              <a:rPr lang="tr-TR" altLang="en-US" sz="3600" dirty="0" err="1">
                <a:latin typeface="+mn-lt"/>
              </a:rPr>
              <a:t>word</a:t>
            </a:r>
            <a:endParaRPr lang="tr-TR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785"/>
            <a:ext cx="8820150" cy="105839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cs typeface="Times New Roman" panose="02020603050405020304" pitchFamily="18" charset="0"/>
              </a:rPr>
              <a:t>Example: </a:t>
            </a:r>
            <a:r>
              <a:rPr lang="tr-TR" altLang="en-US" sz="2200" dirty="0" err="1">
                <a:cs typeface="Times New Roman" panose="02020603050405020304" pitchFamily="18" charset="0"/>
              </a:rPr>
              <a:t>Trace</a:t>
            </a:r>
            <a:r>
              <a:rPr lang="tr-TR" altLang="en-US" sz="2200" dirty="0">
                <a:cs typeface="Times New Roman" panose="02020603050405020304" pitchFamily="18" charset="0"/>
              </a:rPr>
              <a:t> of </a:t>
            </a:r>
            <a:r>
              <a:rPr lang="tr-TR" altLang="en-US" sz="2200" dirty="0" err="1">
                <a:cs typeface="Times New Roman" panose="02020603050405020304" pitchFamily="18" charset="0"/>
              </a:rPr>
              <a:t>the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algorithm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that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checks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for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reversing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the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word</a:t>
            </a:r>
            <a:r>
              <a:rPr lang="tr-TR" altLang="en-US" sz="2200" dirty="0">
                <a:cs typeface="Times New Roman" panose="02020603050405020304" pitchFamily="18" charset="0"/>
              </a:rPr>
              <a:t> “</a:t>
            </a:r>
            <a:r>
              <a:rPr lang="tr-TR" altLang="en-US" sz="2200" dirty="0" err="1">
                <a:cs typeface="Times New Roman" panose="02020603050405020304" pitchFamily="18" charset="0"/>
              </a:rPr>
              <a:t>hello</a:t>
            </a:r>
            <a:r>
              <a:rPr lang="tr-TR" altLang="en-US" sz="2200" dirty="0">
                <a:cs typeface="Times New Roman" panose="02020603050405020304" pitchFamily="18" charset="0"/>
              </a:rPr>
              <a:t>”</a:t>
            </a:r>
            <a:endParaRPr lang="en-US" altLang="en-US" sz="22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cs typeface="Times New Roman" panose="02020603050405020304" pitchFamily="18" charset="0"/>
              </a:rPr>
              <a:t>Extract the characters and push them to the stack.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Times New Roman" panose="02020603050405020304" pitchFamily="18" charset="0"/>
              </a:rPr>
              <a:t>Then pop stack contents </a:t>
            </a:r>
            <a:endParaRPr lang="tr-TR" altLang="en-US" sz="2200" dirty="0">
              <a:cs typeface="Times New Roman" panose="02020603050405020304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23850" y="3081338"/>
            <a:ext cx="647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hello </a:t>
            </a:r>
          </a:p>
        </p:txBody>
      </p:sp>
      <p:sp>
        <p:nvSpPr>
          <p:cNvPr id="25608" name="Text Box 5"/>
          <p:cNvSpPr txBox="1">
            <a:spLocks noChangeArrowheads="1"/>
          </p:cNvSpPr>
          <p:nvPr/>
        </p:nvSpPr>
        <p:spPr bwMode="auto">
          <a:xfrm>
            <a:off x="1546225" y="3155950"/>
            <a:ext cx="433388" cy="189865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h</a:t>
            </a:r>
          </a:p>
        </p:txBody>
      </p:sp>
      <p:sp>
        <p:nvSpPr>
          <p:cNvPr id="25609" name="Text Box 6"/>
          <p:cNvSpPr txBox="1">
            <a:spLocks noChangeArrowheads="1"/>
          </p:cNvSpPr>
          <p:nvPr/>
        </p:nvSpPr>
        <p:spPr bwMode="auto">
          <a:xfrm>
            <a:off x="2051050" y="3155950"/>
            <a:ext cx="433388" cy="189865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e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h</a:t>
            </a:r>
          </a:p>
        </p:txBody>
      </p:sp>
      <p:sp>
        <p:nvSpPr>
          <p:cNvPr id="25610" name="Text Box 7"/>
          <p:cNvSpPr txBox="1">
            <a:spLocks noChangeArrowheads="1"/>
          </p:cNvSpPr>
          <p:nvPr/>
        </p:nvSpPr>
        <p:spPr bwMode="auto">
          <a:xfrm>
            <a:off x="2554288" y="3155950"/>
            <a:ext cx="433387" cy="189865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l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e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h</a:t>
            </a:r>
          </a:p>
        </p:txBody>
      </p:sp>
      <p:sp>
        <p:nvSpPr>
          <p:cNvPr id="25611" name="Text Box 8"/>
          <p:cNvSpPr txBox="1">
            <a:spLocks noChangeArrowheads="1"/>
          </p:cNvSpPr>
          <p:nvPr/>
        </p:nvSpPr>
        <p:spPr bwMode="auto">
          <a:xfrm>
            <a:off x="3059113" y="3155950"/>
            <a:ext cx="433387" cy="1878013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 sz="800"/>
          </a:p>
          <a:p>
            <a:pPr eaLnBrk="1" hangingPunct="1">
              <a:spcBef>
                <a:spcPct val="50000"/>
              </a:spcBef>
            </a:pPr>
            <a:endParaRPr lang="tr-TR" altLang="en-US" sz="800"/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l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l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e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h</a:t>
            </a:r>
          </a:p>
        </p:txBody>
      </p:sp>
      <p:sp>
        <p:nvSpPr>
          <p:cNvPr id="25612" name="Text Box 9"/>
          <p:cNvSpPr txBox="1">
            <a:spLocks noChangeArrowheads="1"/>
          </p:cNvSpPr>
          <p:nvPr/>
        </p:nvSpPr>
        <p:spPr bwMode="auto">
          <a:xfrm>
            <a:off x="7235825" y="2852738"/>
            <a:ext cx="1295400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tr-TR" altLang="en-US" sz="1400"/>
              <a:t>Push  h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tr-TR" altLang="en-US" sz="1400"/>
              <a:t>Push  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tr-TR" altLang="en-US" sz="1400"/>
              <a:t>Push l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tr-TR" altLang="en-US" sz="1400"/>
              <a:t>Push l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tr-TR" altLang="en-US" sz="1400"/>
              <a:t>Push o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tr-TR" altLang="en-US" sz="1400"/>
              <a:t>Pop o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tr-TR" altLang="en-US" sz="1400"/>
              <a:t>Pop l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tr-TR" altLang="en-US" sz="1400"/>
              <a:t>Pop l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tr-TR" altLang="en-US" sz="1400"/>
              <a:t>Pop 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tr-TR" altLang="en-US" sz="1400"/>
              <a:t>Pop h</a:t>
            </a:r>
          </a:p>
        </p:txBody>
      </p:sp>
      <p:sp>
        <p:nvSpPr>
          <p:cNvPr id="25613" name="Text Box 5"/>
          <p:cNvSpPr txBox="1">
            <a:spLocks noChangeArrowheads="1"/>
          </p:cNvSpPr>
          <p:nvPr/>
        </p:nvSpPr>
        <p:spPr bwMode="auto">
          <a:xfrm>
            <a:off x="4210050" y="3152775"/>
            <a:ext cx="433388" cy="189865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l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l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e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h</a:t>
            </a:r>
          </a:p>
        </p:txBody>
      </p:sp>
      <p:sp>
        <p:nvSpPr>
          <p:cNvPr id="25614" name="Text Box 6"/>
          <p:cNvSpPr txBox="1">
            <a:spLocks noChangeArrowheads="1"/>
          </p:cNvSpPr>
          <p:nvPr/>
        </p:nvSpPr>
        <p:spPr bwMode="auto">
          <a:xfrm>
            <a:off x="4714875" y="3152775"/>
            <a:ext cx="433388" cy="189865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l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e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h</a:t>
            </a:r>
          </a:p>
        </p:txBody>
      </p:sp>
      <p:sp>
        <p:nvSpPr>
          <p:cNvPr id="25615" name="Text Box 7"/>
          <p:cNvSpPr txBox="1">
            <a:spLocks noChangeArrowheads="1"/>
          </p:cNvSpPr>
          <p:nvPr/>
        </p:nvSpPr>
        <p:spPr bwMode="auto">
          <a:xfrm>
            <a:off x="5219700" y="3152775"/>
            <a:ext cx="433388" cy="189865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e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h</a:t>
            </a:r>
          </a:p>
        </p:txBody>
      </p:sp>
      <p:sp>
        <p:nvSpPr>
          <p:cNvPr id="25616" name="Text Box 8"/>
          <p:cNvSpPr txBox="1">
            <a:spLocks noChangeArrowheads="1"/>
          </p:cNvSpPr>
          <p:nvPr/>
        </p:nvSpPr>
        <p:spPr bwMode="auto">
          <a:xfrm>
            <a:off x="5722938" y="3152775"/>
            <a:ext cx="433387" cy="189865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h</a:t>
            </a:r>
          </a:p>
        </p:txBody>
      </p:sp>
      <p:sp>
        <p:nvSpPr>
          <p:cNvPr id="25617" name="Text Box 8"/>
          <p:cNvSpPr txBox="1">
            <a:spLocks noChangeArrowheads="1"/>
          </p:cNvSpPr>
          <p:nvPr/>
        </p:nvSpPr>
        <p:spPr bwMode="auto">
          <a:xfrm>
            <a:off x="6226175" y="3152775"/>
            <a:ext cx="433388" cy="189865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042988" y="3159125"/>
            <a:ext cx="433387" cy="189865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25605" name="TextBox 14"/>
          <p:cNvSpPr txBox="1">
            <a:spLocks noChangeArrowheads="1"/>
          </p:cNvSpPr>
          <p:nvPr/>
        </p:nvSpPr>
        <p:spPr bwMode="auto">
          <a:xfrm>
            <a:off x="5219700" y="5661025"/>
            <a:ext cx="287338" cy="3381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l</a:t>
            </a:r>
            <a:endParaRPr lang="en-US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562350" y="3141663"/>
            <a:ext cx="433388" cy="189865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o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l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l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e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h</a:t>
            </a: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5580063" y="5661025"/>
            <a:ext cx="287337" cy="3381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l</a:t>
            </a:r>
            <a:endParaRPr lang="en-US" altLang="en-US"/>
          </a:p>
        </p:txBody>
      </p:sp>
      <p:sp>
        <p:nvSpPr>
          <p:cNvPr id="20" name="TextBox 14"/>
          <p:cNvSpPr txBox="1">
            <a:spLocks noChangeArrowheads="1"/>
          </p:cNvSpPr>
          <p:nvPr/>
        </p:nvSpPr>
        <p:spPr bwMode="auto">
          <a:xfrm>
            <a:off x="5940425" y="5661025"/>
            <a:ext cx="287338" cy="3381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e</a:t>
            </a:r>
            <a:endParaRPr lang="en-US" altLang="en-US"/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6300788" y="5661025"/>
            <a:ext cx="287337" cy="3381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h</a:t>
            </a:r>
            <a:endParaRPr lang="en-US" altLang="en-US"/>
          </a:p>
        </p:txBody>
      </p:sp>
      <p:sp>
        <p:nvSpPr>
          <p:cNvPr id="22" name="TextBox 14"/>
          <p:cNvSpPr txBox="1">
            <a:spLocks noChangeArrowheads="1"/>
          </p:cNvSpPr>
          <p:nvPr/>
        </p:nvSpPr>
        <p:spPr bwMode="auto">
          <a:xfrm>
            <a:off x="4859338" y="5661025"/>
            <a:ext cx="288925" cy="3381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o</a:t>
            </a:r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29908" y="5661025"/>
            <a:ext cx="177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animBg="1"/>
      <p:bldP spid="25609" grpId="0" animBg="1"/>
      <p:bldP spid="25610" grpId="0" animBg="1"/>
      <p:bldP spid="25611" grpId="0" animBg="1"/>
      <p:bldP spid="25612" grpId="0"/>
      <p:bldP spid="25613" grpId="0" animBg="1"/>
      <p:bldP spid="25614" grpId="0" animBg="1"/>
      <p:bldP spid="25615" grpId="0" animBg="1"/>
      <p:bldP spid="25616" grpId="0" animBg="1"/>
      <p:bldP spid="25617" grpId="0" animBg="1"/>
      <p:bldP spid="18" grpId="0" animBg="1"/>
      <p:bldP spid="25605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910431"/>
          </a:xfrm>
        </p:spPr>
        <p:txBody>
          <a:bodyPr/>
          <a:lstStyle/>
          <a:p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Balancing </a:t>
            </a: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S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ymbols</a:t>
            </a: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 in Expressions</a:t>
            </a:r>
            <a:endParaRPr lang="tr-TR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68760"/>
            <a:ext cx="8532440" cy="4863753"/>
          </a:xfrm>
        </p:spPr>
        <p:txBody>
          <a:bodyPr/>
          <a:lstStyle/>
          <a:p>
            <a:endParaRPr lang="en-US" altLang="en-US" sz="2400" dirty="0">
              <a:cs typeface="Times New Roman" panose="02020603050405020304" pitchFamily="18" charset="0"/>
            </a:endParaRPr>
          </a:p>
          <a:p>
            <a:r>
              <a:rPr lang="en-US" altLang="en-US" sz="2400" dirty="0">
                <a:cs typeface="Times New Roman" panose="02020603050405020304" pitchFamily="18" charset="0"/>
              </a:rPr>
              <a:t>Searching for syntax errors in a computer program is a common problem.</a:t>
            </a:r>
          </a:p>
          <a:p>
            <a:pPr eaLnBrk="1" hangingPunct="1"/>
            <a:r>
              <a:rPr lang="tr-TR" altLang="en-US" sz="2400" dirty="0" err="1">
                <a:cs typeface="Times New Roman" panose="02020603050405020304" pitchFamily="18" charset="0"/>
              </a:rPr>
              <a:t>Every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left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bracket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must</a:t>
            </a:r>
            <a:r>
              <a:rPr lang="tr-TR" altLang="en-US" sz="2400" dirty="0">
                <a:cs typeface="Times New Roman" panose="02020603050405020304" pitchFamily="18" charset="0"/>
              </a:rPr>
              <a:t> be </a:t>
            </a:r>
            <a:r>
              <a:rPr lang="tr-TR" altLang="en-US" sz="2400" dirty="0" err="1">
                <a:cs typeface="Times New Roman" panose="02020603050405020304" pitchFamily="18" charset="0"/>
              </a:rPr>
              <a:t>paired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with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its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right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counterpart</a:t>
            </a:r>
            <a:r>
              <a:rPr lang="tr-TR" altLang="en-US" sz="2400" dirty="0"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tr-TR" altLang="en-US" sz="2400" dirty="0" err="1">
                <a:cs typeface="Times New Roman" panose="02020603050405020304" pitchFamily="18" charset="0"/>
              </a:rPr>
              <a:t>For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example</a:t>
            </a:r>
            <a:r>
              <a:rPr lang="en-US" altLang="en-US" sz="2400" dirty="0">
                <a:cs typeface="Times New Roman" panose="02020603050405020304" pitchFamily="18" charset="0"/>
              </a:rPr>
              <a:t>,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the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sequence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((( </a:t>
            </a:r>
            <a:r>
              <a:rPr lang="tr-TR" altLang="en-US" sz="2400" dirty="0">
                <a:solidFill>
                  <a:srgbClr val="00B0F0"/>
                </a:solidFill>
                <a:cs typeface="Times New Roman" panose="02020603050405020304" pitchFamily="18" charset="0"/>
              </a:rPr>
              <a:t>))</a:t>
            </a:r>
            <a:r>
              <a:rPr lang="tr-TR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sz="2400" dirty="0">
                <a:cs typeface="Times New Roman" panose="02020603050405020304" pitchFamily="18" charset="0"/>
              </a:rPr>
              <a:t>is </a:t>
            </a:r>
            <a:r>
              <a:rPr lang="tr-TR" altLang="en-US" sz="2400" dirty="0" err="1">
                <a:cs typeface="Times New Roman" panose="02020603050405020304" pitchFamily="18" charset="0"/>
              </a:rPr>
              <a:t>wrong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whereas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the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sequence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((( </a:t>
            </a:r>
            <a:r>
              <a:rPr lang="tr-TR" altLang="en-US" sz="2400" dirty="0">
                <a:solidFill>
                  <a:srgbClr val="00B0F0"/>
                </a:solidFill>
                <a:cs typeface="Times New Roman" panose="02020603050405020304" pitchFamily="18" charset="0"/>
              </a:rPr>
              <a:t>)))</a:t>
            </a:r>
            <a:r>
              <a:rPr lang="tr-TR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sz="2400" dirty="0">
                <a:cs typeface="Times New Roman" panose="02020603050405020304" pitchFamily="18" charset="0"/>
              </a:rPr>
              <a:t>is </a:t>
            </a:r>
            <a:r>
              <a:rPr lang="tr-TR" altLang="en-US" sz="2400" dirty="0" err="1">
                <a:cs typeface="Times New Roman" panose="02020603050405020304" pitchFamily="18" charset="0"/>
              </a:rPr>
              <a:t>correct</a:t>
            </a:r>
            <a:r>
              <a:rPr lang="tr-TR" altLang="en-US" sz="2400" dirty="0"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tr-TR" altLang="en-US" sz="2400" dirty="0" err="1">
                <a:cs typeface="Times New Roman" panose="02020603050405020304" pitchFamily="18" charset="0"/>
              </a:rPr>
              <a:t>For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simplicity</a:t>
            </a:r>
            <a:r>
              <a:rPr lang="en-US" altLang="en-US" sz="2400" dirty="0">
                <a:cs typeface="Times New Roman" panose="02020603050405020304" pitchFamily="18" charset="0"/>
              </a:rPr>
              <a:t>,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we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check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for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balancing</a:t>
            </a:r>
            <a:r>
              <a:rPr lang="tr-TR" altLang="en-US" sz="2400" dirty="0">
                <a:cs typeface="Times New Roman" panose="02020603050405020304" pitchFamily="18" charset="0"/>
              </a:rPr>
              <a:t> of </a:t>
            </a:r>
            <a:r>
              <a:rPr lang="tr-TR" altLang="en-US" sz="2400" dirty="0" err="1">
                <a:cs typeface="Times New Roman" panose="02020603050405020304" pitchFamily="18" charset="0"/>
              </a:rPr>
              <a:t>parantheses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and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ignore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any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other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char</a:t>
            </a:r>
            <a:r>
              <a:rPr lang="en-US" altLang="en-US" sz="2400" dirty="0">
                <a:cs typeface="Times New Roman" panose="02020603050405020304" pitchFamily="18" charset="0"/>
              </a:rPr>
              <a:t>a</a:t>
            </a:r>
            <a:r>
              <a:rPr lang="tr-TR" altLang="en-US" sz="2400" dirty="0" err="1">
                <a:cs typeface="Times New Roman" panose="02020603050405020304" pitchFamily="18" charset="0"/>
              </a:rPr>
              <a:t>cter</a:t>
            </a:r>
            <a:r>
              <a:rPr lang="tr-TR" altLang="en-US" sz="2400" dirty="0">
                <a:cs typeface="Times New Roman" panose="02020603050405020304" pitchFamily="18" charset="0"/>
              </a:rPr>
              <a:t> in </a:t>
            </a:r>
            <a:r>
              <a:rPr lang="tr-TR" altLang="en-US" sz="2400" dirty="0" err="1">
                <a:cs typeface="Times New Roman" panose="02020603050405020304" pitchFamily="18" charset="0"/>
              </a:rPr>
              <a:t>the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algorithm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fragment</a:t>
            </a:r>
            <a:r>
              <a:rPr lang="tr-TR" altLang="en-US" sz="2400" dirty="0"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tr-TR" altLang="en-US" sz="2400" dirty="0">
                <a:cs typeface="Times New Roman" panose="02020603050405020304" pitchFamily="18" charset="0"/>
              </a:rPr>
              <a:t>A </a:t>
            </a:r>
            <a:r>
              <a:rPr lang="tr-TR" altLang="en-US" sz="2400" dirty="0" err="1">
                <a:cs typeface="Times New Roman" panose="02020603050405020304" pitchFamily="18" charset="0"/>
              </a:rPr>
              <a:t>simple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solution</a:t>
            </a:r>
            <a:r>
              <a:rPr lang="tr-TR" altLang="en-US" sz="2400" dirty="0">
                <a:cs typeface="Times New Roman" panose="02020603050405020304" pitchFamily="18" charset="0"/>
              </a:rPr>
              <a:t> to </a:t>
            </a:r>
            <a:r>
              <a:rPr lang="tr-TR" altLang="en-US" sz="2400" dirty="0" err="1">
                <a:cs typeface="Times New Roman" panose="02020603050405020304" pitchFamily="18" charset="0"/>
              </a:rPr>
              <a:t>this</a:t>
            </a:r>
            <a:r>
              <a:rPr lang="tr-TR" altLang="en-US" sz="2400" dirty="0">
                <a:cs typeface="Times New Roman" panose="02020603050405020304" pitchFamily="18" charset="0"/>
              </a:rPr>
              <a:t> problem: </a:t>
            </a:r>
            <a:r>
              <a:rPr lang="tr-TR" altLang="en-US" sz="24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Use</a:t>
            </a:r>
            <a:r>
              <a:rPr lang="tr-TR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stacks</a:t>
            </a:r>
            <a:r>
              <a:rPr lang="tr-TR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2176" y="653159"/>
            <a:ext cx="7886700" cy="61560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How to Check Balance 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1"/>
            <a:ext cx="7702624" cy="5256584"/>
          </a:xfrm>
        </p:spPr>
        <p:txBody>
          <a:bodyPr>
            <a:normAutofit fontScale="70000" lnSpcReduction="20000"/>
          </a:bodyPr>
          <a:lstStyle/>
          <a:p>
            <a:endParaRPr lang="en-US" altLang="en-US" dirty="0">
              <a:solidFill>
                <a:srgbClr val="00B050"/>
              </a:solidFill>
            </a:endParaRPr>
          </a:p>
          <a:p>
            <a:r>
              <a:rPr lang="en-US" altLang="en-US" sz="3400" dirty="0">
                <a:solidFill>
                  <a:srgbClr val="00B050"/>
                </a:solidFill>
              </a:rPr>
              <a:t>([]({()}[()])) </a:t>
            </a:r>
            <a:r>
              <a:rPr lang="en-US" altLang="en-US" sz="3400" dirty="0"/>
              <a:t>is balanced; </a:t>
            </a:r>
            <a:r>
              <a:rPr lang="en-US" altLang="en-US" sz="3400" dirty="0">
                <a:solidFill>
                  <a:srgbClr val="FF0000"/>
                </a:solidFill>
              </a:rPr>
              <a:t>([]({()}[())]) </a:t>
            </a:r>
            <a:r>
              <a:rPr lang="en-US" altLang="en-US" sz="3400" dirty="0"/>
              <a:t>is not.</a:t>
            </a:r>
          </a:p>
          <a:p>
            <a:r>
              <a:rPr lang="en-US" altLang="en-US" sz="3400" dirty="0"/>
              <a:t>Simple counting is not enough to check balance</a:t>
            </a:r>
          </a:p>
          <a:p>
            <a:r>
              <a:rPr lang="en-US" altLang="en-US" sz="3400" dirty="0"/>
              <a:t>You can do it with a stack: going from left to right</a:t>
            </a:r>
            <a:br>
              <a:rPr lang="en-US" altLang="en-US" sz="3400" dirty="0"/>
            </a:br>
            <a:endParaRPr lang="en-US" altLang="en-US" sz="3400" dirty="0"/>
          </a:p>
          <a:p>
            <a:pPr lvl="1"/>
            <a:r>
              <a:rPr lang="en-US" altLang="en-US" sz="3100" dirty="0"/>
              <a:t>If you see a </a:t>
            </a:r>
            <a:r>
              <a:rPr lang="en-US" altLang="en-US" sz="3100" dirty="0">
                <a:solidFill>
                  <a:schemeClr val="accent2"/>
                </a:solidFill>
              </a:rPr>
              <a:t>(</a:t>
            </a:r>
            <a:r>
              <a:rPr lang="en-US" altLang="en-US" sz="3100" dirty="0"/>
              <a:t>, </a:t>
            </a:r>
            <a:r>
              <a:rPr lang="en-US" altLang="en-US" sz="3100" dirty="0">
                <a:solidFill>
                  <a:schemeClr val="accent2"/>
                </a:solidFill>
              </a:rPr>
              <a:t>[</a:t>
            </a:r>
            <a:r>
              <a:rPr lang="en-US" altLang="en-US" sz="3100" dirty="0"/>
              <a:t>, or </a:t>
            </a:r>
            <a:r>
              <a:rPr lang="en-US" altLang="en-US" sz="3100" dirty="0">
                <a:solidFill>
                  <a:schemeClr val="accent2"/>
                </a:solidFill>
              </a:rPr>
              <a:t>{</a:t>
            </a:r>
            <a:r>
              <a:rPr lang="en-US" altLang="en-US" sz="3100" dirty="0"/>
              <a:t>, push it on the stack</a:t>
            </a:r>
          </a:p>
          <a:p>
            <a:pPr lvl="1"/>
            <a:r>
              <a:rPr lang="en-US" altLang="en-US" sz="3100" dirty="0"/>
              <a:t>If you see a </a:t>
            </a:r>
            <a:r>
              <a:rPr lang="en-US" altLang="en-US" sz="3100" dirty="0">
                <a:solidFill>
                  <a:schemeClr val="accent2"/>
                </a:solidFill>
              </a:rPr>
              <a:t>)</a:t>
            </a:r>
            <a:r>
              <a:rPr lang="en-US" altLang="en-US" sz="3100" dirty="0"/>
              <a:t>, </a:t>
            </a:r>
            <a:r>
              <a:rPr lang="en-US" altLang="en-US" sz="3100" dirty="0">
                <a:solidFill>
                  <a:schemeClr val="accent2"/>
                </a:solidFill>
              </a:rPr>
              <a:t>]</a:t>
            </a:r>
            <a:r>
              <a:rPr lang="en-US" altLang="en-US" sz="3100" dirty="0"/>
              <a:t>, or </a:t>
            </a:r>
            <a:r>
              <a:rPr lang="en-US" altLang="en-US" sz="3100" dirty="0">
                <a:solidFill>
                  <a:schemeClr val="accent2"/>
                </a:solidFill>
              </a:rPr>
              <a:t>}</a:t>
            </a:r>
            <a:r>
              <a:rPr lang="en-US" altLang="en-US" sz="3100" dirty="0"/>
              <a:t>, pop the stack and check whether you got the corresponding </a:t>
            </a:r>
            <a:r>
              <a:rPr lang="en-US" altLang="en-US" sz="3100" dirty="0">
                <a:solidFill>
                  <a:schemeClr val="accent2"/>
                </a:solidFill>
              </a:rPr>
              <a:t>(</a:t>
            </a:r>
            <a:r>
              <a:rPr lang="en-US" altLang="en-US" sz="3100" dirty="0"/>
              <a:t>, </a:t>
            </a:r>
            <a:r>
              <a:rPr lang="en-US" altLang="en-US" sz="3100" dirty="0">
                <a:solidFill>
                  <a:schemeClr val="accent2"/>
                </a:solidFill>
              </a:rPr>
              <a:t>[</a:t>
            </a:r>
            <a:r>
              <a:rPr lang="en-US" altLang="en-US" sz="3100" dirty="0"/>
              <a:t>, or </a:t>
            </a:r>
            <a:r>
              <a:rPr lang="en-US" altLang="en-US" sz="3100" dirty="0">
                <a:solidFill>
                  <a:schemeClr val="accent2"/>
                </a:solidFill>
              </a:rPr>
              <a:t>{</a:t>
            </a:r>
            <a:endParaRPr lang="en-US" altLang="en-US" sz="3100" dirty="0">
              <a:solidFill>
                <a:srgbClr val="FFFF99"/>
              </a:solidFill>
            </a:endParaRPr>
          </a:p>
          <a:p>
            <a:pPr lvl="1"/>
            <a:r>
              <a:rPr lang="en-US" altLang="en-US" sz="3100" dirty="0"/>
              <a:t>When you reach the end, check the stack state:</a:t>
            </a:r>
          </a:p>
          <a:p>
            <a:pPr marL="457200" lvl="1" indent="0">
              <a:buNone/>
            </a:pPr>
            <a:r>
              <a:rPr lang="en-US" altLang="en-US" sz="3100" dirty="0"/>
              <a:t>        Stack is empty</a:t>
            </a:r>
            <a:r>
              <a:rPr lang="tr-TR" altLang="en-US" sz="3100" dirty="0"/>
              <a:t> </a:t>
            </a:r>
            <a:r>
              <a:rPr lang="en-US" altLang="en-US" sz="3100" dirty="0">
                <a:sym typeface="Wingdings" panose="05000000000000000000" pitchFamily="2" charset="2"/>
              </a:rPr>
              <a:t></a:t>
            </a:r>
            <a:r>
              <a:rPr lang="en-US" altLang="en-US" sz="3100" dirty="0"/>
              <a:t> Balanced</a:t>
            </a:r>
          </a:p>
          <a:p>
            <a:pPr marL="457200" lvl="1" indent="0">
              <a:buNone/>
            </a:pPr>
            <a:r>
              <a:rPr lang="en-US" altLang="en-US" sz="3100" dirty="0"/>
              <a:t>        Stack is not empty </a:t>
            </a:r>
            <a:r>
              <a:rPr lang="en-US" altLang="en-US" sz="3100" dirty="0">
                <a:sym typeface="Wingdings" panose="05000000000000000000" pitchFamily="2" charset="2"/>
              </a:rPr>
              <a:t></a:t>
            </a:r>
            <a:r>
              <a:rPr lang="tr-TR" altLang="en-US" sz="3100" dirty="0">
                <a:sym typeface="Wingdings" panose="05000000000000000000" pitchFamily="2" charset="2"/>
              </a:rPr>
              <a:t> </a:t>
            </a:r>
            <a:r>
              <a:rPr lang="en-US" altLang="en-US" sz="3100" dirty="0"/>
              <a:t>Not balanced</a:t>
            </a:r>
            <a:br>
              <a:rPr lang="en-US" altLang="en-US" sz="3100" dirty="0"/>
            </a:br>
            <a:br>
              <a:rPr lang="en-US" altLang="en-US" dirty="0"/>
            </a:br>
            <a:r>
              <a:rPr lang="en-US" altLang="en-US" sz="2800" dirty="0"/>
              <a:t>Example:</a:t>
            </a:r>
            <a:br>
              <a:rPr lang="en-US" altLang="en-US" sz="2800" dirty="0"/>
            </a:br>
            <a:r>
              <a:rPr lang="en-US" altLang="en-US" sz="2800" dirty="0"/>
              <a:t>Input: exp = “[()]{}{[()]()}”</a:t>
            </a:r>
          </a:p>
          <a:p>
            <a:pPr marL="457200" lvl="1" indent="0">
              <a:buNone/>
            </a:pPr>
            <a:r>
              <a:rPr lang="en-US" altLang="en-US" sz="2800" dirty="0"/>
              <a:t>   Output: Balanced</a:t>
            </a:r>
          </a:p>
          <a:p>
            <a:pPr marL="457200" lvl="1" indent="0">
              <a:buNone/>
            </a:pPr>
            <a:r>
              <a:rPr lang="en-US" altLang="en-US" sz="2800" dirty="0"/>
              <a:t>Input: </a:t>
            </a:r>
            <a:r>
              <a:rPr lang="en-US" altLang="en-US" sz="2800" dirty="0" err="1"/>
              <a:t>exp</a:t>
            </a:r>
            <a:r>
              <a:rPr lang="en-US" altLang="en-US" sz="2800" dirty="0"/>
              <a:t> = “[ ( ] )”</a:t>
            </a:r>
          </a:p>
          <a:p>
            <a:pPr marL="457200" lvl="1" indent="0">
              <a:buNone/>
            </a:pPr>
            <a:r>
              <a:rPr lang="en-US" altLang="en-US" sz="2800" dirty="0"/>
              <a:t>   Output: Not Balanced</a:t>
            </a:r>
            <a:br>
              <a:rPr lang="en-US" altLang="en-US" dirty="0"/>
            </a:b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3658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1" y="214313"/>
            <a:ext cx="8892480" cy="1462087"/>
          </a:xfrm>
        </p:spPr>
        <p:txBody>
          <a:bodyPr>
            <a:normAutofit/>
          </a:bodyPr>
          <a:lstStyle/>
          <a:p>
            <a:r>
              <a:rPr lang="tr-TR" altLang="en-US" sz="3600" dirty="0">
                <a:cs typeface="Times New Roman" panose="02020603050405020304" pitchFamily="18" charset="0"/>
              </a:rPr>
              <a:t>Balancing </a:t>
            </a:r>
            <a:r>
              <a:rPr lang="en-US" altLang="en-US" sz="3600" dirty="0">
                <a:cs typeface="Times New Roman" panose="02020603050405020304" pitchFamily="18" charset="0"/>
              </a:rPr>
              <a:t>S</a:t>
            </a:r>
            <a:r>
              <a:rPr lang="tr-TR" altLang="en-US" sz="3600" dirty="0" err="1">
                <a:cs typeface="Times New Roman" panose="02020603050405020304" pitchFamily="18" charset="0"/>
              </a:rPr>
              <a:t>ymbols</a:t>
            </a:r>
            <a:r>
              <a:rPr lang="en-US" altLang="en-US" sz="3600" dirty="0">
                <a:cs typeface="Times New Roman" panose="02020603050405020304" pitchFamily="18" charset="0"/>
              </a:rPr>
              <a:t> in Expressions: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Algorithm</a:t>
            </a:r>
            <a:endParaRPr lang="tr-TR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556792"/>
            <a:ext cx="7920879" cy="4456113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2400" dirty="0">
                <a:cs typeface="Times New Roman" panose="02020603050405020304" pitchFamily="18" charset="0"/>
              </a:rPr>
              <a:t>Steps of </a:t>
            </a:r>
            <a:r>
              <a:rPr lang="tr-TR" altLang="en-US" sz="2400" dirty="0" err="1">
                <a:cs typeface="Times New Roman" panose="02020603050405020304" pitchFamily="18" charset="0"/>
              </a:rPr>
              <a:t>the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algorithm</a:t>
            </a:r>
            <a:r>
              <a:rPr lang="tr-TR" altLang="en-US" sz="2400" dirty="0">
                <a:cs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tr-TR" altLang="en-US" dirty="0">
                <a:cs typeface="Times New Roman" panose="02020603050405020304" pitchFamily="18" charset="0"/>
              </a:rPr>
              <a:t>Start </a:t>
            </a:r>
            <a:r>
              <a:rPr lang="tr-TR" altLang="en-US" dirty="0" err="1">
                <a:cs typeface="Times New Roman" panose="02020603050405020304" pitchFamily="18" charset="0"/>
              </a:rPr>
              <a:t>with</a:t>
            </a:r>
            <a:r>
              <a:rPr lang="tr-TR" altLang="en-US" dirty="0">
                <a:cs typeface="Times New Roman" panose="02020603050405020304" pitchFamily="18" charset="0"/>
              </a:rPr>
              <a:t> an </a:t>
            </a:r>
            <a:r>
              <a:rPr lang="tr-TR" altLang="en-US" dirty="0" err="1">
                <a:cs typeface="Times New Roman" panose="02020603050405020304" pitchFamily="18" charset="0"/>
              </a:rPr>
              <a:t>empty</a:t>
            </a:r>
            <a:r>
              <a:rPr lang="tr-TR" altLang="en-US" dirty="0">
                <a:cs typeface="Times New Roman" panose="02020603050405020304" pitchFamily="18" charset="0"/>
              </a:rPr>
              <a:t> stack</a:t>
            </a:r>
          </a:p>
          <a:p>
            <a:pPr lvl="1" eaLnBrk="1" hangingPunct="1"/>
            <a:r>
              <a:rPr lang="tr-TR" altLang="en-US" dirty="0">
                <a:cs typeface="Times New Roman" panose="02020603050405020304" pitchFamily="18" charset="0"/>
              </a:rPr>
              <a:t>Read </a:t>
            </a:r>
            <a:r>
              <a:rPr lang="tr-TR" altLang="en-US" dirty="0" err="1">
                <a:cs typeface="Times New Roman" panose="02020603050405020304" pitchFamily="18" charset="0"/>
              </a:rPr>
              <a:t>all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char</a:t>
            </a:r>
            <a:r>
              <a:rPr lang="en-US" altLang="en-US" dirty="0">
                <a:cs typeface="Times New Roman" panose="02020603050405020304" pitchFamily="18" charset="0"/>
              </a:rPr>
              <a:t>a</a:t>
            </a:r>
            <a:r>
              <a:rPr lang="tr-TR" altLang="en-US" dirty="0" err="1">
                <a:cs typeface="Times New Roman" panose="02020603050405020304" pitchFamily="18" charset="0"/>
              </a:rPr>
              <a:t>cters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until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the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end</a:t>
            </a:r>
            <a:r>
              <a:rPr lang="tr-TR" altLang="en-US" dirty="0">
                <a:cs typeface="Times New Roman" panose="02020603050405020304" pitchFamily="18" charset="0"/>
              </a:rPr>
              <a:t> of </a:t>
            </a:r>
            <a:r>
              <a:rPr lang="tr-TR" altLang="en-US" dirty="0" err="1">
                <a:cs typeface="Times New Roman" panose="02020603050405020304" pitchFamily="18" charset="0"/>
              </a:rPr>
              <a:t>the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expression</a:t>
            </a:r>
            <a:endParaRPr lang="tr-TR" altLang="en-US" dirty="0">
              <a:cs typeface="Times New Roman" panose="02020603050405020304" pitchFamily="18" charset="0"/>
            </a:endParaRPr>
          </a:p>
          <a:p>
            <a:pPr lvl="2"/>
            <a:r>
              <a:rPr lang="tr-TR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Push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the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char</a:t>
            </a:r>
            <a:r>
              <a:rPr lang="en-US" altLang="en-US" dirty="0">
                <a:cs typeface="Times New Roman" panose="02020603050405020304" pitchFamily="18" charset="0"/>
              </a:rPr>
              <a:t>a</a:t>
            </a:r>
            <a:r>
              <a:rPr lang="tr-TR" altLang="en-US" dirty="0" err="1">
                <a:cs typeface="Times New Roman" panose="02020603050405020304" pitchFamily="18" charset="0"/>
              </a:rPr>
              <a:t>cter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onto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the</a:t>
            </a:r>
            <a:r>
              <a:rPr lang="tr-TR" altLang="en-US" dirty="0">
                <a:cs typeface="Times New Roman" panose="02020603050405020304" pitchFamily="18" charset="0"/>
              </a:rPr>
              <a:t> stack </a:t>
            </a:r>
            <a:r>
              <a:rPr lang="tr-TR" altLang="en-US" dirty="0" err="1">
                <a:cs typeface="Times New Roman" panose="02020603050405020304" pitchFamily="18" charset="0"/>
              </a:rPr>
              <a:t>if</a:t>
            </a:r>
            <a:r>
              <a:rPr lang="tr-TR" altLang="en-US" dirty="0">
                <a:cs typeface="Times New Roman" panose="02020603050405020304" pitchFamily="18" charset="0"/>
              </a:rPr>
              <a:t> it is an </a:t>
            </a:r>
            <a:r>
              <a:rPr lang="tr-TR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opening</a:t>
            </a:r>
            <a:r>
              <a:rPr lang="tr-TR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symbol</a:t>
            </a:r>
            <a:r>
              <a:rPr lang="tr-TR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tr-TR" altLang="en-US" dirty="0" err="1">
                <a:cs typeface="Times New Roman" panose="02020603050405020304" pitchFamily="18" charset="0"/>
              </a:rPr>
              <a:t>If</a:t>
            </a:r>
            <a:r>
              <a:rPr lang="tr-TR" altLang="en-US" dirty="0">
                <a:cs typeface="Times New Roman" panose="02020603050405020304" pitchFamily="18" charset="0"/>
              </a:rPr>
              <a:t> it is a </a:t>
            </a:r>
            <a:r>
              <a:rPr lang="tr-TR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closing</a:t>
            </a:r>
            <a:r>
              <a:rPr lang="tr-TR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symbol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r>
              <a:rPr lang="tr-TR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dirty="0">
                <a:solidFill>
                  <a:srgbClr val="6600CC"/>
                </a:solidFill>
                <a:cs typeface="Times New Roman" panose="02020603050405020304" pitchFamily="18" charset="0"/>
              </a:rPr>
              <a:t>pop </a:t>
            </a:r>
            <a:r>
              <a:rPr lang="tr-TR" altLang="en-US" dirty="0" err="1">
                <a:solidFill>
                  <a:srgbClr val="6600CC"/>
                </a:solidFill>
                <a:cs typeface="Times New Roman" panose="02020603050405020304" pitchFamily="18" charset="0"/>
              </a:rPr>
              <a:t>the</a:t>
            </a:r>
            <a:r>
              <a:rPr lang="tr-TR" altLang="en-US" dirty="0">
                <a:solidFill>
                  <a:srgbClr val="6600CC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solidFill>
                  <a:srgbClr val="6600CC"/>
                </a:solidFill>
                <a:cs typeface="Times New Roman" panose="02020603050405020304" pitchFamily="18" charset="0"/>
              </a:rPr>
              <a:t>stack</a:t>
            </a:r>
            <a:r>
              <a:rPr lang="en-US" altLang="en-US" dirty="0">
                <a:solidFill>
                  <a:srgbClr val="6600CC"/>
                </a:solidFill>
                <a:cs typeface="Times New Roman" panose="02020603050405020304" pitchFamily="18" charset="0"/>
              </a:rPr>
              <a:t>.</a:t>
            </a:r>
            <a:r>
              <a:rPr lang="tr-TR" altLang="en-US" dirty="0">
                <a:solidFill>
                  <a:srgbClr val="6600CC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6600CC"/>
                </a:solidFill>
                <a:cs typeface="Times New Roman" panose="02020603050405020304" pitchFamily="18" charset="0"/>
              </a:rPr>
              <a:t>At any point,</a:t>
            </a:r>
            <a:r>
              <a:rPr lang="tr-TR" altLang="en-US" dirty="0">
                <a:solidFill>
                  <a:srgbClr val="6600CC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6600CC"/>
                </a:solidFill>
                <a:cs typeface="Times New Roman" panose="02020603050405020304" pitchFamily="18" charset="0"/>
              </a:rPr>
              <a:t>if the stack becomes empty while there is a closing symbol</a:t>
            </a:r>
            <a:r>
              <a:rPr lang="tr-TR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report</a:t>
            </a:r>
            <a:r>
              <a:rPr lang="tr-TR" altLang="en-US" dirty="0">
                <a:cs typeface="Times New Roman" panose="02020603050405020304" pitchFamily="18" charset="0"/>
              </a:rPr>
              <a:t> an </a:t>
            </a:r>
            <a:r>
              <a:rPr lang="tr-TR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error</a:t>
            </a:r>
            <a:r>
              <a:rPr lang="tr-TR" altLang="en-US" dirty="0">
                <a:solidFill>
                  <a:srgbClr val="6600CC"/>
                </a:solidFill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tr-TR" altLang="en-US" dirty="0" err="1">
                <a:cs typeface="Times New Roman" panose="02020603050405020304" pitchFamily="18" charset="0"/>
              </a:rPr>
              <a:t>If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the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symbol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just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popped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does</a:t>
            </a:r>
            <a:r>
              <a:rPr lang="tr-TR" altLang="en-US" dirty="0">
                <a:cs typeface="Times New Roman" panose="02020603050405020304" pitchFamily="18" charset="0"/>
              </a:rPr>
              <a:t> not </a:t>
            </a:r>
            <a:r>
              <a:rPr lang="tr-TR" altLang="en-US" dirty="0" err="1">
                <a:cs typeface="Times New Roman" panose="02020603050405020304" pitchFamily="18" charset="0"/>
              </a:rPr>
              <a:t>match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with</a:t>
            </a:r>
            <a:r>
              <a:rPr lang="tr-TR" altLang="en-US" dirty="0">
                <a:cs typeface="Times New Roman" panose="02020603050405020304" pitchFamily="18" charset="0"/>
              </a:rPr>
              <a:t> a </a:t>
            </a:r>
            <a:r>
              <a:rPr lang="tr-TR" altLang="en-US" dirty="0" err="1">
                <a:cs typeface="Times New Roman" panose="02020603050405020304" pitchFamily="18" charset="0"/>
              </a:rPr>
              <a:t>closing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symbol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then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report</a:t>
            </a:r>
            <a:r>
              <a:rPr lang="tr-TR" altLang="en-US" dirty="0">
                <a:cs typeface="Times New Roman" panose="02020603050405020304" pitchFamily="18" charset="0"/>
              </a:rPr>
              <a:t> an </a:t>
            </a:r>
            <a:r>
              <a:rPr lang="tr-TR" altLang="en-US" dirty="0" err="1">
                <a:cs typeface="Times New Roman" panose="02020603050405020304" pitchFamily="18" charset="0"/>
              </a:rPr>
              <a:t>error</a:t>
            </a:r>
            <a:r>
              <a:rPr lang="tr-TR" altLang="en-US" dirty="0"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en-US" dirty="0" err="1">
                <a:cs typeface="Times New Roman" panose="02020603050405020304" pitchFamily="18" charset="0"/>
              </a:rPr>
              <a:t>W</a:t>
            </a:r>
            <a:r>
              <a:rPr lang="tr-TR" altLang="en-US" dirty="0" err="1">
                <a:cs typeface="Times New Roman" panose="02020603050405020304" pitchFamily="18" charset="0"/>
              </a:rPr>
              <a:t>hen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end</a:t>
            </a:r>
            <a:r>
              <a:rPr lang="tr-TR" altLang="en-US" dirty="0">
                <a:cs typeface="Times New Roman" panose="02020603050405020304" pitchFamily="18" charset="0"/>
              </a:rPr>
              <a:t>-of-</a:t>
            </a:r>
            <a:r>
              <a:rPr lang="en-US" altLang="en-US" dirty="0">
                <a:cs typeface="Times New Roman" panose="02020603050405020304" pitchFamily="18" charset="0"/>
              </a:rPr>
              <a:t>expression</a:t>
            </a:r>
            <a:r>
              <a:rPr lang="tr-TR" altLang="en-US" dirty="0">
                <a:cs typeface="Times New Roman" panose="02020603050405020304" pitchFamily="18" charset="0"/>
              </a:rPr>
              <a:t> is </a:t>
            </a:r>
            <a:r>
              <a:rPr lang="tr-TR" altLang="en-US" dirty="0" err="1">
                <a:cs typeface="Times New Roman" panose="02020603050405020304" pitchFamily="18" charset="0"/>
              </a:rPr>
              <a:t>reached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cs typeface="Times New Roman" panose="02020603050405020304" pitchFamily="18" charset="0"/>
              </a:rPr>
              <a:t>i</a:t>
            </a:r>
            <a:r>
              <a:rPr lang="tr-TR" altLang="en-US" dirty="0">
                <a:cs typeface="Times New Roman" panose="02020603050405020304" pitchFamily="18" charset="0"/>
              </a:rPr>
              <a:t>f </a:t>
            </a:r>
            <a:r>
              <a:rPr lang="tr-TR" altLang="en-US" dirty="0" err="1">
                <a:cs typeface="Times New Roman" panose="02020603050405020304" pitchFamily="18" charset="0"/>
              </a:rPr>
              <a:t>the</a:t>
            </a:r>
            <a:r>
              <a:rPr lang="tr-TR" altLang="en-US" dirty="0">
                <a:cs typeface="Times New Roman" panose="02020603050405020304" pitchFamily="18" charset="0"/>
              </a:rPr>
              <a:t> stack is not </a:t>
            </a:r>
            <a:r>
              <a:rPr lang="tr-TR" altLang="en-US" dirty="0" err="1">
                <a:cs typeface="Times New Roman" panose="02020603050405020304" pitchFamily="18" charset="0"/>
              </a:rPr>
              <a:t>empty</a:t>
            </a:r>
            <a:r>
              <a:rPr lang="en-US" altLang="en-US" dirty="0">
                <a:cs typeface="Times New Roman" panose="02020603050405020304" pitchFamily="18" charset="0"/>
              </a:rPr>
              <a:t>,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report</a:t>
            </a:r>
            <a:r>
              <a:rPr lang="tr-TR" altLang="en-US" dirty="0">
                <a:cs typeface="Times New Roman" panose="02020603050405020304" pitchFamily="18" charset="0"/>
              </a:rPr>
              <a:t> an </a:t>
            </a:r>
            <a:r>
              <a:rPr lang="tr-TR" altLang="en-US" dirty="0" err="1">
                <a:cs typeface="Times New Roman" panose="02020603050405020304" pitchFamily="18" charset="0"/>
              </a:rPr>
              <a:t>error</a:t>
            </a:r>
            <a:r>
              <a:rPr lang="tr-TR" altLang="en-US" dirty="0">
                <a:cs typeface="Times New Roman" panose="02020603050405020304" pitchFamily="18" charset="0"/>
              </a:rPr>
              <a:t>.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267" y="188641"/>
            <a:ext cx="8532440" cy="57606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/>
              <a:t>Example: </a:t>
            </a:r>
            <a:r>
              <a:rPr lang="tr-TR" altLang="en-US" sz="3600" dirty="0" err="1"/>
              <a:t>Pseudocode</a:t>
            </a:r>
            <a:r>
              <a:rPr lang="tr-TR" altLang="en-US" sz="3600" dirty="0"/>
              <a:t> </a:t>
            </a:r>
            <a:r>
              <a:rPr lang="tr-TR" altLang="en-US" sz="3600" dirty="0" err="1"/>
              <a:t>for</a:t>
            </a:r>
            <a:r>
              <a:rPr lang="tr-TR" altLang="en-US" sz="3600" dirty="0"/>
              <a:t> </a:t>
            </a:r>
            <a:r>
              <a:rPr lang="tr-TR" altLang="en-US" sz="3600" dirty="0" err="1"/>
              <a:t>Balancing</a:t>
            </a:r>
            <a:r>
              <a:rPr lang="tr-TR" altLang="en-US" sz="3600" dirty="0"/>
              <a:t> </a:t>
            </a:r>
            <a:r>
              <a:rPr lang="tr-TR" altLang="en-US" sz="3600" dirty="0" err="1"/>
              <a:t>Symbol</a:t>
            </a:r>
            <a:r>
              <a:rPr lang="en-US" altLang="en-US" sz="3600" dirty="0"/>
              <a:t>s</a:t>
            </a:r>
            <a:endParaRPr lang="tr-TR" altLang="en-US" sz="3600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764705"/>
            <a:ext cx="8820472" cy="609329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//Algorithm checks balance for only braces :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{ , }. </a:t>
            </a:r>
            <a:r>
              <a:rPr lang="en-US" altLang="en-US" sz="2000" i="1" dirty="0">
                <a:latin typeface="Times New Roman" panose="02020603050405020304" pitchFamily="18" charset="0"/>
              </a:rPr>
              <a:t>More symbols can be added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000" i="1" dirty="0">
                <a:latin typeface="Times New Roman" panose="02020603050405020304" pitchFamily="18" charset="0"/>
              </a:rPr>
              <a:t>S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dirty="0" err="1">
                <a:latin typeface="Times New Roman" panose="02020603050405020304" pitchFamily="18" charset="0"/>
              </a:rPr>
              <a:t>createStack</a:t>
            </a:r>
            <a:r>
              <a:rPr lang="tr-TR" altLang="en-US" sz="2000" dirty="0">
                <a:latin typeface="Times New Roman" panose="02020603050405020304" pitchFamily="18" charset="0"/>
              </a:rPr>
              <a:t>( )</a:t>
            </a:r>
            <a:r>
              <a:rPr lang="en-US" altLang="en-US" sz="2000" dirty="0">
                <a:latin typeface="Times New Roman" panose="02020603050405020304" pitchFamily="18" charset="0"/>
              </a:rPr>
              <a:t>  //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str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is the expression string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CheckBalance</a:t>
            </a:r>
            <a:r>
              <a:rPr lang="en-US" altLang="en-US" sz="2400" dirty="0">
                <a:solidFill>
                  <a:srgbClr val="00B0F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str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endParaRPr lang="tr-TR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   </a:t>
            </a:r>
            <a:r>
              <a:rPr lang="tr-TR" altLang="en-US" sz="2000" i="1" dirty="0" err="1">
                <a:latin typeface="Times New Roman" panose="02020603050405020304" pitchFamily="18" charset="0"/>
              </a:rPr>
              <a:t>balanced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tr-TR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   </a:t>
            </a:r>
            <a:r>
              <a:rPr lang="tr-TR" altLang="en-US" sz="2000" i="1" dirty="0">
                <a:latin typeface="Times New Roman" panose="02020603050405020304" pitchFamily="18" charset="0"/>
              </a:rPr>
              <a:t>i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   </a:t>
            </a:r>
            <a:r>
              <a:rPr lang="tr-TR" altLang="en-US" sz="2000" b="1" dirty="0" err="1">
                <a:latin typeface="Times New Roman" panose="02020603050405020304" pitchFamily="18" charset="0"/>
              </a:rPr>
              <a:t>while</a:t>
            </a:r>
            <a:r>
              <a:rPr lang="tr-TR" altLang="en-US" sz="2000" dirty="0">
                <a:latin typeface="Times New Roman" panose="02020603050405020304" pitchFamily="18" charset="0"/>
              </a:rPr>
              <a:t> (</a:t>
            </a:r>
            <a:r>
              <a:rPr lang="tr-TR" altLang="en-US" sz="2000" i="1" dirty="0" err="1">
                <a:latin typeface="Times New Roman" panose="02020603050405020304" pitchFamily="18" charset="0"/>
              </a:rPr>
              <a:t>balanced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dirty="0" err="1">
                <a:latin typeface="Times New Roman" panose="02020603050405020304" pitchFamily="18" charset="0"/>
              </a:rPr>
              <a:t>and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i="1" dirty="0">
                <a:latin typeface="Times New Roman" panose="02020603050405020304" pitchFamily="18" charset="0"/>
              </a:rPr>
              <a:t>i</a:t>
            </a:r>
            <a:r>
              <a:rPr lang="tr-TR" altLang="en-US" sz="2000" dirty="0">
                <a:latin typeface="Times New Roman" panose="02020603050405020304" pitchFamily="18" charset="0"/>
              </a:rPr>
              <a:t>&lt; </a:t>
            </a:r>
            <a:r>
              <a:rPr lang="tr-TR" altLang="en-US" sz="2000" i="1" dirty="0" err="1">
                <a:latin typeface="Times New Roman" panose="02020603050405020304" pitchFamily="18" charset="0"/>
              </a:rPr>
              <a:t>lengthOf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str</a:t>
            </a:r>
            <a:r>
              <a:rPr lang="tr-TR" altLang="en-US" sz="2000" dirty="0">
                <a:latin typeface="Times New Roman" panose="02020603050405020304" pitchFamily="18" charset="0"/>
              </a:rPr>
              <a:t>)</a:t>
            </a:r>
            <a:r>
              <a:rPr lang="tr-TR" altLang="en-US" sz="2000" b="1" dirty="0">
                <a:latin typeface="Times New Roman" panose="02020603050405020304" pitchFamily="18" charset="0"/>
              </a:rPr>
              <a:t> do</a:t>
            </a:r>
            <a:endParaRPr lang="tr-TR" alt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tr-TR" altLang="en-US" sz="2000" dirty="0">
                <a:latin typeface="Times New Roman" panose="02020603050405020304" pitchFamily="18" charset="0"/>
              </a:rPr>
              <a:t>	</a:t>
            </a:r>
            <a:r>
              <a:rPr lang="tr-TR" altLang="en-US" sz="2000" b="1" dirty="0">
                <a:latin typeface="Times New Roman" panose="02020603050405020304" pitchFamily="18" charset="0"/>
              </a:rPr>
              <a:t>  	</a:t>
            </a:r>
            <a:r>
              <a:rPr lang="tr-TR" altLang="en-US" sz="2000" i="1" dirty="0" err="1">
                <a:latin typeface="Times New Roman" panose="02020603050405020304" pitchFamily="18" charset="0"/>
              </a:rPr>
              <a:t>ch</a:t>
            </a:r>
            <a:r>
              <a:rPr lang="tr-TR" altLang="en-US" sz="2000" i="1" dirty="0">
                <a:latin typeface="Times New Roman" panose="02020603050405020304" pitchFamily="18" charset="0"/>
              </a:rPr>
              <a:t> 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000" i="1" dirty="0">
                <a:latin typeface="Times New Roman" panose="02020603050405020304" pitchFamily="18" charset="0"/>
              </a:rPr>
              <a:t>		i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i+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Times New Roman" panose="02020603050405020304" pitchFamily="18" charset="0"/>
              </a:rPr>
              <a:t>		</a:t>
            </a:r>
            <a:r>
              <a:rPr lang="tr-TR" altLang="en-US" sz="2000" b="1" dirty="0" err="1">
                <a:latin typeface="Times New Roman" panose="02020603050405020304" pitchFamily="18" charset="0"/>
              </a:rPr>
              <a:t>if</a:t>
            </a:r>
            <a:r>
              <a:rPr lang="tr-TR" altLang="en-US" sz="2000" b="1" dirty="0">
                <a:latin typeface="Times New Roman" panose="02020603050405020304" pitchFamily="18" charset="0"/>
              </a:rPr>
              <a:t>  </a:t>
            </a:r>
            <a:r>
              <a:rPr lang="tr-TR" altLang="en-US" sz="2000" i="1" dirty="0" err="1">
                <a:latin typeface="Times New Roman" panose="02020603050405020304" pitchFamily="18" charset="0"/>
              </a:rPr>
              <a:t>ch</a:t>
            </a:r>
            <a:r>
              <a:rPr lang="tr-TR" altLang="en-US" sz="2000" b="1" dirty="0">
                <a:latin typeface="Times New Roman" panose="02020603050405020304" pitchFamily="18" charset="0"/>
              </a:rPr>
              <a:t> =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tr-TR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</a:t>
            </a:r>
            <a:r>
              <a:rPr lang="tr-T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tr-T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altLang="en-US" sz="2000" i="1" dirty="0" err="1">
                <a:latin typeface="Times New Roman" panose="02020603050405020304" pitchFamily="18" charset="0"/>
              </a:rPr>
              <a:t>ch</a:t>
            </a:r>
            <a:r>
              <a:rPr lang="tr-TR" altLang="en-US" sz="2000" b="1" dirty="0">
                <a:latin typeface="Times New Roman" panose="02020603050405020304" pitchFamily="18" charset="0"/>
              </a:rPr>
              <a:t> =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tr-TR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tr-T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latin typeface="Times New Roman" panose="02020603050405020304" pitchFamily="18" charset="0"/>
              </a:rPr>
              <a:t>IsEmpty</a:t>
            </a:r>
            <a:r>
              <a:rPr lang="tr-TR" altLang="en-US" sz="2000" dirty="0">
                <a:latin typeface="Times New Roman" panose="02020603050405020304" pitchFamily="18" charset="0"/>
              </a:rPr>
              <a:t>()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dirty="0">
                <a:latin typeface="Times New Roman" panose="02020603050405020304" pitchFamily="18" charset="0"/>
              </a:rPr>
              <a:t>=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dirty="0">
                <a:latin typeface="Times New Roman" panose="02020603050405020304" pitchFamily="18" charset="0"/>
              </a:rPr>
              <a:t>FALSE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dirty="0" err="1">
                <a:latin typeface="Times New Roman" panose="02020603050405020304" pitchFamily="18" charset="0"/>
              </a:rPr>
              <a:t>and</a:t>
            </a:r>
            <a:r>
              <a:rPr lang="tr-TR" altLang="en-US" sz="2000" dirty="0">
                <a:latin typeface="Times New Roman" panose="02020603050405020304" pitchFamily="18" charset="0"/>
              </a:rPr>
              <a:t> S(top)==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tr-TR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//No problem</a:t>
            </a:r>
            <a:endParaRPr lang="tr-TR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Times New Roman" panose="02020603050405020304" pitchFamily="18" charset="0"/>
              </a:rPr>
              <a:t>		                     Pop()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000" i="1" dirty="0">
                <a:latin typeface="Times New Roman" panose="02020603050405020304" pitchFamily="18" charset="0"/>
              </a:rPr>
              <a:t>			      </a:t>
            </a:r>
            <a:r>
              <a:rPr lang="tr-TR" altLang="en-US" sz="2000" i="1" dirty="0" err="1">
                <a:latin typeface="Times New Roman" panose="02020603050405020304" pitchFamily="18" charset="0"/>
              </a:rPr>
              <a:t>balanced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Not balanced</a:t>
            </a:r>
            <a:endParaRPr lang="tr-T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tr-T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000" i="1" dirty="0" err="1">
                <a:latin typeface="Times New Roman" panose="02020603050405020304" pitchFamily="18" charset="0"/>
              </a:rPr>
              <a:t>balanced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latin typeface="Times New Roman" panose="02020603050405020304" pitchFamily="18" charset="0"/>
              </a:rPr>
              <a:t>IsEmpty</a:t>
            </a:r>
            <a:r>
              <a:rPr lang="tr-TR" altLang="en-US" sz="2000" dirty="0">
                <a:latin typeface="Times New Roman" panose="02020603050405020304" pitchFamily="18" charset="0"/>
              </a:rPr>
              <a:t>()</a:t>
            </a:r>
            <a:endParaRPr lang="tr-TR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Times New Roman" panose="02020603050405020304" pitchFamily="18" charset="0"/>
              </a:rPr>
              <a:t>       </a:t>
            </a:r>
            <a:r>
              <a:rPr lang="tr-TR" altLang="en-US" sz="2000" b="1" dirty="0" err="1">
                <a:latin typeface="Times New Roman" panose="02020603050405020304" pitchFamily="18" charset="0"/>
              </a:rPr>
              <a:t>return</a:t>
            </a:r>
            <a:r>
              <a:rPr lang="tr-TR" altLang="en-US" sz="2000" dirty="0">
                <a:latin typeface="Times New Roman" panose="02020603050405020304" pitchFamily="18" charset="0"/>
              </a:rPr>
              <a:t> TRUE </a:t>
            </a:r>
            <a:r>
              <a:rPr lang="en-US" altLang="en-US" sz="2000" dirty="0">
                <a:latin typeface="Times New Roman" panose="02020603050405020304" pitchFamily="18" charset="0"/>
              </a:rPr>
              <a:t>  // </a:t>
            </a:r>
            <a:r>
              <a:rPr lang="tr-T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endParaRPr lang="tr-T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  </a:t>
            </a:r>
            <a:r>
              <a:rPr lang="tr-TR" altLang="en-US" sz="2000" b="1" dirty="0">
                <a:latin typeface="Times New Roman" panose="02020603050405020304" pitchFamily="18" charset="0"/>
              </a:rPr>
              <a:t>else 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tr-T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 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// </a:t>
            </a:r>
            <a:r>
              <a:rPr lang="tr-T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</a:t>
            </a:r>
            <a:r>
              <a:rPr lang="tr-T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endParaRPr lang="tr-T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r>
              <a:rPr lang="tr-TR" altLang="en-US" sz="3600" dirty="0">
                <a:cs typeface="Times New Roman" panose="02020603050405020304" pitchFamily="18" charset="0"/>
              </a:rPr>
              <a:t>Balancing </a:t>
            </a:r>
            <a:r>
              <a:rPr lang="en-US" altLang="en-US" sz="3600" dirty="0">
                <a:cs typeface="Times New Roman" panose="02020603050405020304" pitchFamily="18" charset="0"/>
              </a:rPr>
              <a:t>S</a:t>
            </a:r>
            <a:r>
              <a:rPr lang="tr-TR" altLang="en-US" sz="3600" dirty="0" err="1">
                <a:cs typeface="Times New Roman" panose="02020603050405020304" pitchFamily="18" charset="0"/>
              </a:rPr>
              <a:t>ymbols</a:t>
            </a:r>
            <a:r>
              <a:rPr lang="en-US" altLang="en-US" sz="3600" dirty="0">
                <a:cs typeface="Times New Roman" panose="02020603050405020304" pitchFamily="18" charset="0"/>
              </a:rPr>
              <a:t> in Expressions</a:t>
            </a:r>
            <a:endParaRPr lang="tr-TR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8060" y="1581945"/>
            <a:ext cx="8388424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200" dirty="0" err="1">
                <a:cs typeface="Times New Roman" panose="02020603050405020304" pitchFamily="18" charset="0"/>
              </a:rPr>
              <a:t>Trace</a:t>
            </a:r>
            <a:r>
              <a:rPr lang="tr-TR" altLang="en-US" sz="2200" dirty="0">
                <a:cs typeface="Times New Roman" panose="02020603050405020304" pitchFamily="18" charset="0"/>
              </a:rPr>
              <a:t> of </a:t>
            </a:r>
            <a:r>
              <a:rPr lang="tr-TR" altLang="en-US" sz="2200" dirty="0" err="1">
                <a:cs typeface="Times New Roman" panose="02020603050405020304" pitchFamily="18" charset="0"/>
              </a:rPr>
              <a:t>the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algorithm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that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checks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for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the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balanced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braces</a:t>
            </a:r>
            <a:r>
              <a:rPr lang="en-US" altLang="en-US" sz="2200" dirty="0">
                <a:cs typeface="Times New Roman" panose="02020603050405020304" pitchFamily="18" charset="0"/>
              </a:rPr>
              <a:t> in the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cs typeface="Times New Roman" panose="02020603050405020304" pitchFamily="18" charset="0"/>
              </a:rPr>
              <a:t>expression:  </a:t>
            </a:r>
            <a:endParaRPr lang="tr-TR" altLang="en-US" sz="2200" dirty="0">
              <a:cs typeface="Times New Roman" panose="02020603050405020304" pitchFamily="18" charset="0"/>
            </a:endParaRPr>
          </a:p>
        </p:txBody>
      </p:sp>
      <p:grpSp>
        <p:nvGrpSpPr>
          <p:cNvPr id="29700" name="Group 10"/>
          <p:cNvGrpSpPr>
            <a:grpSpLocks/>
          </p:cNvGrpSpPr>
          <p:nvPr/>
        </p:nvGrpSpPr>
        <p:grpSpPr bwMode="auto">
          <a:xfrm>
            <a:off x="1475656" y="1988840"/>
            <a:ext cx="7129163" cy="2881719"/>
            <a:chOff x="1791" y="1437"/>
            <a:chExt cx="4289" cy="1374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009" y="1437"/>
              <a:ext cx="9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 dirty="0"/>
                <a:t>{a { b } c}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1791" y="1842"/>
              <a:ext cx="273" cy="680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tr-TR" altLang="en-US"/>
            </a:p>
            <a:p>
              <a:pPr eaLnBrk="1" hangingPunct="1">
                <a:spcBef>
                  <a:spcPct val="50000"/>
                </a:spcBef>
              </a:pPr>
              <a:endParaRPr lang="tr-TR" altLang="en-US"/>
            </a:p>
            <a:p>
              <a:pPr eaLnBrk="1" hangingPunct="1">
                <a:spcBef>
                  <a:spcPct val="50000"/>
                </a:spcBef>
              </a:pPr>
              <a:r>
                <a:rPr lang="tr-TR" altLang="en-US"/>
                <a:t>{</a:t>
              </a:r>
            </a:p>
          </p:txBody>
        </p:sp>
        <p:sp>
          <p:nvSpPr>
            <p:cNvPr id="29703" name="Text Box 6"/>
            <p:cNvSpPr txBox="1">
              <a:spLocks noChangeArrowheads="1"/>
            </p:cNvSpPr>
            <p:nvPr/>
          </p:nvSpPr>
          <p:spPr bwMode="auto">
            <a:xfrm>
              <a:off x="2200" y="1842"/>
              <a:ext cx="273" cy="680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tr-TR" altLang="en-US" dirty="0"/>
            </a:p>
            <a:p>
              <a:pPr eaLnBrk="1" hangingPunct="1">
                <a:spcBef>
                  <a:spcPct val="50000"/>
                </a:spcBef>
              </a:pPr>
              <a:r>
                <a:rPr lang="tr-TR" altLang="en-US" dirty="0"/>
                <a:t>{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tr-TR" altLang="en-US" dirty="0"/>
                <a:t>{</a:t>
              </a:r>
            </a:p>
          </p:txBody>
        </p:sp>
        <p:sp>
          <p:nvSpPr>
            <p:cNvPr id="29704" name="Text Box 7"/>
            <p:cNvSpPr txBox="1">
              <a:spLocks noChangeArrowheads="1"/>
            </p:cNvSpPr>
            <p:nvPr/>
          </p:nvSpPr>
          <p:spPr bwMode="auto">
            <a:xfrm>
              <a:off x="2653" y="1842"/>
              <a:ext cx="273" cy="680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tr-TR" altLang="en-US"/>
            </a:p>
            <a:p>
              <a:pPr eaLnBrk="1" hangingPunct="1">
                <a:spcBef>
                  <a:spcPct val="50000"/>
                </a:spcBef>
              </a:pPr>
              <a:endParaRPr lang="tr-TR" altLang="en-US"/>
            </a:p>
            <a:p>
              <a:pPr eaLnBrk="1" hangingPunct="1">
                <a:spcBef>
                  <a:spcPct val="50000"/>
                </a:spcBef>
              </a:pPr>
              <a:r>
                <a:rPr lang="tr-TR" altLang="en-US"/>
                <a:t>{</a:t>
              </a:r>
            </a:p>
          </p:txBody>
        </p:sp>
        <p:sp>
          <p:nvSpPr>
            <p:cNvPr id="29705" name="Text Box 8"/>
            <p:cNvSpPr txBox="1">
              <a:spLocks noChangeArrowheads="1"/>
            </p:cNvSpPr>
            <p:nvPr/>
          </p:nvSpPr>
          <p:spPr bwMode="auto">
            <a:xfrm>
              <a:off x="3061" y="1842"/>
              <a:ext cx="273" cy="679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tr-TR" altLang="en-US"/>
            </a:p>
            <a:p>
              <a:pPr eaLnBrk="1" hangingPunct="1">
                <a:spcBef>
                  <a:spcPct val="50000"/>
                </a:spcBef>
              </a:pPr>
              <a:endParaRPr lang="tr-TR" altLang="en-US"/>
            </a:p>
            <a:p>
              <a:pPr eaLnBrk="1" hangingPunct="1">
                <a:spcBef>
                  <a:spcPct val="50000"/>
                </a:spcBef>
              </a:pPr>
              <a:endParaRPr lang="tr-TR" altLang="en-US"/>
            </a:p>
          </p:txBody>
        </p:sp>
        <p:sp>
          <p:nvSpPr>
            <p:cNvPr id="29706" name="Text Box 9"/>
            <p:cNvSpPr txBox="1">
              <a:spLocks noChangeArrowheads="1"/>
            </p:cNvSpPr>
            <p:nvPr/>
          </p:nvSpPr>
          <p:spPr bwMode="auto">
            <a:xfrm>
              <a:off x="3470" y="1842"/>
              <a:ext cx="2610" cy="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81000" indent="-3810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tr-TR" altLang="en-US" sz="1800" dirty="0" err="1"/>
                <a:t>Push</a:t>
              </a:r>
              <a:r>
                <a:rPr lang="tr-TR" altLang="en-US" sz="1800" dirty="0"/>
                <a:t>  {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tr-TR" altLang="en-US" sz="1800" dirty="0" err="1"/>
                <a:t>Push</a:t>
              </a:r>
              <a:r>
                <a:rPr lang="tr-TR" altLang="en-US" sz="1800" dirty="0"/>
                <a:t>  {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tr-TR" altLang="en-US" sz="1800" dirty="0"/>
                <a:t>Pop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tr-TR" altLang="en-US" sz="1800" dirty="0"/>
                <a:t>Pop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tr-TR" altLang="en-US" sz="1800" dirty="0">
                  <a:solidFill>
                    <a:srgbClr val="FF0000"/>
                  </a:solidFill>
                </a:rPr>
                <a:t>Stack is </a:t>
              </a:r>
              <a:r>
                <a:rPr lang="tr-TR" altLang="en-US" sz="1800" dirty="0" err="1">
                  <a:solidFill>
                    <a:srgbClr val="FF0000"/>
                  </a:solidFill>
                </a:rPr>
                <a:t>empty</a:t>
              </a:r>
              <a:r>
                <a:rPr lang="en-US" altLang="en-US" sz="1800" dirty="0">
                  <a:solidFill>
                    <a:srgbClr val="FF0000"/>
                  </a:solidFill>
                </a:rPr>
                <a:t>,</a:t>
              </a:r>
              <a:r>
                <a:rPr lang="tr-TR" altLang="en-US" sz="1800" dirty="0">
                  <a:solidFill>
                    <a:srgbClr val="FF0000"/>
                  </a:solidFill>
                </a:rPr>
                <a:t> </a:t>
              </a:r>
              <a:r>
                <a:rPr lang="tr-TR" altLang="en-US" sz="1800" dirty="0" err="1">
                  <a:solidFill>
                    <a:srgbClr val="FF0000"/>
                  </a:solidFill>
                </a:rPr>
                <a:t>braces</a:t>
              </a:r>
              <a:r>
                <a:rPr lang="tr-TR" altLang="en-US" sz="1800" dirty="0">
                  <a:solidFill>
                    <a:srgbClr val="FF0000"/>
                  </a:solidFill>
                </a:rPr>
                <a:t> </a:t>
              </a:r>
              <a:r>
                <a:rPr lang="tr-TR" altLang="en-US" sz="1800" dirty="0" err="1">
                  <a:solidFill>
                    <a:srgbClr val="FF0000"/>
                  </a:solidFill>
                </a:rPr>
                <a:t>are</a:t>
              </a:r>
              <a:r>
                <a:rPr lang="tr-TR" altLang="en-US" sz="1800" dirty="0">
                  <a:solidFill>
                    <a:srgbClr val="FF0000"/>
                  </a:solidFill>
                </a:rPr>
                <a:t> </a:t>
              </a:r>
              <a:r>
                <a:rPr lang="tr-TR" altLang="en-US" sz="1800" dirty="0" err="1">
                  <a:solidFill>
                    <a:srgbClr val="FF0000"/>
                  </a:solidFill>
                </a:rPr>
                <a:t>balanced</a:t>
              </a:r>
              <a:r>
                <a:rPr lang="tr-TR" altLang="en-US" sz="1800" dirty="0">
                  <a:solidFill>
                    <a:srgbClr val="FF0000"/>
                  </a:solidFill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 dirty="0">
                <a:cs typeface="Times New Roman" panose="02020603050405020304" pitchFamily="18" charset="0"/>
              </a:rPr>
              <a:t>Balancing </a:t>
            </a:r>
            <a:r>
              <a:rPr lang="tr-TR" altLang="en-US" sz="3600" dirty="0" err="1">
                <a:cs typeface="Times New Roman" panose="02020603050405020304" pitchFamily="18" charset="0"/>
              </a:rPr>
              <a:t>symbols</a:t>
            </a:r>
            <a:endParaRPr lang="tr-TR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2017713"/>
            <a:ext cx="8460432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200" dirty="0" err="1">
                <a:cs typeface="Times New Roman" panose="02020603050405020304" pitchFamily="18" charset="0"/>
              </a:rPr>
              <a:t>Trace</a:t>
            </a:r>
            <a:r>
              <a:rPr lang="tr-TR" altLang="en-US" sz="2200" dirty="0">
                <a:cs typeface="Times New Roman" panose="02020603050405020304" pitchFamily="18" charset="0"/>
              </a:rPr>
              <a:t> of </a:t>
            </a:r>
            <a:r>
              <a:rPr lang="tr-TR" altLang="en-US" sz="2200" dirty="0" err="1">
                <a:cs typeface="Times New Roman" panose="02020603050405020304" pitchFamily="18" charset="0"/>
              </a:rPr>
              <a:t>the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algorithm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that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checks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for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the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balanced</a:t>
            </a:r>
            <a:r>
              <a:rPr lang="tr-TR" altLang="en-US" sz="2200" dirty="0">
                <a:cs typeface="Times New Roman" panose="02020603050405020304" pitchFamily="18" charset="0"/>
              </a:rPr>
              <a:t> </a:t>
            </a:r>
            <a:r>
              <a:rPr lang="tr-TR" altLang="en-US" sz="2200" dirty="0" err="1">
                <a:cs typeface="Times New Roman" panose="02020603050405020304" pitchFamily="18" charset="0"/>
              </a:rPr>
              <a:t>braces</a:t>
            </a:r>
            <a:r>
              <a:rPr lang="en-US" altLang="en-US" sz="2200" dirty="0">
                <a:cs typeface="Times New Roman" panose="02020603050405020304" pitchFamily="18" charset="0"/>
              </a:rPr>
              <a:t>:</a:t>
            </a:r>
            <a:endParaRPr lang="tr-TR" altLang="en-US" sz="2200" dirty="0">
              <a:cs typeface="Times New Roman" panose="02020603050405020304" pitchFamily="18" charset="0"/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770882" y="2581137"/>
            <a:ext cx="15850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 dirty="0"/>
              <a:t>{a { b  c}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2339975" y="3287713"/>
            <a:ext cx="433388" cy="10795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{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2989263" y="3287713"/>
            <a:ext cx="433387" cy="10795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/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/>
              <a:t>{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3708400" y="3287713"/>
            <a:ext cx="433388" cy="10795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 dirty="0"/>
          </a:p>
          <a:p>
            <a:pPr eaLnBrk="1" hangingPunct="1">
              <a:spcBef>
                <a:spcPct val="50000"/>
              </a:spcBef>
            </a:pPr>
            <a:endParaRPr lang="tr-TR" altLang="en-US" dirty="0"/>
          </a:p>
          <a:p>
            <a:pPr eaLnBrk="1" hangingPunct="1">
              <a:spcBef>
                <a:spcPct val="50000"/>
              </a:spcBef>
            </a:pPr>
            <a:r>
              <a:rPr lang="tr-TR" altLang="en-US" dirty="0"/>
              <a:t>{</a:t>
            </a:r>
          </a:p>
        </p:txBody>
      </p:sp>
      <p:sp>
        <p:nvSpPr>
          <p:cNvPr id="30728" name="Text Box 10"/>
          <p:cNvSpPr txBox="1">
            <a:spLocks noChangeArrowheads="1"/>
          </p:cNvSpPr>
          <p:nvPr/>
        </p:nvSpPr>
        <p:spPr bwMode="auto">
          <a:xfrm>
            <a:off x="4427538" y="3416330"/>
            <a:ext cx="4608958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tr-TR" altLang="en-US" sz="1400" dirty="0" err="1"/>
              <a:t>Push</a:t>
            </a:r>
            <a:r>
              <a:rPr lang="tr-TR" altLang="en-US" sz="1400" dirty="0"/>
              <a:t>  {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tr-TR" altLang="en-US" sz="1400" dirty="0" err="1"/>
              <a:t>Push</a:t>
            </a:r>
            <a:r>
              <a:rPr lang="tr-TR" altLang="en-US" sz="1400" dirty="0"/>
              <a:t>  {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tr-TR" altLang="en-US" sz="1400" dirty="0"/>
              <a:t>Pop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FF0000"/>
                </a:solidFill>
              </a:rPr>
              <a:t>     </a:t>
            </a:r>
            <a:r>
              <a:rPr lang="tr-TR" altLang="en-US" sz="1800" dirty="0">
                <a:solidFill>
                  <a:srgbClr val="FF0000"/>
                </a:solidFill>
              </a:rPr>
              <a:t>Stack is not </a:t>
            </a:r>
            <a:r>
              <a:rPr lang="tr-TR" altLang="en-US" sz="1800" dirty="0" err="1">
                <a:solidFill>
                  <a:srgbClr val="FF0000"/>
                </a:solidFill>
              </a:rPr>
              <a:t>empty</a:t>
            </a:r>
            <a:r>
              <a:rPr lang="en-US" altLang="en-US" sz="1800" dirty="0">
                <a:solidFill>
                  <a:srgbClr val="FF0000"/>
                </a:solidFill>
              </a:rPr>
              <a:t>,</a:t>
            </a:r>
            <a:r>
              <a:rPr lang="tr-TR" altLang="en-US" sz="1800" dirty="0">
                <a:solidFill>
                  <a:srgbClr val="FF0000"/>
                </a:solidFill>
              </a:rPr>
              <a:t> </a:t>
            </a:r>
            <a:r>
              <a:rPr lang="tr-TR" altLang="en-US" sz="1800" dirty="0" err="1">
                <a:solidFill>
                  <a:srgbClr val="FF0000"/>
                </a:solidFill>
              </a:rPr>
              <a:t>braces</a:t>
            </a:r>
            <a:r>
              <a:rPr lang="tr-TR" altLang="en-US" sz="1800" dirty="0">
                <a:solidFill>
                  <a:srgbClr val="FF0000"/>
                </a:solidFill>
              </a:rPr>
              <a:t> </a:t>
            </a:r>
            <a:r>
              <a:rPr lang="tr-TR" altLang="en-US" sz="1800" dirty="0" err="1">
                <a:solidFill>
                  <a:srgbClr val="FF0000"/>
                </a:solidFill>
              </a:rPr>
              <a:t>are</a:t>
            </a:r>
            <a:r>
              <a:rPr lang="tr-TR" altLang="en-US" sz="1800" dirty="0">
                <a:solidFill>
                  <a:srgbClr val="FF0000"/>
                </a:solidFill>
              </a:rPr>
              <a:t> not </a:t>
            </a:r>
            <a:r>
              <a:rPr lang="tr-TR" altLang="en-US" sz="1800" dirty="0" err="1">
                <a:solidFill>
                  <a:srgbClr val="FF0000"/>
                </a:solidFill>
              </a:rPr>
              <a:t>balanced</a:t>
            </a:r>
            <a:r>
              <a:rPr lang="tr-TR" altLang="en-US" sz="1400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latin typeface="+mn-lt"/>
              </a:rPr>
              <a:t>Linear Data Structures: </a:t>
            </a:r>
            <a:r>
              <a:rPr lang="tr-TR" altLang="en-US" sz="3600" dirty="0" err="1">
                <a:latin typeface="+mn-lt"/>
              </a:rPr>
              <a:t>Stacks</a:t>
            </a:r>
            <a:endParaRPr lang="tr-TR" altLang="en-US" sz="3600" dirty="0">
              <a:latin typeface="+mn-lt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721952"/>
            <a:ext cx="8352928" cy="4947407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Linear data structure</a:t>
            </a:r>
            <a:r>
              <a:rPr lang="en-US" altLang="en-US" sz="2400" dirty="0"/>
              <a:t>: Data elements are in sequential order </a:t>
            </a:r>
            <a:r>
              <a:rPr lang="en-US" altLang="en-US" sz="2400" dirty="0">
                <a:sym typeface="Wingdings" panose="05000000000000000000" pitchFamily="2" charset="2"/>
              </a:rPr>
              <a:t>One follows the other physically or logically.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       Examples: Arrays, stacks, lists,</a:t>
            </a:r>
            <a:r>
              <a:rPr lang="tr-TR" altLang="en-US" sz="2400" dirty="0"/>
              <a:t> </a:t>
            </a:r>
            <a:r>
              <a:rPr lang="en-US" altLang="en-US" sz="2400" dirty="0"/>
              <a:t>queues.</a:t>
            </a:r>
          </a:p>
          <a:p>
            <a:pPr eaLnBrk="1" hangingPunct="1"/>
            <a:endParaRPr lang="tr-TR" alt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tr-TR" altLang="en-US" sz="2400" dirty="0">
                <a:solidFill>
                  <a:srgbClr val="FF0000"/>
                </a:solidFill>
              </a:rPr>
              <a:t>A stack </a:t>
            </a:r>
            <a:r>
              <a:rPr lang="tr-TR" altLang="en-US" sz="2400" dirty="0"/>
              <a:t>is a </a:t>
            </a:r>
            <a:r>
              <a:rPr lang="tr-TR" altLang="en-US" sz="2400" dirty="0" err="1"/>
              <a:t>very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common</a:t>
            </a:r>
            <a:r>
              <a:rPr lang="tr-TR" altLang="en-US" sz="2400" dirty="0"/>
              <a:t> </a:t>
            </a:r>
            <a:r>
              <a:rPr lang="en-US" altLang="en-US" sz="2400" dirty="0"/>
              <a:t>abstract </a:t>
            </a:r>
            <a:r>
              <a:rPr lang="tr-TR" altLang="en-US" sz="2400" dirty="0"/>
              <a:t>data </a:t>
            </a:r>
            <a:r>
              <a:rPr lang="en-US" altLang="en-US" sz="2400" dirty="0"/>
              <a:t>type </a:t>
            </a:r>
            <a:r>
              <a:rPr lang="tr-TR" altLang="en-US" sz="2400" dirty="0" err="1"/>
              <a:t>that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insertions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deletions</a:t>
            </a:r>
            <a:r>
              <a:rPr lang="tr-TR" altLang="en-US" sz="2400" dirty="0"/>
              <a:t> can be </a:t>
            </a:r>
            <a:r>
              <a:rPr lang="tr-TR" altLang="en-US" sz="2400" dirty="0" err="1"/>
              <a:t>made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only</a:t>
            </a:r>
            <a:r>
              <a:rPr lang="tr-TR" altLang="en-US" sz="2400" dirty="0"/>
              <a:t> </a:t>
            </a:r>
            <a:r>
              <a:rPr lang="tr-TR" altLang="en-US" sz="2400" dirty="0">
                <a:solidFill>
                  <a:srgbClr val="FF0000"/>
                </a:solidFill>
              </a:rPr>
              <a:t>at </a:t>
            </a:r>
            <a:r>
              <a:rPr lang="tr-TR" altLang="en-US" sz="2400" dirty="0" err="1">
                <a:solidFill>
                  <a:srgbClr val="FF0000"/>
                </a:solidFill>
              </a:rPr>
              <a:t>one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end</a:t>
            </a:r>
            <a:r>
              <a:rPr lang="en-US" altLang="en-US" sz="2400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tr-TR" altLang="en-US" dirty="0"/>
              <a:t> </a:t>
            </a:r>
            <a:r>
              <a:rPr lang="en-US" altLang="en-US" dirty="0"/>
              <a:t>This end is </a:t>
            </a:r>
            <a:r>
              <a:rPr lang="tr-TR" altLang="en-US" dirty="0" err="1"/>
              <a:t>called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FF0000"/>
                </a:solidFill>
              </a:rPr>
              <a:t>top </a:t>
            </a:r>
            <a:r>
              <a:rPr lang="en-US" altLang="en-US" dirty="0">
                <a:solidFill>
                  <a:srgbClr val="FF0000"/>
                </a:solidFill>
              </a:rPr>
              <a:t>of stack</a:t>
            </a:r>
            <a:r>
              <a:rPr lang="en-US" altLang="en-US" dirty="0"/>
              <a:t>.</a:t>
            </a:r>
            <a:r>
              <a:rPr lang="tr-TR" altLang="en-US" dirty="0"/>
              <a:t> </a:t>
            </a:r>
            <a:r>
              <a:rPr lang="en-US" altLang="en-US" dirty="0"/>
              <a:t>S</a:t>
            </a:r>
            <a:r>
              <a:rPr lang="tr-TR" altLang="en-US" dirty="0" err="1"/>
              <a:t>toring</a:t>
            </a:r>
            <a:r>
              <a:rPr lang="tr-TR" altLang="en-US" dirty="0"/>
              <a:t>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tr-TR" altLang="en-US" dirty="0" err="1"/>
              <a:t>retrieving</a:t>
            </a:r>
            <a:r>
              <a:rPr lang="tr-TR" altLang="en-US" dirty="0"/>
              <a:t> data</a:t>
            </a:r>
            <a:r>
              <a:rPr lang="en-US" altLang="en-US" dirty="0"/>
              <a:t> is performed only at the top position.</a:t>
            </a:r>
          </a:p>
          <a:p>
            <a:endParaRPr lang="tr-TR" altLang="en-US" sz="2400" dirty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eaLnBrk="1" hangingPunct="1"/>
            <a:endParaRPr lang="tr-TR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7" y="214313"/>
            <a:ext cx="8748464" cy="55039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>
                <a:cs typeface="Times New Roman" panose="02020603050405020304" pitchFamily="18" charset="0"/>
              </a:rPr>
              <a:t>   </a:t>
            </a: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Evaluating </a:t>
            </a:r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E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xpressions</a:t>
            </a: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: Different Notations </a:t>
            </a:r>
            <a:endParaRPr lang="tr-TR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7595" y="1124744"/>
            <a:ext cx="8320869" cy="5223793"/>
          </a:xfrm>
        </p:spPr>
        <p:txBody>
          <a:bodyPr/>
          <a:lstStyle/>
          <a:p>
            <a:r>
              <a:rPr lang="en-US" altLang="en-US" sz="2400" dirty="0">
                <a:cs typeface="Times New Roman" panose="02020603050405020304" pitchFamily="18" charset="0"/>
              </a:rPr>
              <a:t>Is it possible to simplify expression evaluation by removing </a:t>
            </a:r>
            <a:r>
              <a:rPr lang="en-US" altLang="en-US" sz="2400" dirty="0" err="1">
                <a:cs typeface="Times New Roman" panose="02020603050405020304" pitchFamily="18" charset="0"/>
              </a:rPr>
              <a:t>parantheses</a:t>
            </a:r>
            <a:r>
              <a:rPr lang="en-US" altLang="en-US" sz="2400" dirty="0">
                <a:cs typeface="Times New Roman" panose="02020603050405020304" pitchFamily="18" charset="0"/>
              </a:rPr>
              <a:t>?</a:t>
            </a:r>
          </a:p>
          <a:p>
            <a:r>
              <a:rPr lang="tr-TR" altLang="en-US" sz="2400" dirty="0" err="1">
                <a:cs typeface="Times New Roman" panose="02020603050405020304" pitchFamily="18" charset="0"/>
              </a:rPr>
              <a:t>Consider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the</a:t>
            </a:r>
            <a:r>
              <a:rPr lang="tr-TR" altLang="en-US" sz="2400" dirty="0">
                <a:cs typeface="Times New Roman" panose="02020603050405020304" pitchFamily="18" charset="0"/>
              </a:rPr>
              <a:t> expression: 5*(8+9) 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r>
              <a:rPr lang="en-US" altLang="en-US" sz="2400" dirty="0">
                <a:cs typeface="Times New Roman" panose="02020603050405020304" pitchFamily="18" charset="0"/>
              </a:rPr>
              <a:t>This form of expression is called the 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infix form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Programming language compilers use another form for evaluating expressions: The 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postfix form.</a:t>
            </a:r>
          </a:p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   (Another variation is called prefix form)</a:t>
            </a:r>
            <a:endParaRPr lang="tr-TR" altLang="en-US" sz="2400" dirty="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Expressions in postfix form are </a:t>
            </a:r>
            <a:r>
              <a:rPr lang="en-US" sz="2400" dirty="0">
                <a:solidFill>
                  <a:srgbClr val="FF0000"/>
                </a:solidFill>
                <a:ea typeface="ＭＳ Ｐゴシック" charset="0"/>
              </a:rPr>
              <a:t>easier for a computer</a:t>
            </a:r>
            <a:r>
              <a:rPr lang="en-US" sz="2400" dirty="0">
                <a:ea typeface="ＭＳ Ｐゴシック" charset="0"/>
              </a:rPr>
              <a:t> to evaluate than expressions in infix form.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ea typeface="ＭＳ Ｐゴシック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>
                <a:ea typeface="ＭＳ Ｐゴシック" charset="0"/>
                <a:cs typeface="Times New Roman" panose="02020603050405020304" pitchFamily="18" charset="0"/>
                <a:sym typeface="Wingdings" panose="05000000000000000000" pitchFamily="2" charset="2"/>
              </a:rPr>
              <a:t>No need for </a:t>
            </a:r>
            <a:r>
              <a:rPr lang="en-US" altLang="en-US" sz="2400" dirty="0" err="1">
                <a:ea typeface="ＭＳ Ｐゴシック" charset="0"/>
                <a:cs typeface="Times New Roman" panose="02020603050405020304" pitchFamily="18" charset="0"/>
                <a:sym typeface="Wingdings" panose="05000000000000000000" pitchFamily="2" charset="2"/>
              </a:rPr>
              <a:t>parantheses</a:t>
            </a:r>
            <a:r>
              <a:rPr lang="en-US" altLang="en-US" sz="2400" dirty="0">
                <a:ea typeface="ＭＳ Ｐゴシック" charset="0"/>
                <a:cs typeface="Times New Roman" panose="02020603050405020304" pitchFamily="18" charset="0"/>
                <a:sym typeface="Wingdings" panose="05000000000000000000" pitchFamily="2" charset="2"/>
              </a:rPr>
              <a:t> !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r>
              <a:rPr lang="tr-TR" altLang="en-US" sz="2400" dirty="0" err="1">
                <a:cs typeface="Times New Roman" panose="02020603050405020304" pitchFamily="18" charset="0"/>
              </a:rPr>
              <a:t>What</a:t>
            </a:r>
            <a:r>
              <a:rPr lang="tr-TR" altLang="en-US" sz="2400" dirty="0">
                <a:cs typeface="Times New Roman" panose="02020603050405020304" pitchFamily="18" charset="0"/>
              </a:rPr>
              <a:t> is </a:t>
            </a:r>
            <a:r>
              <a:rPr lang="tr-TR" altLang="en-US" sz="2400" dirty="0" err="1">
                <a:cs typeface="Times New Roman" panose="02020603050405020304" pitchFamily="18" charset="0"/>
              </a:rPr>
              <a:t>postfix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form and </a:t>
            </a:r>
            <a:r>
              <a:rPr lang="tr-TR" altLang="en-US" sz="2400" dirty="0">
                <a:cs typeface="Times New Roman" panose="02020603050405020304" pitchFamily="18" charset="0"/>
              </a:rPr>
              <a:t>h</a:t>
            </a:r>
            <a:r>
              <a:rPr lang="en-US" altLang="en-US" sz="2400" dirty="0">
                <a:cs typeface="Times New Roman" panose="02020603050405020304" pitchFamily="18" charset="0"/>
              </a:rPr>
              <a:t>ow can we convert an expression from infix to postfix form?</a:t>
            </a:r>
          </a:p>
          <a:p>
            <a:pPr marL="0" indent="0"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214313"/>
            <a:ext cx="8604449" cy="694407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cs typeface="Times New Roman" panose="02020603050405020304" pitchFamily="18" charset="0"/>
              </a:rPr>
              <a:t>Infix and P</a:t>
            </a:r>
            <a:r>
              <a:rPr lang="tr-TR" altLang="en-US" sz="3600" dirty="0" err="1">
                <a:cs typeface="Times New Roman" panose="02020603050405020304" pitchFamily="18" charset="0"/>
              </a:rPr>
              <a:t>ostfix</a:t>
            </a:r>
            <a:r>
              <a:rPr lang="en-US" altLang="en-US" sz="3600" dirty="0">
                <a:cs typeface="Times New Roman" panose="02020603050405020304" pitchFamily="18" charset="0"/>
              </a:rPr>
              <a:t> Forms</a:t>
            </a:r>
            <a:endParaRPr lang="tr-TR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24744"/>
            <a:ext cx="8712968" cy="5400600"/>
          </a:xfrm>
        </p:spPr>
        <p:txBody>
          <a:bodyPr>
            <a:normAutofit fontScale="32500" lnSpcReduction="20000"/>
          </a:bodyPr>
          <a:lstStyle/>
          <a:p>
            <a:pPr>
              <a:buNone/>
              <a:defRPr/>
            </a:pPr>
            <a:r>
              <a:rPr lang="en-US" sz="5100" dirty="0">
                <a:solidFill>
                  <a:srgbClr val="FF0000"/>
                </a:solidFill>
                <a:cs typeface="Times New Roman" pitchFamily="18" charset="0"/>
              </a:rPr>
              <a:t>   </a:t>
            </a:r>
            <a:r>
              <a:rPr lang="tr-TR" sz="51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tr-TR" sz="8000" dirty="0">
                <a:solidFill>
                  <a:srgbClr val="FF0000"/>
                </a:solidFill>
                <a:cs typeface="Times New Roman" pitchFamily="18" charset="0"/>
              </a:rPr>
              <a:t>5</a:t>
            </a:r>
            <a:r>
              <a:rPr lang="en-US" sz="8000" dirty="0">
                <a:solidFill>
                  <a:srgbClr val="FF0000"/>
                </a:solidFill>
                <a:cs typeface="Times New Roman" pitchFamily="18" charset="0"/>
              </a:rPr>
              <a:t> +</a:t>
            </a:r>
            <a:r>
              <a:rPr lang="tr-TR" sz="8000" dirty="0">
                <a:solidFill>
                  <a:srgbClr val="FF0000"/>
                </a:solidFill>
                <a:cs typeface="Times New Roman" pitchFamily="18" charset="0"/>
              </a:rPr>
              <a:t> 8</a:t>
            </a:r>
            <a:r>
              <a:rPr lang="en-US" sz="8000" dirty="0">
                <a:solidFill>
                  <a:srgbClr val="FF0000"/>
                </a:solidFill>
                <a:cs typeface="Times New Roman" pitchFamily="18" charset="0"/>
              </a:rPr>
              <a:t>*</a:t>
            </a:r>
            <a:r>
              <a:rPr lang="tr-TR" sz="8000" dirty="0">
                <a:solidFill>
                  <a:srgbClr val="FF0000"/>
                </a:solidFill>
                <a:cs typeface="Times New Roman" pitchFamily="18" charset="0"/>
              </a:rPr>
              <a:t>9 </a:t>
            </a:r>
            <a:r>
              <a:rPr lang="en-US" sz="8000" dirty="0">
                <a:cs typeface="Times New Roman" pitchFamily="18" charset="0"/>
              </a:rPr>
              <a:t>              </a:t>
            </a:r>
            <a:r>
              <a:rPr lang="en-US" sz="8000" dirty="0">
                <a:solidFill>
                  <a:srgbClr val="0070C0"/>
                </a:solidFill>
                <a:cs typeface="Times New Roman" pitchFamily="18" charset="0"/>
              </a:rPr>
              <a:t>E</a:t>
            </a:r>
            <a:r>
              <a:rPr lang="tr-TR" sz="8000" dirty="0" err="1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xpression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 is in </a:t>
            </a:r>
            <a:r>
              <a:rPr lang="tr-TR" sz="8000" dirty="0" err="1">
                <a:solidFill>
                  <a:srgbClr val="FF0000"/>
                </a:solidFill>
                <a:cs typeface="Times New Roman" pitchFamily="18" charset="0"/>
              </a:rPr>
              <a:t>Infix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 form</a:t>
            </a:r>
            <a:r>
              <a:rPr lang="tr-TR" sz="80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: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 Result=77</a:t>
            </a:r>
            <a:endParaRPr lang="tr-TR" sz="8000" dirty="0"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tr-TR" sz="8000" dirty="0">
                <a:cs typeface="Times New Roman" pitchFamily="18" charset="0"/>
              </a:rPr>
              <a:t>	</a:t>
            </a:r>
            <a:r>
              <a:rPr lang="en-US" sz="8000" dirty="0">
                <a:cs typeface="Times New Roman" pitchFamily="18" charset="0"/>
              </a:rPr>
              <a:t>Consider this ordering: </a:t>
            </a:r>
            <a:endParaRPr lang="tr-TR" sz="800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  <a:p>
            <a:pPr>
              <a:buNone/>
              <a:defRPr/>
            </a:pPr>
            <a:r>
              <a:rPr lang="tr-TR" sz="8000" dirty="0">
                <a:cs typeface="Times New Roman" pitchFamily="18" charset="0"/>
              </a:rPr>
              <a:t>	</a:t>
            </a:r>
            <a:r>
              <a:rPr lang="tr-TR" sz="8000" dirty="0">
                <a:solidFill>
                  <a:srgbClr val="FF0000"/>
                </a:solidFill>
                <a:cs typeface="Times New Roman" pitchFamily="18" charset="0"/>
              </a:rPr>
              <a:t>5  8  9 </a:t>
            </a:r>
            <a:r>
              <a:rPr lang="en-US" sz="8000" dirty="0">
                <a:solidFill>
                  <a:srgbClr val="FF0000"/>
                </a:solidFill>
                <a:cs typeface="Times New Roman" pitchFamily="18" charset="0"/>
              </a:rPr>
              <a:t>*</a:t>
            </a:r>
            <a:r>
              <a:rPr lang="tr-TR" sz="80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8000" dirty="0">
                <a:solidFill>
                  <a:srgbClr val="FF0000"/>
                </a:solidFill>
                <a:cs typeface="Times New Roman" pitchFamily="18" charset="0"/>
              </a:rPr>
              <a:t>+</a:t>
            </a:r>
            <a:r>
              <a:rPr lang="tr-TR" sz="8000" dirty="0">
                <a:solidFill>
                  <a:srgbClr val="FF0000"/>
                </a:solidFill>
                <a:cs typeface="Times New Roman" pitchFamily="18" charset="0"/>
              </a:rPr>
              <a:t>          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E</a:t>
            </a:r>
            <a:r>
              <a:rPr lang="tr-TR" sz="8000" dirty="0" err="1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xpression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 in </a:t>
            </a:r>
            <a:r>
              <a:rPr lang="en-US" sz="8000" dirty="0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tr-TR" sz="8000" dirty="0" err="1">
                <a:solidFill>
                  <a:srgbClr val="FF0000"/>
                </a:solidFill>
                <a:cs typeface="Times New Roman" pitchFamily="18" charset="0"/>
              </a:rPr>
              <a:t>ostfix</a:t>
            </a:r>
            <a:r>
              <a:rPr lang="tr-TR" sz="80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form:</a:t>
            </a:r>
            <a:r>
              <a:rPr lang="tr-TR" sz="80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Result=77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tr-TR" sz="8000" dirty="0"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8000" dirty="0">
                <a:cs typeface="Times New Roman" pitchFamily="18" charset="0"/>
              </a:rPr>
              <a:t>In general we have 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8000" dirty="0">
                <a:solidFill>
                  <a:srgbClr val="0000CC"/>
                </a:solidFill>
                <a:cs typeface="Times New Roman" pitchFamily="18" charset="0"/>
              </a:rPr>
              <a:t>Infix form</a:t>
            </a:r>
            <a:r>
              <a:rPr lang="en-US" sz="8000" dirty="0">
                <a:cs typeface="Times New Roman" pitchFamily="18" charset="0"/>
              </a:rPr>
              <a:t>: Operand,</a:t>
            </a:r>
            <a:r>
              <a:rPr lang="tr-TR" sz="8000" dirty="0">
                <a:cs typeface="Times New Roman" pitchFamily="18" charset="0"/>
              </a:rPr>
              <a:t> </a:t>
            </a:r>
            <a:r>
              <a:rPr lang="en-US" sz="8000" dirty="0">
                <a:cs typeface="Times New Roman" pitchFamily="18" charset="0"/>
              </a:rPr>
              <a:t>operator,</a:t>
            </a:r>
            <a:r>
              <a:rPr lang="tr-TR" sz="8000" dirty="0">
                <a:cs typeface="Times New Roman" pitchFamily="18" charset="0"/>
              </a:rPr>
              <a:t> </a:t>
            </a:r>
            <a:r>
              <a:rPr lang="en-US" sz="8000" dirty="0">
                <a:cs typeface="Times New Roman" pitchFamily="18" charset="0"/>
              </a:rPr>
              <a:t>operand</a:t>
            </a:r>
            <a:r>
              <a:rPr lang="en-US" sz="8000" dirty="0">
                <a:cs typeface="Times New Roman" pitchFamily="18" charset="0"/>
                <a:sym typeface="Wingdings" panose="05000000000000000000" pitchFamily="2" charset="2"/>
              </a:rPr>
              <a:t> a / b , </a:t>
            </a:r>
            <a:r>
              <a:rPr lang="en-US" sz="8000" dirty="0" err="1">
                <a:cs typeface="Times New Roman" pitchFamily="18" charset="0"/>
                <a:sym typeface="Wingdings" panose="05000000000000000000" pitchFamily="2" charset="2"/>
              </a:rPr>
              <a:t>a+b</a:t>
            </a:r>
            <a:r>
              <a:rPr lang="en-US" sz="8000" dirty="0">
                <a:cs typeface="Times New Roman" pitchFamily="18" charset="0"/>
                <a:sym typeface="Wingdings" panose="05000000000000000000" pitchFamily="2" charset="2"/>
              </a:rPr>
              <a:t> , …</a:t>
            </a:r>
            <a:endParaRPr lang="en-US" sz="8000" dirty="0"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8000" dirty="0">
                <a:solidFill>
                  <a:srgbClr val="0000CC"/>
                </a:solidFill>
                <a:cs typeface="Times New Roman" pitchFamily="18" charset="0"/>
              </a:rPr>
              <a:t>Postfix form</a:t>
            </a:r>
            <a:r>
              <a:rPr lang="en-US" sz="8000" dirty="0">
                <a:cs typeface="Times New Roman" pitchFamily="18" charset="0"/>
              </a:rPr>
              <a:t>: Operand,</a:t>
            </a:r>
            <a:r>
              <a:rPr lang="tr-TR" sz="8000" dirty="0">
                <a:cs typeface="Times New Roman" pitchFamily="18" charset="0"/>
              </a:rPr>
              <a:t> </a:t>
            </a:r>
            <a:r>
              <a:rPr lang="en-US" sz="8000" dirty="0">
                <a:cs typeface="Times New Roman" pitchFamily="18" charset="0"/>
              </a:rPr>
              <a:t>operand,</a:t>
            </a:r>
            <a:r>
              <a:rPr lang="tr-TR" sz="8000" dirty="0">
                <a:cs typeface="Times New Roman" pitchFamily="18" charset="0"/>
              </a:rPr>
              <a:t> </a:t>
            </a:r>
            <a:r>
              <a:rPr lang="en-US" sz="8000" dirty="0">
                <a:cs typeface="Times New Roman" pitchFamily="18" charset="0"/>
              </a:rPr>
              <a:t>operator</a:t>
            </a:r>
            <a:r>
              <a:rPr lang="en-US" sz="8000" dirty="0">
                <a:cs typeface="Times New Roman" pitchFamily="18" charset="0"/>
                <a:sym typeface="Wingdings" panose="05000000000000000000" pitchFamily="2" charset="2"/>
              </a:rPr>
              <a:t> a b / , ab+, …</a:t>
            </a:r>
          </a:p>
          <a:p>
            <a:pPr>
              <a:buNone/>
              <a:defRPr/>
            </a:pPr>
            <a:endParaRPr lang="tr-TR" sz="8000" dirty="0"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sz="8000" dirty="0">
                <a:cs typeface="Times New Roman" pitchFamily="18" charset="0"/>
              </a:rPr>
              <a:t>Notice that the order of operands remain the same!</a:t>
            </a:r>
          </a:p>
          <a:p>
            <a:pPr marL="0" indent="0">
              <a:buNone/>
              <a:defRPr/>
            </a:pPr>
            <a:endParaRPr lang="tr-TR" sz="8000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sz="8000" dirty="0">
                <a:cs typeface="Times New Roman" pitchFamily="18" charset="0"/>
              </a:rPr>
              <a:t>For evaluating infix we need to know </a:t>
            </a:r>
            <a:r>
              <a:rPr lang="en-US" sz="8000" dirty="0">
                <a:solidFill>
                  <a:srgbClr val="FF0000"/>
                </a:solidFill>
                <a:cs typeface="Times New Roman" pitchFamily="18" charset="0"/>
              </a:rPr>
              <a:t>precedence</a:t>
            </a:r>
            <a:r>
              <a:rPr lang="en-US" sz="8000" dirty="0">
                <a:cs typeface="Times New Roman" pitchFamily="18" charset="0"/>
              </a:rPr>
              <a:t> of the operators.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214313"/>
            <a:ext cx="8604449" cy="694407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cs typeface="Times New Roman" panose="02020603050405020304" pitchFamily="18" charset="0"/>
              </a:rPr>
              <a:t>Infix and P</a:t>
            </a:r>
            <a:r>
              <a:rPr lang="tr-TR" altLang="en-US" sz="3600" dirty="0" err="1">
                <a:cs typeface="Times New Roman" panose="02020603050405020304" pitchFamily="18" charset="0"/>
              </a:rPr>
              <a:t>ostfix</a:t>
            </a:r>
            <a:r>
              <a:rPr lang="en-US" altLang="en-US" sz="3600" dirty="0">
                <a:cs typeface="Times New Roman" panose="02020603050405020304" pitchFamily="18" charset="0"/>
              </a:rPr>
              <a:t> Forms</a:t>
            </a:r>
            <a:endParaRPr lang="tr-TR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24744"/>
            <a:ext cx="8712968" cy="5400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tr-TR" altLang="en-US" sz="32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Evaluating Postfix</a:t>
            </a:r>
            <a:r>
              <a:rPr lang="tr-TR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for</a:t>
            </a:r>
            <a:r>
              <a:rPr lang="tr-TR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FF0000"/>
                </a:solidFill>
                <a:cs typeface="Times New Roman" pitchFamily="18" charset="0"/>
              </a:rPr>
              <a:t>5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+</a:t>
            </a:r>
            <a:r>
              <a:rPr lang="tr-TR" dirty="0">
                <a:solidFill>
                  <a:srgbClr val="FF0000"/>
                </a:solidFill>
                <a:cs typeface="Times New Roman" pitchFamily="18" charset="0"/>
              </a:rPr>
              <a:t> 8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*</a:t>
            </a:r>
            <a:r>
              <a:rPr lang="tr-TR" dirty="0">
                <a:solidFill>
                  <a:srgbClr val="FF0000"/>
                </a:solidFill>
                <a:cs typeface="Times New Roman" pitchFamily="18" charset="0"/>
              </a:rPr>
              <a:t>9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endParaRPr lang="tr-TR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An o</a:t>
            </a:r>
            <a:r>
              <a:rPr lang="tr-TR" altLang="en-US" dirty="0" err="1">
                <a:solidFill>
                  <a:prstClr val="black"/>
                </a:solidFill>
                <a:cs typeface="Times New Roman" panose="02020603050405020304" pitchFamily="18" charset="0"/>
              </a:rPr>
              <a:t>perator</a:t>
            </a:r>
            <a:r>
              <a:rPr lang="tr-T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in</a:t>
            </a:r>
            <a:r>
              <a:rPr lang="en-US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a</a:t>
            </a:r>
            <a:r>
              <a:rPr lang="tr-T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solidFill>
                  <a:prstClr val="black"/>
                </a:solidFill>
                <a:cs typeface="Times New Roman" panose="02020603050405020304" pitchFamily="18" charset="0"/>
              </a:rPr>
              <a:t>postfix</a:t>
            </a:r>
            <a:r>
              <a:rPr lang="tr-T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solidFill>
                  <a:prstClr val="black"/>
                </a:solidFill>
                <a:cs typeface="Times New Roman" panose="02020603050405020304" pitchFamily="18" charset="0"/>
              </a:rPr>
              <a:t>expression</a:t>
            </a:r>
            <a:r>
              <a:rPr lang="tr-T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solidFill>
                  <a:prstClr val="black"/>
                </a:solidFill>
                <a:cs typeface="Times New Roman" panose="02020603050405020304" pitchFamily="18" charset="0"/>
              </a:rPr>
              <a:t>applies</a:t>
            </a:r>
            <a:r>
              <a:rPr lang="tr-T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to </a:t>
            </a:r>
            <a:r>
              <a:rPr lang="tr-TR" altLang="en-US" dirty="0" err="1">
                <a:solidFill>
                  <a:prstClr val="black"/>
                </a:solidFill>
                <a:cs typeface="Times New Roman" panose="02020603050405020304" pitchFamily="18" charset="0"/>
              </a:rPr>
              <a:t>two</a:t>
            </a:r>
            <a:r>
              <a:rPr lang="tr-T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solidFill>
                  <a:prstClr val="black"/>
                </a:solidFill>
                <a:cs typeface="Times New Roman" panose="02020603050405020304" pitchFamily="18" charset="0"/>
              </a:rPr>
              <a:t>operands</a:t>
            </a:r>
            <a:r>
              <a:rPr lang="tr-T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solidFill>
                  <a:prstClr val="black"/>
                </a:solidFill>
                <a:cs typeface="Times New Roman" panose="02020603050405020304" pitchFamily="18" charset="0"/>
              </a:rPr>
              <a:t>that</a:t>
            </a:r>
            <a:r>
              <a:rPr lang="tr-T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solidFill>
                  <a:prstClr val="black"/>
                </a:solidFill>
                <a:cs typeface="Times New Roman" panose="02020603050405020304" pitchFamily="18" charset="0"/>
              </a:rPr>
              <a:t>immediately</a:t>
            </a:r>
            <a:r>
              <a:rPr lang="tr-T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solidFill>
                  <a:prstClr val="black"/>
                </a:solidFill>
                <a:cs typeface="Times New Roman" panose="02020603050405020304" pitchFamily="18" charset="0"/>
              </a:rPr>
              <a:t>preceed</a:t>
            </a:r>
            <a:r>
              <a:rPr lang="tr-T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it</a:t>
            </a:r>
            <a:r>
              <a:rPr lang="en-US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tr-TR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5</a:t>
            </a:r>
            <a:r>
              <a:rPr lang="tr-T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 </a:t>
            </a:r>
            <a:r>
              <a:rPr lang="tr-TR" altLang="en-US" u="sng" dirty="0">
                <a:solidFill>
                  <a:srgbClr val="00B0F0"/>
                </a:solidFill>
                <a:cs typeface="Times New Roman" panose="02020603050405020304" pitchFamily="18" charset="0"/>
              </a:rPr>
              <a:t>8  9 </a:t>
            </a:r>
            <a:r>
              <a:rPr lang="en-US" altLang="en-US" u="sng" dirty="0">
                <a:solidFill>
                  <a:srgbClr val="00B0F0"/>
                </a:solidFill>
                <a:cs typeface="Times New Roman" panose="02020603050405020304" pitchFamily="18" charset="0"/>
              </a:rPr>
              <a:t>* 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+        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             </a:t>
            </a:r>
            <a:r>
              <a:rPr lang="en-US" altLang="en-US" u="sng" dirty="0">
                <a:solidFill>
                  <a:srgbClr val="FF0000"/>
                </a:solidFill>
                <a:cs typeface="Times New Roman" panose="02020603050405020304" pitchFamily="18" charset="0"/>
              </a:rPr>
              <a:t>5 </a:t>
            </a:r>
            <a:r>
              <a:rPr lang="en-US" altLang="en-US" u="sng" dirty="0">
                <a:solidFill>
                  <a:srgbClr val="00B0F0"/>
                </a:solidFill>
                <a:cs typeface="Times New Roman" panose="02020603050405020304" pitchFamily="18" charset="0"/>
              </a:rPr>
              <a:t>72 </a:t>
            </a:r>
            <a:r>
              <a:rPr lang="en-US" altLang="en-US" u="sng" dirty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tr-TR" altLang="en-US" dirty="0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77</a:t>
            </a:r>
            <a:br>
              <a:rPr lang="en-US" altLang="en-US" u="sng" dirty="0">
                <a:solidFill>
                  <a:prstClr val="black"/>
                </a:solidFill>
                <a:cs typeface="Times New Roman" panose="02020603050405020304" pitchFamily="18" charset="0"/>
              </a:rPr>
            </a:br>
            <a:r>
              <a:rPr lang="en-US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  </a:t>
            </a:r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________</a:t>
            </a:r>
          </a:p>
          <a:p>
            <a:pPr>
              <a:buNone/>
              <a:defRPr/>
            </a:pPr>
            <a:endParaRPr lang="tr-TR" dirty="0"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3200" dirty="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62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7" y="214313"/>
            <a:ext cx="8748464" cy="826913"/>
          </a:xfrm>
        </p:spPr>
        <p:txBody>
          <a:bodyPr>
            <a:normAutofit fontScale="90000"/>
          </a:bodyPr>
          <a:lstStyle/>
          <a:p>
            <a:r>
              <a:rPr lang="tr-TR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Infix </a:t>
            </a:r>
            <a:r>
              <a:rPr lang="tr-TR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to</a:t>
            </a:r>
            <a:r>
              <a:rPr lang="tr-TR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postfix</a:t>
            </a:r>
            <a:r>
              <a:rPr lang="tr-TR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conversion</a:t>
            </a:r>
            <a:r>
              <a:rPr lang="tr-TR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rules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:</a:t>
            </a:r>
            <a:br>
              <a:rPr lang="tr-TR" altLang="en-US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endParaRPr lang="tr-TR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996952"/>
            <a:ext cx="7488832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altLang="en-US" sz="2400" dirty="0">
                <a:cs typeface="Times New Roman" panose="02020603050405020304" pitchFamily="18" charset="0"/>
              </a:rPr>
              <a:t>No </a:t>
            </a:r>
            <a:r>
              <a:rPr lang="tr-TR" altLang="en-US" sz="2400" dirty="0" err="1">
                <a:cs typeface="Times New Roman" panose="02020603050405020304" pitchFamily="18" charset="0"/>
              </a:rPr>
              <a:t>two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operators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with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the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same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precedence</a:t>
            </a:r>
            <a:r>
              <a:rPr lang="tr-TR" altLang="en-US" sz="2400" dirty="0">
                <a:cs typeface="Times New Roman" panose="02020603050405020304" pitchFamily="18" charset="0"/>
              </a:rPr>
              <a:t> can be </a:t>
            </a:r>
            <a:r>
              <a:rPr lang="tr-TR" altLang="en-US" sz="2400" dirty="0" err="1">
                <a:cs typeface="Times New Roman" panose="02020603050405020304" pitchFamily="18" charset="0"/>
              </a:rPr>
              <a:t>placed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one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after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another</a:t>
            </a:r>
            <a:r>
              <a:rPr lang="tr-TR" altLang="en-US" sz="2400" dirty="0">
                <a:cs typeface="Times New Roman" panose="02020603050405020304" pitchFamily="18" charset="0"/>
              </a:rPr>
              <a:t> in </a:t>
            </a:r>
            <a:r>
              <a:rPr lang="tr-TR" altLang="en-US" sz="2400" dirty="0" err="1">
                <a:cs typeface="Times New Roman" panose="02020603050405020304" pitchFamily="18" charset="0"/>
              </a:rPr>
              <a:t>the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stack</a:t>
            </a:r>
            <a:endParaRPr lang="tr-TR" alt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alt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altLang="en-US" sz="2400" dirty="0">
                <a:cs typeface="Times New Roman" panose="02020603050405020304" pitchFamily="18" charset="0"/>
              </a:rPr>
              <a:t>An </a:t>
            </a:r>
            <a:r>
              <a:rPr lang="tr-TR" altLang="en-US" sz="2400" dirty="0" err="1">
                <a:cs typeface="Tahoma" panose="020B0604030504040204" pitchFamily="34" charset="0"/>
              </a:rPr>
              <a:t>operator</a:t>
            </a:r>
            <a:r>
              <a:rPr lang="tr-TR" altLang="en-US" sz="2400" dirty="0">
                <a:cs typeface="Tahoma" panose="020B0604030504040204" pitchFamily="34" charset="0"/>
              </a:rPr>
              <a:t> of </a:t>
            </a:r>
            <a:r>
              <a:rPr lang="tr-TR" altLang="en-US" sz="2400" dirty="0" err="1">
                <a:cs typeface="Times New Roman" panose="02020603050405020304" pitchFamily="18" charset="0"/>
              </a:rPr>
              <a:t>low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precedence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cannot</a:t>
            </a:r>
            <a:r>
              <a:rPr lang="tr-TR" altLang="en-US" sz="2400" dirty="0">
                <a:cs typeface="Times New Roman" panose="02020603050405020304" pitchFamily="18" charset="0"/>
              </a:rPr>
              <a:t> be </a:t>
            </a:r>
            <a:r>
              <a:rPr lang="tr-TR" altLang="en-US" sz="2400" dirty="0" err="1">
                <a:cs typeface="Times New Roman" panose="02020603050405020304" pitchFamily="18" charset="0"/>
              </a:rPr>
              <a:t>pushed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onto</a:t>
            </a:r>
            <a:r>
              <a:rPr lang="tr-TR" altLang="en-US" sz="2400" dirty="0">
                <a:cs typeface="Times New Roman" panose="02020603050405020304" pitchFamily="18" charset="0"/>
              </a:rPr>
              <a:t> an </a:t>
            </a:r>
            <a:r>
              <a:rPr lang="tr-TR" altLang="en-US" sz="2400" dirty="0" err="1">
                <a:cs typeface="Times New Roman" panose="02020603050405020304" pitchFamily="18" charset="0"/>
              </a:rPr>
              <a:t>operator</a:t>
            </a:r>
            <a:r>
              <a:rPr lang="tr-TR" altLang="en-US" sz="2400" dirty="0">
                <a:cs typeface="Times New Roman" panose="02020603050405020304" pitchFamily="18" charset="0"/>
              </a:rPr>
              <a:t> of </a:t>
            </a:r>
            <a:r>
              <a:rPr lang="tr-TR" altLang="en-US" sz="2400" dirty="0" err="1">
                <a:cs typeface="Times New Roman" panose="02020603050405020304" pitchFamily="18" charset="0"/>
              </a:rPr>
              <a:t>high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precedence</a:t>
            </a:r>
            <a:endParaRPr lang="tr-TR" altLang="en-US" sz="2400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/>
              <a:t>	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89CFF351-BF5C-4685-8C33-1E01DBB62F89}"/>
              </a:ext>
            </a:extLst>
          </p:cNvPr>
          <p:cNvSpPr/>
          <p:nvPr/>
        </p:nvSpPr>
        <p:spPr>
          <a:xfrm>
            <a:off x="539552" y="869862"/>
            <a:ext cx="4896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+mn-lt"/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latin typeface="+mn-lt"/>
                <a:cs typeface="Tahoma" panose="020B0604030504040204" pitchFamily="34" charset="0"/>
              </a:rPr>
              <a:t>Precedence</a:t>
            </a:r>
            <a:r>
              <a:rPr lang="tr-TR" altLang="en-US" sz="2400" dirty="0">
                <a:latin typeface="+mn-lt"/>
                <a:cs typeface="Tahoma" panose="020B0604030504040204" pitchFamily="34" charset="0"/>
              </a:rPr>
              <a:t> of </a:t>
            </a:r>
            <a:r>
              <a:rPr lang="tr-TR" altLang="en-US" sz="2400" dirty="0" err="1">
                <a:latin typeface="+mn-lt"/>
                <a:cs typeface="Tahoma" panose="020B0604030504040204" pitchFamily="34" charset="0"/>
              </a:rPr>
              <a:t>the</a:t>
            </a:r>
            <a:r>
              <a:rPr lang="tr-TR" altLang="en-US" sz="2400" dirty="0">
                <a:latin typeface="+mn-lt"/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latin typeface="+mn-lt"/>
                <a:cs typeface="Tahoma" panose="020B0604030504040204" pitchFamily="34" charset="0"/>
              </a:rPr>
              <a:t>operators</a:t>
            </a:r>
            <a:r>
              <a:rPr lang="tr-TR" altLang="en-US" sz="2400" dirty="0">
                <a:latin typeface="+mn-lt"/>
                <a:cs typeface="Tahoma" panose="020B0604030504040204" pitchFamily="34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+mn-lt"/>
                <a:cs typeface="Tahoma" panose="020B0604030504040204" pitchFamily="34" charset="0"/>
              </a:rPr>
              <a:t>    1.  </a:t>
            </a:r>
            <a:r>
              <a:rPr lang="tr-TR" altLang="en-US" sz="2400" dirty="0">
                <a:solidFill>
                  <a:schemeClr val="hlink"/>
                </a:solidFill>
                <a:latin typeface="+mn-lt"/>
                <a:cs typeface="Tahoma" panose="020B0604030504040204" pitchFamily="34" charset="0"/>
              </a:rPr>
              <a:t>(</a:t>
            </a:r>
            <a:r>
              <a:rPr lang="tr-TR" altLang="en-US" sz="2400" dirty="0">
                <a:latin typeface="+mn-lt"/>
                <a:cs typeface="Tahoma" panose="020B0604030504040204" pitchFamily="34" charset="0"/>
              </a:rPr>
              <a:t>  </a:t>
            </a:r>
            <a:r>
              <a:rPr lang="en-US" altLang="en-US" sz="2400" dirty="0">
                <a:solidFill>
                  <a:srgbClr val="0070C0"/>
                </a:solidFill>
                <a:latin typeface="+mn-lt"/>
                <a:cs typeface="Tahoma" panose="020B0604030504040204" pitchFamily="34" charset="0"/>
              </a:rPr>
              <a:t>)</a:t>
            </a:r>
            <a:r>
              <a:rPr lang="tr-TR" altLang="en-US" sz="2400" dirty="0">
                <a:latin typeface="+mn-lt"/>
                <a:cs typeface="Tahoma" panose="020B0604030504040204" pitchFamily="34" charset="0"/>
              </a:rPr>
              <a:t>  </a:t>
            </a:r>
            <a:r>
              <a:rPr lang="tr-TR" altLang="en-US" sz="2400" i="1" dirty="0" err="1">
                <a:latin typeface="+mn-lt"/>
                <a:cs typeface="Tahoma" panose="020B0604030504040204" pitchFamily="34" charset="0"/>
              </a:rPr>
              <a:t>highest</a:t>
            </a:r>
            <a:endParaRPr lang="tr-TR" altLang="en-US" sz="2400" i="1" dirty="0">
              <a:latin typeface="+mn-lt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i="1" dirty="0">
                <a:latin typeface="+mn-lt"/>
                <a:cs typeface="Tahoma" panose="020B0604030504040204" pitchFamily="34" charset="0"/>
              </a:rPr>
              <a:t>    </a:t>
            </a:r>
            <a:r>
              <a:rPr lang="tr-TR" altLang="en-US" sz="2400" dirty="0">
                <a:latin typeface="+mn-lt"/>
                <a:cs typeface="Tahoma" panose="020B0604030504040204" pitchFamily="34" charset="0"/>
              </a:rPr>
              <a:t>2.  </a:t>
            </a:r>
            <a:r>
              <a:rPr lang="tr-TR" altLang="en-US" sz="2400" dirty="0">
                <a:solidFill>
                  <a:schemeClr val="hlink"/>
                </a:solidFill>
                <a:latin typeface="+mn-lt"/>
                <a:cs typeface="Tahoma" panose="020B0604030504040204" pitchFamily="34" charset="0"/>
              </a:rPr>
              <a:t>* 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+mn-lt"/>
                <a:cs typeface="Tahoma" panose="020B0604030504040204" pitchFamily="34" charset="0"/>
              </a:rPr>
              <a:t>    3. </a:t>
            </a:r>
            <a:r>
              <a:rPr lang="tr-TR" altLang="en-US" sz="2400" dirty="0">
                <a:solidFill>
                  <a:schemeClr val="hlink"/>
                </a:solidFill>
                <a:latin typeface="+mn-lt"/>
                <a:cs typeface="Tahoma" panose="020B0604030504040204" pitchFamily="34" charset="0"/>
              </a:rPr>
              <a:t>+ - </a:t>
            </a:r>
            <a:r>
              <a:rPr lang="tr-TR" altLang="en-US" sz="2400" dirty="0">
                <a:latin typeface="+mn-lt"/>
                <a:cs typeface="Tahoma" panose="020B0604030504040204" pitchFamily="34" charset="0"/>
              </a:rPr>
              <a:t>  </a:t>
            </a:r>
            <a:r>
              <a:rPr lang="tr-TR" altLang="en-US" sz="2400" i="1" dirty="0" err="1">
                <a:latin typeface="+mn-lt"/>
                <a:cs typeface="Tahoma" panose="020B0604030504040204" pitchFamily="34" charset="0"/>
              </a:rPr>
              <a:t>lowest</a:t>
            </a:r>
            <a:endParaRPr lang="tr-T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177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7" y="214313"/>
            <a:ext cx="8748464" cy="826913"/>
          </a:xfrm>
        </p:spPr>
        <p:txBody>
          <a:bodyPr>
            <a:normAutofit fontScale="90000"/>
          </a:bodyPr>
          <a:lstStyle/>
          <a:p>
            <a:r>
              <a:rPr lang="tr-TR" altLang="en-US" dirty="0">
                <a:cs typeface="Times New Roman" panose="02020603050405020304" pitchFamily="18" charset="0"/>
              </a:rPr>
              <a:t>Infix </a:t>
            </a:r>
            <a:r>
              <a:rPr lang="tr-TR" altLang="en-US" dirty="0" err="1">
                <a:cs typeface="Times New Roman" panose="02020603050405020304" pitchFamily="18" charset="0"/>
              </a:rPr>
              <a:t>to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postfix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conversion</a:t>
            </a:r>
            <a:r>
              <a:rPr lang="en-US" altLang="en-US" dirty="0">
                <a:cs typeface="Times New Roman" panose="02020603050405020304" pitchFamily="18" charset="0"/>
              </a:rPr>
              <a:t>:</a:t>
            </a:r>
            <a:br>
              <a:rPr lang="tr-TR" altLang="en-US" dirty="0">
                <a:cs typeface="Times New Roman" panose="02020603050405020304" pitchFamily="18" charset="0"/>
              </a:rPr>
            </a:br>
            <a:endParaRPr lang="tr-TR" altLang="en-US" dirty="0"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041226"/>
            <a:ext cx="8964488" cy="224156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tr-T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Infix</a:t>
            </a:r>
            <a:r>
              <a:rPr lang="tr-T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expression</a:t>
            </a: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     </a:t>
            </a:r>
            <a:r>
              <a:rPr lang="tr-T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Postfix</a:t>
            </a:r>
            <a:r>
              <a:rPr lang="tr-T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expression</a:t>
            </a:r>
            <a:b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</a:br>
            <a:b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If 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parantheses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exist in infix expression: </a:t>
            </a:r>
          </a:p>
          <a:p>
            <a:pPr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 Start from the innermost parenthesis and move outward by handling</a:t>
            </a:r>
          </a:p>
          <a:p>
            <a:pPr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parantheses</a:t>
            </a: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one by one. </a:t>
            </a:r>
          </a:p>
          <a:p>
            <a:pPr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 Apply precedence rules to operators.</a:t>
            </a:r>
            <a:r>
              <a:rPr lang="pt-B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/>
              <a:t>	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892" name="TextBox 13"/>
          <p:cNvSpPr txBox="1">
            <a:spLocks noChangeArrowheads="1"/>
          </p:cNvSpPr>
          <p:nvPr/>
        </p:nvSpPr>
        <p:spPr bwMode="auto">
          <a:xfrm>
            <a:off x="1763713" y="3357563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en-US" sz="2000" dirty="0"/>
              <a:t>a+(b+c) </a:t>
            </a:r>
            <a:endParaRPr lang="en-US" altLang="en-US" sz="2000" dirty="0"/>
          </a:p>
        </p:txBody>
      </p:sp>
      <p:sp>
        <p:nvSpPr>
          <p:cNvPr id="15" name="Right Arrow 14"/>
          <p:cNvSpPr/>
          <p:nvPr/>
        </p:nvSpPr>
        <p:spPr>
          <a:xfrm>
            <a:off x="3476626" y="3573016"/>
            <a:ext cx="30089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7894" name="TextBox 15"/>
          <p:cNvSpPr txBox="1">
            <a:spLocks noChangeArrowheads="1"/>
          </p:cNvSpPr>
          <p:nvPr/>
        </p:nvSpPr>
        <p:spPr bwMode="auto">
          <a:xfrm>
            <a:off x="4211638" y="3357563"/>
            <a:ext cx="1296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en-US" sz="2000"/>
              <a:t>abc++</a:t>
            </a:r>
            <a:endParaRPr lang="en-US" altLang="en-US" sz="2000"/>
          </a:p>
        </p:txBody>
      </p:sp>
      <p:sp>
        <p:nvSpPr>
          <p:cNvPr id="37895" name="TextBox 16"/>
          <p:cNvSpPr txBox="1">
            <a:spLocks noChangeArrowheads="1"/>
          </p:cNvSpPr>
          <p:nvPr/>
        </p:nvSpPr>
        <p:spPr bwMode="auto">
          <a:xfrm>
            <a:off x="1763713" y="3789363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en-US" sz="2000"/>
              <a:t>(a+b)+c</a:t>
            </a:r>
            <a:endParaRPr lang="en-US" altLang="en-US" sz="2000"/>
          </a:p>
        </p:txBody>
      </p:sp>
      <p:sp>
        <p:nvSpPr>
          <p:cNvPr id="18" name="Right Arrow 17"/>
          <p:cNvSpPr/>
          <p:nvPr/>
        </p:nvSpPr>
        <p:spPr>
          <a:xfrm>
            <a:off x="3476625" y="4005263"/>
            <a:ext cx="358775" cy="46037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7897" name="TextBox 18"/>
          <p:cNvSpPr txBox="1">
            <a:spLocks noChangeArrowheads="1"/>
          </p:cNvSpPr>
          <p:nvPr/>
        </p:nvSpPr>
        <p:spPr bwMode="auto">
          <a:xfrm>
            <a:off x="4211638" y="3789363"/>
            <a:ext cx="1296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en-US" sz="2000"/>
              <a:t>ab+c+</a:t>
            </a:r>
            <a:endParaRPr lang="en-US" altLang="en-US" sz="2000"/>
          </a:p>
        </p:txBody>
      </p:sp>
      <p:sp>
        <p:nvSpPr>
          <p:cNvPr id="37901" name="Rectangle 22"/>
          <p:cNvSpPr>
            <a:spLocks noChangeArrowheads="1"/>
          </p:cNvSpPr>
          <p:nvPr/>
        </p:nvSpPr>
        <p:spPr bwMode="auto">
          <a:xfrm>
            <a:off x="1763713" y="4149725"/>
            <a:ext cx="1008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en-US" sz="2000"/>
              <a:t>a-b*c</a:t>
            </a:r>
            <a:endParaRPr lang="en-US" altLang="en-US" sz="2000"/>
          </a:p>
        </p:txBody>
      </p:sp>
      <p:sp>
        <p:nvSpPr>
          <p:cNvPr id="24" name="Right Arrow 23"/>
          <p:cNvSpPr/>
          <p:nvPr/>
        </p:nvSpPr>
        <p:spPr>
          <a:xfrm>
            <a:off x="3492500" y="4348163"/>
            <a:ext cx="358775" cy="46037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7903" name="Rectangle 24"/>
          <p:cNvSpPr>
            <a:spLocks noChangeArrowheads="1"/>
          </p:cNvSpPr>
          <p:nvPr/>
        </p:nvSpPr>
        <p:spPr bwMode="auto">
          <a:xfrm>
            <a:off x="4214813" y="4149725"/>
            <a:ext cx="1008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2000"/>
              <a:t> </a:t>
            </a:r>
            <a:r>
              <a:rPr lang="pt-BR" altLang="en-US" sz="2000"/>
              <a:t>abc*- </a:t>
            </a:r>
            <a:endParaRPr lang="en-US" altLang="en-US" sz="2000"/>
          </a:p>
        </p:txBody>
      </p:sp>
      <p:sp>
        <p:nvSpPr>
          <p:cNvPr id="37904" name="Rectangle 25"/>
          <p:cNvSpPr>
            <a:spLocks noChangeArrowheads="1"/>
          </p:cNvSpPr>
          <p:nvPr/>
        </p:nvSpPr>
        <p:spPr bwMode="auto">
          <a:xfrm>
            <a:off x="1763713" y="4497388"/>
            <a:ext cx="1512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en-US" sz="2000"/>
              <a:t>(a/b)*(c/d)</a:t>
            </a:r>
            <a:endParaRPr lang="en-US" altLang="en-US" sz="2000"/>
          </a:p>
        </p:txBody>
      </p:sp>
      <p:sp>
        <p:nvSpPr>
          <p:cNvPr id="37905" name="Rectangle 26"/>
          <p:cNvSpPr>
            <a:spLocks noChangeArrowheads="1"/>
          </p:cNvSpPr>
          <p:nvPr/>
        </p:nvSpPr>
        <p:spPr bwMode="auto">
          <a:xfrm>
            <a:off x="1763713" y="4926013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en-US" sz="2000"/>
              <a:t>a/(b+c*d-e)</a:t>
            </a:r>
            <a:endParaRPr lang="en-US" altLang="en-US" sz="2000"/>
          </a:p>
        </p:txBody>
      </p:sp>
      <p:sp>
        <p:nvSpPr>
          <p:cNvPr id="37906" name="Rectangle 27"/>
          <p:cNvSpPr>
            <a:spLocks noChangeArrowheads="1"/>
          </p:cNvSpPr>
          <p:nvPr/>
        </p:nvSpPr>
        <p:spPr bwMode="auto">
          <a:xfrm>
            <a:off x="4214813" y="4919663"/>
            <a:ext cx="172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en-US" sz="2000" dirty="0"/>
              <a:t>abcd*+e-/</a:t>
            </a:r>
            <a:endParaRPr lang="en-US" altLang="en-US" sz="2000" dirty="0"/>
          </a:p>
        </p:txBody>
      </p:sp>
      <p:sp>
        <p:nvSpPr>
          <p:cNvPr id="37907" name="Rectangle 28"/>
          <p:cNvSpPr>
            <a:spLocks noChangeArrowheads="1"/>
          </p:cNvSpPr>
          <p:nvPr/>
        </p:nvSpPr>
        <p:spPr bwMode="auto">
          <a:xfrm>
            <a:off x="4211638" y="4510088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en-US" sz="2000" dirty="0"/>
              <a:t>ab/cd/*</a:t>
            </a:r>
            <a:endParaRPr lang="en-US" altLang="en-US" sz="2000" dirty="0"/>
          </a:p>
        </p:txBody>
      </p:sp>
      <p:sp>
        <p:nvSpPr>
          <p:cNvPr id="30" name="Right Arrow 29"/>
          <p:cNvSpPr/>
          <p:nvPr/>
        </p:nvSpPr>
        <p:spPr>
          <a:xfrm>
            <a:off x="3492500" y="4711700"/>
            <a:ext cx="358775" cy="4603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3497263" y="5141913"/>
            <a:ext cx="360362" cy="46037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7910" name="Rectangle 31"/>
          <p:cNvSpPr>
            <a:spLocks noChangeArrowheads="1"/>
          </p:cNvSpPr>
          <p:nvPr/>
        </p:nvSpPr>
        <p:spPr bwMode="auto">
          <a:xfrm>
            <a:off x="1785938" y="5354638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en-US" sz="2000" dirty="0"/>
              <a:t>a-b*c+d/e</a:t>
            </a:r>
            <a:endParaRPr lang="en-US" altLang="en-US" sz="2000" dirty="0"/>
          </a:p>
        </p:txBody>
      </p:sp>
      <p:sp>
        <p:nvSpPr>
          <p:cNvPr id="37911" name="Rectangle 32"/>
          <p:cNvSpPr>
            <a:spLocks noChangeArrowheads="1"/>
          </p:cNvSpPr>
          <p:nvPr/>
        </p:nvSpPr>
        <p:spPr bwMode="auto">
          <a:xfrm>
            <a:off x="4214813" y="5332413"/>
            <a:ext cx="171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en-US" sz="2000" dirty="0"/>
              <a:t>abc*-de/+</a:t>
            </a:r>
            <a:endParaRPr lang="en-US" altLang="en-US" sz="2000" dirty="0"/>
          </a:p>
        </p:txBody>
      </p:sp>
      <p:sp>
        <p:nvSpPr>
          <p:cNvPr id="34" name="Right Arrow 33"/>
          <p:cNvSpPr/>
          <p:nvPr/>
        </p:nvSpPr>
        <p:spPr>
          <a:xfrm>
            <a:off x="3513138" y="5570538"/>
            <a:ext cx="360362" cy="46037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476625" y="3573016"/>
            <a:ext cx="358775" cy="46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3476625" y="3573016"/>
            <a:ext cx="358775" cy="46037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18299" y="1041226"/>
            <a:ext cx="454025" cy="214760"/>
          </a:xfrm>
          <a:prstGeom prst="rightArrow">
            <a:avLst>
              <a:gd name="adj1" fmla="val 50000"/>
              <a:gd name="adj2" fmla="val 56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15" grpId="0" animBg="1"/>
      <p:bldP spid="37894" grpId="0"/>
      <p:bldP spid="37895" grpId="0"/>
      <p:bldP spid="18" grpId="0" animBg="1"/>
      <p:bldP spid="37897" grpId="0"/>
      <p:bldP spid="37901" grpId="0"/>
      <p:bldP spid="24" grpId="0" animBg="1"/>
      <p:bldP spid="37903" grpId="0"/>
      <p:bldP spid="37904" grpId="0"/>
      <p:bldP spid="37905" grpId="0"/>
      <p:bldP spid="37906" grpId="0"/>
      <p:bldP spid="37907" grpId="0"/>
      <p:bldP spid="30" grpId="0" animBg="1"/>
      <p:bldP spid="31" grpId="0" animBg="1"/>
      <p:bldP spid="37910" grpId="0"/>
      <p:bldP spid="37911" grpId="0"/>
      <p:bldP spid="34" grpId="0" animBg="1"/>
      <p:bldP spid="22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65127"/>
            <a:ext cx="8676456" cy="831626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-128"/>
                <a:cs typeface="+mj-cs"/>
              </a:rPr>
              <a:t>    </a:t>
            </a:r>
            <a:r>
              <a:rPr lang="en-US" sz="3600" dirty="0">
                <a:latin typeface="+mn-lt"/>
                <a:ea typeface="ＭＳ Ｐゴシック" charset="-128"/>
                <a:cs typeface="+mj-cs"/>
              </a:rPr>
              <a:t>Postfix Expressions: Examples</a:t>
            </a:r>
          </a:p>
        </p:txBody>
      </p:sp>
      <p:graphicFrame>
        <p:nvGraphicFramePr>
          <p:cNvPr id="448593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79836"/>
              </p:ext>
            </p:extLst>
          </p:nvPr>
        </p:nvGraphicFramePr>
        <p:xfrm>
          <a:off x="611559" y="1340768"/>
          <a:ext cx="7541841" cy="5212433"/>
        </p:xfrm>
        <a:graphic>
          <a:graphicData uri="http://schemas.openxmlformats.org/drawingml/2006/table">
            <a:tbl>
              <a:tblPr/>
              <a:tblGrid>
                <a:gridCol w="2513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65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</a:rPr>
                        <a:t>Infix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</a:rPr>
                        <a:t>Postfix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78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</a:rPr>
                        <a:t>5 + 4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</a:rPr>
                        <a:t>5 4 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78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</a:rPr>
                        <a:t>5 + 4 *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</a:rPr>
                        <a:t>5 4 2 * 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78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</a:rPr>
                        <a:t>(5 + 4) *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</a:rPr>
                        <a:t>5 4 + 2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4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</a:rPr>
                        <a:t>6* ( (5+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</a:rPr>
                        <a:t>(2+3)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</a:rPr>
                        <a:t>*8 )+3)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</a:rPr>
                        <a:t>65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</a:rPr>
                        <a:t>23+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</a:rPr>
                        <a:t>8*+3+*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</a:rPr>
                        <a:t>288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508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3" y="214313"/>
            <a:ext cx="8604448" cy="982439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Converting Infix</a:t>
            </a:r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to</a:t>
            </a:r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Postfix</a:t>
            </a:r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Form: Algorithm</a:t>
            </a:r>
            <a:endParaRPr lang="tr-TR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196752"/>
            <a:ext cx="8280919" cy="554461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cs typeface="Times New Roman" panose="02020603050405020304" pitchFamily="18" charset="0"/>
              </a:rPr>
              <a:t>Steps of </a:t>
            </a:r>
            <a:r>
              <a:rPr lang="tr-TR" altLang="en-US" sz="2400" dirty="0" err="1">
                <a:cs typeface="Times New Roman" panose="02020603050405020304" pitchFamily="18" charset="0"/>
              </a:rPr>
              <a:t>the</a:t>
            </a:r>
            <a:r>
              <a:rPr lang="en-US" altLang="en-US" sz="2400" dirty="0">
                <a:cs typeface="Times New Roman" panose="02020603050405020304" pitchFamily="18" charset="0"/>
              </a:rPr>
              <a:t> conversion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algorithm</a:t>
            </a:r>
            <a:r>
              <a:rPr lang="tr-TR" altLang="en-US" sz="2400" dirty="0">
                <a:cs typeface="Times New Roman" panose="02020603050405020304" pitchFamily="18" charset="0"/>
              </a:rPr>
              <a:t>:</a:t>
            </a:r>
            <a:endParaRPr lang="tr-TR" altLang="en-US" sz="2400" i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altLang="en-US" sz="2000" dirty="0">
                <a:cs typeface="Times New Roman" panose="02020603050405020304" pitchFamily="18" charset="0"/>
              </a:rPr>
              <a:t>Start </a:t>
            </a:r>
            <a:r>
              <a:rPr lang="tr-TR" altLang="en-US" sz="2000" dirty="0" err="1">
                <a:cs typeface="Times New Roman" panose="02020603050405020304" pitchFamily="18" charset="0"/>
              </a:rPr>
              <a:t>with</a:t>
            </a:r>
            <a:r>
              <a:rPr lang="tr-TR" altLang="en-US" sz="2000" dirty="0">
                <a:cs typeface="Times New Roman" panose="02020603050405020304" pitchFamily="18" charset="0"/>
              </a:rPr>
              <a:t> an </a:t>
            </a:r>
            <a:r>
              <a:rPr lang="tr-TR" altLang="en-US" sz="2000" dirty="0" err="1">
                <a:cs typeface="Times New Roman" panose="02020603050405020304" pitchFamily="18" charset="0"/>
              </a:rPr>
              <a:t>empty</a:t>
            </a:r>
            <a:r>
              <a:rPr lang="tr-TR" altLang="en-US" sz="2000" dirty="0">
                <a:cs typeface="Times New Roman" panose="02020603050405020304" pitchFamily="18" charset="0"/>
              </a:rPr>
              <a:t> stack</a:t>
            </a:r>
            <a:r>
              <a:rPr lang="en-US" altLang="en-US" sz="2000" dirty="0">
                <a:cs typeface="Times New Roman" panose="02020603050405020304" pitchFamily="18" charset="0"/>
              </a:rPr>
              <a:t>     </a:t>
            </a:r>
          </a:p>
          <a:p>
            <a:pPr lvl="1"/>
            <a:r>
              <a:rPr lang="tr-TR" altLang="en-US" sz="2000" dirty="0" err="1">
                <a:cs typeface="Times New Roman" panose="02020603050405020304" pitchFamily="18" charset="0"/>
              </a:rPr>
              <a:t>Place</a:t>
            </a:r>
            <a:r>
              <a:rPr lang="tr-TR" altLang="en-US" sz="2000" dirty="0">
                <a:cs typeface="Times New Roman" panose="02020603050405020304" pitchFamily="18" charset="0"/>
              </a:rPr>
              <a:t> an </a:t>
            </a:r>
            <a:r>
              <a:rPr lang="tr-TR" altLang="en-US" sz="2000" dirty="0" err="1">
                <a:cs typeface="Times New Roman" panose="02020603050405020304" pitchFamily="18" charset="0"/>
              </a:rPr>
              <a:t>operand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onto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the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output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when</a:t>
            </a:r>
            <a:r>
              <a:rPr lang="tr-TR" altLang="en-US" sz="2000" dirty="0">
                <a:cs typeface="Times New Roman" panose="02020603050405020304" pitchFamily="18" charset="0"/>
              </a:rPr>
              <a:t> it is </a:t>
            </a:r>
            <a:r>
              <a:rPr lang="tr-TR" altLang="en-US" sz="2000" dirty="0" err="1">
                <a:cs typeface="Times New Roman" panose="02020603050405020304" pitchFamily="18" charset="0"/>
              </a:rPr>
              <a:t>read</a:t>
            </a:r>
            <a:r>
              <a:rPr lang="tr-TR" altLang="en-US" sz="2000" dirty="0">
                <a:cs typeface="Times New Roman" panose="02020603050405020304" pitchFamily="18" charset="0"/>
              </a:rPr>
              <a:t>.</a:t>
            </a:r>
            <a:br>
              <a:rPr lang="en-US" altLang="en-US" sz="2000" dirty="0">
                <a:cs typeface="Times New Roman" panose="02020603050405020304" pitchFamily="18" charset="0"/>
              </a:rPr>
            </a:br>
            <a:r>
              <a:rPr lang="en-US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(Finally,</a:t>
            </a:r>
            <a:r>
              <a:rPr lang="tr-TR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Output</a:t>
            </a:r>
            <a:r>
              <a:rPr lang="en-US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 will contain the </a:t>
            </a:r>
            <a:r>
              <a:rPr lang="en-US" altLang="en-US" sz="2000" dirty="0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postfix</a:t>
            </a:r>
            <a:r>
              <a:rPr lang="en-US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 form.)</a:t>
            </a:r>
            <a:endParaRPr lang="tr-TR" altLang="en-US" sz="2000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en-US" sz="2000" dirty="0" err="1">
                <a:cs typeface="Times New Roman" panose="02020603050405020304" pitchFamily="18" charset="0"/>
              </a:rPr>
              <a:t>Push</a:t>
            </a:r>
            <a:r>
              <a:rPr lang="tr-TR" altLang="en-US" sz="2000" dirty="0">
                <a:cs typeface="Times New Roman" panose="02020603050405020304" pitchFamily="18" charset="0"/>
              </a:rPr>
              <a:t> an </a:t>
            </a:r>
            <a:r>
              <a:rPr lang="tr-TR" altLang="en-US" sz="2000" dirty="0" err="1">
                <a:cs typeface="Times New Roman" panose="02020603050405020304" pitchFamily="18" charset="0"/>
              </a:rPr>
              <a:t>operator</a:t>
            </a:r>
            <a:r>
              <a:rPr lang="tr-TR" altLang="en-US" sz="2000" dirty="0">
                <a:cs typeface="Times New Roman" panose="02020603050405020304" pitchFamily="18" charset="0"/>
              </a:rPr>
              <a:t> (</a:t>
            </a:r>
            <a:r>
              <a:rPr lang="en-US" altLang="en-US" sz="2000" dirty="0">
                <a:cs typeface="Times New Roman" panose="02020603050405020304" pitchFamily="18" charset="0"/>
              </a:rPr>
              <a:t>except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the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right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paranthesis</a:t>
            </a:r>
            <a:r>
              <a:rPr lang="tr-TR" altLang="en-US" sz="2000" dirty="0">
                <a:cs typeface="Times New Roman" panose="02020603050405020304" pitchFamily="18" charset="0"/>
              </a:rPr>
              <a:t>) </a:t>
            </a:r>
            <a:r>
              <a:rPr lang="tr-TR" altLang="en-US" sz="2000" dirty="0" err="1">
                <a:cs typeface="Times New Roman" panose="02020603050405020304" pitchFamily="18" charset="0"/>
              </a:rPr>
              <a:t>onto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the</a:t>
            </a:r>
            <a:r>
              <a:rPr lang="tr-TR" altLang="en-US" sz="2000" dirty="0">
                <a:cs typeface="Times New Roman" panose="02020603050405020304" pitchFamily="18" charset="0"/>
              </a:rPr>
              <a:t> stack </a:t>
            </a:r>
            <a:r>
              <a:rPr lang="tr-TR" altLang="en-US" sz="2000" dirty="0" err="1">
                <a:cs typeface="Times New Roman" panose="02020603050405020304" pitchFamily="18" charset="0"/>
              </a:rPr>
              <a:t>when</a:t>
            </a:r>
            <a:r>
              <a:rPr lang="tr-TR" altLang="en-US" sz="2000" dirty="0">
                <a:cs typeface="Times New Roman" panose="02020603050405020304" pitchFamily="18" charset="0"/>
              </a:rPr>
              <a:t> it is </a:t>
            </a:r>
            <a:r>
              <a:rPr lang="tr-TR" altLang="en-US" sz="2000" dirty="0" err="1">
                <a:cs typeface="Times New Roman" panose="02020603050405020304" pitchFamily="18" charset="0"/>
              </a:rPr>
              <a:t>read</a:t>
            </a:r>
            <a:r>
              <a:rPr lang="tr-TR" altLang="en-US" sz="2000" dirty="0">
                <a:cs typeface="Times New Roman" panose="02020603050405020304" pitchFamily="18" charset="0"/>
              </a:rPr>
              <a:t>.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If the incoming symbol has higher precedence than the top of the stack, push it on the stack.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sz="2000" dirty="0">
                <a:cs typeface="Times New Roman" panose="02020603050405020304" pitchFamily="18" charset="0"/>
              </a:rPr>
              <a:t>Pop </a:t>
            </a:r>
            <a:r>
              <a:rPr lang="tr-TR" altLang="en-US" sz="2000" dirty="0" err="1">
                <a:cs typeface="Times New Roman" panose="02020603050405020304" pitchFamily="18" charset="0"/>
              </a:rPr>
              <a:t>the</a:t>
            </a:r>
            <a:r>
              <a:rPr lang="tr-TR" altLang="en-US" sz="2000" dirty="0">
                <a:cs typeface="Times New Roman" panose="02020603050405020304" pitchFamily="18" charset="0"/>
              </a:rPr>
              <a:t> stack </a:t>
            </a:r>
            <a:r>
              <a:rPr lang="tr-TR" altLang="en-US" sz="2000" dirty="0" err="1">
                <a:cs typeface="Times New Roman" panose="02020603050405020304" pitchFamily="18" charset="0"/>
              </a:rPr>
              <a:t>when</a:t>
            </a:r>
            <a:r>
              <a:rPr lang="tr-TR" altLang="en-US" sz="2000" dirty="0">
                <a:cs typeface="Times New Roman" panose="02020603050405020304" pitchFamily="18" charset="0"/>
              </a:rPr>
              <a:t> a </a:t>
            </a:r>
            <a:r>
              <a:rPr lang="tr-TR" altLang="en-US" sz="2000" dirty="0" err="1">
                <a:cs typeface="Times New Roman" panose="02020603050405020304" pitchFamily="18" charset="0"/>
              </a:rPr>
              <a:t>right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paranthesis</a:t>
            </a:r>
            <a:r>
              <a:rPr lang="tr-TR" altLang="en-US" sz="2000" dirty="0">
                <a:cs typeface="Times New Roman" panose="02020603050405020304" pitchFamily="18" charset="0"/>
              </a:rPr>
              <a:t> is </a:t>
            </a:r>
            <a:r>
              <a:rPr lang="tr-TR" altLang="en-US" sz="2000" dirty="0" err="1">
                <a:cs typeface="Times New Roman" panose="02020603050405020304" pitchFamily="18" charset="0"/>
              </a:rPr>
              <a:t>encountered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writing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all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symbols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onto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the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output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until</a:t>
            </a:r>
            <a:r>
              <a:rPr lang="tr-TR" altLang="en-US" sz="2000" dirty="0">
                <a:cs typeface="Times New Roman" panose="02020603050405020304" pitchFamily="18" charset="0"/>
              </a:rPr>
              <a:t> a </a:t>
            </a:r>
            <a:r>
              <a:rPr lang="tr-TR" altLang="en-US" sz="2000" dirty="0" err="1">
                <a:cs typeface="Times New Roman" panose="02020603050405020304" pitchFamily="18" charset="0"/>
              </a:rPr>
              <a:t>matching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left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paranthesis</a:t>
            </a:r>
            <a:r>
              <a:rPr lang="tr-TR" altLang="en-US" sz="2000" dirty="0">
                <a:cs typeface="Times New Roman" panose="02020603050405020304" pitchFamily="18" charset="0"/>
              </a:rPr>
              <a:t> is </a:t>
            </a:r>
            <a:r>
              <a:rPr lang="tr-TR" altLang="en-US" sz="2000" dirty="0" err="1">
                <a:cs typeface="Times New Roman" panose="02020603050405020304" pitchFamily="18" charset="0"/>
              </a:rPr>
              <a:t>seen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and</a:t>
            </a:r>
            <a:r>
              <a:rPr lang="tr-TR" altLang="en-US" sz="2000" dirty="0">
                <a:cs typeface="Times New Roman" panose="02020603050405020304" pitchFamily="18" charset="0"/>
              </a:rPr>
              <a:t> pop </a:t>
            </a:r>
            <a:r>
              <a:rPr lang="tr-TR" altLang="en-US" sz="2000" dirty="0" err="1">
                <a:cs typeface="Times New Roman" panose="02020603050405020304" pitchFamily="18" charset="0"/>
              </a:rPr>
              <a:t>and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discard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this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paranthesis</a:t>
            </a:r>
            <a:r>
              <a:rPr lang="tr-TR" altLang="en-US" sz="2000" dirty="0"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sz="2000" dirty="0" err="1">
                <a:cs typeface="Times New Roman" panose="02020603050405020304" pitchFamily="18" charset="0"/>
              </a:rPr>
              <a:t>If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one</a:t>
            </a:r>
            <a:r>
              <a:rPr lang="tr-TR" altLang="en-US" sz="2000" dirty="0">
                <a:cs typeface="Times New Roman" panose="02020603050405020304" pitchFamily="18" charset="0"/>
              </a:rPr>
              <a:t> of </a:t>
            </a:r>
            <a:r>
              <a:rPr lang="tr-TR" altLang="en-US" sz="2000" dirty="0" err="1">
                <a:cs typeface="Times New Roman" panose="02020603050405020304" pitchFamily="18" charset="0"/>
              </a:rPr>
              <a:t>the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symbols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tr-TR" altLang="en-US" b="1" dirty="0">
                <a:cs typeface="Times New Roman" panose="02020603050405020304" pitchFamily="18" charset="0"/>
              </a:rPr>
              <a:t>,</a:t>
            </a:r>
            <a:r>
              <a:rPr lang="tr-TR" altLang="en-US" b="1" dirty="0">
                <a:solidFill>
                  <a:srgbClr val="0000CC"/>
                </a:solidFill>
                <a:cs typeface="Times New Roman" panose="02020603050405020304" pitchFamily="18" charset="0"/>
              </a:rPr>
              <a:t>*</a:t>
            </a:r>
            <a:r>
              <a:rPr lang="tr-TR" altLang="en-US" b="1" dirty="0">
                <a:cs typeface="Times New Roman" panose="02020603050405020304" pitchFamily="18" charset="0"/>
              </a:rPr>
              <a:t>,</a:t>
            </a:r>
            <a:r>
              <a:rPr lang="en-US" altLang="en-US" b="1" dirty="0">
                <a:cs typeface="Times New Roman" panose="02020603050405020304" pitchFamily="18" charset="0"/>
              </a:rPr>
              <a:t> - , /,</a:t>
            </a:r>
            <a:r>
              <a:rPr lang="tr-TR" altLang="en-US" b="1" dirty="0">
                <a:solidFill>
                  <a:srgbClr val="FF9900"/>
                </a:solidFill>
                <a:cs typeface="Times New Roman" panose="02020603050405020304" pitchFamily="18" charset="0"/>
              </a:rPr>
              <a:t>(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>
                <a:cs typeface="Times New Roman" panose="02020603050405020304" pitchFamily="18" charset="0"/>
              </a:rPr>
              <a:t>is </a:t>
            </a:r>
            <a:r>
              <a:rPr lang="tr-TR" altLang="en-US" sz="2000" dirty="0" err="1">
                <a:cs typeface="Times New Roman" panose="02020603050405020304" pitchFamily="18" charset="0"/>
              </a:rPr>
              <a:t>seen</a:t>
            </a:r>
            <a:r>
              <a:rPr lang="en-US" altLang="en-US" sz="2000" dirty="0">
                <a:cs typeface="Times New Roman" panose="02020603050405020304" pitchFamily="18" charset="0"/>
              </a:rPr>
              <a:t>,</a:t>
            </a:r>
            <a:r>
              <a:rPr lang="tr-TR" altLang="en-US" sz="2000" dirty="0">
                <a:cs typeface="Times New Roman" panose="02020603050405020304" pitchFamily="18" charset="0"/>
              </a:rPr>
              <a:t> pop </a:t>
            </a:r>
            <a:r>
              <a:rPr lang="tr-TR" altLang="en-US" sz="2000" dirty="0" err="1">
                <a:cs typeface="Times New Roman" panose="02020603050405020304" pitchFamily="18" charset="0"/>
              </a:rPr>
              <a:t>entries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from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the</a:t>
            </a:r>
            <a:r>
              <a:rPr lang="tr-TR" altLang="en-US" sz="2000" dirty="0">
                <a:cs typeface="Times New Roman" panose="02020603050405020304" pitchFamily="18" charset="0"/>
              </a:rPr>
              <a:t> stack </a:t>
            </a:r>
            <a:r>
              <a:rPr lang="tr-TR" altLang="en-US" sz="2000" dirty="0" err="1">
                <a:cs typeface="Times New Roman" panose="02020603050405020304" pitchFamily="18" charset="0"/>
              </a:rPr>
              <a:t>until</a:t>
            </a:r>
            <a:r>
              <a:rPr lang="tr-TR" altLang="en-US" sz="2000" dirty="0">
                <a:cs typeface="Times New Roman" panose="02020603050405020304" pitchFamily="18" charset="0"/>
              </a:rPr>
              <a:t> an </a:t>
            </a:r>
            <a:r>
              <a:rPr lang="tr-TR" altLang="en-US" sz="2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entry</a:t>
            </a:r>
            <a:r>
              <a:rPr lang="tr-TR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of </a:t>
            </a:r>
            <a:r>
              <a:rPr lang="tr-TR" altLang="en-US" sz="2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lower</a:t>
            </a:r>
            <a:r>
              <a:rPr lang="tr-TR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priority</a:t>
            </a:r>
            <a:r>
              <a:rPr lang="tr-TR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sz="2000" dirty="0">
                <a:cs typeface="Times New Roman" panose="02020603050405020304" pitchFamily="18" charset="0"/>
              </a:rPr>
              <a:t>is </a:t>
            </a:r>
            <a:r>
              <a:rPr lang="tr-TR" altLang="en-US" sz="2000" dirty="0" err="1">
                <a:cs typeface="Times New Roman" panose="02020603050405020304" pitchFamily="18" charset="0"/>
              </a:rPr>
              <a:t>found</a:t>
            </a:r>
            <a:r>
              <a:rPr lang="tr-TR" altLang="en-US" sz="2000" dirty="0">
                <a:cs typeface="Times New Roman" panose="02020603050405020304" pitchFamily="18" charset="0"/>
              </a:rPr>
              <a:t>. 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lvl="1"/>
            <a:r>
              <a:rPr lang="tr-TR" altLang="en-US" sz="2000" dirty="0" err="1">
                <a:cs typeface="Times New Roman" panose="02020603050405020304" pitchFamily="18" charset="0"/>
              </a:rPr>
              <a:t>If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end</a:t>
            </a:r>
            <a:r>
              <a:rPr lang="tr-TR" altLang="en-US" sz="2000" dirty="0">
                <a:cs typeface="Times New Roman" panose="02020603050405020304" pitchFamily="18" charset="0"/>
              </a:rPr>
              <a:t> of </a:t>
            </a:r>
            <a:r>
              <a:rPr lang="tr-TR" altLang="en-US" sz="2000" dirty="0" err="1">
                <a:cs typeface="Times New Roman" panose="02020603050405020304" pitchFamily="18" charset="0"/>
              </a:rPr>
              <a:t>the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input</a:t>
            </a:r>
            <a:r>
              <a:rPr lang="tr-TR" altLang="en-US" sz="2000" dirty="0">
                <a:cs typeface="Times New Roman" panose="02020603050405020304" pitchFamily="18" charset="0"/>
              </a:rPr>
              <a:t> is </a:t>
            </a:r>
            <a:r>
              <a:rPr lang="tr-TR" altLang="en-US" sz="2000" dirty="0" err="1">
                <a:cs typeface="Times New Roman" panose="02020603050405020304" pitchFamily="18" charset="0"/>
              </a:rPr>
              <a:t>reached</a:t>
            </a:r>
            <a:r>
              <a:rPr lang="tr-TR" altLang="en-US" sz="2000" dirty="0">
                <a:cs typeface="Times New Roman" panose="02020603050405020304" pitchFamily="18" charset="0"/>
              </a:rPr>
              <a:t> pop </a:t>
            </a:r>
            <a:r>
              <a:rPr lang="tr-TR" altLang="en-US" sz="2000" dirty="0" err="1">
                <a:cs typeface="Times New Roman" panose="02020603050405020304" pitchFamily="18" charset="0"/>
              </a:rPr>
              <a:t>the</a:t>
            </a:r>
            <a:r>
              <a:rPr lang="tr-TR" altLang="en-US" sz="2000" dirty="0">
                <a:cs typeface="Times New Roman" panose="02020603050405020304" pitchFamily="18" charset="0"/>
              </a:rPr>
              <a:t> stack </a:t>
            </a:r>
            <a:r>
              <a:rPr lang="tr-TR" altLang="en-US" sz="2000" dirty="0" err="1">
                <a:cs typeface="Times New Roman" panose="02020603050405020304" pitchFamily="18" charset="0"/>
              </a:rPr>
              <a:t>until</a:t>
            </a:r>
            <a:r>
              <a:rPr lang="tr-TR" altLang="en-US" sz="2000" dirty="0">
                <a:cs typeface="Times New Roman" panose="02020603050405020304" pitchFamily="18" charset="0"/>
              </a:rPr>
              <a:t> it is </a:t>
            </a:r>
            <a:r>
              <a:rPr lang="tr-TR" altLang="en-US" sz="2000" dirty="0" err="1">
                <a:cs typeface="Times New Roman" panose="02020603050405020304" pitchFamily="18" charset="0"/>
              </a:rPr>
              <a:t>empty</a:t>
            </a:r>
            <a:r>
              <a:rPr lang="tr-TR" altLang="en-US" sz="2000" dirty="0">
                <a:cs typeface="Times New Roman" panose="02020603050405020304" pitchFamily="18" charset="0"/>
              </a:rPr>
              <a:t>, </a:t>
            </a:r>
            <a:r>
              <a:rPr lang="tr-TR" altLang="en-US" sz="2000" dirty="0" err="1">
                <a:cs typeface="Times New Roman" panose="02020603050405020304" pitchFamily="18" charset="0"/>
              </a:rPr>
              <a:t>writing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symbols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onto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the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output</a:t>
            </a:r>
            <a:r>
              <a:rPr lang="tr-TR" altLang="en-US" sz="2000" dirty="0">
                <a:cs typeface="Times New Roman" panose="02020603050405020304" pitchFamily="18" charset="0"/>
              </a:rPr>
              <a:t> (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Discard the pair of parentheses</a:t>
            </a:r>
            <a:r>
              <a:rPr lang="tr-TR" altLang="en-US" sz="2000" dirty="0"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11045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7" y="214313"/>
            <a:ext cx="8748464" cy="1462087"/>
          </a:xfrm>
        </p:spPr>
        <p:txBody>
          <a:bodyPr/>
          <a:lstStyle/>
          <a:p>
            <a:pPr eaLnBrk="1" hangingPunct="1"/>
            <a:r>
              <a:rPr lang="tr-TR" altLang="en-US" sz="3600" dirty="0">
                <a:cs typeface="Times New Roman" panose="02020603050405020304" pitchFamily="18" charset="0"/>
              </a:rPr>
              <a:t>Infix </a:t>
            </a:r>
            <a:r>
              <a:rPr lang="tr-TR" altLang="en-US" sz="3600" dirty="0" err="1">
                <a:cs typeface="Times New Roman" panose="02020603050405020304" pitchFamily="18" charset="0"/>
              </a:rPr>
              <a:t>to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cs typeface="Times New Roman" panose="02020603050405020304" pitchFamily="18" charset="0"/>
              </a:rPr>
              <a:t>postfix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cs typeface="Times New Roman" panose="02020603050405020304" pitchFamily="18" charset="0"/>
              </a:rPr>
              <a:t>conversion</a:t>
            </a:r>
            <a:r>
              <a:rPr lang="en-US" altLang="en-US" sz="3600" dirty="0">
                <a:cs typeface="Times New Roman" panose="02020603050405020304" pitchFamily="18" charset="0"/>
              </a:rPr>
              <a:t>: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Example</a:t>
            </a:r>
            <a:endParaRPr lang="tr-TR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340768"/>
            <a:ext cx="8748464" cy="479174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Assume the operators  are : +, *, (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err="1">
                <a:cs typeface="Times New Roman" panose="02020603050405020304" pitchFamily="18" charset="0"/>
              </a:rPr>
              <a:t>Convert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the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following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infix</a:t>
            </a:r>
            <a:r>
              <a:rPr lang="tr-TR" altLang="en-US" sz="2400" dirty="0">
                <a:cs typeface="Times New Roman" panose="02020603050405020304" pitchFamily="18" charset="0"/>
              </a:rPr>
              <a:t> expression </a:t>
            </a:r>
            <a:r>
              <a:rPr lang="tr-TR" altLang="en-US" sz="2400" dirty="0" err="1">
                <a:cs typeface="Times New Roman" panose="02020603050405020304" pitchFamily="18" charset="0"/>
              </a:rPr>
              <a:t>into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postfix</a:t>
            </a:r>
            <a:r>
              <a:rPr lang="en-US" altLang="en-US" sz="2400" dirty="0">
                <a:cs typeface="Times New Roman" panose="02020603050405020304" pitchFamily="18" charset="0"/>
              </a:rPr>
              <a:t> form</a:t>
            </a:r>
            <a:r>
              <a:rPr lang="tr-TR" altLang="en-US" sz="2400" dirty="0"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E=</a:t>
            </a:r>
            <a:r>
              <a:rPr lang="tr-TR" altLang="en-US" sz="2400" dirty="0">
                <a:solidFill>
                  <a:srgbClr val="006600"/>
                </a:solidFill>
                <a:cs typeface="Times New Roman" panose="02020603050405020304" pitchFamily="18" charset="0"/>
              </a:rPr>
              <a:t>a+b</a:t>
            </a:r>
            <a:r>
              <a:rPr lang="en-US" altLang="en-US" sz="2400" dirty="0">
                <a:solidFill>
                  <a:srgbClr val="006600"/>
                </a:solidFill>
                <a:cs typeface="Tahoma" panose="020B0604030504040204" pitchFamily="34" charset="0"/>
              </a:rPr>
              <a:t>*</a:t>
            </a:r>
            <a:r>
              <a:rPr lang="tr-TR" altLang="en-US" sz="2400" dirty="0">
                <a:solidFill>
                  <a:srgbClr val="006600"/>
                </a:solidFill>
                <a:cs typeface="Tahoma" panose="020B0604030504040204" pitchFamily="34" charset="0"/>
              </a:rPr>
              <a:t>c+(d*</a:t>
            </a:r>
            <a:r>
              <a:rPr lang="tr-TR" altLang="en-US" sz="2400" dirty="0" err="1">
                <a:solidFill>
                  <a:srgbClr val="006600"/>
                </a:solidFill>
                <a:cs typeface="Tahoma" panose="020B0604030504040204" pitchFamily="34" charset="0"/>
              </a:rPr>
              <a:t>e+f</a:t>
            </a:r>
            <a:r>
              <a:rPr lang="tr-TR" altLang="en-US" sz="2400" dirty="0">
                <a:solidFill>
                  <a:srgbClr val="006600"/>
                </a:solidFill>
                <a:cs typeface="Tahoma" panose="020B0604030504040204" pitchFamily="34" charset="0"/>
              </a:rPr>
              <a:t>)*g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1127641"/>
            <a:ext cx="77048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</a:t>
            </a:r>
            <a:r>
              <a:rPr lang="en-US" sz="2400" dirty="0" err="1">
                <a:solidFill>
                  <a:srgbClr val="666600"/>
                </a:solidFill>
                <a:latin typeface="Calibri" panose="020F0502020204030204" pitchFamily="34" charset="0"/>
              </a:rPr>
              <a:t>createStack</a:t>
            </a:r>
            <a:b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Postfix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(expr)      //expr :</a:t>
            </a:r>
            <a:r>
              <a:rPr lang="tr-TR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Given expression in infix form</a:t>
            </a:r>
            <a:endParaRPr lang="en-US" sz="24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88"/>
                </a:solidFill>
                <a:latin typeface="Calibri" panose="020F0502020204030204" pitchFamily="34" charset="0"/>
              </a:rPr>
              <a:t> while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more symbols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</a:rPr>
              <a:t>)</a:t>
            </a:r>
            <a:endParaRPr lang="en-US" sz="24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en-US" sz="1800" dirty="0" err="1">
                <a:solidFill>
                  <a:srgbClr val="6666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</a:t>
            </a:r>
            <a:r>
              <a:rPr lang="en-US" sz="2400" dirty="0" err="1">
                <a:solidFill>
                  <a:srgbClr val="000088"/>
                </a:solidFill>
                <a:latin typeface="Calibri" panose="020F0502020204030204" pitchFamily="34" charset="0"/>
              </a:rPr>
              <a:t>next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88"/>
                </a:solidFill>
                <a:latin typeface="Calibri" panose="020F0502020204030204" pitchFamily="34" charset="0"/>
              </a:rPr>
              <a:t>symbol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// Extract next symbol from expr</a:t>
            </a:r>
            <a:endParaRPr lang="en-US" sz="24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88"/>
                </a:solidFill>
                <a:latin typeface="Calibri" panose="020F0502020204030204" pitchFamily="34" charset="0"/>
              </a:rPr>
              <a:t>    if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x 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operand )</a:t>
            </a:r>
            <a:endParaRPr lang="en-US" sz="24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88"/>
                </a:solidFill>
                <a:latin typeface="Calibri" panose="020F0502020204030204" pitchFamily="34" charset="0"/>
              </a:rPr>
              <a:t>      </a:t>
            </a:r>
            <a:r>
              <a:rPr lang="tr-TR" sz="2400" dirty="0">
                <a:solidFill>
                  <a:srgbClr val="000088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88"/>
                </a:solidFill>
                <a:latin typeface="Calibri" panose="020F0502020204030204" pitchFamily="34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x   //Append to output string</a:t>
            </a:r>
            <a:endParaRPr lang="en-US" sz="24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88"/>
                </a:solidFill>
                <a:latin typeface="Calibri" panose="020F0502020204030204" pitchFamily="34" charset="0"/>
              </a:rPr>
              <a:t>    else</a:t>
            </a:r>
            <a:endParaRPr lang="en-US" sz="24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88"/>
                </a:solidFill>
                <a:latin typeface="Calibri" panose="020F0502020204030204" pitchFamily="34" charset="0"/>
              </a:rPr>
              <a:t>      while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precedence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&lt;=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precedence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top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</a:rPr>
              <a:t>)))</a:t>
            </a:r>
            <a:endParaRPr lang="en-US" sz="24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88"/>
                </a:solidFill>
                <a:latin typeface="Calibri" panose="020F0502020204030204" pitchFamily="34" charset="0"/>
              </a:rPr>
              <a:t>         </a:t>
            </a:r>
            <a:r>
              <a:rPr lang="tr-TR" sz="2400" dirty="0">
                <a:solidFill>
                  <a:srgbClr val="000088"/>
                </a:solidFill>
                <a:latin typeface="Calibri" panose="020F0502020204030204" pitchFamily="34" charset="0"/>
              </a:rPr>
              <a:t>  </a:t>
            </a:r>
            <a:r>
              <a:rPr lang="en-US" sz="2400" dirty="0">
                <a:solidFill>
                  <a:srgbClr val="000088"/>
                </a:solidFill>
                <a:latin typeface="Calibri" panose="020F0502020204030204" pitchFamily="34" charset="0"/>
              </a:rPr>
              <a:t>output 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pop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</a:rPr>
              <a:t>())   //Except brackets</a:t>
            </a:r>
            <a:endParaRPr lang="en-US" sz="24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   push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</a:rPr>
              <a:t>) //Push x to stack s</a:t>
            </a:r>
            <a:endParaRPr lang="en-US" sz="24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88"/>
                </a:solidFill>
                <a:latin typeface="Calibri" panose="020F0502020204030204" pitchFamily="34" charset="0"/>
              </a:rPr>
              <a:t> while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</a:rPr>
              <a:t>(!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isE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mpty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</a:rPr>
              <a:t>())</a:t>
            </a:r>
            <a:endParaRPr lang="en-US" sz="24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88"/>
                </a:solidFill>
                <a:latin typeface="Calibri" panose="020F0502020204030204" pitchFamily="34" charset="0"/>
              </a:rPr>
              <a:t>    output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pop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</a:rPr>
              <a:t>())   //Remaining stack contents</a:t>
            </a:r>
            <a:r>
              <a:rPr lang="tr-TR" sz="2400" dirty="0">
                <a:solidFill>
                  <a:srgbClr val="666600"/>
                </a:solidFill>
                <a:latin typeface="Calibri" panose="020F0502020204030204" pitchFamily="34" charset="0"/>
              </a:rPr>
              <a:t>,</a:t>
            </a:r>
            <a:r>
              <a:rPr lang="tr-TR" sz="2400" dirty="0" err="1">
                <a:solidFill>
                  <a:srgbClr val="666600"/>
                </a:solidFill>
                <a:latin typeface="Calibri" panose="020F0502020204030204" pitchFamily="34" charset="0"/>
              </a:rPr>
              <a:t>except</a:t>
            </a:r>
            <a:r>
              <a:rPr lang="tr-TR" sz="2400" dirty="0">
                <a:solidFill>
                  <a:srgbClr val="666600"/>
                </a:solidFill>
                <a:latin typeface="Calibri" panose="020F0502020204030204" pitchFamily="34" charset="0"/>
              </a:rPr>
              <a:t> (</a:t>
            </a:r>
            <a:endParaRPr lang="en-US" sz="2400" dirty="0">
              <a:solidFill>
                <a:srgbClr val="666600"/>
              </a:solidFill>
              <a:latin typeface="Calibri" panose="020F0502020204030204" pitchFamily="34" charset="0"/>
            </a:endParaRPr>
          </a:p>
          <a:p>
            <a:r>
              <a:rPr lang="en-US" sz="2400" b="0" i="0" dirty="0">
                <a:solidFill>
                  <a:srgbClr val="666600"/>
                </a:solidFill>
                <a:effectLst/>
                <a:latin typeface="Calibri" panose="020F0502020204030204" pitchFamily="34" charset="0"/>
              </a:rPr>
              <a:t>//Output will be the postfix expression now.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260648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Infix to postfix conversion: Pseudocode</a:t>
            </a:r>
          </a:p>
        </p:txBody>
      </p:sp>
    </p:spTree>
    <p:extLst>
      <p:ext uri="{BB962C8B-B14F-4D97-AF65-F5344CB8AC3E}">
        <p14:creationId xmlns:p14="http://schemas.microsoft.com/office/powerpoint/2010/main" val="2601085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 dirty="0">
                <a:cs typeface="Times New Roman" panose="02020603050405020304" pitchFamily="18" charset="0"/>
              </a:rPr>
              <a:t>Infix </a:t>
            </a:r>
            <a:r>
              <a:rPr lang="tr-TR" altLang="en-US" sz="3600" dirty="0" err="1">
                <a:cs typeface="Times New Roman" panose="02020603050405020304" pitchFamily="18" charset="0"/>
              </a:rPr>
              <a:t>to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cs typeface="Times New Roman" panose="02020603050405020304" pitchFamily="18" charset="0"/>
              </a:rPr>
              <a:t>postfix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cs typeface="Times New Roman" panose="02020603050405020304" pitchFamily="18" charset="0"/>
              </a:rPr>
              <a:t>conversion</a:t>
            </a:r>
            <a:r>
              <a:rPr lang="en-US" altLang="en-US" sz="3600" dirty="0">
                <a:cs typeface="Times New Roman" panose="02020603050405020304" pitchFamily="18" charset="0"/>
              </a:rPr>
              <a:t>: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Example</a:t>
            </a:r>
            <a:endParaRPr lang="tr-TR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661852"/>
            <a:ext cx="7848872" cy="81649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cs typeface="Times New Roman" panose="02020603050405020304" pitchFamily="18" charset="0"/>
              </a:rPr>
              <a:t>E=</a:t>
            </a:r>
            <a:r>
              <a:rPr lang="tr-TR" altLang="en-US" sz="2400" dirty="0">
                <a:cs typeface="Times New Roman" panose="02020603050405020304" pitchFamily="18" charset="0"/>
              </a:rPr>
              <a:t>  </a:t>
            </a:r>
            <a:r>
              <a:rPr lang="tr-TR" altLang="en-US" sz="24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a</a:t>
            </a:r>
            <a:r>
              <a:rPr lang="tr-TR" altLang="en-US" sz="24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tr-TR" altLang="en-US" sz="24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cs typeface="Tahoma" panose="020B0604030504040204" pitchFamily="34" charset="0"/>
              </a:rPr>
              <a:t>*</a:t>
            </a:r>
            <a:r>
              <a:rPr lang="tr-TR" altLang="en-US" sz="2400" dirty="0">
                <a:cs typeface="Tahoma" panose="020B0604030504040204" pitchFamily="34" charset="0"/>
              </a:rPr>
              <a:t>c+(d*</a:t>
            </a:r>
            <a:r>
              <a:rPr lang="tr-TR" altLang="en-US" sz="2400" dirty="0" err="1">
                <a:cs typeface="Tahoma" panose="020B0604030504040204" pitchFamily="34" charset="0"/>
              </a:rPr>
              <a:t>e+f</a:t>
            </a:r>
            <a:r>
              <a:rPr lang="tr-TR" altLang="en-US" sz="2400" dirty="0">
                <a:cs typeface="Tahoma" panose="020B0604030504040204" pitchFamily="34" charset="0"/>
              </a:rPr>
              <a:t>)*g</a:t>
            </a:r>
            <a:endParaRPr lang="en-US" altLang="en-US" sz="2400" dirty="0"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cs typeface="Tahoma" panose="020B0604030504040204" pitchFamily="34" charset="0"/>
              </a:rPr>
              <a:t>    </a:t>
            </a:r>
            <a:r>
              <a:rPr lang="en-US" altLang="en-US" sz="2400" dirty="0">
                <a:cs typeface="Tahoma" panose="020B0604030504040204" pitchFamily="34" charset="0"/>
              </a:rPr>
              <a:t>Conversion order :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350963" y="2623558"/>
            <a:ext cx="3979863" cy="1200329"/>
          </a:xfrm>
          <a:prstGeom prst="rect">
            <a:avLst/>
          </a:prstGeom>
          <a:solidFill>
            <a:srgbClr val="FDF963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800" dirty="0" err="1">
                <a:latin typeface="Arial" panose="020B0604020202020204" pitchFamily="34" charset="0"/>
              </a:rPr>
              <a:t>Output</a:t>
            </a:r>
            <a:r>
              <a:rPr lang="en-US" altLang="en-US" sz="1800" dirty="0">
                <a:latin typeface="Arial" panose="020B0604020202020204" pitchFamily="34" charset="0"/>
              </a:rPr>
              <a:t>  </a:t>
            </a:r>
            <a:r>
              <a:rPr lang="tr-TR" altLang="en-US" sz="1800" dirty="0">
                <a:solidFill>
                  <a:srgbClr val="00B050"/>
                </a:solidFill>
                <a:latin typeface="Arial" panose="020B0604020202020204" pitchFamily="34" charset="0"/>
              </a:rPr>
              <a:t>a</a:t>
            </a:r>
            <a:r>
              <a:rPr lang="tr-TR" altLang="en-US" sz="1800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endParaRPr lang="en-US" altLang="en-US" sz="18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tr-TR" altLang="en-US" sz="1800" dirty="0" err="1">
                <a:latin typeface="Arial" panose="020B0604020202020204" pitchFamily="34" charset="0"/>
              </a:rPr>
              <a:t>Push</a:t>
            </a:r>
            <a:r>
              <a:rPr lang="en-US" altLang="en-US" sz="1800" dirty="0">
                <a:latin typeface="Arial" panose="020B0604020202020204" pitchFamily="34" charset="0"/>
              </a:rPr>
              <a:t>  </a:t>
            </a:r>
            <a:r>
              <a:rPr lang="tr-TR" altLang="en-US" sz="1800" dirty="0">
                <a:solidFill>
                  <a:srgbClr val="6600CC"/>
                </a:solidFill>
                <a:latin typeface="Arial" panose="020B0604020202020204" pitchFamily="34" charset="0"/>
              </a:rPr>
              <a:t>+</a:t>
            </a:r>
            <a:r>
              <a:rPr lang="tr-TR" altLang="en-US" sz="1800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endParaRPr lang="en-US" altLang="en-US" sz="18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008000"/>
                </a:solidFill>
                <a:latin typeface="Arial" panose="020B0604020202020204" pitchFamily="34" charset="0"/>
              </a:rPr>
              <a:t>Output </a:t>
            </a:r>
            <a:r>
              <a:rPr lang="tr-TR" altLang="en-US" sz="1800" dirty="0">
                <a:solidFill>
                  <a:srgbClr val="00B050"/>
                </a:solidFill>
                <a:latin typeface="Arial" panose="020B0604020202020204" pitchFamily="34" charset="0"/>
              </a:rPr>
              <a:t>b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What to do with  </a:t>
            </a:r>
            <a:r>
              <a:rPr lang="en-US" altLang="en-US" sz="1800" dirty="0">
                <a:solidFill>
                  <a:srgbClr val="00B050"/>
                </a:solidFill>
                <a:latin typeface="Arial" panose="020B0604020202020204" pitchFamily="34" charset="0"/>
              </a:rPr>
              <a:t>*   </a:t>
            </a:r>
            <a:r>
              <a:rPr lang="en-US" altLang="en-US" sz="1800" dirty="0">
                <a:latin typeface="Arial" panose="020B0604020202020204" pitchFamily="34" charset="0"/>
              </a:rPr>
              <a:t>?</a:t>
            </a:r>
            <a:endParaRPr lang="tr-TR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53253" name="Group 16"/>
          <p:cNvGrpSpPr>
            <a:grpSpLocks/>
          </p:cNvGrpSpPr>
          <p:nvPr/>
        </p:nvGrpSpPr>
        <p:grpSpPr bwMode="auto">
          <a:xfrm>
            <a:off x="1476375" y="4475163"/>
            <a:ext cx="3703638" cy="2035175"/>
            <a:chOff x="930" y="2819"/>
            <a:chExt cx="2333" cy="1282"/>
          </a:xfrm>
        </p:grpSpPr>
        <p:grpSp>
          <p:nvGrpSpPr>
            <p:cNvPr id="53254" name="Group 6"/>
            <p:cNvGrpSpPr>
              <a:grpSpLocks/>
            </p:cNvGrpSpPr>
            <p:nvPr/>
          </p:nvGrpSpPr>
          <p:grpSpPr bwMode="auto">
            <a:xfrm>
              <a:off x="930" y="2819"/>
              <a:ext cx="453" cy="1065"/>
              <a:chOff x="930" y="2355"/>
              <a:chExt cx="453" cy="1065"/>
            </a:xfrm>
          </p:grpSpPr>
          <p:sp>
            <p:nvSpPr>
              <p:cNvPr id="53258" name="Text Box 7"/>
              <p:cNvSpPr txBox="1">
                <a:spLocks noChangeArrowheads="1"/>
              </p:cNvSpPr>
              <p:nvPr/>
            </p:nvSpPr>
            <p:spPr bwMode="auto">
              <a:xfrm>
                <a:off x="930" y="3158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53259" name="Text Box 8"/>
              <p:cNvSpPr txBox="1">
                <a:spLocks noChangeArrowheads="1"/>
              </p:cNvSpPr>
              <p:nvPr/>
            </p:nvSpPr>
            <p:spPr bwMode="auto">
              <a:xfrm>
                <a:off x="930" y="2886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53260" name="Text Box 9"/>
              <p:cNvSpPr txBox="1">
                <a:spLocks noChangeArrowheads="1"/>
              </p:cNvSpPr>
              <p:nvPr/>
            </p:nvSpPr>
            <p:spPr bwMode="auto">
              <a:xfrm>
                <a:off x="930" y="2355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53261" name="Text Box 10"/>
              <p:cNvSpPr txBox="1">
                <a:spLocks noChangeArrowheads="1"/>
              </p:cNvSpPr>
              <p:nvPr/>
            </p:nvSpPr>
            <p:spPr bwMode="auto">
              <a:xfrm>
                <a:off x="930" y="2628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3255" name="Text Box 13"/>
            <p:cNvSpPr txBox="1">
              <a:spLocks noChangeArrowheads="1"/>
            </p:cNvSpPr>
            <p:nvPr/>
          </p:nvSpPr>
          <p:spPr bwMode="auto">
            <a:xfrm>
              <a:off x="1540" y="3628"/>
              <a:ext cx="1723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 dirty="0">
                  <a:solidFill>
                    <a:srgbClr val="00B050"/>
                  </a:solidFill>
                  <a:latin typeface="Arial" panose="020B0604020202020204" pitchFamily="34" charset="0"/>
                </a:rPr>
                <a:t>a b</a:t>
              </a:r>
            </a:p>
          </p:txBody>
        </p:sp>
        <p:sp>
          <p:nvSpPr>
            <p:cNvPr id="53256" name="Text Box 14"/>
            <p:cNvSpPr txBox="1">
              <a:spLocks noChangeArrowheads="1"/>
            </p:cNvSpPr>
            <p:nvPr/>
          </p:nvSpPr>
          <p:spPr bwMode="auto">
            <a:xfrm>
              <a:off x="2028" y="3385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800">
                  <a:latin typeface="Arial" panose="020B0604020202020204" pitchFamily="34" charset="0"/>
                </a:rPr>
                <a:t>output</a:t>
              </a:r>
            </a:p>
          </p:txBody>
        </p:sp>
        <p:sp>
          <p:nvSpPr>
            <p:cNvPr id="53257" name="Text Box 15"/>
            <p:cNvSpPr txBox="1">
              <a:spLocks noChangeArrowheads="1"/>
            </p:cNvSpPr>
            <p:nvPr/>
          </p:nvSpPr>
          <p:spPr bwMode="auto">
            <a:xfrm>
              <a:off x="930" y="3870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800" dirty="0">
                  <a:latin typeface="Arial" panose="020B0604020202020204" pitchFamily="34" charset="0"/>
                </a:rPr>
                <a:t>stack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1064395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Stack</a:t>
            </a:r>
            <a:r>
              <a:rPr lang="en-US" altLang="en-US" sz="4000" dirty="0"/>
              <a:t> Operations</a:t>
            </a:r>
            <a:r>
              <a:rPr lang="tr-TR" altLang="en-US" sz="4000" dirty="0"/>
              <a:t> 	</a:t>
            </a:r>
            <a:endParaRPr lang="tr-TR" altLang="en-US" sz="24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4396"/>
            <a:ext cx="8515350" cy="5604964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C</a:t>
            </a:r>
            <a:r>
              <a:rPr lang="tr-TR" altLang="en-US" sz="2400" dirty="0" err="1"/>
              <a:t>onsider</a:t>
            </a:r>
            <a:r>
              <a:rPr lang="tr-TR" altLang="en-US" sz="2400" dirty="0"/>
              <a:t> a </a:t>
            </a:r>
            <a:r>
              <a:rPr lang="tr-TR" altLang="en-US" sz="2400" dirty="0" err="1"/>
              <a:t>physical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analogy</a:t>
            </a:r>
            <a:r>
              <a:rPr lang="en-US" altLang="en-US" sz="2400" dirty="0"/>
              <a:t>: A</a:t>
            </a:r>
            <a:r>
              <a:rPr lang="tr-TR" altLang="en-US" sz="2400" dirty="0"/>
              <a:t> </a:t>
            </a:r>
            <a:r>
              <a:rPr lang="tr-TR" altLang="en-US" sz="2400" dirty="0">
                <a:solidFill>
                  <a:srgbClr val="FF0000"/>
                </a:solidFill>
              </a:rPr>
              <a:t>stack</a:t>
            </a:r>
            <a:r>
              <a:rPr lang="en-US" altLang="en-US" sz="2400" dirty="0">
                <a:solidFill>
                  <a:srgbClr val="FF0000"/>
                </a:solidFill>
              </a:rPr>
              <a:t> (Pile)</a:t>
            </a:r>
            <a:r>
              <a:rPr lang="tr-TR" altLang="en-US" sz="2400" dirty="0">
                <a:solidFill>
                  <a:srgbClr val="FF0000"/>
                </a:solidFill>
              </a:rPr>
              <a:t> of </a:t>
            </a:r>
            <a:r>
              <a:rPr lang="tr-TR" altLang="en-US" sz="2400" dirty="0" err="1">
                <a:solidFill>
                  <a:srgbClr val="FF0000"/>
                </a:solidFill>
              </a:rPr>
              <a:t>books</a:t>
            </a:r>
            <a:r>
              <a:rPr lang="tr-TR" altLang="en-US" sz="2400" dirty="0"/>
              <a:t>. </a:t>
            </a:r>
            <a:r>
              <a:rPr lang="tr-TR" altLang="en-US" sz="2400" dirty="0" err="1"/>
              <a:t>We</a:t>
            </a:r>
            <a:r>
              <a:rPr lang="tr-TR" altLang="en-US" sz="2400" dirty="0"/>
              <a:t> can do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following</a:t>
            </a:r>
            <a:r>
              <a:rPr lang="tr-TR" altLang="en-US" sz="2400" dirty="0"/>
              <a:t> set of </a:t>
            </a:r>
            <a:r>
              <a:rPr lang="tr-TR" altLang="en-US" sz="2400" dirty="0" err="1"/>
              <a:t>things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with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</a:t>
            </a:r>
            <a:r>
              <a:rPr lang="en-US" altLang="en-US" sz="2400" dirty="0"/>
              <a:t>is</a:t>
            </a:r>
            <a:r>
              <a:rPr lang="tr-TR" altLang="en-US" sz="2400" dirty="0"/>
              <a:t> stack:</a:t>
            </a:r>
            <a:endParaRPr lang="en-US" altLang="en-US" sz="2400" dirty="0"/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Add a New book: </a:t>
            </a:r>
            <a:r>
              <a:rPr lang="tr-TR" altLang="en-US" dirty="0" err="1"/>
              <a:t>Place</a:t>
            </a:r>
            <a:r>
              <a:rPr lang="tr-TR" altLang="en-US" dirty="0"/>
              <a:t> a </a:t>
            </a:r>
            <a:r>
              <a:rPr lang="tr-TR" altLang="en-US" dirty="0" err="1"/>
              <a:t>book</a:t>
            </a:r>
            <a:r>
              <a:rPr lang="tr-TR" altLang="en-US" dirty="0"/>
              <a:t> on </a:t>
            </a:r>
            <a:r>
              <a:rPr lang="tr-TR" altLang="en-US" dirty="0" err="1"/>
              <a:t>the</a:t>
            </a:r>
            <a:r>
              <a:rPr lang="tr-TR" altLang="en-US" dirty="0"/>
              <a:t> top.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Check </a:t>
            </a:r>
            <a:r>
              <a:rPr lang="en-US" altLang="en-US" dirty="0"/>
              <a:t>to see if we have space for adding more books.</a:t>
            </a:r>
          </a:p>
          <a:p>
            <a:pPr lvl="1"/>
            <a:r>
              <a:rPr lang="tr-TR" altLang="en-US" dirty="0" err="1">
                <a:solidFill>
                  <a:srgbClr val="FF0000"/>
                </a:solidFill>
              </a:rPr>
              <a:t>Remove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tr-TR" altLang="en-US" dirty="0" err="1">
                <a:solidFill>
                  <a:srgbClr val="FF0000"/>
                </a:solidFill>
              </a:rPr>
              <a:t>one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book </a:t>
            </a:r>
            <a:r>
              <a:rPr lang="tr-TR" altLang="en-US" dirty="0" err="1"/>
              <a:t>off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top.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Remove all books</a:t>
            </a:r>
            <a:r>
              <a:rPr lang="en-US" altLang="en-US" dirty="0"/>
              <a:t>: </a:t>
            </a:r>
            <a:r>
              <a:rPr lang="tr-TR" altLang="en-US" dirty="0" err="1"/>
              <a:t>Empty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stack.</a:t>
            </a:r>
            <a:endParaRPr lang="en-US" altLang="en-US" dirty="0"/>
          </a:p>
          <a:p>
            <a:pPr marL="457200" lvl="1" indent="0" eaLnBrk="1" hangingPunct="1">
              <a:buNone/>
            </a:pPr>
            <a:endParaRPr lang="tr-T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296" y="3378572"/>
            <a:ext cx="2484784" cy="3290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6624" y="4562301"/>
            <a:ext cx="241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stack of books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r>
              <a:rPr lang="tr-TR" altLang="en-US" sz="3600" dirty="0">
                <a:cs typeface="Times New Roman" panose="02020603050405020304" pitchFamily="18" charset="0"/>
              </a:rPr>
              <a:t>Infix </a:t>
            </a:r>
            <a:r>
              <a:rPr lang="tr-TR" altLang="en-US" sz="3600" dirty="0" err="1">
                <a:cs typeface="Times New Roman" panose="02020603050405020304" pitchFamily="18" charset="0"/>
              </a:rPr>
              <a:t>to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cs typeface="Times New Roman" panose="02020603050405020304" pitchFamily="18" charset="0"/>
              </a:rPr>
              <a:t>postfix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cs typeface="Times New Roman" panose="02020603050405020304" pitchFamily="18" charset="0"/>
              </a:rPr>
              <a:t>conversion</a:t>
            </a:r>
            <a:endParaRPr lang="tr-TR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2375" y="2278063"/>
            <a:ext cx="7921625" cy="5032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2400">
                <a:cs typeface="Times New Roman" panose="02020603050405020304" pitchFamily="18" charset="0"/>
              </a:rPr>
              <a:t>	   </a:t>
            </a:r>
            <a:r>
              <a:rPr lang="tr-TR" altLang="en-US" sz="2400">
                <a:solidFill>
                  <a:srgbClr val="6600CC"/>
                </a:solidFill>
                <a:cs typeface="Times New Roman" panose="02020603050405020304" pitchFamily="18" charset="0"/>
              </a:rPr>
              <a:t>a+b</a:t>
            </a:r>
            <a:r>
              <a:rPr lang="en-US" altLang="en-US" sz="2400">
                <a:solidFill>
                  <a:srgbClr val="008000"/>
                </a:solidFill>
                <a:cs typeface="Tahoma" panose="020B0604030504040204" pitchFamily="34" charset="0"/>
              </a:rPr>
              <a:t>*</a:t>
            </a:r>
            <a:r>
              <a:rPr lang="tr-TR" altLang="en-US" sz="2400">
                <a:solidFill>
                  <a:srgbClr val="008000"/>
                </a:solidFill>
                <a:cs typeface="Tahoma" panose="020B0604030504040204" pitchFamily="34" charset="0"/>
              </a:rPr>
              <a:t>c</a:t>
            </a:r>
            <a:r>
              <a:rPr lang="tr-TR" altLang="en-US" sz="2400">
                <a:cs typeface="Tahoma" panose="020B0604030504040204" pitchFamily="34" charset="0"/>
              </a:rPr>
              <a:t>+(d*e+f)*g</a:t>
            </a:r>
            <a:endParaRPr lang="en-US" altLang="en-US" sz="2400">
              <a:cs typeface="Tahoma" panose="020B0604030504040204" pitchFamily="34" charset="0"/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476376" y="2907944"/>
            <a:ext cx="4607792" cy="923330"/>
          </a:xfrm>
          <a:prstGeom prst="rect">
            <a:avLst/>
          </a:prstGeom>
          <a:solidFill>
            <a:srgbClr val="FDF963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800" dirty="0">
                <a:latin typeface="Arial" panose="020B0604020202020204" pitchFamily="34" charset="0"/>
              </a:rPr>
              <a:t>since </a:t>
            </a:r>
            <a:r>
              <a:rPr lang="tr-TR" altLang="en-US" sz="1800" dirty="0" err="1">
                <a:latin typeface="Arial" panose="020B0604020202020204" pitchFamily="34" charset="0"/>
              </a:rPr>
              <a:t>the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symbol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>
                <a:solidFill>
                  <a:srgbClr val="6600CC"/>
                </a:solidFill>
                <a:latin typeface="Arial" panose="020B0604020202020204" pitchFamily="34" charset="0"/>
              </a:rPr>
              <a:t>+</a:t>
            </a:r>
            <a:r>
              <a:rPr lang="tr-TR" altLang="en-US" sz="1800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1800" dirty="0">
                <a:latin typeface="Arial" panose="020B0604020202020204" pitchFamily="34" charset="0"/>
              </a:rPr>
              <a:t>(top </a:t>
            </a:r>
            <a:r>
              <a:rPr lang="tr-TR" altLang="en-US" sz="1800" dirty="0" err="1">
                <a:latin typeface="Arial" panose="020B0604020202020204" pitchFamily="34" charset="0"/>
              </a:rPr>
              <a:t>entry</a:t>
            </a:r>
            <a:r>
              <a:rPr lang="tr-TR" altLang="en-US" sz="1800" dirty="0">
                <a:latin typeface="Arial" panose="020B0604020202020204" pitchFamily="34" charset="0"/>
              </a:rPr>
              <a:t>)</a:t>
            </a:r>
            <a:r>
              <a:rPr lang="tr-TR" altLang="en-US" sz="1800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1800" dirty="0">
                <a:latin typeface="Arial" panose="020B0604020202020204" pitchFamily="34" charset="0"/>
              </a:rPr>
              <a:t>has </a:t>
            </a:r>
            <a:r>
              <a:rPr lang="tr-TR" altLang="en-US" sz="1800" dirty="0" err="1">
                <a:latin typeface="Arial" panose="020B0604020202020204" pitchFamily="34" charset="0"/>
              </a:rPr>
              <a:t>lower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precedence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than</a:t>
            </a:r>
            <a:r>
              <a:rPr lang="tr-TR" altLang="en-US" sz="1800" dirty="0">
                <a:latin typeface="Arial" panose="020B0604020202020204" pitchFamily="34" charset="0"/>
              </a:rPr>
              <a:t> *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tr-TR" altLang="en-US" sz="1800" dirty="0">
                <a:solidFill>
                  <a:srgbClr val="008000"/>
                </a:solidFill>
                <a:latin typeface="Arial" panose="020B0604020202020204" pitchFamily="34" charset="0"/>
              </a:rPr>
              <a:t>* </a:t>
            </a:r>
            <a:r>
              <a:rPr lang="tr-TR" altLang="en-US" sz="1800" dirty="0">
                <a:latin typeface="Arial" panose="020B0604020202020204" pitchFamily="34" charset="0"/>
              </a:rPr>
              <a:t>is </a:t>
            </a:r>
            <a:r>
              <a:rPr lang="tr-TR" altLang="en-US" sz="1800" dirty="0" err="1">
                <a:latin typeface="Arial" panose="020B0604020202020204" pitchFamily="34" charset="0"/>
              </a:rPr>
              <a:t>pushed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onto</a:t>
            </a:r>
            <a:r>
              <a:rPr lang="tr-TR" altLang="en-US" sz="1800" dirty="0">
                <a:latin typeface="Arial" panose="020B0604020202020204" pitchFamily="34" charset="0"/>
              </a:rPr>
              <a:t> stack.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Next,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>
                <a:solidFill>
                  <a:srgbClr val="008000"/>
                </a:solidFill>
                <a:latin typeface="Arial" panose="020B0604020202020204" pitchFamily="34" charset="0"/>
              </a:rPr>
              <a:t>c</a:t>
            </a:r>
            <a:r>
              <a:rPr lang="tr-TR" altLang="en-US" sz="1800" dirty="0">
                <a:latin typeface="Arial" panose="020B0604020202020204" pitchFamily="34" charset="0"/>
              </a:rPr>
              <a:t> is </a:t>
            </a:r>
            <a:r>
              <a:rPr lang="tr-TR" altLang="en-US" sz="1800" dirty="0" err="1">
                <a:latin typeface="Arial" panose="020B0604020202020204" pitchFamily="34" charset="0"/>
              </a:rPr>
              <a:t>output</a:t>
            </a:r>
            <a:endParaRPr lang="tr-TR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105477" name="Group 5"/>
          <p:cNvGrpSpPr>
            <a:grpSpLocks/>
          </p:cNvGrpSpPr>
          <p:nvPr/>
        </p:nvGrpSpPr>
        <p:grpSpPr bwMode="auto">
          <a:xfrm>
            <a:off x="1476375" y="4475163"/>
            <a:ext cx="3703638" cy="2035175"/>
            <a:chOff x="930" y="2819"/>
            <a:chExt cx="2333" cy="1282"/>
          </a:xfrm>
        </p:grpSpPr>
        <p:grpSp>
          <p:nvGrpSpPr>
            <p:cNvPr id="105478" name="Group 6"/>
            <p:cNvGrpSpPr>
              <a:grpSpLocks/>
            </p:cNvGrpSpPr>
            <p:nvPr/>
          </p:nvGrpSpPr>
          <p:grpSpPr bwMode="auto">
            <a:xfrm>
              <a:off x="930" y="2819"/>
              <a:ext cx="453" cy="1065"/>
              <a:chOff x="930" y="2355"/>
              <a:chExt cx="453" cy="1065"/>
            </a:xfrm>
          </p:grpSpPr>
          <p:sp>
            <p:nvSpPr>
              <p:cNvPr id="105482" name="Text Box 7"/>
              <p:cNvSpPr txBox="1">
                <a:spLocks noChangeArrowheads="1"/>
              </p:cNvSpPr>
              <p:nvPr/>
            </p:nvSpPr>
            <p:spPr bwMode="auto">
              <a:xfrm>
                <a:off x="930" y="3158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tr-TR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5483" name="Text Box 8"/>
              <p:cNvSpPr txBox="1">
                <a:spLocks noChangeArrowheads="1"/>
              </p:cNvSpPr>
              <p:nvPr/>
            </p:nvSpPr>
            <p:spPr bwMode="auto">
              <a:xfrm>
                <a:off x="930" y="2886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tr-TR" altLang="en-US" sz="2000">
                    <a:solidFill>
                      <a:srgbClr val="008000"/>
                    </a:solidFill>
                    <a:latin typeface="Arial" panose="020B0604020202020204" pitchFamily="34" charset="0"/>
                  </a:rPr>
                  <a:t>*</a:t>
                </a:r>
              </a:p>
            </p:txBody>
          </p:sp>
          <p:sp>
            <p:nvSpPr>
              <p:cNvPr id="105484" name="Text Box 9"/>
              <p:cNvSpPr txBox="1">
                <a:spLocks noChangeArrowheads="1"/>
              </p:cNvSpPr>
              <p:nvPr/>
            </p:nvSpPr>
            <p:spPr bwMode="auto">
              <a:xfrm>
                <a:off x="930" y="2355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tr-TR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05485" name="Text Box 10"/>
              <p:cNvSpPr txBox="1">
                <a:spLocks noChangeArrowheads="1"/>
              </p:cNvSpPr>
              <p:nvPr/>
            </p:nvSpPr>
            <p:spPr bwMode="auto">
              <a:xfrm>
                <a:off x="930" y="2628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tr-TR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5479" name="Text Box 11"/>
            <p:cNvSpPr txBox="1">
              <a:spLocks noChangeArrowheads="1"/>
            </p:cNvSpPr>
            <p:nvPr/>
          </p:nvSpPr>
          <p:spPr bwMode="auto">
            <a:xfrm>
              <a:off x="1540" y="3628"/>
              <a:ext cx="1723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tr-TR" altLang="en-US" sz="2000">
                  <a:solidFill>
                    <a:srgbClr val="6600CC"/>
                  </a:solidFill>
                  <a:latin typeface="Arial" panose="020B0604020202020204" pitchFamily="34" charset="0"/>
                </a:rPr>
                <a:t>a b </a:t>
              </a:r>
              <a:r>
                <a:rPr lang="tr-TR" altLang="en-US" sz="2000">
                  <a:solidFill>
                    <a:srgbClr val="008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05480" name="Text Box 12"/>
            <p:cNvSpPr txBox="1">
              <a:spLocks noChangeArrowheads="1"/>
            </p:cNvSpPr>
            <p:nvPr/>
          </p:nvSpPr>
          <p:spPr bwMode="auto">
            <a:xfrm>
              <a:off x="2028" y="3385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tr-TR" altLang="en-US" sz="1800">
                  <a:latin typeface="Arial" panose="020B0604020202020204" pitchFamily="34" charset="0"/>
                </a:rPr>
                <a:t>output</a:t>
              </a:r>
            </a:p>
          </p:txBody>
        </p:sp>
        <p:sp>
          <p:nvSpPr>
            <p:cNvPr id="105481" name="Text Box 13"/>
            <p:cNvSpPr txBox="1">
              <a:spLocks noChangeArrowheads="1"/>
            </p:cNvSpPr>
            <p:nvPr/>
          </p:nvSpPr>
          <p:spPr bwMode="auto">
            <a:xfrm>
              <a:off x="930" y="3870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tr-TR" altLang="en-US" sz="1800" dirty="0">
                  <a:latin typeface="Arial" panose="020B0604020202020204" pitchFamily="34" charset="0"/>
                </a:rPr>
                <a:t>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286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>
                <a:cs typeface="Times New Roman" panose="02020603050405020304" pitchFamily="18" charset="0"/>
              </a:rPr>
              <a:t>Evaluating postfix expressions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588951"/>
            <a:ext cx="7921625" cy="5032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cs typeface="Times New Roman" panose="02020603050405020304" pitchFamily="18" charset="0"/>
              </a:rPr>
              <a:t>	 </a:t>
            </a:r>
            <a:r>
              <a:rPr lang="en-US" altLang="en-US" sz="2400" dirty="0">
                <a:cs typeface="Times New Roman" panose="02020603050405020304" pitchFamily="18" charset="0"/>
              </a:rPr>
              <a:t>E=</a:t>
            </a:r>
            <a:r>
              <a:rPr lang="tr-TR" altLang="en-US" sz="2400" dirty="0">
                <a:cs typeface="Times New Roman" panose="02020603050405020304" pitchFamily="18" charset="0"/>
              </a:rPr>
              <a:t>  </a:t>
            </a:r>
            <a:r>
              <a:rPr lang="tr-TR" altLang="en-US" sz="2400" dirty="0" err="1">
                <a:solidFill>
                  <a:srgbClr val="6600CC"/>
                </a:solidFill>
                <a:cs typeface="Times New Roman" panose="02020603050405020304" pitchFamily="18" charset="0"/>
              </a:rPr>
              <a:t>a+b</a:t>
            </a:r>
            <a:r>
              <a:rPr lang="en-US" altLang="en-US" sz="2400" dirty="0">
                <a:solidFill>
                  <a:srgbClr val="008000"/>
                </a:solidFill>
                <a:cs typeface="Tahoma" panose="020B0604030504040204" pitchFamily="34" charset="0"/>
              </a:rPr>
              <a:t>*</a:t>
            </a:r>
            <a:r>
              <a:rPr lang="tr-TR" altLang="en-US" sz="2400" dirty="0">
                <a:solidFill>
                  <a:srgbClr val="008000"/>
                </a:solidFill>
                <a:cs typeface="Tahoma" panose="020B0604030504040204" pitchFamily="34" charset="0"/>
              </a:rPr>
              <a:t>c</a:t>
            </a:r>
            <a:r>
              <a:rPr lang="tr-TR" altLang="en-US" sz="2400" dirty="0">
                <a:solidFill>
                  <a:srgbClr val="00B0F0"/>
                </a:solidFill>
                <a:cs typeface="Tahoma" panose="020B0604030504040204" pitchFamily="34" charset="0"/>
              </a:rPr>
              <a:t>+</a:t>
            </a:r>
            <a:r>
              <a:rPr lang="tr-TR" altLang="en-US" sz="2400" dirty="0">
                <a:cs typeface="Tahoma" panose="020B0604030504040204" pitchFamily="34" charset="0"/>
              </a:rPr>
              <a:t>(d*</a:t>
            </a:r>
            <a:r>
              <a:rPr lang="tr-TR" altLang="en-US" sz="2400" dirty="0" err="1">
                <a:cs typeface="Tahoma" panose="020B0604030504040204" pitchFamily="34" charset="0"/>
              </a:rPr>
              <a:t>e+f</a:t>
            </a:r>
            <a:r>
              <a:rPr lang="tr-TR" altLang="en-US" sz="2400" dirty="0">
                <a:cs typeface="Tahoma" panose="020B0604030504040204" pitchFamily="34" charset="0"/>
              </a:rPr>
              <a:t>)*g</a:t>
            </a:r>
            <a:endParaRPr lang="en-US" altLang="en-US" sz="2400" dirty="0">
              <a:cs typeface="Tahoma" panose="020B0604030504040204" pitchFamily="34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375058" y="2351812"/>
            <a:ext cx="6149270" cy="1692771"/>
          </a:xfrm>
          <a:prstGeom prst="rect">
            <a:avLst/>
          </a:prstGeom>
          <a:solidFill>
            <a:srgbClr val="FDF963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What to do with + ? Since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2400" dirty="0">
                <a:solidFill>
                  <a:srgbClr val="CC0066"/>
                </a:solidFill>
                <a:latin typeface="Arial" panose="020B0604020202020204" pitchFamily="34" charset="0"/>
              </a:rPr>
              <a:t>+</a:t>
            </a:r>
            <a:r>
              <a:rPr lang="tr-TR" altLang="en-US" sz="1800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1800" dirty="0">
                <a:latin typeface="Arial" panose="020B0604020202020204" pitchFamily="34" charset="0"/>
              </a:rPr>
              <a:t>has </a:t>
            </a:r>
            <a:r>
              <a:rPr lang="tr-TR" altLang="en-US" sz="1800" dirty="0" err="1">
                <a:latin typeface="Arial" panose="020B0604020202020204" pitchFamily="34" charset="0"/>
              </a:rPr>
              <a:t>lower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precedence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than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*</a:t>
            </a:r>
            <a:r>
              <a:rPr lang="tr-TR" altLang="en-US" sz="1800" dirty="0">
                <a:latin typeface="Arial" panose="020B0604020202020204" pitchFamily="34" charset="0"/>
              </a:rPr>
              <a:t>, </a:t>
            </a:r>
            <a:r>
              <a:rPr lang="tr-TR" altLang="en-US" sz="1800" dirty="0">
                <a:solidFill>
                  <a:srgbClr val="FF0000"/>
                </a:solidFill>
              </a:rPr>
              <a:t>*</a:t>
            </a:r>
            <a:r>
              <a:rPr lang="tr-TR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is </a:t>
            </a:r>
            <a:r>
              <a:rPr lang="tr-TR" altLang="en-US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popped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from stack</a:t>
            </a:r>
            <a:r>
              <a:rPr lang="tr-TR" altLang="en-US" sz="1800" dirty="0">
                <a:latin typeface="Arial" panose="020B0604020202020204" pitchFamily="34" charset="0"/>
              </a:rPr>
              <a:t>.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tr-TR" altLang="en-US" sz="1800" dirty="0" err="1">
                <a:latin typeface="Arial" panose="020B0604020202020204" pitchFamily="34" charset="0"/>
              </a:rPr>
              <a:t>The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previous </a:t>
            </a:r>
            <a:r>
              <a:rPr lang="tr-TR" altLang="en-US" sz="1800" dirty="0">
                <a:solidFill>
                  <a:srgbClr val="6600CC"/>
                </a:solidFill>
                <a:latin typeface="Arial" panose="020B0604020202020204" pitchFamily="34" charset="0"/>
              </a:rPr>
              <a:t>+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,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which</a:t>
            </a:r>
            <a:r>
              <a:rPr lang="tr-TR" altLang="en-US" sz="1800" dirty="0">
                <a:latin typeface="Arial" panose="020B0604020202020204" pitchFamily="34" charset="0"/>
              </a:rPr>
              <a:t> has not </a:t>
            </a:r>
            <a:r>
              <a:rPr lang="tr-TR" altLang="en-US" sz="1800" dirty="0" err="1">
                <a:latin typeface="Arial" panose="020B0604020202020204" pitchFamily="34" charset="0"/>
              </a:rPr>
              <a:t>lower</a:t>
            </a:r>
            <a:r>
              <a:rPr lang="tr-TR" altLang="en-US" sz="1800" dirty="0">
                <a:latin typeface="Arial" panose="020B0604020202020204" pitchFamily="34" charset="0"/>
              </a:rPr>
              <a:t> but </a:t>
            </a:r>
            <a:r>
              <a:rPr lang="tr-TR" altLang="en-US" sz="1800" dirty="0" err="1">
                <a:latin typeface="Arial" panose="020B0604020202020204" pitchFamily="34" charset="0"/>
              </a:rPr>
              <a:t>equal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priority</a:t>
            </a:r>
            <a:r>
              <a:rPr lang="en-US" altLang="en-US" sz="1800" dirty="0">
                <a:latin typeface="Arial" panose="020B0604020202020204" pitchFamily="34" charset="0"/>
              </a:rPr>
              <a:t>,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+ </a:t>
            </a:r>
            <a:r>
              <a:rPr lang="tr-TR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is </a:t>
            </a:r>
            <a:r>
              <a:rPr lang="tr-TR" altLang="en-US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also</a:t>
            </a:r>
            <a:r>
              <a:rPr lang="tr-TR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popped</a:t>
            </a:r>
            <a:r>
              <a:rPr lang="tr-TR" altLang="en-US" sz="1800" dirty="0">
                <a:latin typeface="Arial" panose="020B0604020202020204" pitchFamily="34" charset="0"/>
              </a:rPr>
              <a:t>. </a:t>
            </a:r>
            <a:r>
              <a:rPr lang="tr-TR" altLang="en-US" sz="2400" dirty="0">
                <a:solidFill>
                  <a:srgbClr val="008000"/>
                </a:solidFill>
              </a:rPr>
              <a:t>* </a:t>
            </a:r>
            <a:r>
              <a:rPr lang="tr-TR" altLang="en-US" sz="1800" dirty="0" err="1">
                <a:latin typeface="Arial" panose="020B0604020202020204" pitchFamily="34" charset="0"/>
              </a:rPr>
              <a:t>and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2400" dirty="0">
                <a:solidFill>
                  <a:srgbClr val="CC0066"/>
                </a:solidFill>
                <a:latin typeface="Arial" panose="020B0604020202020204" pitchFamily="34" charset="0"/>
              </a:rPr>
              <a:t>+</a:t>
            </a:r>
            <a:r>
              <a:rPr lang="tr-TR" altLang="en-US" sz="1800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are</a:t>
            </a:r>
            <a:r>
              <a:rPr lang="tr-TR" altLang="en-US" sz="1800" dirty="0">
                <a:latin typeface="Arial" panose="020B0604020202020204" pitchFamily="34" charset="0"/>
              </a:rPr>
              <a:t> put on </a:t>
            </a:r>
            <a:r>
              <a:rPr lang="tr-TR" altLang="en-US" sz="1800" dirty="0" err="1">
                <a:latin typeface="Arial" panose="020B0604020202020204" pitchFamily="34" charset="0"/>
              </a:rPr>
              <a:t>the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output</a:t>
            </a:r>
            <a:r>
              <a:rPr lang="tr-TR" altLang="en-US" sz="1800" dirty="0">
                <a:latin typeface="Arial" panose="020B0604020202020204" pitchFamily="34" charset="0"/>
              </a:rPr>
              <a:t>.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tr-TR" altLang="en-US" sz="1800" dirty="0" err="1">
                <a:latin typeface="Arial" panose="020B0604020202020204" pitchFamily="34" charset="0"/>
              </a:rPr>
              <a:t>Then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next (second) </a:t>
            </a:r>
            <a:r>
              <a:rPr lang="tr-TR" altLang="en-US" sz="1800" dirty="0">
                <a:solidFill>
                  <a:srgbClr val="00B0F0"/>
                </a:solidFill>
                <a:latin typeface="Arial" panose="020B0604020202020204" pitchFamily="34" charset="0"/>
              </a:rPr>
              <a:t>+</a:t>
            </a:r>
            <a:r>
              <a:rPr lang="tr-TR" altLang="en-US" sz="1800" dirty="0">
                <a:latin typeface="Arial" panose="020B0604020202020204" pitchFamily="34" charset="0"/>
              </a:rPr>
              <a:t> is </a:t>
            </a:r>
            <a:r>
              <a:rPr lang="tr-TR" altLang="en-US" sz="1800" dirty="0" err="1">
                <a:latin typeface="Arial" panose="020B0604020202020204" pitchFamily="34" charset="0"/>
              </a:rPr>
              <a:t>pushed</a:t>
            </a:r>
            <a:endParaRPr lang="tr-TR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1476375" y="4475163"/>
            <a:ext cx="3703638" cy="2035175"/>
            <a:chOff x="930" y="2819"/>
            <a:chExt cx="2333" cy="1282"/>
          </a:xfrm>
        </p:grpSpPr>
        <p:grpSp>
          <p:nvGrpSpPr>
            <p:cNvPr id="56326" name="Group 6"/>
            <p:cNvGrpSpPr>
              <a:grpSpLocks/>
            </p:cNvGrpSpPr>
            <p:nvPr/>
          </p:nvGrpSpPr>
          <p:grpSpPr bwMode="auto">
            <a:xfrm>
              <a:off x="930" y="2819"/>
              <a:ext cx="453" cy="1065"/>
              <a:chOff x="930" y="2355"/>
              <a:chExt cx="453" cy="1065"/>
            </a:xfrm>
          </p:grpSpPr>
          <p:sp>
            <p:nvSpPr>
              <p:cNvPr id="56330" name="Text Box 7"/>
              <p:cNvSpPr txBox="1">
                <a:spLocks noChangeArrowheads="1"/>
              </p:cNvSpPr>
              <p:nvPr/>
            </p:nvSpPr>
            <p:spPr bwMode="auto">
              <a:xfrm>
                <a:off x="930" y="3158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en-US" sz="2000" dirty="0">
                    <a:solidFill>
                      <a:srgbClr val="00B0F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56331" name="Text Box 8"/>
              <p:cNvSpPr txBox="1">
                <a:spLocks noChangeArrowheads="1"/>
              </p:cNvSpPr>
              <p:nvPr/>
            </p:nvSpPr>
            <p:spPr bwMode="auto">
              <a:xfrm>
                <a:off x="930" y="2886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en-US" sz="200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32" name="Text Box 9"/>
              <p:cNvSpPr txBox="1">
                <a:spLocks noChangeArrowheads="1"/>
              </p:cNvSpPr>
              <p:nvPr/>
            </p:nvSpPr>
            <p:spPr bwMode="auto">
              <a:xfrm>
                <a:off x="930" y="2355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56333" name="Text Box 10"/>
              <p:cNvSpPr txBox="1">
                <a:spLocks noChangeArrowheads="1"/>
              </p:cNvSpPr>
              <p:nvPr/>
            </p:nvSpPr>
            <p:spPr bwMode="auto">
              <a:xfrm>
                <a:off x="930" y="2628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6327" name="Text Box 11"/>
            <p:cNvSpPr txBox="1">
              <a:spLocks noChangeArrowheads="1"/>
            </p:cNvSpPr>
            <p:nvPr/>
          </p:nvSpPr>
          <p:spPr bwMode="auto">
            <a:xfrm>
              <a:off x="1540" y="3628"/>
              <a:ext cx="1723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 dirty="0">
                  <a:solidFill>
                    <a:srgbClr val="6600CC"/>
                  </a:solidFill>
                  <a:latin typeface="Arial" panose="020B0604020202020204" pitchFamily="34" charset="0"/>
                </a:rPr>
                <a:t>a b </a:t>
              </a:r>
              <a:r>
                <a:rPr lang="tr-TR" altLang="en-US" sz="2000" dirty="0">
                  <a:solidFill>
                    <a:srgbClr val="008000"/>
                  </a:solidFill>
                  <a:latin typeface="Arial" panose="020B0604020202020204" pitchFamily="34" charset="0"/>
                </a:rPr>
                <a:t>c * </a:t>
              </a:r>
              <a:r>
                <a:rPr lang="tr-TR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56328" name="Text Box 12"/>
            <p:cNvSpPr txBox="1">
              <a:spLocks noChangeArrowheads="1"/>
            </p:cNvSpPr>
            <p:nvPr/>
          </p:nvSpPr>
          <p:spPr bwMode="auto">
            <a:xfrm>
              <a:off x="2028" y="3385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800">
                  <a:latin typeface="Arial" panose="020B0604020202020204" pitchFamily="34" charset="0"/>
                </a:rPr>
                <a:t>output</a:t>
              </a:r>
            </a:p>
          </p:txBody>
        </p:sp>
        <p:sp>
          <p:nvSpPr>
            <p:cNvPr id="56329" name="Text Box 13"/>
            <p:cNvSpPr txBox="1">
              <a:spLocks noChangeArrowheads="1"/>
            </p:cNvSpPr>
            <p:nvPr/>
          </p:nvSpPr>
          <p:spPr bwMode="auto">
            <a:xfrm>
              <a:off x="930" y="3870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800" dirty="0">
                  <a:latin typeface="Arial" panose="020B0604020202020204" pitchFamily="34" charset="0"/>
                </a:rPr>
                <a:t>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657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 dirty="0">
                <a:cs typeface="Times New Roman" panose="02020603050405020304" pitchFamily="18" charset="0"/>
              </a:rPr>
              <a:t>Infix </a:t>
            </a:r>
            <a:r>
              <a:rPr lang="tr-TR" altLang="en-US" sz="3600" dirty="0" err="1">
                <a:cs typeface="Times New Roman" panose="02020603050405020304" pitchFamily="18" charset="0"/>
              </a:rPr>
              <a:t>to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cs typeface="Times New Roman" panose="02020603050405020304" pitchFamily="18" charset="0"/>
              </a:rPr>
              <a:t>postfix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cs typeface="Times New Roman" panose="02020603050405020304" pitchFamily="18" charset="0"/>
              </a:rPr>
              <a:t>conversion</a:t>
            </a:r>
            <a:endParaRPr lang="tr-TR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2375" y="2278063"/>
            <a:ext cx="7921625" cy="5032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cs typeface="Times New Roman" panose="02020603050405020304" pitchFamily="18" charset="0"/>
              </a:rPr>
              <a:t>	   </a:t>
            </a:r>
            <a:r>
              <a:rPr lang="tr-TR" altLang="en-US" sz="2400" dirty="0" err="1">
                <a:solidFill>
                  <a:srgbClr val="6600CC"/>
                </a:solidFill>
                <a:cs typeface="Times New Roman" panose="02020603050405020304" pitchFamily="18" charset="0"/>
              </a:rPr>
              <a:t>a+b</a:t>
            </a:r>
            <a:r>
              <a:rPr lang="en-US" altLang="en-US" sz="2400" dirty="0">
                <a:solidFill>
                  <a:srgbClr val="008000"/>
                </a:solidFill>
                <a:cs typeface="Tahoma" panose="020B0604030504040204" pitchFamily="34" charset="0"/>
              </a:rPr>
              <a:t>*</a:t>
            </a:r>
            <a:r>
              <a:rPr lang="tr-TR" altLang="en-US" sz="2400" dirty="0">
                <a:solidFill>
                  <a:srgbClr val="008000"/>
                </a:solidFill>
                <a:cs typeface="Tahoma" panose="020B0604030504040204" pitchFamily="34" charset="0"/>
              </a:rPr>
              <a:t>c</a:t>
            </a:r>
            <a:r>
              <a:rPr lang="tr-TR" altLang="en-US" sz="2400" dirty="0">
                <a:solidFill>
                  <a:srgbClr val="CC0066"/>
                </a:solidFill>
                <a:cs typeface="Tahoma" panose="020B0604030504040204" pitchFamily="34" charset="0"/>
              </a:rPr>
              <a:t>+</a:t>
            </a:r>
            <a:r>
              <a:rPr lang="tr-TR" altLang="en-US" sz="2400" dirty="0">
                <a:solidFill>
                  <a:srgbClr val="FF9900"/>
                </a:solidFill>
                <a:cs typeface="Tahoma" panose="020B0604030504040204" pitchFamily="34" charset="0"/>
              </a:rPr>
              <a:t>(</a:t>
            </a:r>
            <a:r>
              <a:rPr lang="tr-TR" altLang="en-US" sz="2400" dirty="0">
                <a:solidFill>
                  <a:srgbClr val="FF0000"/>
                </a:solidFill>
                <a:cs typeface="Tahoma" panose="020B0604030504040204" pitchFamily="34" charset="0"/>
              </a:rPr>
              <a:t>d</a:t>
            </a:r>
            <a:r>
              <a:rPr lang="tr-TR" altLang="en-US" sz="2400" dirty="0">
                <a:cs typeface="Tahoma" panose="020B0604030504040204" pitchFamily="34" charset="0"/>
              </a:rPr>
              <a:t>*</a:t>
            </a:r>
            <a:r>
              <a:rPr lang="tr-TR" altLang="en-US" sz="2400" dirty="0" err="1">
                <a:cs typeface="Tahoma" panose="020B0604030504040204" pitchFamily="34" charset="0"/>
              </a:rPr>
              <a:t>e+f</a:t>
            </a:r>
            <a:r>
              <a:rPr lang="tr-TR" altLang="en-US" sz="2400" dirty="0">
                <a:cs typeface="Tahoma" panose="020B0604030504040204" pitchFamily="34" charset="0"/>
              </a:rPr>
              <a:t>)*g</a:t>
            </a:r>
            <a:endParaRPr lang="en-US" altLang="en-US" sz="2400" dirty="0">
              <a:cs typeface="Tahoma" panose="020B0604030504040204" pitchFamily="34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455738" y="2984500"/>
            <a:ext cx="6428630" cy="1015663"/>
          </a:xfrm>
          <a:prstGeom prst="rect">
            <a:avLst/>
          </a:prstGeom>
          <a:solidFill>
            <a:srgbClr val="FDF963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Next</a:t>
            </a:r>
            <a:r>
              <a:rPr lang="tr-TR" altLang="en-US" sz="2400" dirty="0"/>
              <a:t> </a:t>
            </a:r>
            <a:r>
              <a:rPr lang="tr-TR" altLang="en-US" sz="1800" dirty="0" err="1"/>
              <a:t>symbol</a:t>
            </a:r>
            <a:r>
              <a:rPr lang="tr-TR" altLang="en-US" sz="1800" dirty="0"/>
              <a:t> </a:t>
            </a:r>
            <a:r>
              <a:rPr lang="tr-TR" altLang="en-US" sz="2400" dirty="0">
                <a:solidFill>
                  <a:srgbClr val="FF9900"/>
                </a:solidFill>
              </a:rPr>
              <a:t>(</a:t>
            </a:r>
            <a:r>
              <a:rPr lang="tr-TR" altLang="en-US" sz="2400" dirty="0">
                <a:solidFill>
                  <a:srgbClr val="663300"/>
                </a:solidFill>
              </a:rPr>
              <a:t> </a:t>
            </a:r>
            <a:r>
              <a:rPr lang="tr-TR" altLang="en-US" sz="1800" dirty="0"/>
              <a:t>has </a:t>
            </a:r>
            <a:r>
              <a:rPr lang="tr-TR" altLang="en-US" sz="1800" dirty="0" err="1"/>
              <a:t>the</a:t>
            </a:r>
            <a:r>
              <a:rPr lang="tr-TR" altLang="en-US" sz="1800" dirty="0"/>
              <a:t> </a:t>
            </a:r>
            <a:r>
              <a:rPr lang="tr-TR" altLang="en-US" sz="1800" dirty="0" err="1"/>
              <a:t>highest</a:t>
            </a:r>
            <a:r>
              <a:rPr lang="tr-TR" altLang="en-US" sz="1800" dirty="0"/>
              <a:t> </a:t>
            </a:r>
            <a:r>
              <a:rPr lang="tr-TR" altLang="en-US" sz="1800" dirty="0" err="1"/>
              <a:t>precedence</a:t>
            </a:r>
            <a:r>
              <a:rPr lang="en-US" altLang="en-US" sz="1800" dirty="0"/>
              <a:t>,</a:t>
            </a:r>
            <a:r>
              <a:rPr lang="tr-TR" altLang="en-US" sz="1800" dirty="0"/>
              <a:t> </a:t>
            </a:r>
            <a:r>
              <a:rPr lang="en-US" altLang="en-US" sz="1800" dirty="0"/>
              <a:t>so it is </a:t>
            </a:r>
            <a:r>
              <a:rPr lang="tr-TR" altLang="en-US" sz="1800" dirty="0" err="1">
                <a:latin typeface="Arial" panose="020B0604020202020204" pitchFamily="34" charset="0"/>
              </a:rPr>
              <a:t>pushed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onto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the</a:t>
            </a:r>
            <a:r>
              <a:rPr lang="tr-TR" altLang="en-US" sz="1800" dirty="0">
                <a:latin typeface="Arial" panose="020B0604020202020204" pitchFamily="34" charset="0"/>
              </a:rPr>
              <a:t> stack.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Next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tr-TR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d</a:t>
            </a:r>
            <a:r>
              <a:rPr lang="tr-TR" altLang="en-US" sz="1800" dirty="0">
                <a:latin typeface="Arial" panose="020B0604020202020204" pitchFamily="34" charset="0"/>
              </a:rPr>
              <a:t> is </a:t>
            </a:r>
            <a:r>
              <a:rPr lang="tr-TR" altLang="en-US" sz="1800" dirty="0" err="1">
                <a:latin typeface="Arial" panose="020B0604020202020204" pitchFamily="34" charset="0"/>
              </a:rPr>
              <a:t>output</a:t>
            </a:r>
            <a:r>
              <a:rPr lang="tr-TR" altLang="en-US" sz="18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1476375" y="4437063"/>
            <a:ext cx="3703638" cy="2035175"/>
            <a:chOff x="930" y="2819"/>
            <a:chExt cx="2333" cy="1282"/>
          </a:xfrm>
        </p:grpSpPr>
        <p:grpSp>
          <p:nvGrpSpPr>
            <p:cNvPr id="56326" name="Group 6"/>
            <p:cNvGrpSpPr>
              <a:grpSpLocks/>
            </p:cNvGrpSpPr>
            <p:nvPr/>
          </p:nvGrpSpPr>
          <p:grpSpPr bwMode="auto">
            <a:xfrm>
              <a:off x="930" y="2819"/>
              <a:ext cx="453" cy="1065"/>
              <a:chOff x="930" y="2355"/>
              <a:chExt cx="453" cy="1065"/>
            </a:xfrm>
          </p:grpSpPr>
          <p:sp>
            <p:nvSpPr>
              <p:cNvPr id="56330" name="Text Box 7"/>
              <p:cNvSpPr txBox="1">
                <a:spLocks noChangeArrowheads="1"/>
              </p:cNvSpPr>
              <p:nvPr/>
            </p:nvSpPr>
            <p:spPr bwMode="auto">
              <a:xfrm>
                <a:off x="930" y="3158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en-US" sz="2000">
                    <a:solidFill>
                      <a:srgbClr val="CC0066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56331" name="Text Box 8"/>
              <p:cNvSpPr txBox="1">
                <a:spLocks noChangeArrowheads="1"/>
              </p:cNvSpPr>
              <p:nvPr/>
            </p:nvSpPr>
            <p:spPr bwMode="auto">
              <a:xfrm>
                <a:off x="930" y="2886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en-US" sz="2000">
                    <a:solidFill>
                      <a:srgbClr val="FF9900"/>
                    </a:solidFill>
                    <a:latin typeface="Arial" panose="020B0604020202020204" pitchFamily="34" charset="0"/>
                  </a:rPr>
                  <a:t>(</a:t>
                </a:r>
              </a:p>
            </p:txBody>
          </p:sp>
          <p:sp>
            <p:nvSpPr>
              <p:cNvPr id="56332" name="Text Box 9"/>
              <p:cNvSpPr txBox="1">
                <a:spLocks noChangeArrowheads="1"/>
              </p:cNvSpPr>
              <p:nvPr/>
            </p:nvSpPr>
            <p:spPr bwMode="auto">
              <a:xfrm>
                <a:off x="930" y="2355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56333" name="Text Box 10"/>
              <p:cNvSpPr txBox="1">
                <a:spLocks noChangeArrowheads="1"/>
              </p:cNvSpPr>
              <p:nvPr/>
            </p:nvSpPr>
            <p:spPr bwMode="auto">
              <a:xfrm>
                <a:off x="930" y="2628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en-US" sz="2000" b="1">
                  <a:solidFill>
                    <a:srgbClr val="6633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6327" name="Text Box 11"/>
            <p:cNvSpPr txBox="1">
              <a:spLocks noChangeArrowheads="1"/>
            </p:cNvSpPr>
            <p:nvPr/>
          </p:nvSpPr>
          <p:spPr bwMode="auto">
            <a:xfrm>
              <a:off x="1540" y="3628"/>
              <a:ext cx="1723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 dirty="0">
                  <a:solidFill>
                    <a:srgbClr val="6600CC"/>
                  </a:solidFill>
                  <a:latin typeface="Arial" panose="020B0604020202020204" pitchFamily="34" charset="0"/>
                </a:rPr>
                <a:t>a b </a:t>
              </a:r>
              <a:r>
                <a:rPr lang="tr-TR" altLang="en-US" sz="2000" dirty="0">
                  <a:solidFill>
                    <a:srgbClr val="008000"/>
                  </a:solidFill>
                  <a:latin typeface="Arial" panose="020B0604020202020204" pitchFamily="34" charset="0"/>
                </a:rPr>
                <a:t>c * </a:t>
              </a:r>
              <a:r>
                <a:rPr lang="tr-TR" altLang="en-US" sz="2000" dirty="0">
                  <a:solidFill>
                    <a:srgbClr val="6600CC"/>
                  </a:solidFill>
                  <a:latin typeface="Arial" panose="020B0604020202020204" pitchFamily="34" charset="0"/>
                </a:rPr>
                <a:t>+ </a:t>
              </a:r>
              <a:r>
                <a:rPr lang="tr-TR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56328" name="Text Box 12"/>
            <p:cNvSpPr txBox="1">
              <a:spLocks noChangeArrowheads="1"/>
            </p:cNvSpPr>
            <p:nvPr/>
          </p:nvSpPr>
          <p:spPr bwMode="auto">
            <a:xfrm>
              <a:off x="2028" y="3385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800">
                  <a:latin typeface="Arial" panose="020B0604020202020204" pitchFamily="34" charset="0"/>
                </a:rPr>
                <a:t>output</a:t>
              </a:r>
            </a:p>
          </p:txBody>
        </p:sp>
        <p:sp>
          <p:nvSpPr>
            <p:cNvPr id="56329" name="Text Box 13"/>
            <p:cNvSpPr txBox="1">
              <a:spLocks noChangeArrowheads="1"/>
            </p:cNvSpPr>
            <p:nvPr/>
          </p:nvSpPr>
          <p:spPr bwMode="auto">
            <a:xfrm>
              <a:off x="930" y="3870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800" dirty="0">
                  <a:latin typeface="Arial" panose="020B0604020202020204" pitchFamily="34" charset="0"/>
                </a:rPr>
                <a:t>stack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 dirty="0">
                <a:cs typeface="Times New Roman" panose="02020603050405020304" pitchFamily="18" charset="0"/>
              </a:rPr>
              <a:t>Infix </a:t>
            </a:r>
            <a:r>
              <a:rPr lang="tr-TR" altLang="en-US" sz="3600" dirty="0" err="1">
                <a:cs typeface="Times New Roman" panose="02020603050405020304" pitchFamily="18" charset="0"/>
              </a:rPr>
              <a:t>to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cs typeface="Times New Roman" panose="02020603050405020304" pitchFamily="18" charset="0"/>
              </a:rPr>
              <a:t>postfix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cs typeface="Times New Roman" panose="02020603050405020304" pitchFamily="18" charset="0"/>
              </a:rPr>
              <a:t>conversion</a:t>
            </a:r>
            <a:endParaRPr lang="tr-TR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2375" y="2278063"/>
            <a:ext cx="7921625" cy="5032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>
                <a:cs typeface="Times New Roman" panose="02020603050405020304" pitchFamily="18" charset="0"/>
              </a:rPr>
              <a:t>	   </a:t>
            </a:r>
            <a:r>
              <a:rPr lang="tr-TR" altLang="en-US" sz="2400">
                <a:solidFill>
                  <a:srgbClr val="6600CC"/>
                </a:solidFill>
                <a:cs typeface="Times New Roman" panose="02020603050405020304" pitchFamily="18" charset="0"/>
              </a:rPr>
              <a:t>a+b</a:t>
            </a:r>
            <a:r>
              <a:rPr lang="en-US" altLang="en-US" sz="2400">
                <a:solidFill>
                  <a:srgbClr val="008000"/>
                </a:solidFill>
                <a:cs typeface="Tahoma" panose="020B0604030504040204" pitchFamily="34" charset="0"/>
              </a:rPr>
              <a:t>*</a:t>
            </a:r>
            <a:r>
              <a:rPr lang="tr-TR" altLang="en-US" sz="2400">
                <a:solidFill>
                  <a:srgbClr val="008000"/>
                </a:solidFill>
                <a:cs typeface="Tahoma" panose="020B0604030504040204" pitchFamily="34" charset="0"/>
              </a:rPr>
              <a:t>c</a:t>
            </a:r>
            <a:r>
              <a:rPr lang="tr-TR" altLang="en-US" sz="2400">
                <a:solidFill>
                  <a:srgbClr val="CC0066"/>
                </a:solidFill>
                <a:cs typeface="Tahoma" panose="020B0604030504040204" pitchFamily="34" charset="0"/>
              </a:rPr>
              <a:t>+</a:t>
            </a:r>
            <a:r>
              <a:rPr lang="tr-TR" altLang="en-US" sz="2400">
                <a:solidFill>
                  <a:srgbClr val="FF9900"/>
                </a:solidFill>
                <a:cs typeface="Tahoma" panose="020B0604030504040204" pitchFamily="34" charset="0"/>
              </a:rPr>
              <a:t>(d</a:t>
            </a:r>
            <a:r>
              <a:rPr lang="tr-TR" altLang="en-US" sz="2400">
                <a:solidFill>
                  <a:srgbClr val="0000CC"/>
                </a:solidFill>
                <a:cs typeface="Tahoma" panose="020B0604030504040204" pitchFamily="34" charset="0"/>
              </a:rPr>
              <a:t>*e</a:t>
            </a:r>
            <a:r>
              <a:rPr lang="tr-TR" altLang="en-US" sz="2400">
                <a:cs typeface="Tahoma" panose="020B0604030504040204" pitchFamily="34" charset="0"/>
              </a:rPr>
              <a:t>+f)*g</a:t>
            </a:r>
            <a:endParaRPr lang="en-US" altLang="en-US" sz="2400">
              <a:cs typeface="Tahoma" panose="020B0604030504040204" pitchFamily="34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455738" y="2984500"/>
            <a:ext cx="6068590" cy="923330"/>
          </a:xfrm>
          <a:prstGeom prst="rect">
            <a:avLst/>
          </a:prstGeom>
          <a:solidFill>
            <a:srgbClr val="FDF963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Next symbol *</a:t>
            </a:r>
            <a:r>
              <a:rPr lang="tr-TR" altLang="en-US" sz="1800" dirty="0">
                <a:latin typeface="Arial" panose="020B0604020202020204" pitchFamily="34" charset="0"/>
              </a:rPr>
              <a:t>. D</a:t>
            </a:r>
            <a:r>
              <a:rPr lang="en-US" altLang="en-US" sz="1800" dirty="0" err="1">
                <a:latin typeface="Arial" panose="020B0604020202020204" pitchFamily="34" charset="0"/>
              </a:rPr>
              <a:t>on’t</a:t>
            </a:r>
            <a:r>
              <a:rPr lang="en-US" altLang="en-US" sz="1800" dirty="0">
                <a:latin typeface="Arial" panose="020B0604020202020204" pitchFamily="34" charset="0"/>
              </a:rPr>
              <a:t> pop </a:t>
            </a:r>
            <a:r>
              <a:rPr lang="tr-TR" altLang="en-US" sz="1800" dirty="0">
                <a:solidFill>
                  <a:srgbClr val="FF9900"/>
                </a:solidFill>
              </a:rPr>
              <a:t>(,</a:t>
            </a:r>
            <a:r>
              <a:rPr lang="tr-TR" altLang="en-US" sz="1800" dirty="0">
                <a:solidFill>
                  <a:srgbClr val="663300"/>
                </a:solidFill>
              </a:rPr>
              <a:t> it </a:t>
            </a:r>
            <a:r>
              <a:rPr lang="tr-TR" altLang="en-US" sz="1800" dirty="0" err="1">
                <a:solidFill>
                  <a:srgbClr val="663300"/>
                </a:solidFill>
              </a:rPr>
              <a:t>stays</a:t>
            </a:r>
            <a:r>
              <a:rPr lang="tr-TR" altLang="en-US" sz="1800" dirty="0">
                <a:solidFill>
                  <a:srgbClr val="663300"/>
                </a:solidFill>
              </a:rPr>
              <a:t> in </a:t>
            </a:r>
            <a:r>
              <a:rPr lang="tr-TR" altLang="en-US" sz="1800" dirty="0" err="1">
                <a:solidFill>
                  <a:srgbClr val="663300"/>
                </a:solidFill>
              </a:rPr>
              <a:t>the</a:t>
            </a:r>
            <a:r>
              <a:rPr lang="tr-TR" altLang="en-US" sz="1800" dirty="0">
                <a:solidFill>
                  <a:srgbClr val="663300"/>
                </a:solidFill>
              </a:rPr>
              <a:t> </a:t>
            </a:r>
            <a:r>
              <a:rPr lang="tr-TR" altLang="en-US" sz="1800" dirty="0" err="1">
                <a:solidFill>
                  <a:srgbClr val="663300"/>
                </a:solidFill>
              </a:rPr>
              <a:t>stack</a:t>
            </a:r>
            <a:r>
              <a:rPr lang="tr-TR" altLang="en-US" sz="1800" dirty="0">
                <a:solidFill>
                  <a:srgbClr val="663300"/>
                </a:solidFill>
              </a:rPr>
              <a:t> </a:t>
            </a:r>
            <a:r>
              <a:rPr lang="tr-TR" altLang="en-US" sz="1800" dirty="0" err="1">
                <a:solidFill>
                  <a:srgbClr val="663300"/>
                </a:solidFill>
              </a:rPr>
              <a:t>until</a:t>
            </a:r>
            <a:r>
              <a:rPr lang="tr-TR" altLang="en-US" sz="1800" dirty="0">
                <a:solidFill>
                  <a:srgbClr val="663300"/>
                </a:solidFill>
              </a:rPr>
              <a:t> </a:t>
            </a:r>
            <a:r>
              <a:rPr lang="tr-TR" altLang="en-US" sz="1800" dirty="0" err="1">
                <a:solidFill>
                  <a:srgbClr val="663300"/>
                </a:solidFill>
              </a:rPr>
              <a:t>the</a:t>
            </a:r>
            <a:r>
              <a:rPr lang="tr-TR" altLang="en-US" sz="1800" dirty="0">
                <a:solidFill>
                  <a:srgbClr val="663300"/>
                </a:solidFill>
              </a:rPr>
              <a:t> </a:t>
            </a:r>
            <a:r>
              <a:rPr lang="tr-TR" altLang="en-US" sz="1800" dirty="0" err="1">
                <a:solidFill>
                  <a:srgbClr val="663300"/>
                </a:solidFill>
              </a:rPr>
              <a:t>closing</a:t>
            </a:r>
            <a:r>
              <a:rPr lang="tr-TR" altLang="en-US" sz="1800" dirty="0">
                <a:solidFill>
                  <a:srgbClr val="663300"/>
                </a:solidFill>
              </a:rPr>
              <a:t> </a:t>
            </a:r>
            <a:r>
              <a:rPr lang="tr-TR" altLang="en-US" sz="1800" dirty="0" err="1">
                <a:solidFill>
                  <a:srgbClr val="663300"/>
                </a:solidFill>
              </a:rPr>
              <a:t>bracket</a:t>
            </a:r>
            <a:r>
              <a:rPr lang="tr-TR" altLang="en-US" sz="1800" dirty="0">
                <a:solidFill>
                  <a:srgbClr val="663300"/>
                </a:solidFill>
              </a:rPr>
              <a:t> is </a:t>
            </a:r>
            <a:r>
              <a:rPr lang="tr-TR" altLang="en-US" sz="1800" dirty="0" err="1">
                <a:solidFill>
                  <a:srgbClr val="663300"/>
                </a:solidFill>
              </a:rPr>
              <a:t>read</a:t>
            </a:r>
            <a:r>
              <a:rPr lang="tr-TR" altLang="en-US" sz="1800" dirty="0">
                <a:solidFill>
                  <a:srgbClr val="663300"/>
                </a:solidFill>
              </a:rPr>
              <a:t>.</a:t>
            </a:r>
            <a:endParaRPr lang="en-US" altLang="en-US" sz="1800" dirty="0"/>
          </a:p>
          <a:p>
            <a:pPr eaLnBrk="1" hangingPunct="1"/>
            <a:r>
              <a:rPr lang="en-US" altLang="en-US" sz="1800" dirty="0"/>
              <a:t>P</a:t>
            </a:r>
            <a:r>
              <a:rPr lang="tr-TR" altLang="en-US" sz="1800" dirty="0" err="1"/>
              <a:t>ush</a:t>
            </a:r>
            <a:r>
              <a:rPr lang="tr-TR" altLang="en-US" sz="1800" dirty="0"/>
              <a:t> </a:t>
            </a:r>
            <a:r>
              <a:rPr lang="tr-TR" altLang="en-US" sz="1800" dirty="0">
                <a:solidFill>
                  <a:srgbClr val="0000CC"/>
                </a:solidFill>
              </a:rPr>
              <a:t>*</a:t>
            </a:r>
            <a:r>
              <a:rPr lang="tr-TR" altLang="en-US" sz="1800" dirty="0"/>
              <a:t> </a:t>
            </a:r>
            <a:r>
              <a:rPr lang="en-US" altLang="en-US" sz="1800" dirty="0"/>
              <a:t>,</a:t>
            </a:r>
            <a:r>
              <a:rPr lang="tr-TR" altLang="en-US" sz="1800" dirty="0"/>
              <a:t> </a:t>
            </a:r>
            <a:r>
              <a:rPr lang="tr-TR" altLang="en-US" sz="1800" dirty="0" err="1"/>
              <a:t>place</a:t>
            </a:r>
            <a:r>
              <a:rPr lang="tr-TR" altLang="en-US" sz="1800" dirty="0"/>
              <a:t> </a:t>
            </a:r>
            <a:r>
              <a:rPr lang="tr-TR" altLang="en-US" sz="1800" dirty="0">
                <a:solidFill>
                  <a:srgbClr val="0000CC"/>
                </a:solidFill>
              </a:rPr>
              <a:t>e</a:t>
            </a:r>
            <a:r>
              <a:rPr lang="tr-TR" altLang="en-US" sz="1800" dirty="0"/>
              <a:t> on </a:t>
            </a:r>
            <a:r>
              <a:rPr lang="tr-TR" altLang="en-US" sz="1800" dirty="0" err="1"/>
              <a:t>the</a:t>
            </a:r>
            <a:r>
              <a:rPr lang="tr-TR" altLang="en-US" sz="1800" dirty="0"/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output</a:t>
            </a:r>
            <a:r>
              <a:rPr lang="tr-TR" altLang="en-US" sz="18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57349" name="Group 5"/>
          <p:cNvGrpSpPr>
            <a:grpSpLocks/>
          </p:cNvGrpSpPr>
          <p:nvPr/>
        </p:nvGrpSpPr>
        <p:grpSpPr bwMode="auto">
          <a:xfrm>
            <a:off x="1476375" y="4437063"/>
            <a:ext cx="3703638" cy="2035175"/>
            <a:chOff x="930" y="2819"/>
            <a:chExt cx="2333" cy="1282"/>
          </a:xfrm>
        </p:grpSpPr>
        <p:grpSp>
          <p:nvGrpSpPr>
            <p:cNvPr id="57350" name="Group 6"/>
            <p:cNvGrpSpPr>
              <a:grpSpLocks/>
            </p:cNvGrpSpPr>
            <p:nvPr/>
          </p:nvGrpSpPr>
          <p:grpSpPr bwMode="auto">
            <a:xfrm>
              <a:off x="930" y="2819"/>
              <a:ext cx="453" cy="1065"/>
              <a:chOff x="930" y="2355"/>
              <a:chExt cx="453" cy="1065"/>
            </a:xfrm>
          </p:grpSpPr>
          <p:sp>
            <p:nvSpPr>
              <p:cNvPr id="57354" name="Text Box 7"/>
              <p:cNvSpPr txBox="1">
                <a:spLocks noChangeArrowheads="1"/>
              </p:cNvSpPr>
              <p:nvPr/>
            </p:nvSpPr>
            <p:spPr bwMode="auto">
              <a:xfrm>
                <a:off x="930" y="3158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en-US" sz="2000">
                    <a:solidFill>
                      <a:srgbClr val="CC0066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57355" name="Text Box 8"/>
              <p:cNvSpPr txBox="1">
                <a:spLocks noChangeArrowheads="1"/>
              </p:cNvSpPr>
              <p:nvPr/>
            </p:nvSpPr>
            <p:spPr bwMode="auto">
              <a:xfrm>
                <a:off x="930" y="2886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en-US" sz="2000">
                    <a:solidFill>
                      <a:srgbClr val="FF9900"/>
                    </a:solidFill>
                    <a:latin typeface="Arial" panose="020B0604020202020204" pitchFamily="34" charset="0"/>
                  </a:rPr>
                  <a:t>(</a:t>
                </a:r>
              </a:p>
            </p:txBody>
          </p:sp>
          <p:sp>
            <p:nvSpPr>
              <p:cNvPr id="57356" name="Text Box 9"/>
              <p:cNvSpPr txBox="1">
                <a:spLocks noChangeArrowheads="1"/>
              </p:cNvSpPr>
              <p:nvPr/>
            </p:nvSpPr>
            <p:spPr bwMode="auto">
              <a:xfrm>
                <a:off x="930" y="2355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57357" name="Text Box 10"/>
              <p:cNvSpPr txBox="1">
                <a:spLocks noChangeArrowheads="1"/>
              </p:cNvSpPr>
              <p:nvPr/>
            </p:nvSpPr>
            <p:spPr bwMode="auto">
              <a:xfrm>
                <a:off x="930" y="2628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en-US" sz="2000" b="1">
                    <a:solidFill>
                      <a:srgbClr val="0000CC"/>
                    </a:solidFill>
                    <a:latin typeface="Arial" panose="020B0604020202020204" pitchFamily="34" charset="0"/>
                  </a:rPr>
                  <a:t>*</a:t>
                </a:r>
              </a:p>
            </p:txBody>
          </p:sp>
        </p:grpSp>
        <p:sp>
          <p:nvSpPr>
            <p:cNvPr id="57351" name="Text Box 11"/>
            <p:cNvSpPr txBox="1">
              <a:spLocks noChangeArrowheads="1"/>
            </p:cNvSpPr>
            <p:nvPr/>
          </p:nvSpPr>
          <p:spPr bwMode="auto">
            <a:xfrm>
              <a:off x="1540" y="3628"/>
              <a:ext cx="1723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>
                  <a:solidFill>
                    <a:srgbClr val="6600CC"/>
                  </a:solidFill>
                  <a:latin typeface="Arial" panose="020B0604020202020204" pitchFamily="34" charset="0"/>
                </a:rPr>
                <a:t>a b </a:t>
              </a:r>
              <a:r>
                <a:rPr lang="tr-TR" altLang="en-US" sz="2000">
                  <a:solidFill>
                    <a:srgbClr val="008000"/>
                  </a:solidFill>
                  <a:latin typeface="Arial" panose="020B0604020202020204" pitchFamily="34" charset="0"/>
                </a:rPr>
                <a:t>c * </a:t>
              </a:r>
              <a:r>
                <a:rPr lang="tr-TR" altLang="en-US" sz="2000">
                  <a:solidFill>
                    <a:srgbClr val="6600CC"/>
                  </a:solidFill>
                  <a:latin typeface="Arial" panose="020B0604020202020204" pitchFamily="34" charset="0"/>
                </a:rPr>
                <a:t>+ </a:t>
              </a:r>
              <a:r>
                <a:rPr lang="tr-TR" altLang="en-US" sz="2000">
                  <a:solidFill>
                    <a:srgbClr val="FF9900"/>
                  </a:solidFill>
                  <a:latin typeface="Arial" panose="020B0604020202020204" pitchFamily="34" charset="0"/>
                </a:rPr>
                <a:t>d </a:t>
              </a:r>
              <a:r>
                <a:rPr lang="tr-TR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57352" name="Text Box 12"/>
            <p:cNvSpPr txBox="1">
              <a:spLocks noChangeArrowheads="1"/>
            </p:cNvSpPr>
            <p:nvPr/>
          </p:nvSpPr>
          <p:spPr bwMode="auto">
            <a:xfrm>
              <a:off x="2028" y="3385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800">
                  <a:latin typeface="Arial" panose="020B0604020202020204" pitchFamily="34" charset="0"/>
                </a:rPr>
                <a:t>output</a:t>
              </a:r>
            </a:p>
          </p:txBody>
        </p:sp>
        <p:sp>
          <p:nvSpPr>
            <p:cNvPr id="57353" name="Text Box 13"/>
            <p:cNvSpPr txBox="1">
              <a:spLocks noChangeArrowheads="1"/>
            </p:cNvSpPr>
            <p:nvPr/>
          </p:nvSpPr>
          <p:spPr bwMode="auto">
            <a:xfrm>
              <a:off x="930" y="3870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800" dirty="0">
                  <a:latin typeface="Arial" panose="020B0604020202020204" pitchFamily="34" charset="0"/>
                </a:rPr>
                <a:t>stack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r>
              <a:rPr lang="tr-TR" altLang="en-US" sz="3600" dirty="0">
                <a:cs typeface="Times New Roman" panose="02020603050405020304" pitchFamily="18" charset="0"/>
              </a:rPr>
              <a:t>Infix </a:t>
            </a:r>
            <a:r>
              <a:rPr lang="tr-TR" altLang="en-US" sz="3600" dirty="0" err="1">
                <a:cs typeface="Times New Roman" panose="02020603050405020304" pitchFamily="18" charset="0"/>
              </a:rPr>
              <a:t>to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cs typeface="Times New Roman" panose="02020603050405020304" pitchFamily="18" charset="0"/>
              </a:rPr>
              <a:t>postfix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cs typeface="Times New Roman" panose="02020603050405020304" pitchFamily="18" charset="0"/>
              </a:rPr>
              <a:t>conversion</a:t>
            </a:r>
            <a:endParaRPr lang="tr-TR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2375" y="2278063"/>
            <a:ext cx="7921625" cy="5032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2400">
                <a:cs typeface="Times New Roman" panose="02020603050405020304" pitchFamily="18" charset="0"/>
              </a:rPr>
              <a:t>	   </a:t>
            </a:r>
            <a:r>
              <a:rPr lang="tr-TR" altLang="en-US" sz="2400">
                <a:solidFill>
                  <a:srgbClr val="6600CC"/>
                </a:solidFill>
                <a:cs typeface="Times New Roman" panose="02020603050405020304" pitchFamily="18" charset="0"/>
              </a:rPr>
              <a:t>a+b</a:t>
            </a:r>
            <a:r>
              <a:rPr lang="en-US" altLang="en-US" sz="2400">
                <a:solidFill>
                  <a:srgbClr val="008000"/>
                </a:solidFill>
                <a:cs typeface="Tahoma" panose="020B0604030504040204" pitchFamily="34" charset="0"/>
              </a:rPr>
              <a:t>*</a:t>
            </a:r>
            <a:r>
              <a:rPr lang="tr-TR" altLang="en-US" sz="2400">
                <a:solidFill>
                  <a:srgbClr val="008000"/>
                </a:solidFill>
                <a:cs typeface="Tahoma" panose="020B0604030504040204" pitchFamily="34" charset="0"/>
              </a:rPr>
              <a:t>c</a:t>
            </a:r>
            <a:r>
              <a:rPr lang="tr-TR" altLang="en-US" sz="2400">
                <a:solidFill>
                  <a:srgbClr val="CC0066"/>
                </a:solidFill>
                <a:cs typeface="Tahoma" panose="020B0604030504040204" pitchFamily="34" charset="0"/>
              </a:rPr>
              <a:t>+</a:t>
            </a:r>
            <a:r>
              <a:rPr lang="tr-TR" altLang="en-US" sz="2400">
                <a:solidFill>
                  <a:srgbClr val="FF9900"/>
                </a:solidFill>
                <a:cs typeface="Tahoma" panose="020B0604030504040204" pitchFamily="34" charset="0"/>
              </a:rPr>
              <a:t>(d</a:t>
            </a:r>
            <a:r>
              <a:rPr lang="tr-TR" altLang="en-US" sz="2400">
                <a:solidFill>
                  <a:srgbClr val="0000CC"/>
                </a:solidFill>
                <a:cs typeface="Tahoma" panose="020B0604030504040204" pitchFamily="34" charset="0"/>
              </a:rPr>
              <a:t>*e</a:t>
            </a:r>
            <a:r>
              <a:rPr lang="tr-TR" altLang="en-US" sz="2400">
                <a:cs typeface="Tahoma" panose="020B0604030504040204" pitchFamily="34" charset="0"/>
              </a:rPr>
              <a:t>+f)*g</a:t>
            </a:r>
            <a:endParaRPr lang="en-US" altLang="en-US" sz="2400">
              <a:cs typeface="Tahoma" panose="020B0604030504040204" pitchFamily="34" charset="0"/>
            </a:endParaRP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455738" y="2984500"/>
            <a:ext cx="5924550" cy="923330"/>
          </a:xfrm>
          <a:prstGeom prst="rect">
            <a:avLst/>
          </a:prstGeom>
          <a:solidFill>
            <a:srgbClr val="FDF963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Next,</a:t>
            </a:r>
            <a:r>
              <a:rPr lang="tr-TR" altLang="en-US" sz="1800" dirty="0">
                <a:latin typeface="Arial" panose="020B0604020202020204" pitchFamily="34" charset="0"/>
              </a:rPr>
              <a:t> + is </a:t>
            </a:r>
            <a:r>
              <a:rPr lang="tr-TR" altLang="en-US" sz="1800" dirty="0" err="1">
                <a:latin typeface="Arial" panose="020B0604020202020204" pitchFamily="34" charset="0"/>
              </a:rPr>
              <a:t>read</a:t>
            </a:r>
            <a:r>
              <a:rPr lang="tr-TR" altLang="en-US" sz="1800" dirty="0">
                <a:latin typeface="Arial" panose="020B0604020202020204" pitchFamily="34" charset="0"/>
              </a:rPr>
              <a:t>, </a:t>
            </a:r>
            <a:r>
              <a:rPr lang="tr-TR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tr-TR" altLang="en-US" sz="1800" dirty="0">
                <a:latin typeface="Arial" panose="020B0604020202020204" pitchFamily="34" charset="0"/>
              </a:rPr>
              <a:t> is </a:t>
            </a:r>
            <a:r>
              <a:rPr lang="tr-TR" altLang="en-US" sz="1800" dirty="0" err="1">
                <a:latin typeface="Arial" panose="020B0604020202020204" pitchFamily="34" charset="0"/>
              </a:rPr>
              <a:t>popped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and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output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(It has higher priority than 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T</a:t>
            </a:r>
            <a:r>
              <a:rPr lang="tr-TR" altLang="en-US" sz="1800" dirty="0" err="1">
                <a:latin typeface="Arial" panose="020B0604020202020204" pitchFamily="34" charset="0"/>
              </a:rPr>
              <a:t>hen</a:t>
            </a:r>
            <a:r>
              <a:rPr lang="tr-TR" altLang="en-US" sz="1800" dirty="0">
                <a:latin typeface="Arial" panose="020B0604020202020204" pitchFamily="34" charset="0"/>
              </a:rPr>
              <a:t> + is </a:t>
            </a:r>
            <a:r>
              <a:rPr lang="tr-TR" altLang="en-US" sz="1800" dirty="0" err="1">
                <a:latin typeface="Arial" panose="020B0604020202020204" pitchFamily="34" charset="0"/>
              </a:rPr>
              <a:t>pushed</a:t>
            </a:r>
            <a:r>
              <a:rPr lang="en-US" altLang="en-US" sz="1800" dirty="0">
                <a:latin typeface="Arial" panose="020B0604020202020204" pitchFamily="34" charset="0"/>
              </a:rPr>
              <a:t> and</a:t>
            </a:r>
            <a:r>
              <a:rPr lang="tr-TR" altLang="en-US" sz="1800" dirty="0">
                <a:latin typeface="Arial" panose="020B0604020202020204" pitchFamily="34" charset="0"/>
              </a:rPr>
              <a:t> f is </a:t>
            </a:r>
            <a:r>
              <a:rPr lang="tr-TR" altLang="en-US" sz="1800" dirty="0" err="1">
                <a:latin typeface="Arial" panose="020B0604020202020204" pitchFamily="34" charset="0"/>
              </a:rPr>
              <a:t>output</a:t>
            </a:r>
            <a:r>
              <a:rPr lang="tr-TR" altLang="en-US" sz="18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13669" name="Group 5"/>
          <p:cNvGrpSpPr>
            <a:grpSpLocks/>
          </p:cNvGrpSpPr>
          <p:nvPr/>
        </p:nvGrpSpPr>
        <p:grpSpPr bwMode="auto">
          <a:xfrm>
            <a:off x="1479549" y="4437112"/>
            <a:ext cx="3703638" cy="2035175"/>
            <a:chOff x="930" y="2819"/>
            <a:chExt cx="2333" cy="1282"/>
          </a:xfrm>
        </p:grpSpPr>
        <p:grpSp>
          <p:nvGrpSpPr>
            <p:cNvPr id="113670" name="Group 6"/>
            <p:cNvGrpSpPr>
              <a:grpSpLocks/>
            </p:cNvGrpSpPr>
            <p:nvPr/>
          </p:nvGrpSpPr>
          <p:grpSpPr bwMode="auto">
            <a:xfrm>
              <a:off x="930" y="2819"/>
              <a:ext cx="453" cy="1065"/>
              <a:chOff x="930" y="2355"/>
              <a:chExt cx="453" cy="1065"/>
            </a:xfrm>
          </p:grpSpPr>
          <p:sp>
            <p:nvSpPr>
              <p:cNvPr id="113674" name="Text Box 7"/>
              <p:cNvSpPr txBox="1">
                <a:spLocks noChangeArrowheads="1"/>
              </p:cNvSpPr>
              <p:nvPr/>
            </p:nvSpPr>
            <p:spPr bwMode="auto">
              <a:xfrm>
                <a:off x="930" y="3158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tr-TR" altLang="en-US" sz="2000">
                    <a:solidFill>
                      <a:srgbClr val="CC0066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13675" name="Text Box 8"/>
              <p:cNvSpPr txBox="1">
                <a:spLocks noChangeArrowheads="1"/>
              </p:cNvSpPr>
              <p:nvPr/>
            </p:nvSpPr>
            <p:spPr bwMode="auto">
              <a:xfrm>
                <a:off x="930" y="2886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tr-TR" altLang="en-US" sz="2000">
                    <a:solidFill>
                      <a:srgbClr val="FF9900"/>
                    </a:solidFill>
                    <a:latin typeface="Arial" panose="020B0604020202020204" pitchFamily="34" charset="0"/>
                  </a:rPr>
                  <a:t>(</a:t>
                </a:r>
              </a:p>
            </p:txBody>
          </p:sp>
          <p:sp>
            <p:nvSpPr>
              <p:cNvPr id="113676" name="Text Box 9"/>
              <p:cNvSpPr txBox="1">
                <a:spLocks noChangeArrowheads="1"/>
              </p:cNvSpPr>
              <p:nvPr/>
            </p:nvSpPr>
            <p:spPr bwMode="auto">
              <a:xfrm>
                <a:off x="930" y="2355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tr-TR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13677" name="Text Box 10"/>
              <p:cNvSpPr txBox="1">
                <a:spLocks noChangeArrowheads="1"/>
              </p:cNvSpPr>
              <p:nvPr/>
            </p:nvSpPr>
            <p:spPr bwMode="auto">
              <a:xfrm>
                <a:off x="930" y="2628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tr-TR" altLang="en-US" sz="2000">
                    <a:latin typeface="Arial" panose="020B0604020202020204" pitchFamily="34" charset="0"/>
                  </a:rPr>
                  <a:t>+</a:t>
                </a:r>
              </a:p>
            </p:txBody>
          </p:sp>
        </p:grpSp>
        <p:sp>
          <p:nvSpPr>
            <p:cNvPr id="113671" name="Text Box 11"/>
            <p:cNvSpPr txBox="1">
              <a:spLocks noChangeArrowheads="1"/>
            </p:cNvSpPr>
            <p:nvPr/>
          </p:nvSpPr>
          <p:spPr bwMode="auto">
            <a:xfrm>
              <a:off x="1540" y="3628"/>
              <a:ext cx="1723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tr-TR" altLang="en-US" sz="2000" dirty="0">
                  <a:solidFill>
                    <a:srgbClr val="6600CC"/>
                  </a:solidFill>
                  <a:latin typeface="Arial" panose="020B0604020202020204" pitchFamily="34" charset="0"/>
                </a:rPr>
                <a:t>a b </a:t>
              </a:r>
              <a:r>
                <a:rPr lang="tr-TR" altLang="en-US" sz="2000" dirty="0">
                  <a:solidFill>
                    <a:srgbClr val="008000"/>
                  </a:solidFill>
                  <a:latin typeface="Arial" panose="020B0604020202020204" pitchFamily="34" charset="0"/>
                </a:rPr>
                <a:t>c * </a:t>
              </a:r>
              <a:r>
                <a:rPr lang="tr-TR" altLang="en-US" sz="2000" dirty="0">
                  <a:solidFill>
                    <a:srgbClr val="6600CC"/>
                  </a:solidFill>
                  <a:latin typeface="Arial" panose="020B0604020202020204" pitchFamily="34" charset="0"/>
                </a:rPr>
                <a:t>+ </a:t>
              </a:r>
              <a:r>
                <a:rPr lang="tr-TR" altLang="en-US" sz="2000" dirty="0">
                  <a:solidFill>
                    <a:srgbClr val="FF9900"/>
                  </a:solidFill>
                  <a:latin typeface="Arial" panose="020B0604020202020204" pitchFamily="34" charset="0"/>
                </a:rPr>
                <a:t>d </a:t>
              </a:r>
              <a:r>
                <a:rPr lang="tr-TR" altLang="en-US" sz="2000" dirty="0">
                  <a:solidFill>
                    <a:srgbClr val="0000CC"/>
                  </a:solidFill>
                  <a:latin typeface="Arial" panose="020B0604020202020204" pitchFamily="34" charset="0"/>
                </a:rPr>
                <a:t>e </a:t>
              </a:r>
              <a:r>
                <a:rPr lang="tr-TR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*</a:t>
              </a:r>
              <a:r>
                <a:rPr lang="tr-TR" altLang="en-US" sz="2000" dirty="0">
                  <a:solidFill>
                    <a:srgbClr val="0000CC"/>
                  </a:solidFill>
                  <a:latin typeface="Arial" panose="020B0604020202020204" pitchFamily="34" charset="0"/>
                </a:rPr>
                <a:t> </a:t>
              </a:r>
              <a:r>
                <a:rPr lang="tr-TR" altLang="en-US" sz="2000" dirty="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13672" name="Text Box 12"/>
            <p:cNvSpPr txBox="1">
              <a:spLocks noChangeArrowheads="1"/>
            </p:cNvSpPr>
            <p:nvPr/>
          </p:nvSpPr>
          <p:spPr bwMode="auto">
            <a:xfrm>
              <a:off x="2028" y="3385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tr-TR" altLang="en-US" sz="1800">
                  <a:latin typeface="Arial" panose="020B0604020202020204" pitchFamily="34" charset="0"/>
                </a:rPr>
                <a:t>output</a:t>
              </a:r>
            </a:p>
          </p:txBody>
        </p:sp>
        <p:sp>
          <p:nvSpPr>
            <p:cNvPr id="113673" name="Text Box 13"/>
            <p:cNvSpPr txBox="1">
              <a:spLocks noChangeArrowheads="1"/>
            </p:cNvSpPr>
            <p:nvPr/>
          </p:nvSpPr>
          <p:spPr bwMode="auto">
            <a:xfrm>
              <a:off x="930" y="3870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tr-TR" altLang="en-US" sz="1800" dirty="0">
                  <a:latin typeface="Arial" panose="020B0604020202020204" pitchFamily="34" charset="0"/>
                </a:rPr>
                <a:t>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142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Infix </a:t>
            </a:r>
            <a:r>
              <a:rPr lang="tr-TR" alt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postfix</a:t>
            </a:r>
            <a:r>
              <a:rPr lang="tr-TR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conversion</a:t>
            </a:r>
            <a:endParaRPr lang="tr-TR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2375" y="2278063"/>
            <a:ext cx="7921625" cy="5032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>
                <a:cs typeface="Times New Roman" panose="02020603050405020304" pitchFamily="18" charset="0"/>
              </a:rPr>
              <a:t>	   </a:t>
            </a:r>
            <a:r>
              <a:rPr lang="tr-TR" altLang="en-US" sz="2400">
                <a:solidFill>
                  <a:srgbClr val="6600CC"/>
                </a:solidFill>
                <a:cs typeface="Times New Roman" panose="02020603050405020304" pitchFamily="18" charset="0"/>
              </a:rPr>
              <a:t>a+b</a:t>
            </a:r>
            <a:r>
              <a:rPr lang="en-US" altLang="en-US" sz="2400">
                <a:solidFill>
                  <a:srgbClr val="008000"/>
                </a:solidFill>
                <a:cs typeface="Tahoma" panose="020B0604030504040204" pitchFamily="34" charset="0"/>
              </a:rPr>
              <a:t>*</a:t>
            </a:r>
            <a:r>
              <a:rPr lang="tr-TR" altLang="en-US" sz="2400">
                <a:solidFill>
                  <a:srgbClr val="008000"/>
                </a:solidFill>
                <a:cs typeface="Tahoma" panose="020B0604030504040204" pitchFamily="34" charset="0"/>
              </a:rPr>
              <a:t>c</a:t>
            </a:r>
            <a:r>
              <a:rPr lang="tr-TR" altLang="en-US" sz="2400">
                <a:solidFill>
                  <a:srgbClr val="CC0066"/>
                </a:solidFill>
                <a:cs typeface="Tahoma" panose="020B0604030504040204" pitchFamily="34" charset="0"/>
              </a:rPr>
              <a:t>+</a:t>
            </a:r>
            <a:r>
              <a:rPr lang="tr-TR" altLang="en-US" sz="2400">
                <a:solidFill>
                  <a:srgbClr val="FF9900"/>
                </a:solidFill>
                <a:cs typeface="Tahoma" panose="020B0604030504040204" pitchFamily="34" charset="0"/>
              </a:rPr>
              <a:t>(d</a:t>
            </a:r>
            <a:r>
              <a:rPr lang="tr-TR" altLang="en-US" sz="2400">
                <a:solidFill>
                  <a:srgbClr val="0000CC"/>
                </a:solidFill>
                <a:cs typeface="Tahoma" panose="020B0604030504040204" pitchFamily="34" charset="0"/>
              </a:rPr>
              <a:t>*e</a:t>
            </a:r>
            <a:r>
              <a:rPr lang="tr-TR" altLang="en-US" sz="2400">
                <a:cs typeface="Tahoma" panose="020B0604030504040204" pitchFamily="34" charset="0"/>
              </a:rPr>
              <a:t>+f)*g</a:t>
            </a:r>
            <a:endParaRPr lang="en-US" altLang="en-US" sz="2400">
              <a:cs typeface="Tahoma" panose="020B0604030504040204" pitchFamily="34" charset="0"/>
            </a:endParaRPr>
          </a:p>
        </p:txBody>
      </p:sp>
      <p:grpSp>
        <p:nvGrpSpPr>
          <p:cNvPr id="59396" name="Group 5"/>
          <p:cNvGrpSpPr>
            <a:grpSpLocks/>
          </p:cNvGrpSpPr>
          <p:nvPr/>
        </p:nvGrpSpPr>
        <p:grpSpPr bwMode="auto">
          <a:xfrm>
            <a:off x="1476375" y="4437063"/>
            <a:ext cx="3703638" cy="2035175"/>
            <a:chOff x="930" y="2819"/>
            <a:chExt cx="2333" cy="1282"/>
          </a:xfrm>
        </p:grpSpPr>
        <p:grpSp>
          <p:nvGrpSpPr>
            <p:cNvPr id="59398" name="Group 6"/>
            <p:cNvGrpSpPr>
              <a:grpSpLocks/>
            </p:cNvGrpSpPr>
            <p:nvPr/>
          </p:nvGrpSpPr>
          <p:grpSpPr bwMode="auto">
            <a:xfrm>
              <a:off x="930" y="2819"/>
              <a:ext cx="453" cy="1065"/>
              <a:chOff x="930" y="2355"/>
              <a:chExt cx="453" cy="1065"/>
            </a:xfrm>
          </p:grpSpPr>
          <p:sp>
            <p:nvSpPr>
              <p:cNvPr id="59402" name="Text Box 7"/>
              <p:cNvSpPr txBox="1">
                <a:spLocks noChangeArrowheads="1"/>
              </p:cNvSpPr>
              <p:nvPr/>
            </p:nvSpPr>
            <p:spPr bwMode="auto">
              <a:xfrm>
                <a:off x="930" y="3158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en-US" sz="2000">
                    <a:solidFill>
                      <a:srgbClr val="CC0066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59403" name="Text Box 8"/>
              <p:cNvSpPr txBox="1">
                <a:spLocks noChangeArrowheads="1"/>
              </p:cNvSpPr>
              <p:nvPr/>
            </p:nvSpPr>
            <p:spPr bwMode="auto">
              <a:xfrm>
                <a:off x="930" y="2886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en-US" sz="2000">
                  <a:solidFill>
                    <a:srgbClr val="FF99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9404" name="Text Box 9"/>
              <p:cNvSpPr txBox="1">
                <a:spLocks noChangeArrowheads="1"/>
              </p:cNvSpPr>
              <p:nvPr/>
            </p:nvSpPr>
            <p:spPr bwMode="auto">
              <a:xfrm>
                <a:off x="930" y="2355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59405" name="Text Box 10"/>
              <p:cNvSpPr txBox="1">
                <a:spLocks noChangeArrowheads="1"/>
              </p:cNvSpPr>
              <p:nvPr/>
            </p:nvSpPr>
            <p:spPr bwMode="auto">
              <a:xfrm>
                <a:off x="930" y="2628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9399" name="Text Box 11"/>
            <p:cNvSpPr txBox="1">
              <a:spLocks noChangeArrowheads="1"/>
            </p:cNvSpPr>
            <p:nvPr/>
          </p:nvSpPr>
          <p:spPr bwMode="auto">
            <a:xfrm>
              <a:off x="1540" y="3628"/>
              <a:ext cx="1723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>
                  <a:solidFill>
                    <a:srgbClr val="6600CC"/>
                  </a:solidFill>
                  <a:latin typeface="Arial" panose="020B0604020202020204" pitchFamily="34" charset="0"/>
                </a:rPr>
                <a:t>a b </a:t>
              </a:r>
              <a:r>
                <a:rPr lang="tr-TR" altLang="en-US" sz="2000">
                  <a:solidFill>
                    <a:srgbClr val="008000"/>
                  </a:solidFill>
                  <a:latin typeface="Arial" panose="020B0604020202020204" pitchFamily="34" charset="0"/>
                </a:rPr>
                <a:t>c * </a:t>
              </a:r>
              <a:r>
                <a:rPr lang="tr-TR" altLang="en-US" sz="2000">
                  <a:solidFill>
                    <a:srgbClr val="6600CC"/>
                  </a:solidFill>
                  <a:latin typeface="Arial" panose="020B0604020202020204" pitchFamily="34" charset="0"/>
                </a:rPr>
                <a:t>+ </a:t>
              </a:r>
              <a:r>
                <a:rPr lang="tr-TR" altLang="en-US" sz="2000">
                  <a:solidFill>
                    <a:srgbClr val="FF9900"/>
                  </a:solidFill>
                  <a:latin typeface="Arial" panose="020B0604020202020204" pitchFamily="34" charset="0"/>
                </a:rPr>
                <a:t>d </a:t>
              </a:r>
              <a:r>
                <a:rPr lang="tr-TR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e * </a:t>
              </a:r>
              <a:r>
                <a:rPr lang="tr-TR" altLang="en-US" sz="2000">
                  <a:latin typeface="Arial" panose="020B0604020202020204" pitchFamily="34" charset="0"/>
                </a:rPr>
                <a:t>f +</a:t>
              </a:r>
            </a:p>
          </p:txBody>
        </p:sp>
        <p:sp>
          <p:nvSpPr>
            <p:cNvPr id="59400" name="Text Box 12"/>
            <p:cNvSpPr txBox="1">
              <a:spLocks noChangeArrowheads="1"/>
            </p:cNvSpPr>
            <p:nvPr/>
          </p:nvSpPr>
          <p:spPr bwMode="auto">
            <a:xfrm>
              <a:off x="2028" y="3385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800">
                  <a:latin typeface="Arial" panose="020B0604020202020204" pitchFamily="34" charset="0"/>
                </a:rPr>
                <a:t>output</a:t>
              </a:r>
            </a:p>
          </p:txBody>
        </p:sp>
        <p:sp>
          <p:nvSpPr>
            <p:cNvPr id="59401" name="Text Box 13"/>
            <p:cNvSpPr txBox="1">
              <a:spLocks noChangeArrowheads="1"/>
            </p:cNvSpPr>
            <p:nvPr/>
          </p:nvSpPr>
          <p:spPr bwMode="auto">
            <a:xfrm>
              <a:off x="930" y="3870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800" dirty="0">
                  <a:latin typeface="Arial" panose="020B0604020202020204" pitchFamily="34" charset="0"/>
                </a:rPr>
                <a:t>stack</a:t>
              </a:r>
            </a:p>
          </p:txBody>
        </p:sp>
      </p:grpSp>
      <p:sp>
        <p:nvSpPr>
          <p:cNvPr id="59397" name="Text Box 15"/>
          <p:cNvSpPr txBox="1">
            <a:spLocks noChangeArrowheads="1"/>
          </p:cNvSpPr>
          <p:nvPr/>
        </p:nvSpPr>
        <p:spPr bwMode="auto">
          <a:xfrm>
            <a:off x="1222374" y="3163669"/>
            <a:ext cx="6013921" cy="646331"/>
          </a:xfrm>
          <a:prstGeom prst="rect">
            <a:avLst/>
          </a:prstGeom>
          <a:solidFill>
            <a:srgbClr val="FDF963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800" b="1" dirty="0">
                <a:solidFill>
                  <a:srgbClr val="FF9900"/>
                </a:solidFill>
                <a:latin typeface="Arial" panose="020B0604020202020204" pitchFamily="34" charset="0"/>
              </a:rPr>
              <a:t>)</a:t>
            </a:r>
            <a:r>
              <a:rPr lang="tr-TR" altLang="en-US" sz="1800" dirty="0">
                <a:latin typeface="Arial" panose="020B0604020202020204" pitchFamily="34" charset="0"/>
              </a:rPr>
              <a:t> is </a:t>
            </a:r>
            <a:r>
              <a:rPr lang="tr-TR" altLang="en-US" sz="1800" dirty="0" err="1">
                <a:latin typeface="Arial" panose="020B0604020202020204" pitchFamily="34" charset="0"/>
              </a:rPr>
              <a:t>read</a:t>
            </a:r>
            <a:r>
              <a:rPr lang="tr-TR" altLang="en-US" sz="1800" dirty="0">
                <a:latin typeface="Arial" panose="020B0604020202020204" pitchFamily="34" charset="0"/>
              </a:rPr>
              <a:t>, stack </a:t>
            </a:r>
            <a:r>
              <a:rPr lang="tr-TR" altLang="en-US" sz="1800" dirty="0" err="1">
                <a:latin typeface="Arial" panose="020B0604020202020204" pitchFamily="34" charset="0"/>
              </a:rPr>
              <a:t>popped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back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until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the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opening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b="1" dirty="0">
                <a:solidFill>
                  <a:srgbClr val="FF9900"/>
                </a:solidFill>
                <a:latin typeface="Arial" panose="020B0604020202020204" pitchFamily="34" charset="0"/>
              </a:rPr>
              <a:t>(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 .</a:t>
            </a:r>
          </a:p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output</a:t>
            </a:r>
            <a:r>
              <a:rPr lang="tr-TR" altLang="en-US" sz="1800" dirty="0">
                <a:latin typeface="Arial" panose="020B0604020202020204" pitchFamily="34" charset="0"/>
              </a:rPr>
              <a:t> +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 dirty="0">
                <a:cs typeface="Times New Roman" panose="02020603050405020304" pitchFamily="18" charset="0"/>
              </a:rPr>
              <a:t>Infix </a:t>
            </a:r>
            <a:r>
              <a:rPr lang="tr-TR" altLang="en-US" sz="3600" dirty="0" err="1">
                <a:cs typeface="Times New Roman" panose="02020603050405020304" pitchFamily="18" charset="0"/>
              </a:rPr>
              <a:t>to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cs typeface="Times New Roman" panose="02020603050405020304" pitchFamily="18" charset="0"/>
              </a:rPr>
              <a:t>postfix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cs typeface="Times New Roman" panose="02020603050405020304" pitchFamily="18" charset="0"/>
              </a:rPr>
              <a:t>conversion</a:t>
            </a:r>
            <a:endParaRPr lang="tr-TR" altLang="en-US" sz="3600" dirty="0">
              <a:cs typeface="Times New Roman" panose="02020603050405020304" pitchFamily="18" charset="0"/>
            </a:endParaRPr>
          </a:p>
        </p:txBody>
      </p:sp>
      <p:grpSp>
        <p:nvGrpSpPr>
          <p:cNvPr id="60419" name="Group 5"/>
          <p:cNvGrpSpPr>
            <a:grpSpLocks/>
          </p:cNvGrpSpPr>
          <p:nvPr/>
        </p:nvGrpSpPr>
        <p:grpSpPr bwMode="auto">
          <a:xfrm>
            <a:off x="1476375" y="4437063"/>
            <a:ext cx="3703638" cy="2035175"/>
            <a:chOff x="930" y="2819"/>
            <a:chExt cx="2333" cy="1282"/>
          </a:xfrm>
        </p:grpSpPr>
        <p:grpSp>
          <p:nvGrpSpPr>
            <p:cNvPr id="60422" name="Group 6"/>
            <p:cNvGrpSpPr>
              <a:grpSpLocks/>
            </p:cNvGrpSpPr>
            <p:nvPr/>
          </p:nvGrpSpPr>
          <p:grpSpPr bwMode="auto">
            <a:xfrm>
              <a:off x="930" y="2819"/>
              <a:ext cx="453" cy="1065"/>
              <a:chOff x="930" y="2355"/>
              <a:chExt cx="453" cy="1065"/>
            </a:xfrm>
          </p:grpSpPr>
          <p:sp>
            <p:nvSpPr>
              <p:cNvPr id="60426" name="Text Box 7"/>
              <p:cNvSpPr txBox="1">
                <a:spLocks noChangeArrowheads="1"/>
              </p:cNvSpPr>
              <p:nvPr/>
            </p:nvSpPr>
            <p:spPr bwMode="auto">
              <a:xfrm>
                <a:off x="930" y="3158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en-US" sz="2000">
                    <a:solidFill>
                      <a:srgbClr val="CC0066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60427" name="Text Box 8"/>
              <p:cNvSpPr txBox="1">
                <a:spLocks noChangeArrowheads="1"/>
              </p:cNvSpPr>
              <p:nvPr/>
            </p:nvSpPr>
            <p:spPr bwMode="auto">
              <a:xfrm>
                <a:off x="930" y="2886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en-US" sz="20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*</a:t>
                </a:r>
              </a:p>
            </p:txBody>
          </p:sp>
          <p:sp>
            <p:nvSpPr>
              <p:cNvPr id="60428" name="Text Box 9"/>
              <p:cNvSpPr txBox="1">
                <a:spLocks noChangeArrowheads="1"/>
              </p:cNvSpPr>
              <p:nvPr/>
            </p:nvSpPr>
            <p:spPr bwMode="auto">
              <a:xfrm>
                <a:off x="930" y="2355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0429" name="Text Box 10"/>
              <p:cNvSpPr txBox="1">
                <a:spLocks noChangeArrowheads="1"/>
              </p:cNvSpPr>
              <p:nvPr/>
            </p:nvSpPr>
            <p:spPr bwMode="auto">
              <a:xfrm>
                <a:off x="930" y="2628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0423" name="Text Box 11"/>
            <p:cNvSpPr txBox="1">
              <a:spLocks noChangeArrowheads="1"/>
            </p:cNvSpPr>
            <p:nvPr/>
          </p:nvSpPr>
          <p:spPr bwMode="auto">
            <a:xfrm>
              <a:off x="1540" y="3628"/>
              <a:ext cx="1723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>
                  <a:solidFill>
                    <a:srgbClr val="6600CC"/>
                  </a:solidFill>
                  <a:latin typeface="Arial" panose="020B0604020202020204" pitchFamily="34" charset="0"/>
                </a:rPr>
                <a:t>a b </a:t>
              </a:r>
              <a:r>
                <a:rPr lang="tr-TR" altLang="en-US" sz="2000">
                  <a:solidFill>
                    <a:srgbClr val="008000"/>
                  </a:solidFill>
                  <a:latin typeface="Arial" panose="020B0604020202020204" pitchFamily="34" charset="0"/>
                </a:rPr>
                <a:t>c * </a:t>
              </a:r>
              <a:r>
                <a:rPr lang="tr-TR" altLang="en-US" sz="2000">
                  <a:solidFill>
                    <a:srgbClr val="6600CC"/>
                  </a:solidFill>
                  <a:latin typeface="Arial" panose="020B0604020202020204" pitchFamily="34" charset="0"/>
                </a:rPr>
                <a:t>+ </a:t>
              </a:r>
              <a:r>
                <a:rPr lang="tr-TR" altLang="en-US" sz="2000">
                  <a:solidFill>
                    <a:srgbClr val="FF9900"/>
                  </a:solidFill>
                  <a:latin typeface="Arial" panose="020B0604020202020204" pitchFamily="34" charset="0"/>
                </a:rPr>
                <a:t>d </a:t>
              </a:r>
              <a:r>
                <a:rPr lang="tr-TR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e * </a:t>
              </a:r>
              <a:r>
                <a:rPr lang="tr-TR" altLang="en-US" sz="2000">
                  <a:latin typeface="Arial" panose="020B0604020202020204" pitchFamily="34" charset="0"/>
                </a:rPr>
                <a:t>f +</a:t>
              </a:r>
              <a:r>
                <a:rPr lang="tr-TR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60424" name="Text Box 12"/>
            <p:cNvSpPr txBox="1">
              <a:spLocks noChangeArrowheads="1"/>
            </p:cNvSpPr>
            <p:nvPr/>
          </p:nvSpPr>
          <p:spPr bwMode="auto">
            <a:xfrm>
              <a:off x="2028" y="3385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800">
                  <a:latin typeface="Arial" panose="020B0604020202020204" pitchFamily="34" charset="0"/>
                </a:rPr>
                <a:t>output</a:t>
              </a:r>
            </a:p>
          </p:txBody>
        </p:sp>
        <p:sp>
          <p:nvSpPr>
            <p:cNvPr id="60425" name="Text Box 13"/>
            <p:cNvSpPr txBox="1">
              <a:spLocks noChangeArrowheads="1"/>
            </p:cNvSpPr>
            <p:nvPr/>
          </p:nvSpPr>
          <p:spPr bwMode="auto">
            <a:xfrm>
              <a:off x="930" y="3870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800" dirty="0">
                  <a:latin typeface="Arial" panose="020B0604020202020204" pitchFamily="34" charset="0"/>
                </a:rPr>
                <a:t>stack</a:t>
              </a:r>
            </a:p>
          </p:txBody>
        </p:sp>
      </p:grp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1258888" y="2278063"/>
            <a:ext cx="79216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tr-TR" altLang="en-US" sz="2400">
                <a:cs typeface="Times New Roman" panose="02020603050405020304" pitchFamily="18" charset="0"/>
              </a:rPr>
              <a:t>	   </a:t>
            </a:r>
            <a:r>
              <a:rPr lang="tr-TR" altLang="en-US" sz="2400">
                <a:solidFill>
                  <a:srgbClr val="6600CC"/>
                </a:solidFill>
                <a:cs typeface="Times New Roman" panose="02020603050405020304" pitchFamily="18" charset="0"/>
              </a:rPr>
              <a:t>a+b</a:t>
            </a:r>
            <a:r>
              <a:rPr lang="en-US" altLang="en-US" sz="2400">
                <a:solidFill>
                  <a:srgbClr val="008000"/>
                </a:solidFill>
                <a:cs typeface="Tahoma" panose="020B0604030504040204" pitchFamily="34" charset="0"/>
              </a:rPr>
              <a:t>*</a:t>
            </a:r>
            <a:r>
              <a:rPr lang="tr-TR" altLang="en-US" sz="2400">
                <a:solidFill>
                  <a:srgbClr val="008000"/>
                </a:solidFill>
                <a:cs typeface="Tahoma" panose="020B0604030504040204" pitchFamily="34" charset="0"/>
              </a:rPr>
              <a:t>c</a:t>
            </a:r>
            <a:r>
              <a:rPr lang="tr-TR" altLang="en-US" sz="2400">
                <a:solidFill>
                  <a:srgbClr val="CC0066"/>
                </a:solidFill>
                <a:cs typeface="Tahoma" panose="020B0604030504040204" pitchFamily="34" charset="0"/>
              </a:rPr>
              <a:t>+</a:t>
            </a:r>
            <a:r>
              <a:rPr lang="tr-TR" altLang="en-US" sz="2400">
                <a:solidFill>
                  <a:srgbClr val="FF9900"/>
                </a:solidFill>
                <a:cs typeface="Tahoma" panose="020B0604030504040204" pitchFamily="34" charset="0"/>
              </a:rPr>
              <a:t>(d</a:t>
            </a:r>
            <a:r>
              <a:rPr lang="tr-TR" altLang="en-US" sz="2400">
                <a:solidFill>
                  <a:srgbClr val="0000CC"/>
                </a:solidFill>
                <a:cs typeface="Tahoma" panose="020B0604030504040204" pitchFamily="34" charset="0"/>
              </a:rPr>
              <a:t>*e</a:t>
            </a:r>
            <a:r>
              <a:rPr lang="tr-TR" altLang="en-US" sz="2400">
                <a:cs typeface="Tahoma" panose="020B0604030504040204" pitchFamily="34" charset="0"/>
              </a:rPr>
              <a:t>+f</a:t>
            </a:r>
            <a:r>
              <a:rPr lang="tr-TR" altLang="en-US" sz="2400">
                <a:solidFill>
                  <a:srgbClr val="FF9900"/>
                </a:solidFill>
                <a:cs typeface="Tahoma" panose="020B0604030504040204" pitchFamily="34" charset="0"/>
              </a:rPr>
              <a:t>)</a:t>
            </a:r>
            <a:r>
              <a:rPr lang="tr-TR" altLang="en-US" sz="2400">
                <a:solidFill>
                  <a:srgbClr val="FF0000"/>
                </a:solidFill>
                <a:cs typeface="Tahoma" panose="020B0604030504040204" pitchFamily="34" charset="0"/>
              </a:rPr>
              <a:t>*g</a:t>
            </a:r>
            <a:endParaRPr lang="en-US" altLang="en-US" sz="2400">
              <a:solidFill>
                <a:srgbClr val="FF0000"/>
              </a:solidFill>
              <a:cs typeface="Tahoma" panose="020B0604030504040204" pitchFamily="34" charset="0"/>
            </a:endParaRPr>
          </a:p>
        </p:txBody>
      </p:sp>
      <p:sp>
        <p:nvSpPr>
          <p:cNvPr id="60421" name="Text Box 15"/>
          <p:cNvSpPr txBox="1">
            <a:spLocks noChangeArrowheads="1"/>
          </p:cNvSpPr>
          <p:nvPr/>
        </p:nvSpPr>
        <p:spPr bwMode="auto">
          <a:xfrm>
            <a:off x="1476375" y="3484563"/>
            <a:ext cx="5924550" cy="376237"/>
          </a:xfrm>
          <a:prstGeom prst="rect">
            <a:avLst/>
          </a:prstGeom>
          <a:solidFill>
            <a:srgbClr val="FDF963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tr-TR" altLang="en-US" sz="1800" dirty="0">
                <a:latin typeface="Arial" panose="020B0604020202020204" pitchFamily="34" charset="0"/>
              </a:rPr>
              <a:t> is </a:t>
            </a:r>
            <a:r>
              <a:rPr lang="tr-TR" altLang="en-US" sz="1800" dirty="0" err="1">
                <a:latin typeface="Arial" panose="020B0604020202020204" pitchFamily="34" charset="0"/>
              </a:rPr>
              <a:t>read</a:t>
            </a:r>
            <a:r>
              <a:rPr lang="tr-TR" altLang="en-US" sz="1800" dirty="0">
                <a:latin typeface="Arial" panose="020B0604020202020204" pitchFamily="34" charset="0"/>
              </a:rPr>
              <a:t>, </a:t>
            </a:r>
            <a:r>
              <a:rPr lang="tr-TR" altLang="en-US" sz="1800" dirty="0" err="1">
                <a:latin typeface="Arial" panose="020B0604020202020204" pitchFamily="34" charset="0"/>
              </a:rPr>
              <a:t>pushed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onto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the</a:t>
            </a:r>
            <a:r>
              <a:rPr lang="tr-TR" altLang="en-US" sz="1800" dirty="0">
                <a:latin typeface="Arial" panose="020B0604020202020204" pitchFamily="34" charset="0"/>
              </a:rPr>
              <a:t> stack </a:t>
            </a:r>
            <a:r>
              <a:rPr lang="tr-TR" altLang="en-US" sz="1800" dirty="0" err="1">
                <a:latin typeface="Arial" panose="020B0604020202020204" pitchFamily="34" charset="0"/>
              </a:rPr>
              <a:t>and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g</a:t>
            </a:r>
            <a:r>
              <a:rPr lang="tr-TR" altLang="en-US" sz="1800" dirty="0">
                <a:latin typeface="Arial" panose="020B0604020202020204" pitchFamily="34" charset="0"/>
              </a:rPr>
              <a:t> is </a:t>
            </a:r>
            <a:r>
              <a:rPr lang="tr-TR" altLang="en-US" sz="1800" dirty="0" err="1">
                <a:latin typeface="Arial" panose="020B0604020202020204" pitchFamily="34" charset="0"/>
              </a:rPr>
              <a:t>output</a:t>
            </a:r>
            <a:r>
              <a:rPr lang="tr-TR" altLang="en-US" sz="1800" dirty="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 dirty="0">
                <a:cs typeface="Times New Roman" panose="02020603050405020304" pitchFamily="18" charset="0"/>
              </a:rPr>
              <a:t>Infix </a:t>
            </a:r>
            <a:r>
              <a:rPr lang="tr-TR" altLang="en-US" sz="3600" dirty="0" err="1">
                <a:cs typeface="Times New Roman" panose="02020603050405020304" pitchFamily="18" charset="0"/>
              </a:rPr>
              <a:t>to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cs typeface="Times New Roman" panose="02020603050405020304" pitchFamily="18" charset="0"/>
              </a:rPr>
              <a:t>postfix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cs typeface="Times New Roman" panose="02020603050405020304" pitchFamily="18" charset="0"/>
              </a:rPr>
              <a:t>conversion</a:t>
            </a:r>
            <a:endParaRPr lang="tr-TR" altLang="en-US" sz="3600" dirty="0">
              <a:cs typeface="Times New Roman" panose="02020603050405020304" pitchFamily="18" charset="0"/>
            </a:endParaRPr>
          </a:p>
        </p:txBody>
      </p:sp>
      <p:grpSp>
        <p:nvGrpSpPr>
          <p:cNvPr id="61443" name="Group 4"/>
          <p:cNvGrpSpPr>
            <a:grpSpLocks/>
          </p:cNvGrpSpPr>
          <p:nvPr/>
        </p:nvGrpSpPr>
        <p:grpSpPr bwMode="auto">
          <a:xfrm>
            <a:off x="1219821" y="3861048"/>
            <a:ext cx="3703638" cy="2035175"/>
            <a:chOff x="930" y="2819"/>
            <a:chExt cx="2333" cy="1282"/>
          </a:xfrm>
        </p:grpSpPr>
        <p:grpSp>
          <p:nvGrpSpPr>
            <p:cNvPr id="61446" name="Group 5"/>
            <p:cNvGrpSpPr>
              <a:grpSpLocks/>
            </p:cNvGrpSpPr>
            <p:nvPr/>
          </p:nvGrpSpPr>
          <p:grpSpPr bwMode="auto">
            <a:xfrm>
              <a:off x="930" y="2819"/>
              <a:ext cx="453" cy="1065"/>
              <a:chOff x="930" y="2355"/>
              <a:chExt cx="453" cy="1065"/>
            </a:xfrm>
          </p:grpSpPr>
          <p:sp>
            <p:nvSpPr>
              <p:cNvPr id="61450" name="Text Box 6"/>
              <p:cNvSpPr txBox="1">
                <a:spLocks noChangeArrowheads="1"/>
              </p:cNvSpPr>
              <p:nvPr/>
            </p:nvSpPr>
            <p:spPr bwMode="auto">
              <a:xfrm>
                <a:off x="930" y="3158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en-US" sz="2000">
                  <a:solidFill>
                    <a:srgbClr val="CC0066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451" name="Text Box 7"/>
              <p:cNvSpPr txBox="1">
                <a:spLocks noChangeArrowheads="1"/>
              </p:cNvSpPr>
              <p:nvPr/>
            </p:nvSpPr>
            <p:spPr bwMode="auto">
              <a:xfrm>
                <a:off x="930" y="2886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en-US" sz="20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452" name="Text Box 8"/>
              <p:cNvSpPr txBox="1">
                <a:spLocks noChangeArrowheads="1"/>
              </p:cNvSpPr>
              <p:nvPr/>
            </p:nvSpPr>
            <p:spPr bwMode="auto">
              <a:xfrm>
                <a:off x="930" y="2355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1453" name="Text Box 9"/>
              <p:cNvSpPr txBox="1">
                <a:spLocks noChangeArrowheads="1"/>
              </p:cNvSpPr>
              <p:nvPr/>
            </p:nvSpPr>
            <p:spPr bwMode="auto">
              <a:xfrm>
                <a:off x="930" y="2628"/>
                <a:ext cx="453" cy="26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1447" name="Text Box 10"/>
            <p:cNvSpPr txBox="1">
              <a:spLocks noChangeArrowheads="1"/>
            </p:cNvSpPr>
            <p:nvPr/>
          </p:nvSpPr>
          <p:spPr bwMode="auto">
            <a:xfrm>
              <a:off x="1540" y="3628"/>
              <a:ext cx="1723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>
                  <a:solidFill>
                    <a:srgbClr val="6600CC"/>
                  </a:solidFill>
                  <a:latin typeface="Arial" panose="020B0604020202020204" pitchFamily="34" charset="0"/>
                </a:rPr>
                <a:t>a b </a:t>
              </a:r>
              <a:r>
                <a:rPr lang="tr-TR" altLang="en-US" sz="2000">
                  <a:solidFill>
                    <a:srgbClr val="008000"/>
                  </a:solidFill>
                  <a:latin typeface="Arial" panose="020B0604020202020204" pitchFamily="34" charset="0"/>
                </a:rPr>
                <a:t>c * </a:t>
              </a:r>
              <a:r>
                <a:rPr lang="tr-TR" altLang="en-US" sz="2000">
                  <a:solidFill>
                    <a:srgbClr val="6600CC"/>
                  </a:solidFill>
                  <a:latin typeface="Arial" panose="020B0604020202020204" pitchFamily="34" charset="0"/>
                </a:rPr>
                <a:t>+ </a:t>
              </a:r>
              <a:r>
                <a:rPr lang="tr-TR" altLang="en-US" sz="2000">
                  <a:solidFill>
                    <a:srgbClr val="FF9900"/>
                  </a:solidFill>
                  <a:latin typeface="Arial" panose="020B0604020202020204" pitchFamily="34" charset="0"/>
                </a:rPr>
                <a:t>d </a:t>
              </a:r>
              <a:r>
                <a:rPr lang="tr-TR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e * </a:t>
              </a:r>
              <a:r>
                <a:rPr lang="tr-TR" altLang="en-US" sz="2000">
                  <a:latin typeface="Arial" panose="020B0604020202020204" pitchFamily="34" charset="0"/>
                </a:rPr>
                <a:t>f +</a:t>
              </a:r>
              <a:r>
                <a:rPr lang="tr-TR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g </a:t>
              </a:r>
              <a:r>
                <a:rPr lang="tr-TR" altLang="en-US" sz="1800" b="1">
                  <a:solidFill>
                    <a:srgbClr val="FF0000"/>
                  </a:solidFill>
                </a:rPr>
                <a:t>*</a:t>
              </a:r>
              <a:r>
                <a:rPr lang="tr-TR" altLang="en-US" sz="1800">
                  <a:solidFill>
                    <a:srgbClr val="FF0000"/>
                  </a:solidFill>
                </a:rPr>
                <a:t> </a:t>
              </a:r>
              <a:r>
                <a:rPr lang="tr-TR" altLang="en-US" sz="1800">
                  <a:solidFill>
                    <a:srgbClr val="CC0066"/>
                  </a:solidFill>
                </a:rPr>
                <a:t>+</a:t>
              </a:r>
            </a:p>
          </p:txBody>
        </p:sp>
        <p:sp>
          <p:nvSpPr>
            <p:cNvPr id="61448" name="Text Box 11"/>
            <p:cNvSpPr txBox="1">
              <a:spLocks noChangeArrowheads="1"/>
            </p:cNvSpPr>
            <p:nvPr/>
          </p:nvSpPr>
          <p:spPr bwMode="auto">
            <a:xfrm>
              <a:off x="2028" y="3385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800">
                  <a:latin typeface="Arial" panose="020B0604020202020204" pitchFamily="34" charset="0"/>
                </a:rPr>
                <a:t>output</a:t>
              </a:r>
            </a:p>
          </p:txBody>
        </p:sp>
        <p:sp>
          <p:nvSpPr>
            <p:cNvPr id="61449" name="Text Box 12"/>
            <p:cNvSpPr txBox="1">
              <a:spLocks noChangeArrowheads="1"/>
            </p:cNvSpPr>
            <p:nvPr/>
          </p:nvSpPr>
          <p:spPr bwMode="auto">
            <a:xfrm>
              <a:off x="930" y="3870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800" dirty="0">
                  <a:latin typeface="Arial" panose="020B0604020202020204" pitchFamily="34" charset="0"/>
                </a:rPr>
                <a:t>stack</a:t>
              </a:r>
            </a:p>
          </p:txBody>
        </p:sp>
      </p:grp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187450" y="1629569"/>
            <a:ext cx="59055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tr-TR" altLang="en-US" sz="2400" dirty="0">
                <a:cs typeface="Times New Roman" panose="02020603050405020304" pitchFamily="18" charset="0"/>
              </a:rPr>
              <a:t>	   </a:t>
            </a:r>
            <a:r>
              <a:rPr lang="tr-TR" altLang="en-US" sz="2400" dirty="0" err="1">
                <a:solidFill>
                  <a:srgbClr val="6600CC"/>
                </a:solidFill>
                <a:cs typeface="Times New Roman" panose="02020603050405020304" pitchFamily="18" charset="0"/>
              </a:rPr>
              <a:t>a+b</a:t>
            </a:r>
            <a:r>
              <a:rPr lang="en-US" altLang="en-US" sz="2400" dirty="0">
                <a:solidFill>
                  <a:srgbClr val="008000"/>
                </a:solidFill>
                <a:cs typeface="Tahoma" panose="020B0604030504040204" pitchFamily="34" charset="0"/>
              </a:rPr>
              <a:t>*</a:t>
            </a:r>
            <a:r>
              <a:rPr lang="tr-TR" altLang="en-US" sz="2400" dirty="0">
                <a:solidFill>
                  <a:srgbClr val="008000"/>
                </a:solidFill>
                <a:cs typeface="Tahoma" panose="020B0604030504040204" pitchFamily="34" charset="0"/>
              </a:rPr>
              <a:t>c</a:t>
            </a:r>
            <a:r>
              <a:rPr lang="tr-TR" altLang="en-US" sz="2400" dirty="0">
                <a:solidFill>
                  <a:srgbClr val="CC0066"/>
                </a:solidFill>
                <a:cs typeface="Tahoma" panose="020B0604030504040204" pitchFamily="34" charset="0"/>
              </a:rPr>
              <a:t>+</a:t>
            </a:r>
            <a:r>
              <a:rPr lang="tr-TR" altLang="en-US" sz="2400" dirty="0">
                <a:solidFill>
                  <a:srgbClr val="FF9900"/>
                </a:solidFill>
                <a:cs typeface="Tahoma" panose="020B0604030504040204" pitchFamily="34" charset="0"/>
              </a:rPr>
              <a:t>(d</a:t>
            </a:r>
            <a:r>
              <a:rPr lang="tr-TR" altLang="en-US" sz="2400" dirty="0">
                <a:solidFill>
                  <a:srgbClr val="0000CC"/>
                </a:solidFill>
                <a:cs typeface="Tahoma" panose="020B0604030504040204" pitchFamily="34" charset="0"/>
              </a:rPr>
              <a:t>*</a:t>
            </a:r>
            <a:r>
              <a:rPr lang="tr-TR" altLang="en-US" sz="2400" dirty="0" err="1">
                <a:solidFill>
                  <a:srgbClr val="0000CC"/>
                </a:solidFill>
                <a:cs typeface="Tahoma" panose="020B0604030504040204" pitchFamily="34" charset="0"/>
              </a:rPr>
              <a:t>e</a:t>
            </a:r>
            <a:r>
              <a:rPr lang="tr-TR" altLang="en-US" sz="2400" dirty="0" err="1">
                <a:cs typeface="Tahoma" panose="020B0604030504040204" pitchFamily="34" charset="0"/>
              </a:rPr>
              <a:t>+f</a:t>
            </a:r>
            <a:r>
              <a:rPr lang="tr-TR" altLang="en-US" sz="2400" dirty="0">
                <a:solidFill>
                  <a:srgbClr val="FF9900"/>
                </a:solidFill>
                <a:cs typeface="Tahoma" panose="020B0604030504040204" pitchFamily="34" charset="0"/>
              </a:rPr>
              <a:t>)</a:t>
            </a:r>
            <a:r>
              <a:rPr lang="tr-TR" altLang="en-US" sz="2400" dirty="0">
                <a:solidFill>
                  <a:srgbClr val="FF0000"/>
                </a:solidFill>
                <a:cs typeface="Tahoma" panose="020B0604030504040204" pitchFamily="34" charset="0"/>
              </a:rPr>
              <a:t>*g</a:t>
            </a:r>
            <a:endParaRPr lang="en-US" altLang="en-US" sz="2400" dirty="0">
              <a:solidFill>
                <a:srgbClr val="FF0000"/>
              </a:solidFill>
              <a:cs typeface="Tahoma" panose="020B0604030504040204" pitchFamily="34" charset="0"/>
            </a:endParaRPr>
          </a:p>
        </p:txBody>
      </p:sp>
      <p:sp>
        <p:nvSpPr>
          <p:cNvPr id="61445" name="Text Box 14"/>
          <p:cNvSpPr txBox="1">
            <a:spLocks noChangeArrowheads="1"/>
          </p:cNvSpPr>
          <p:nvPr/>
        </p:nvSpPr>
        <p:spPr bwMode="auto">
          <a:xfrm>
            <a:off x="1190392" y="2265580"/>
            <a:ext cx="6409381" cy="923330"/>
          </a:xfrm>
          <a:prstGeom prst="rect">
            <a:avLst/>
          </a:prstGeom>
          <a:solidFill>
            <a:srgbClr val="FDF963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800" dirty="0" err="1">
                <a:latin typeface="Arial" panose="020B0604020202020204" pitchFamily="34" charset="0"/>
              </a:rPr>
              <a:t>End</a:t>
            </a:r>
            <a:r>
              <a:rPr lang="tr-TR" altLang="en-US" sz="1800" dirty="0">
                <a:latin typeface="Arial" panose="020B0604020202020204" pitchFamily="34" charset="0"/>
              </a:rPr>
              <a:t> of </a:t>
            </a:r>
            <a:r>
              <a:rPr lang="tr-TR" altLang="en-US" sz="1800" dirty="0" err="1">
                <a:latin typeface="Arial" panose="020B0604020202020204" pitchFamily="34" charset="0"/>
              </a:rPr>
              <a:t>the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input</a:t>
            </a:r>
            <a:r>
              <a:rPr lang="tr-TR" altLang="en-US" sz="1800" dirty="0">
                <a:latin typeface="Arial" panose="020B0604020202020204" pitchFamily="34" charset="0"/>
              </a:rPr>
              <a:t> is </a:t>
            </a:r>
            <a:r>
              <a:rPr lang="tr-TR" altLang="en-US" sz="1800" dirty="0" err="1">
                <a:latin typeface="Arial" panose="020B0604020202020204" pitchFamily="34" charset="0"/>
              </a:rPr>
              <a:t>reached</a:t>
            </a:r>
            <a:r>
              <a:rPr lang="tr-TR" altLang="en-US" sz="1800" dirty="0">
                <a:latin typeface="Arial" panose="020B0604020202020204" pitchFamily="34" charset="0"/>
              </a:rPr>
              <a:t>.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tr-TR" altLang="en-US" sz="1800" dirty="0">
                <a:latin typeface="Arial" panose="020B0604020202020204" pitchFamily="34" charset="0"/>
              </a:rPr>
              <a:t>Pop </a:t>
            </a:r>
            <a:r>
              <a:rPr lang="tr-TR" altLang="en-US" sz="1800" dirty="0" err="1">
                <a:latin typeface="Arial" panose="020B0604020202020204" pitchFamily="34" charset="0"/>
              </a:rPr>
              <a:t>and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output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remaining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symbols</a:t>
            </a:r>
            <a:r>
              <a:rPr lang="en-US" altLang="en-US" sz="1800" dirty="0">
                <a:latin typeface="Arial" panose="020B0604020202020204" pitchFamily="34" charset="0"/>
              </a:rPr>
              <a:t> * and +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from</a:t>
            </a:r>
            <a:r>
              <a:rPr lang="tr-TR" altLang="en-US" sz="1800" dirty="0">
                <a:latin typeface="Arial" panose="020B0604020202020204" pitchFamily="34" charset="0"/>
              </a:rPr>
              <a:t> </a:t>
            </a:r>
            <a:r>
              <a:rPr lang="tr-TR" altLang="en-US" sz="1800" dirty="0" err="1">
                <a:latin typeface="Arial" panose="020B0604020202020204" pitchFamily="34" charset="0"/>
              </a:rPr>
              <a:t>the</a:t>
            </a:r>
            <a:r>
              <a:rPr lang="tr-TR" altLang="en-US" sz="1800" dirty="0">
                <a:latin typeface="Arial" panose="020B0604020202020204" pitchFamily="34" charset="0"/>
              </a:rPr>
              <a:t> stack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Output string is now in postfix form.</a:t>
            </a:r>
            <a:endParaRPr lang="tr-TR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6004025"/>
            <a:ext cx="6409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the postfix form does not include parentheses.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275856" y="1154604"/>
          <a:ext cx="5452251" cy="501759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05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3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19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Current symbol</a:t>
                      </a:r>
                      <a:endParaRPr lang="en-US" sz="1600" b="1" dirty="0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Operator Stack</a:t>
                      </a:r>
                      <a:endParaRPr lang="en-US" sz="1600" b="1" dirty="0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Postfix string</a:t>
                      </a:r>
                      <a:endParaRPr lang="en-US" sz="1600" b="1" dirty="0"/>
                    </a:p>
                  </a:txBody>
                  <a:tcPr marL="61686" marR="61686" marT="61686" marB="61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3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  <a:endParaRPr lang="en-US" sz="1600" b="1" dirty="0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 </a:t>
                      </a:r>
                      <a:endParaRPr lang="en-US" sz="1600" b="1" dirty="0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</a:t>
                      </a:r>
                      <a:endParaRPr lang="en-US" sz="1600" b="1"/>
                    </a:p>
                  </a:txBody>
                  <a:tcPr marL="61686" marR="61686" marT="61686" marB="61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3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  <a:endParaRPr lang="en-US" sz="1600" b="1" dirty="0"/>
                    </a:p>
                  </a:txBody>
                  <a:tcPr marL="61686" marR="61686" marT="61686" marB="61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3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</a:t>
                      </a:r>
                      <a:endParaRPr lang="en-US" sz="1600" b="1" dirty="0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 (</a:t>
                      </a:r>
                      <a:endParaRPr lang="en-US" sz="1600" b="1" dirty="0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  <a:endParaRPr lang="en-US" sz="1600" b="1" dirty="0"/>
                    </a:p>
                  </a:txBody>
                  <a:tcPr marL="61686" marR="61686" marT="61686" marB="61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3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</a:t>
                      </a:r>
                      <a:endParaRPr lang="en-US" sz="1600" b="1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 (</a:t>
                      </a:r>
                      <a:endParaRPr lang="en-US" sz="1600" b="1" dirty="0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B</a:t>
                      </a:r>
                      <a:endParaRPr lang="en-US" sz="1600" b="1" dirty="0"/>
                    </a:p>
                  </a:txBody>
                  <a:tcPr marL="61686" marR="61686" marT="61686" marB="61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3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 ( +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B</a:t>
                      </a:r>
                      <a:endParaRPr lang="en-US" sz="1600" b="1" dirty="0"/>
                    </a:p>
                  </a:txBody>
                  <a:tcPr marL="61686" marR="61686" marT="61686" marB="61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3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</a:t>
                      </a:r>
                      <a:endParaRPr lang="en-US" sz="1600" b="1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 ( +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B C</a:t>
                      </a:r>
                      <a:endParaRPr lang="en-US" sz="1600" b="1" dirty="0"/>
                    </a:p>
                  </a:txBody>
                  <a:tcPr marL="61686" marR="61686" marT="61686" marB="61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23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*</a:t>
                      </a:r>
                      <a:endParaRPr lang="en-US" sz="1600" b="1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 ( + *</a:t>
                      </a:r>
                      <a:endParaRPr lang="en-US" sz="1600" b="1" dirty="0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B C</a:t>
                      </a:r>
                      <a:endParaRPr lang="en-US" sz="1600" b="1" dirty="0"/>
                    </a:p>
                  </a:txBody>
                  <a:tcPr marL="61686" marR="61686" marT="61686" marB="61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3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</a:t>
                      </a:r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</a:t>
                      </a:r>
                      <a:endParaRPr lang="en-US" sz="1600" b="1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 ( + *</a:t>
                      </a:r>
                      <a:endParaRPr lang="en-US" sz="1600" b="1" dirty="0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B C D</a:t>
                      </a:r>
                      <a:endParaRPr lang="en-US" sz="1600" b="1" dirty="0"/>
                    </a:p>
                  </a:txBody>
                  <a:tcPr marL="61686" marR="61686" marT="61686" marB="61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23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</a:t>
                      </a:r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)</a:t>
                      </a:r>
                      <a:endParaRPr lang="en-US" sz="1600" b="1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B C D * +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61686" marR="61686" marT="61686" marB="61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3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+</a:t>
                      </a:r>
                      <a:endParaRPr lang="en-US" sz="1600" b="1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+</a:t>
                      </a:r>
                      <a:endParaRPr lang="en-US" sz="1600" b="1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B C D * + * </a:t>
                      </a:r>
                      <a:endParaRPr lang="en-US" sz="1600" b="1" dirty="0"/>
                    </a:p>
                  </a:txBody>
                  <a:tcPr marL="61686" marR="61686" marT="61686" marB="6168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23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11</a:t>
                      </a:r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</a:t>
                      </a:r>
                      <a:endParaRPr lang="en-US" sz="1600" b="1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+</a:t>
                      </a:r>
                      <a:endParaRPr lang="en-US" sz="1600" b="1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B C D * + * E</a:t>
                      </a:r>
                      <a:endParaRPr lang="pt-BR" sz="1600" b="1" dirty="0"/>
                    </a:p>
                  </a:txBody>
                  <a:tcPr marL="61686" marR="61686" marT="61686" marB="61686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23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12</a:t>
                      </a:r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 </a:t>
                      </a:r>
                      <a:endParaRPr lang="en-US" sz="1600" b="1" dirty="0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  <a:endParaRPr lang="en-US" sz="1600" b="1"/>
                    </a:p>
                  </a:txBody>
                  <a:tcPr marL="61686" marR="61686" marT="61686" marB="61686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B C D * + * E +</a:t>
                      </a:r>
                      <a:endParaRPr lang="pt-BR" sz="1600" b="1" dirty="0"/>
                    </a:p>
                  </a:txBody>
                  <a:tcPr marL="61686" marR="61686" marT="61686" marB="61686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1154604"/>
            <a:ext cx="2590800" cy="224676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2000" dirty="0">
                <a:solidFill>
                  <a:srgbClr val="000099"/>
                </a:solidFill>
                <a:cs typeface="Times New Roman" panose="02020603050405020304" pitchFamily="18" charset="0"/>
              </a:rPr>
              <a:t>Expression:  </a:t>
            </a:r>
          </a:p>
          <a:p>
            <a:pPr>
              <a:defRPr/>
            </a:pPr>
            <a:endParaRPr lang="en-US" altLang="en-US" sz="2000" dirty="0">
              <a:solidFill>
                <a:srgbClr val="FFC00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altLang="en-US" sz="2000" dirty="0">
                <a:solidFill>
                  <a:schemeClr val="bg1"/>
                </a:solidFill>
                <a:cs typeface="Times New Roman" panose="02020603050405020304" pitchFamily="18" charset="0"/>
              </a:rPr>
              <a:t>A</a:t>
            </a:r>
            <a:r>
              <a:rPr lang="pt-BR" altLang="en-US" sz="2000" dirty="0">
                <a:solidFill>
                  <a:srgbClr val="92D050"/>
                </a:solidFill>
                <a:cs typeface="Times New Roman" panose="02020603050405020304" pitchFamily="18" charset="0"/>
              </a:rPr>
              <a:t> </a:t>
            </a:r>
            <a:r>
              <a:rPr lang="pt-BR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*</a:t>
            </a:r>
            <a:r>
              <a:rPr lang="pt-BR" altLang="en-US" sz="2000" dirty="0">
                <a:solidFill>
                  <a:srgbClr val="92D050"/>
                </a:solidFill>
                <a:cs typeface="Times New Roman" panose="02020603050405020304" pitchFamily="18" charset="0"/>
              </a:rPr>
              <a:t> </a:t>
            </a:r>
            <a:r>
              <a:rPr lang="pt-BR" altLang="en-US" sz="2000" dirty="0">
                <a:solidFill>
                  <a:schemeClr val="bg1"/>
                </a:solidFill>
                <a:cs typeface="Times New Roman" panose="02020603050405020304" pitchFamily="18" charset="0"/>
              </a:rPr>
              <a:t>(B </a:t>
            </a:r>
            <a:r>
              <a:rPr lang="pt-BR" altLang="en-US" sz="2000" dirty="0">
                <a:solidFill>
                  <a:srgbClr val="432D7B"/>
                </a:solidFill>
                <a:cs typeface="Times New Roman" panose="02020603050405020304" pitchFamily="18" charset="0"/>
              </a:rPr>
              <a:t>+</a:t>
            </a:r>
            <a:r>
              <a:rPr lang="pt-BR" altLang="en-US" sz="2000" dirty="0">
                <a:solidFill>
                  <a:srgbClr val="92D050"/>
                </a:solidFill>
                <a:cs typeface="Times New Roman" panose="02020603050405020304" pitchFamily="18" charset="0"/>
              </a:rPr>
              <a:t> </a:t>
            </a:r>
            <a:r>
              <a:rPr lang="pt-BR" altLang="en-US" sz="2000" dirty="0">
                <a:solidFill>
                  <a:schemeClr val="bg1"/>
                </a:solidFill>
                <a:cs typeface="Times New Roman" panose="02020603050405020304" pitchFamily="18" charset="0"/>
              </a:rPr>
              <a:t>C * D) + E </a:t>
            </a:r>
          </a:p>
          <a:p>
            <a:pPr>
              <a:defRPr/>
            </a:pPr>
            <a:endParaRPr lang="pt-BR" altLang="en-US" sz="2000" dirty="0">
              <a:solidFill>
                <a:srgbClr val="92D05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altLang="en-US" sz="2000" dirty="0">
                <a:solidFill>
                  <a:srgbClr val="000099"/>
                </a:solidFill>
                <a:cs typeface="Times New Roman" panose="02020603050405020304" pitchFamily="18" charset="0"/>
              </a:rPr>
              <a:t>becomes </a:t>
            </a:r>
          </a:p>
          <a:p>
            <a:pPr>
              <a:defRPr/>
            </a:pPr>
            <a:endParaRPr lang="pt-BR" altLang="en-US" sz="2000" dirty="0">
              <a:solidFill>
                <a:srgbClr val="FFC00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altLang="en-US" sz="2000" dirty="0">
                <a:solidFill>
                  <a:schemeClr val="bg1"/>
                </a:solidFill>
                <a:cs typeface="Times New Roman" panose="02020603050405020304" pitchFamily="18" charset="0"/>
              </a:rPr>
              <a:t>A B C D * </a:t>
            </a:r>
            <a:r>
              <a:rPr lang="pt-BR" altLang="en-US" sz="2000" dirty="0">
                <a:solidFill>
                  <a:srgbClr val="432D7B"/>
                </a:solidFill>
                <a:cs typeface="Times New Roman" panose="02020603050405020304" pitchFamily="18" charset="0"/>
              </a:rPr>
              <a:t>+</a:t>
            </a:r>
            <a:r>
              <a:rPr lang="pt-BR" altLang="en-US" sz="2000" dirty="0">
                <a:solidFill>
                  <a:srgbClr val="92D050"/>
                </a:solidFill>
                <a:cs typeface="Times New Roman" panose="02020603050405020304" pitchFamily="18" charset="0"/>
              </a:rPr>
              <a:t> </a:t>
            </a:r>
            <a:r>
              <a:rPr lang="pt-BR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*</a:t>
            </a:r>
            <a:r>
              <a:rPr lang="pt-BR" altLang="en-US" sz="2000" dirty="0">
                <a:solidFill>
                  <a:srgbClr val="92D050"/>
                </a:solidFill>
                <a:cs typeface="Times New Roman" panose="02020603050405020304" pitchFamily="18" charset="0"/>
              </a:rPr>
              <a:t> </a:t>
            </a:r>
            <a:r>
              <a:rPr lang="pt-BR" altLang="en-US" sz="2000" dirty="0">
                <a:solidFill>
                  <a:schemeClr val="bg1"/>
                </a:solidFill>
                <a:cs typeface="Times New Roman" panose="02020603050405020304" pitchFamily="18" charset="0"/>
              </a:rPr>
              <a:t>E +</a:t>
            </a:r>
            <a:endParaRPr lang="en-US" altLang="en-US" sz="2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004"/>
            <a:ext cx="7704856" cy="938450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10138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1FBC67-12B1-4AE8-9A4A-9DD811D518FD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5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4813" y="214313"/>
            <a:ext cx="8859188" cy="98243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+mn-lt"/>
                <a:cs typeface="Times New Roman" panose="02020603050405020304" pitchFamily="18" charset="0"/>
              </a:rPr>
              <a:t>How do Compilers Evaluate Expressions?</a:t>
            </a:r>
            <a:endParaRPr lang="tr-TR" altLang="en-US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7840" y="1412776"/>
            <a:ext cx="7590544" cy="4378424"/>
          </a:xfrm>
        </p:spPr>
        <p:txBody>
          <a:bodyPr/>
          <a:lstStyle/>
          <a:p>
            <a:pPr eaLnBrk="1" hangingPunct="1"/>
            <a:r>
              <a:rPr lang="tr-TR" altLang="en-US" sz="2400" dirty="0">
                <a:cs typeface="Times New Roman" panose="02020603050405020304" pitchFamily="18" charset="0"/>
              </a:rPr>
              <a:t>A </a:t>
            </a:r>
            <a:r>
              <a:rPr lang="tr-TR" altLang="en-US" sz="2400" dirty="0" err="1">
                <a:cs typeface="Times New Roman" panose="02020603050405020304" pitchFamily="18" charset="0"/>
              </a:rPr>
              <a:t>compiler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which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translates</a:t>
            </a:r>
            <a:r>
              <a:rPr lang="tr-TR" altLang="en-US" sz="2400" dirty="0">
                <a:cs typeface="Times New Roman" panose="02020603050405020304" pitchFamily="18" charset="0"/>
              </a:rPr>
              <a:t> a program</a:t>
            </a:r>
            <a:r>
              <a:rPr lang="en-US" altLang="en-US" sz="2400" dirty="0">
                <a:cs typeface="Times New Roman" panose="02020603050405020304" pitchFamily="18" charset="0"/>
              </a:rPr>
              <a:t>,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has to </a:t>
            </a:r>
            <a:r>
              <a:rPr lang="tr-TR" altLang="en-US" sz="2400" dirty="0" err="1">
                <a:cs typeface="Times New Roman" panose="02020603050405020304" pitchFamily="18" charset="0"/>
              </a:rPr>
              <a:t>generate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machine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instructions</a:t>
            </a:r>
            <a:r>
              <a:rPr lang="tr-TR" altLang="en-US" sz="2400" dirty="0">
                <a:cs typeface="Times New Roman" panose="02020603050405020304" pitchFamily="18" charset="0"/>
              </a:rPr>
              <a:t> to </a:t>
            </a:r>
            <a:r>
              <a:rPr lang="tr-TR" altLang="en-US" sz="2400" dirty="0" err="1">
                <a:cs typeface="Times New Roman" panose="02020603050405020304" pitchFamily="18" charset="0"/>
              </a:rPr>
              <a:t>evaluate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expressions</a:t>
            </a:r>
            <a:r>
              <a:rPr lang="tr-TR" altLang="en-US" sz="2400" dirty="0">
                <a:cs typeface="Times New Roman" panose="02020603050405020304" pitchFamily="18" charset="0"/>
              </a:rPr>
              <a:t>.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cs typeface="Times New Roman" panose="02020603050405020304" pitchFamily="18" charset="0"/>
              </a:rPr>
              <a:t>Stacks are used by compilers to evaluate expressions and generate machine code.</a:t>
            </a:r>
            <a:endParaRPr lang="tr-TR" altLang="en-US" sz="24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cs typeface="Times New Roman" panose="02020603050405020304" pitchFamily="18" charset="0"/>
              </a:rPr>
              <a:t>Compiler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first </a:t>
            </a:r>
            <a:r>
              <a:rPr lang="tr-TR" altLang="en-US" sz="24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converts</a:t>
            </a:r>
            <a:r>
              <a:rPr lang="tr-TR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each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infix</a:t>
            </a:r>
            <a:r>
              <a:rPr lang="tr-TR" altLang="en-US" sz="2400" dirty="0">
                <a:cs typeface="Times New Roman" panose="02020603050405020304" pitchFamily="18" charset="0"/>
              </a:rPr>
              <a:t> expression </a:t>
            </a:r>
            <a:r>
              <a:rPr lang="tr-TR" altLang="en-US" sz="2400" dirty="0" err="1">
                <a:cs typeface="Times New Roman" panose="02020603050405020304" pitchFamily="18" charset="0"/>
              </a:rPr>
              <a:t>into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postfix</a:t>
            </a:r>
            <a:r>
              <a:rPr lang="tr-TR" altLang="en-US" sz="2400" dirty="0">
                <a:cs typeface="Times New Roman" panose="02020603050405020304" pitchFamily="18" charset="0"/>
              </a:rPr>
              <a:t> form.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cs typeface="Times New Roman" panose="02020603050405020304" pitchFamily="18" charset="0"/>
              </a:rPr>
              <a:t>The reason is that, postfix expressions are 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parenthesis-free</a:t>
            </a:r>
            <a:r>
              <a:rPr lang="en-US" altLang="en-US" sz="2400" dirty="0">
                <a:cs typeface="Times New Roman" panose="02020603050405020304" pitchFamily="18" charset="0"/>
              </a:rPr>
              <a:t> and 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precedence rules are not needed </a:t>
            </a:r>
            <a:r>
              <a:rPr lang="en-US" altLang="en-US" sz="2400" dirty="0">
                <a:cs typeface="Times New Roman" panose="02020603050405020304" pitchFamily="18" charset="0"/>
              </a:rPr>
              <a:t>for evaluation</a:t>
            </a:r>
            <a:r>
              <a:rPr lang="tr-TR" altLang="en-US" sz="2400" dirty="0">
                <a:cs typeface="Times New Roman" panose="02020603050405020304" pitchFamily="18" charset="0"/>
              </a:rPr>
              <a:t>.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internal evaluation </a:t>
            </a:r>
            <a:r>
              <a:rPr lang="en-US" altLang="en-US" sz="2400" dirty="0">
                <a:cs typeface="Times New Roman" panose="02020603050405020304" pitchFamily="18" charset="0"/>
              </a:rPr>
              <a:t>of expressions is performed on the postfix form in just one pass.</a:t>
            </a:r>
            <a:endParaRPr lang="tr-TR" altLang="en-US" sz="2400" dirty="0">
              <a:cs typeface="Times New Roman" panose="02020603050405020304" pitchFamily="18" charset="0"/>
            </a:endParaRPr>
          </a:p>
          <a:p>
            <a:pPr eaLnBrk="1" hangingPunct="1"/>
            <a:r>
              <a:rPr lang="tr-TR" altLang="en-US" sz="2400" dirty="0" err="1">
                <a:cs typeface="Times New Roman" panose="02020603050405020304" pitchFamily="18" charset="0"/>
              </a:rPr>
              <a:t>The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complexity</a:t>
            </a:r>
            <a:r>
              <a:rPr lang="tr-TR" altLang="en-US" sz="2400" dirty="0">
                <a:cs typeface="Times New Roman" panose="02020603050405020304" pitchFamily="18" charset="0"/>
              </a:rPr>
              <a:t> is </a:t>
            </a:r>
            <a:r>
              <a:rPr lang="tr-TR" altLang="en-US" sz="2400" dirty="0" err="1">
                <a:cs typeface="Times New Roman" panose="02020603050405020304" pitchFamily="18" charset="0"/>
              </a:rPr>
              <a:t>linear</a:t>
            </a:r>
            <a:r>
              <a:rPr lang="tr-TR" altLang="en-US" sz="2400" dirty="0">
                <a:cs typeface="Times New Roman" panose="02020603050405020304" pitchFamily="18" charset="0"/>
              </a:rPr>
              <a:t> time, n is </a:t>
            </a:r>
            <a:r>
              <a:rPr lang="tr-TR" altLang="en-US" sz="2400" dirty="0" err="1">
                <a:cs typeface="Times New Roman" panose="02020603050405020304" pitchFamily="18" charset="0"/>
              </a:rPr>
              <a:t>the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expression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length</a:t>
            </a:r>
            <a:r>
              <a:rPr lang="tr-TR" altLang="en-US" sz="2400" dirty="0"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Abstract Data Type: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alt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8974" y="1772816"/>
            <a:ext cx="7886700" cy="4508500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finite number of objects</a:t>
            </a:r>
          </a:p>
          <a:p>
            <a:pPr lvl="1"/>
            <a:r>
              <a:rPr lang="en-US" altLang="en-US" sz="2800" dirty="0"/>
              <a:t>Having the same data type</a:t>
            </a:r>
          </a:p>
          <a:p>
            <a:pPr lvl="1"/>
            <a:r>
              <a:rPr lang="en-US" altLang="en-US" sz="2800" dirty="0"/>
              <a:t>Ordered by when they were added</a:t>
            </a:r>
          </a:p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set of operations</a:t>
            </a:r>
          </a:p>
          <a:p>
            <a:r>
              <a:rPr lang="en-US" altLang="en-US" dirty="0"/>
              <a:t>Note that ADT Concerns only on the concept or model, it does not concern implementation details</a:t>
            </a:r>
          </a:p>
          <a:p>
            <a:r>
              <a:rPr lang="en-US" altLang="en-US" dirty="0"/>
              <a:t>When we define implementation details it becomes a data structure.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84134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>
            <a:normAutofit/>
          </a:bodyPr>
          <a:lstStyle/>
          <a:p>
            <a:r>
              <a:rPr lang="tr-TR" altLang="en-US" sz="4000" dirty="0" err="1">
                <a:latin typeface="+mn-lt"/>
                <a:cs typeface="Times New Roman" panose="02020603050405020304" pitchFamily="18" charset="0"/>
              </a:rPr>
              <a:t>Evaluating</a:t>
            </a:r>
            <a:r>
              <a:rPr lang="tr-TR" altLang="en-US" sz="4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altLang="en-US" sz="4000" dirty="0" err="1">
                <a:latin typeface="+mn-lt"/>
                <a:cs typeface="Times New Roman" panose="02020603050405020304" pitchFamily="18" charset="0"/>
              </a:rPr>
              <a:t>Postfix</a:t>
            </a:r>
            <a:r>
              <a:rPr lang="tr-TR" altLang="en-US" sz="4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altLang="en-US" sz="4000" dirty="0" err="1">
                <a:latin typeface="+mn-lt"/>
                <a:cs typeface="Times New Roman" panose="02020603050405020304" pitchFamily="18" charset="0"/>
              </a:rPr>
              <a:t>Expressions</a:t>
            </a:r>
            <a:endParaRPr lang="tr-TR" altLang="en-US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484784"/>
            <a:ext cx="7848872" cy="4114800"/>
          </a:xfrm>
        </p:spPr>
        <p:txBody>
          <a:bodyPr/>
          <a:lstStyle/>
          <a:p>
            <a:endParaRPr lang="tr-TR" altLang="en-US" sz="2400" dirty="0"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tr-TR" altLang="en-US" sz="2400" dirty="0">
                <a:cs typeface="Times New Roman" panose="02020603050405020304" pitchFamily="18" charset="0"/>
              </a:rPr>
              <a:t>N</a:t>
            </a:r>
            <a:r>
              <a:rPr lang="en-US" altLang="en-US" sz="2400" dirty="0" err="1">
                <a:cs typeface="Times New Roman" panose="02020603050405020304" pitchFamily="18" charset="0"/>
              </a:rPr>
              <a:t>umeric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postfix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expression</a:t>
            </a:r>
            <a:r>
              <a:rPr lang="en-US" altLang="en-US" sz="2400" dirty="0">
                <a:cs typeface="Times New Roman" panose="02020603050405020304" pitchFamily="18" charset="0"/>
              </a:rPr>
              <a:t>s</a:t>
            </a:r>
            <a:r>
              <a:rPr lang="tr-TR" altLang="en-US" sz="2400" dirty="0">
                <a:cs typeface="Times New Roman" panose="02020603050405020304" pitchFamily="18" charset="0"/>
              </a:rPr>
              <a:t> can be </a:t>
            </a:r>
            <a:r>
              <a:rPr lang="tr-TR" altLang="en-US" sz="2400" dirty="0" err="1">
                <a:cs typeface="Times New Roman" panose="02020603050405020304" pitchFamily="18" charset="0"/>
              </a:rPr>
              <a:t>evaluated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by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using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cs typeface="Times New Roman" panose="02020603050405020304" pitchFamily="18" charset="0"/>
              </a:rPr>
              <a:t>stacks</a:t>
            </a:r>
            <a:r>
              <a:rPr lang="tr-TR" altLang="en-US" sz="2400" dirty="0">
                <a:cs typeface="Times New Roman" panose="02020603050405020304" pitchFamily="18" charset="0"/>
              </a:rPr>
              <a:t> as </a:t>
            </a:r>
            <a:r>
              <a:rPr lang="tr-TR" altLang="en-US" sz="2400" dirty="0" err="1">
                <a:cs typeface="Times New Roman" panose="02020603050405020304" pitchFamily="18" charset="0"/>
              </a:rPr>
              <a:t>follows</a:t>
            </a:r>
            <a:r>
              <a:rPr lang="tr-TR" altLang="en-US" sz="2400" dirty="0"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tr-TR" altLang="en-US" dirty="0" err="1">
                <a:cs typeface="Times New Roman" panose="02020603050405020304" pitchFamily="18" charset="0"/>
              </a:rPr>
              <a:t>When</a:t>
            </a:r>
            <a:r>
              <a:rPr lang="tr-TR" altLang="en-US" dirty="0">
                <a:cs typeface="Times New Roman" panose="02020603050405020304" pitchFamily="18" charset="0"/>
              </a:rPr>
              <a:t> a </a:t>
            </a:r>
            <a:r>
              <a:rPr lang="tr-TR" altLang="en-US" dirty="0" err="1">
                <a:cs typeface="Times New Roman" panose="02020603050405020304" pitchFamily="18" charset="0"/>
              </a:rPr>
              <a:t>number</a:t>
            </a:r>
            <a:r>
              <a:rPr lang="tr-TR" altLang="en-US" dirty="0">
                <a:cs typeface="Times New Roman" panose="02020603050405020304" pitchFamily="18" charset="0"/>
              </a:rPr>
              <a:t> is </a:t>
            </a:r>
            <a:r>
              <a:rPr lang="tr-TR" altLang="en-US" dirty="0" err="1">
                <a:cs typeface="Times New Roman" panose="02020603050405020304" pitchFamily="18" charset="0"/>
              </a:rPr>
              <a:t>seen</a:t>
            </a:r>
            <a:r>
              <a:rPr lang="tr-TR" altLang="en-US" dirty="0">
                <a:cs typeface="Times New Roman" panose="02020603050405020304" pitchFamily="18" charset="0"/>
              </a:rPr>
              <a:t> it is </a:t>
            </a:r>
            <a:r>
              <a:rPr lang="tr-TR" altLang="en-US" dirty="0" err="1">
                <a:cs typeface="Times New Roman" panose="02020603050405020304" pitchFamily="18" charset="0"/>
              </a:rPr>
              <a:t>pushed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onto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the</a:t>
            </a:r>
            <a:r>
              <a:rPr lang="tr-TR" altLang="en-US" dirty="0">
                <a:cs typeface="Times New Roman" panose="02020603050405020304" pitchFamily="18" charset="0"/>
              </a:rPr>
              <a:t> stack</a:t>
            </a:r>
          </a:p>
          <a:p>
            <a:pPr lvl="1"/>
            <a:r>
              <a:rPr lang="tr-TR" altLang="en-US" dirty="0" err="1">
                <a:cs typeface="Times New Roman" panose="02020603050405020304" pitchFamily="18" charset="0"/>
              </a:rPr>
              <a:t>When</a:t>
            </a:r>
            <a:r>
              <a:rPr lang="tr-TR" altLang="en-US" dirty="0">
                <a:cs typeface="Times New Roman" panose="02020603050405020304" pitchFamily="18" charset="0"/>
              </a:rPr>
              <a:t> an </a:t>
            </a:r>
            <a:r>
              <a:rPr lang="tr-TR" altLang="en-US" dirty="0" err="1">
                <a:cs typeface="Times New Roman" panose="02020603050405020304" pitchFamily="18" charset="0"/>
              </a:rPr>
              <a:t>operator</a:t>
            </a:r>
            <a:r>
              <a:rPr lang="tr-TR" altLang="en-US" dirty="0">
                <a:cs typeface="Times New Roman" panose="02020603050405020304" pitchFamily="18" charset="0"/>
              </a:rPr>
              <a:t> is </a:t>
            </a:r>
            <a:r>
              <a:rPr lang="tr-TR" altLang="en-US" dirty="0" err="1">
                <a:cs typeface="Times New Roman" panose="02020603050405020304" pitchFamily="18" charset="0"/>
              </a:rPr>
              <a:t>seen</a:t>
            </a:r>
            <a:r>
              <a:rPr lang="tr-TR" altLang="en-US" dirty="0">
                <a:cs typeface="Times New Roman" panose="02020603050405020304" pitchFamily="18" charset="0"/>
              </a:rPr>
              <a:t> it </a:t>
            </a:r>
            <a:r>
              <a:rPr lang="tr-TR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is </a:t>
            </a:r>
            <a:r>
              <a:rPr lang="tr-TR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applied</a:t>
            </a:r>
            <a:r>
              <a:rPr lang="tr-TR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to </a:t>
            </a:r>
            <a:r>
              <a:rPr lang="tr-TR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two</a:t>
            </a:r>
            <a:r>
              <a:rPr lang="tr-TR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preceeding</a:t>
            </a:r>
            <a:r>
              <a:rPr lang="tr-TR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numbers</a:t>
            </a:r>
            <a:r>
              <a:rPr lang="tr-TR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dirty="0">
                <a:cs typeface="Times New Roman" panose="02020603050405020304" pitchFamily="18" charset="0"/>
              </a:rPr>
              <a:t>in </a:t>
            </a:r>
            <a:r>
              <a:rPr lang="tr-TR" altLang="en-US" dirty="0" err="1">
                <a:cs typeface="Times New Roman" panose="02020603050405020304" pitchFamily="18" charset="0"/>
              </a:rPr>
              <a:t>such</a:t>
            </a:r>
            <a:r>
              <a:rPr lang="tr-TR" altLang="en-US" dirty="0">
                <a:cs typeface="Times New Roman" panose="02020603050405020304" pitchFamily="18" charset="0"/>
              </a:rPr>
              <a:t> a </a:t>
            </a:r>
            <a:r>
              <a:rPr lang="tr-TR" altLang="en-US" dirty="0" err="1">
                <a:cs typeface="Times New Roman" panose="02020603050405020304" pitchFamily="18" charset="0"/>
              </a:rPr>
              <a:t>way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that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these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numbers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are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popped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and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the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corresponding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result</a:t>
            </a:r>
            <a:r>
              <a:rPr lang="tr-TR" altLang="en-US" dirty="0">
                <a:cs typeface="Times New Roman" panose="02020603050405020304" pitchFamily="18" charset="0"/>
              </a:rPr>
              <a:t> is </a:t>
            </a:r>
            <a:r>
              <a:rPr lang="tr-TR" altLang="en-US" dirty="0" err="1">
                <a:cs typeface="Times New Roman" panose="02020603050405020304" pitchFamily="18" charset="0"/>
              </a:rPr>
              <a:t>pushed</a:t>
            </a:r>
            <a:r>
              <a:rPr lang="tr-TR" altLang="en-US" dirty="0">
                <a:cs typeface="Times New Roman" panose="02020603050405020304" pitchFamily="18" charset="0"/>
              </a:rPr>
              <a:t> on to </a:t>
            </a:r>
            <a:r>
              <a:rPr lang="tr-TR" altLang="en-US" dirty="0" err="1">
                <a:cs typeface="Times New Roman" panose="02020603050405020304" pitchFamily="18" charset="0"/>
              </a:rPr>
              <a:t>the</a:t>
            </a:r>
            <a:r>
              <a:rPr lang="tr-TR" altLang="en-US" dirty="0">
                <a:cs typeface="Times New Roman" panose="02020603050405020304" pitchFamily="18" charset="0"/>
              </a:rPr>
              <a:t> stack.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142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>
            <a:normAutofit fontScale="90000"/>
          </a:bodyPr>
          <a:lstStyle/>
          <a:p>
            <a:r>
              <a:rPr lang="tr-TR" altLang="en-US" sz="3600" dirty="0" err="1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Evaluating</a:t>
            </a:r>
            <a:r>
              <a:rPr lang="tr-TR" altLang="en-US" sz="36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P</a:t>
            </a:r>
            <a:r>
              <a:rPr lang="tr-TR" altLang="en-US" sz="3600" dirty="0" err="1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ostfix</a:t>
            </a:r>
            <a:r>
              <a:rPr lang="en-US" altLang="en-US" sz="36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 Using Stacks: Algorithm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57102"/>
            <a:ext cx="8335838" cy="5052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Informal algorithm:</a:t>
            </a:r>
          </a:p>
          <a:p>
            <a:r>
              <a:rPr lang="en-US" dirty="0"/>
              <a:t>Read all the symbols in the given Postfix Expression</a:t>
            </a:r>
            <a:r>
              <a:rPr lang="tr-TR" dirty="0"/>
              <a:t> </a:t>
            </a:r>
            <a:r>
              <a:rPr lang="en-US" dirty="0"/>
              <a:t>one by one </a:t>
            </a:r>
            <a:r>
              <a:rPr lang="en-US" dirty="0">
                <a:solidFill>
                  <a:srgbClr val="FF0000"/>
                </a:solidFill>
              </a:rPr>
              <a:t>from left to right</a:t>
            </a:r>
            <a:endParaRPr lang="en-US" dirty="0"/>
          </a:p>
          <a:p>
            <a:r>
              <a:rPr lang="en-US" dirty="0"/>
              <a:t>If next symbol is</a:t>
            </a:r>
            <a:r>
              <a:rPr lang="en-US" dirty="0">
                <a:solidFill>
                  <a:srgbClr val="FF0000"/>
                </a:solidFill>
              </a:rPr>
              <a:t> operand</a:t>
            </a:r>
            <a:r>
              <a:rPr lang="en-US" dirty="0"/>
              <a:t>, then push it on to the Stack.</a:t>
            </a:r>
          </a:p>
          <a:p>
            <a:r>
              <a:rPr lang="en-US" dirty="0"/>
              <a:t>If next symbol is </a:t>
            </a:r>
            <a:r>
              <a:rPr lang="en-US" dirty="0">
                <a:solidFill>
                  <a:srgbClr val="FF0000"/>
                </a:solidFill>
              </a:rPr>
              <a:t>operator</a:t>
            </a:r>
            <a:r>
              <a:rPr lang="en-US" dirty="0"/>
              <a:t>, then perform </a:t>
            </a:r>
            <a:r>
              <a:rPr lang="en-US" sz="2400" dirty="0">
                <a:solidFill>
                  <a:srgbClr val="FF0000"/>
                </a:solidFill>
              </a:rPr>
              <a:t>TWO</a:t>
            </a:r>
            <a:r>
              <a:rPr lang="en-US" dirty="0">
                <a:solidFill>
                  <a:srgbClr val="FF0000"/>
                </a:solidFill>
              </a:rPr>
              <a:t> pop operations </a:t>
            </a:r>
            <a:r>
              <a:rPr lang="en-US" dirty="0"/>
              <a:t>and store the two popped operands in two different variables:</a:t>
            </a:r>
            <a:r>
              <a:rPr lang="tr-TR" dirty="0"/>
              <a:t> </a:t>
            </a:r>
            <a:r>
              <a:rPr lang="tr-TR" dirty="0">
                <a:solidFill>
                  <a:srgbClr val="00B0F0"/>
                </a:solidFill>
              </a:rPr>
              <a:t>o</a:t>
            </a:r>
            <a:r>
              <a:rPr lang="en-US" dirty="0">
                <a:solidFill>
                  <a:srgbClr val="00B0F0"/>
                </a:solidFill>
              </a:rPr>
              <a:t>perand1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operand2.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Perform the operation </a:t>
            </a:r>
            <a:r>
              <a:rPr lang="en-US" dirty="0"/>
              <a:t>using operand1 and operand2 and </a:t>
            </a:r>
            <a:r>
              <a:rPr lang="en-US" dirty="0">
                <a:solidFill>
                  <a:srgbClr val="FF0000"/>
                </a:solidFill>
              </a:rPr>
              <a:t>push result </a:t>
            </a:r>
            <a:r>
              <a:rPr lang="en-US" dirty="0"/>
              <a:t>back on to the Stack.</a:t>
            </a:r>
          </a:p>
          <a:p>
            <a:r>
              <a:rPr lang="en-US" dirty="0"/>
              <a:t>Finally </a:t>
            </a:r>
            <a:r>
              <a:rPr lang="en-US" dirty="0">
                <a:solidFill>
                  <a:srgbClr val="FF0000"/>
                </a:solidFill>
              </a:rPr>
              <a:t>perform a pop operation </a:t>
            </a:r>
            <a:r>
              <a:rPr lang="en-US" dirty="0"/>
              <a:t>and display the popped value as the </a:t>
            </a:r>
            <a:r>
              <a:rPr lang="en-US" dirty="0">
                <a:solidFill>
                  <a:srgbClr val="00B0F0"/>
                </a:solidFill>
              </a:rPr>
              <a:t>final result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76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Algorithm for Evaluating a Postfix Expression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46584" y="1196752"/>
            <a:ext cx="7850832" cy="520404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S 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</a:t>
            </a:r>
            <a:r>
              <a:rPr lang="en-US" sz="3600" dirty="0" err="1">
                <a:solidFill>
                  <a:srgbClr val="666600"/>
                </a:solidFill>
                <a:latin typeface="Calibri" panose="020F0502020204030204" pitchFamily="34" charset="0"/>
              </a:rPr>
              <a:t>createStack</a:t>
            </a:r>
            <a:endParaRPr lang="en-US" sz="3600" dirty="0">
              <a:solidFill>
                <a:srgbClr val="666600"/>
              </a:solidFill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800" dirty="0" err="1">
                <a:solidFill>
                  <a:srgbClr val="00B0F0"/>
                </a:solidFill>
                <a:cs typeface="Times New Roman" panose="02020603050405020304" pitchFamily="18" charset="0"/>
              </a:rPr>
              <a:t>EvalPostfix</a:t>
            </a:r>
            <a:r>
              <a:rPr lang="en-US" altLang="en-US" sz="3200" dirty="0">
                <a:solidFill>
                  <a:srgbClr val="00B0F0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sz="3200" dirty="0">
                <a:cs typeface="Times New Roman" panose="02020603050405020304" pitchFamily="18" charset="0"/>
              </a:rPr>
              <a:t>Expression)</a:t>
            </a: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</a:rPr>
              <a:t>symb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6666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</a:t>
            </a:r>
            <a:r>
              <a:rPr lang="en-US" sz="3300" dirty="0">
                <a:solidFill>
                  <a:srgbClr val="000088"/>
                </a:solidFill>
                <a:latin typeface="Calibri" panose="020F0502020204030204" pitchFamily="34" charset="0"/>
              </a:rPr>
              <a:t>next symbol  </a:t>
            </a:r>
            <a:r>
              <a:rPr lang="en-US" altLang="en-US" sz="3200" dirty="0">
                <a:cs typeface="Times New Roman" panose="02020603050405020304" pitchFamily="18" charset="0"/>
              </a:rPr>
              <a:t>// Next symbol is extracted from postfix expression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>
                <a:cs typeface="Times New Roman" panose="02020603050405020304" pitchFamily="18" charset="0"/>
              </a:rPr>
              <a:t> WHILE (more </a:t>
            </a:r>
            <a:r>
              <a:rPr lang="en-US" altLang="en-US" sz="3200" dirty="0" err="1">
                <a:cs typeface="Times New Roman" panose="02020603050405020304" pitchFamily="18" charset="0"/>
              </a:rPr>
              <a:t>symb</a:t>
            </a:r>
            <a:r>
              <a:rPr lang="en-US" altLang="en-US" sz="3200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>
                <a:cs typeface="Times New Roman" panose="02020603050405020304" pitchFamily="18" charset="0"/>
              </a:rPr>
              <a:t>   </a:t>
            </a:r>
            <a:r>
              <a:rPr lang="en-US" altLang="en-US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{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	  If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>
                <a:solidFill>
                  <a:schemeClr val="hlink"/>
                </a:solidFill>
              </a:rPr>
              <a:t>symb</a:t>
            </a:r>
            <a:r>
              <a:rPr lang="en-US" altLang="en-US" sz="3200" dirty="0"/>
              <a:t> is an operand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		then </a:t>
            </a:r>
            <a:r>
              <a:rPr lang="en-US" altLang="en-US" sz="3200" dirty="0">
                <a:solidFill>
                  <a:schemeClr val="hlink"/>
                </a:solidFill>
              </a:rPr>
              <a:t>push (</a:t>
            </a:r>
            <a:r>
              <a:rPr lang="en-US" altLang="en-US" sz="3200" dirty="0" err="1">
                <a:solidFill>
                  <a:schemeClr val="hlink"/>
                </a:solidFill>
              </a:rPr>
              <a:t>symb</a:t>
            </a:r>
            <a:r>
              <a:rPr lang="en-US" altLang="en-US" sz="3200" dirty="0">
                <a:solidFill>
                  <a:schemeClr val="hlink"/>
                </a:solidFill>
              </a:rPr>
              <a:t>)   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	  else 	//symbol is an operator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	  </a:t>
            </a:r>
            <a:r>
              <a:rPr lang="en-US" altLang="en-US" sz="3200" dirty="0">
                <a:solidFill>
                  <a:srgbClr val="00B050"/>
                </a:solidFill>
              </a:rPr>
              <a:t>{</a:t>
            </a:r>
            <a:r>
              <a:rPr lang="en-US" altLang="en-US" sz="3200" dirty="0"/>
              <a:t>    </a:t>
            </a:r>
            <a:endParaRPr lang="tr-TR" alt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3200" dirty="0">
                <a:solidFill>
                  <a:schemeClr val="hlink"/>
                </a:solidFill>
              </a:rPr>
              <a:t>                 </a:t>
            </a:r>
            <a:r>
              <a:rPr lang="en-US" altLang="en-US" sz="3200" dirty="0">
                <a:solidFill>
                  <a:schemeClr val="hlink"/>
                </a:solidFill>
              </a:rPr>
              <a:t>Opnd1</a:t>
            </a:r>
            <a:r>
              <a:rPr lang="en-US" altLang="en-US" sz="3200" dirty="0"/>
              <a:t>=pop();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		</a:t>
            </a:r>
            <a:r>
              <a:rPr lang="en-US" altLang="en-US" sz="3200" dirty="0">
                <a:solidFill>
                  <a:schemeClr val="hlink"/>
                </a:solidFill>
              </a:rPr>
              <a:t>Opnd2</a:t>
            </a:r>
            <a:r>
              <a:rPr lang="en-US" altLang="en-US" sz="3200" dirty="0"/>
              <a:t>=pop();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		</a:t>
            </a:r>
            <a:r>
              <a:rPr lang="tr-TR" altLang="en-US" sz="3200" dirty="0">
                <a:solidFill>
                  <a:schemeClr val="hlink"/>
                </a:solidFill>
              </a:rPr>
              <a:t>v</a:t>
            </a:r>
            <a:r>
              <a:rPr lang="en-US" altLang="en-US" sz="3200" dirty="0" err="1">
                <a:solidFill>
                  <a:schemeClr val="hlink"/>
                </a:solidFill>
              </a:rPr>
              <a:t>alue</a:t>
            </a:r>
            <a:r>
              <a:rPr lang="en-US" altLang="en-US" sz="3200" dirty="0"/>
              <a:t> = result of applying </a:t>
            </a:r>
            <a:r>
              <a:rPr lang="en-US" altLang="en-US" sz="3200" dirty="0" err="1">
                <a:solidFill>
                  <a:schemeClr val="hlink"/>
                </a:solidFill>
              </a:rPr>
              <a:t>symb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/>
              <a:t>to </a:t>
            </a:r>
            <a:r>
              <a:rPr lang="tr-TR" altLang="en-US" sz="3200" dirty="0">
                <a:solidFill>
                  <a:schemeClr val="hlink"/>
                </a:solidFill>
              </a:rPr>
              <a:t>O</a:t>
            </a:r>
            <a:r>
              <a:rPr lang="en-US" altLang="en-US" sz="3200" dirty="0">
                <a:solidFill>
                  <a:schemeClr val="hlink"/>
                </a:solidFill>
              </a:rPr>
              <a:t>pnd1 &amp; </a:t>
            </a:r>
            <a:r>
              <a:rPr lang="tr-TR" altLang="en-US" sz="3200" dirty="0">
                <a:solidFill>
                  <a:schemeClr val="hlink"/>
                </a:solidFill>
              </a:rPr>
              <a:t>O</a:t>
            </a:r>
            <a:r>
              <a:rPr lang="en-US" altLang="en-US" sz="3200" dirty="0">
                <a:solidFill>
                  <a:schemeClr val="hlink"/>
                </a:solidFill>
              </a:rPr>
              <a:t>pnd2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		</a:t>
            </a:r>
            <a:r>
              <a:rPr lang="en-US" altLang="en-US" sz="3200" dirty="0">
                <a:solidFill>
                  <a:schemeClr val="hlink"/>
                </a:solidFill>
              </a:rPr>
              <a:t>Push(value)</a:t>
            </a:r>
            <a:r>
              <a:rPr lang="en-US" altLang="en-US" sz="3200" dirty="0"/>
              <a:t>     </a:t>
            </a:r>
            <a:endParaRPr lang="tr-TR" alt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3200" dirty="0">
                <a:solidFill>
                  <a:srgbClr val="00B050"/>
                </a:solidFill>
              </a:rPr>
              <a:t>        </a:t>
            </a:r>
            <a:r>
              <a:rPr lang="en-US" altLang="en-US" sz="3200" dirty="0">
                <a:solidFill>
                  <a:srgbClr val="00B050"/>
                </a:solidFill>
              </a:rPr>
              <a:t>}</a:t>
            </a:r>
            <a:r>
              <a:rPr lang="en-US" altLang="en-US" sz="3200" dirty="0"/>
              <a:t>	</a:t>
            </a:r>
            <a:endParaRPr lang="en-US" altLang="en-US" sz="3200" dirty="0">
              <a:solidFill>
                <a:srgbClr val="33CC33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  </a:t>
            </a:r>
            <a:r>
              <a:rPr lang="tr-TR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>
                <a:solidFill>
                  <a:srgbClr val="FF0000"/>
                </a:solidFill>
              </a:rPr>
              <a:t>}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Result = pop ()   //The last value in the stack is the result of expression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32275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3" y="212726"/>
            <a:ext cx="8964488" cy="1462087"/>
          </a:xfrm>
        </p:spPr>
        <p:txBody>
          <a:bodyPr/>
          <a:lstStyle/>
          <a:p>
            <a:pPr eaLnBrk="1" hangingPunct="1"/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Evaluating</a:t>
            </a:r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Postfix</a:t>
            </a:r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Expressions</a:t>
            </a: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:Example</a:t>
            </a:r>
            <a:endParaRPr lang="tr-TR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9" y="1692275"/>
            <a:ext cx="6984775" cy="137636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Evaluating</a:t>
            </a:r>
            <a:r>
              <a:rPr lang="tr-T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tr-T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numeric</a:t>
            </a:r>
            <a:r>
              <a:rPr lang="tr-T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expression </a:t>
            </a:r>
            <a:r>
              <a:rPr lang="tr-TR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using</a:t>
            </a:r>
            <a:r>
              <a:rPr lang="tr-T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stacks</a:t>
            </a:r>
            <a:r>
              <a:rPr lang="tr-T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:</a:t>
            </a:r>
            <a:b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</a:br>
            <a:endParaRPr lang="en-US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Infix: expression = </a:t>
            </a:r>
            <a:r>
              <a:rPr lang="tr-TR" altLang="en-US" sz="2400" dirty="0">
                <a:solidFill>
                  <a:srgbClr val="0066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6*((5+(2+3)*8)+3), </a:t>
            </a:r>
            <a:r>
              <a:rPr lang="tr-TR" altLang="en-US" sz="2400" dirty="0" err="1">
                <a:solidFill>
                  <a:srgbClr val="0066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Convert</a:t>
            </a:r>
            <a:r>
              <a:rPr lang="tr-TR" altLang="en-US" sz="2400" dirty="0">
                <a:solidFill>
                  <a:srgbClr val="0066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solidFill>
                  <a:srgbClr val="0066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to</a:t>
            </a:r>
            <a:r>
              <a:rPr lang="tr-TR" altLang="en-US" sz="2400" dirty="0">
                <a:solidFill>
                  <a:srgbClr val="0066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solidFill>
                  <a:srgbClr val="0066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postfix</a:t>
            </a:r>
            <a:b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</a:br>
            <a:endParaRPr lang="tr-TR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Postfix </a:t>
            </a:r>
            <a:r>
              <a:rPr lang="tr-T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expression=</a:t>
            </a:r>
            <a:r>
              <a:rPr lang="tr-T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tr-TR" altLang="en-US" sz="240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6523</a:t>
            </a:r>
            <a:r>
              <a:rPr lang="tr-T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+8*+3+*</a:t>
            </a:r>
            <a:endParaRPr lang="en-US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476375" y="5013325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476375" y="4581525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476375" y="3738563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476375" y="4171950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920" name="Text Box 10"/>
          <p:cNvSpPr txBox="1">
            <a:spLocks noChangeArrowheads="1"/>
          </p:cNvSpPr>
          <p:nvPr/>
        </p:nvSpPr>
        <p:spPr bwMode="auto">
          <a:xfrm>
            <a:off x="2484438" y="3733800"/>
            <a:ext cx="576262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/>
              <a:t>3</a:t>
            </a:r>
          </a:p>
        </p:txBody>
      </p:sp>
      <p:sp>
        <p:nvSpPr>
          <p:cNvPr id="38921" name="Text Box 11"/>
          <p:cNvSpPr txBox="1">
            <a:spLocks noChangeArrowheads="1"/>
          </p:cNvSpPr>
          <p:nvPr/>
        </p:nvSpPr>
        <p:spPr bwMode="auto">
          <a:xfrm>
            <a:off x="2551113" y="4098925"/>
            <a:ext cx="576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400"/>
              <a:t>top</a:t>
            </a:r>
          </a:p>
        </p:txBody>
      </p:sp>
      <p:sp>
        <p:nvSpPr>
          <p:cNvPr id="38922" name="Text Box 12"/>
          <p:cNvSpPr txBox="1">
            <a:spLocks noChangeArrowheads="1"/>
          </p:cNvSpPr>
          <p:nvPr/>
        </p:nvSpPr>
        <p:spPr bwMode="auto">
          <a:xfrm>
            <a:off x="3328740" y="3733800"/>
            <a:ext cx="5347716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2000" dirty="0" err="1"/>
              <a:t>numbers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before</a:t>
            </a:r>
            <a:r>
              <a:rPr lang="tr-TR" altLang="en-US" sz="2000" dirty="0"/>
              <a:t> + </a:t>
            </a:r>
            <a:r>
              <a:rPr lang="tr-TR" altLang="en-US" sz="2000" dirty="0" err="1"/>
              <a:t>are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pushed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onto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stack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Evaluating 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postfix</a:t>
            </a:r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expressions</a:t>
            </a:r>
            <a:endParaRPr lang="tr-TR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730658"/>
            <a:ext cx="7921625" cy="93503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Expression</a:t>
            </a:r>
            <a:r>
              <a:rPr lang="tr-T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: 6523+8*+3+*</a:t>
            </a:r>
            <a:endParaRPr lang="en-US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940" name="Text Box 10"/>
          <p:cNvSpPr txBox="1">
            <a:spLocks noChangeArrowheads="1"/>
          </p:cNvSpPr>
          <p:nvPr/>
        </p:nvSpPr>
        <p:spPr bwMode="auto">
          <a:xfrm>
            <a:off x="3976688" y="3725863"/>
            <a:ext cx="4051696" cy="101566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Next is operator +.  </a:t>
            </a:r>
            <a:r>
              <a:rPr lang="tr-TR" altLang="en-US" sz="2000" dirty="0">
                <a:solidFill>
                  <a:srgbClr val="FF0000"/>
                </a:solidFill>
              </a:rPr>
              <a:t>3 </a:t>
            </a:r>
            <a:r>
              <a:rPr lang="tr-TR" altLang="en-US" sz="2000" dirty="0" err="1">
                <a:solidFill>
                  <a:srgbClr val="FF0000"/>
                </a:solidFill>
              </a:rPr>
              <a:t>and</a:t>
            </a:r>
            <a:r>
              <a:rPr lang="tr-TR" altLang="en-US" sz="2000" dirty="0">
                <a:solidFill>
                  <a:srgbClr val="FF0000"/>
                </a:solidFill>
              </a:rPr>
              <a:t> 2 </a:t>
            </a:r>
            <a:r>
              <a:rPr lang="tr-TR" altLang="en-US" sz="2000" dirty="0" err="1"/>
              <a:t>are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popped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and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the</a:t>
            </a:r>
            <a:r>
              <a:rPr lang="en-US" altLang="en-US" sz="2000" dirty="0" err="1"/>
              <a:t>ir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sum</a:t>
            </a:r>
            <a:r>
              <a:rPr lang="tr-TR" altLang="en-US" sz="2000" dirty="0"/>
              <a:t> </a:t>
            </a:r>
            <a:r>
              <a:rPr lang="tr-TR" altLang="en-US" sz="2000" dirty="0">
                <a:solidFill>
                  <a:srgbClr val="FF0000"/>
                </a:solidFill>
              </a:rPr>
              <a:t>5 </a:t>
            </a:r>
            <a:r>
              <a:rPr lang="tr-TR" altLang="en-US" sz="2000" dirty="0"/>
              <a:t>is </a:t>
            </a:r>
            <a:r>
              <a:rPr lang="tr-TR" altLang="en-US" sz="2000" dirty="0" err="1"/>
              <a:t>pushed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onto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stack</a:t>
            </a:r>
            <a:r>
              <a:rPr lang="en-US" altLang="en-US" sz="2000" dirty="0"/>
              <a:t> (The order: 2+3)</a:t>
            </a:r>
            <a:endParaRPr lang="tr-TR" altLang="en-US" sz="2000" dirty="0"/>
          </a:p>
        </p:txBody>
      </p:sp>
      <p:sp>
        <p:nvSpPr>
          <p:cNvPr id="39941" name="Text Box 17"/>
          <p:cNvSpPr txBox="1">
            <a:spLocks noChangeArrowheads="1"/>
          </p:cNvSpPr>
          <p:nvPr/>
        </p:nvSpPr>
        <p:spPr bwMode="auto">
          <a:xfrm>
            <a:off x="1476375" y="5013325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/>
              <a:t>6</a:t>
            </a:r>
          </a:p>
        </p:txBody>
      </p:sp>
      <p:sp>
        <p:nvSpPr>
          <p:cNvPr id="39942" name="Text Box 18"/>
          <p:cNvSpPr txBox="1">
            <a:spLocks noChangeArrowheads="1"/>
          </p:cNvSpPr>
          <p:nvPr/>
        </p:nvSpPr>
        <p:spPr bwMode="auto">
          <a:xfrm>
            <a:off x="1476375" y="4581525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/>
              <a:t>5</a:t>
            </a:r>
          </a:p>
        </p:txBody>
      </p:sp>
      <p:sp>
        <p:nvSpPr>
          <p:cNvPr id="39943" name="Text Box 19"/>
          <p:cNvSpPr txBox="1">
            <a:spLocks noChangeArrowheads="1"/>
          </p:cNvSpPr>
          <p:nvPr/>
        </p:nvSpPr>
        <p:spPr bwMode="auto">
          <a:xfrm>
            <a:off x="1476375" y="3738563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 sz="2000"/>
          </a:p>
        </p:txBody>
      </p:sp>
      <p:sp>
        <p:nvSpPr>
          <p:cNvPr id="39944" name="Text Box 20"/>
          <p:cNvSpPr txBox="1">
            <a:spLocks noChangeArrowheads="1"/>
          </p:cNvSpPr>
          <p:nvPr/>
        </p:nvSpPr>
        <p:spPr bwMode="auto">
          <a:xfrm>
            <a:off x="1476375" y="4171950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9945" name="Text Box 21"/>
          <p:cNvSpPr txBox="1">
            <a:spLocks noChangeArrowheads="1"/>
          </p:cNvSpPr>
          <p:nvPr/>
        </p:nvSpPr>
        <p:spPr bwMode="auto">
          <a:xfrm>
            <a:off x="2484438" y="3733800"/>
            <a:ext cx="576262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 dirty="0"/>
              <a:t>2</a:t>
            </a:r>
          </a:p>
        </p:txBody>
      </p:sp>
      <p:sp>
        <p:nvSpPr>
          <p:cNvPr id="39946" name="Text Box 22"/>
          <p:cNvSpPr txBox="1">
            <a:spLocks noChangeArrowheads="1"/>
          </p:cNvSpPr>
          <p:nvPr/>
        </p:nvSpPr>
        <p:spPr bwMode="auto">
          <a:xfrm>
            <a:off x="2551113" y="4098925"/>
            <a:ext cx="576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400"/>
              <a:t>top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1" y="214313"/>
            <a:ext cx="8532440" cy="1462087"/>
          </a:xfrm>
        </p:spPr>
        <p:txBody>
          <a:bodyPr/>
          <a:lstStyle/>
          <a:p>
            <a:r>
              <a:rPr lang="tr-TR" altLang="en-US" sz="3200" dirty="0">
                <a:latin typeface="+mn-lt"/>
              </a:rPr>
              <a:t>Evaluating </a:t>
            </a:r>
            <a:r>
              <a:rPr lang="tr-TR" altLang="en-US" sz="3200" dirty="0" err="1">
                <a:latin typeface="+mn-lt"/>
              </a:rPr>
              <a:t>postfix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expressions</a:t>
            </a:r>
            <a:endParaRPr lang="tr-TR" altLang="en-US" sz="3200" dirty="0">
              <a:latin typeface="+mn-lt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2375" y="2133600"/>
            <a:ext cx="7921625" cy="93503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Expression</a:t>
            </a:r>
            <a:r>
              <a:rPr lang="tr-T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: 6523+8*+3+*</a:t>
            </a:r>
            <a:endParaRPr lang="en-US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964" name="Text Box 10"/>
          <p:cNvSpPr txBox="1">
            <a:spLocks noChangeArrowheads="1"/>
          </p:cNvSpPr>
          <p:nvPr/>
        </p:nvSpPr>
        <p:spPr bwMode="auto">
          <a:xfrm>
            <a:off x="3544888" y="3725863"/>
            <a:ext cx="4843536" cy="707886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Next operand </a:t>
            </a:r>
            <a:r>
              <a:rPr lang="tr-TR" altLang="en-US" sz="2000" dirty="0">
                <a:solidFill>
                  <a:srgbClr val="FF0000"/>
                </a:solidFill>
              </a:rPr>
              <a:t>8</a:t>
            </a:r>
            <a:r>
              <a:rPr lang="tr-TR" altLang="en-US" sz="2000" dirty="0"/>
              <a:t> is </a:t>
            </a:r>
            <a:r>
              <a:rPr lang="tr-TR" altLang="en-US" sz="2000" dirty="0" err="1"/>
              <a:t>pushed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onto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stack</a:t>
            </a:r>
            <a:r>
              <a:rPr lang="en-US" altLang="en-US" sz="2000" dirty="0"/>
              <a:t>.</a:t>
            </a:r>
            <a:r>
              <a:rPr lang="tr-TR" altLang="en-US" sz="2000" dirty="0"/>
              <a:t> </a:t>
            </a:r>
            <a:r>
              <a:rPr lang="en-US" altLang="en-US" sz="2000" dirty="0"/>
              <a:t>Next </a:t>
            </a:r>
            <a:r>
              <a:rPr lang="en-US" altLang="en-US" sz="2000" dirty="0" err="1"/>
              <a:t>operatr</a:t>
            </a:r>
            <a:r>
              <a:rPr lang="en-US" altLang="en-US" sz="2000" dirty="0"/>
              <a:t> is *</a:t>
            </a:r>
            <a:endParaRPr lang="tr-TR" altLang="en-US" sz="2000" dirty="0"/>
          </a:p>
        </p:txBody>
      </p:sp>
      <p:sp>
        <p:nvSpPr>
          <p:cNvPr id="40965" name="Text Box 11"/>
          <p:cNvSpPr txBox="1">
            <a:spLocks noChangeArrowheads="1"/>
          </p:cNvSpPr>
          <p:nvPr/>
        </p:nvSpPr>
        <p:spPr bwMode="auto">
          <a:xfrm>
            <a:off x="1476375" y="5013325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/>
              <a:t>6</a:t>
            </a:r>
          </a:p>
        </p:txBody>
      </p:sp>
      <p:sp>
        <p:nvSpPr>
          <p:cNvPr id="40966" name="Text Box 12"/>
          <p:cNvSpPr txBox="1">
            <a:spLocks noChangeArrowheads="1"/>
          </p:cNvSpPr>
          <p:nvPr/>
        </p:nvSpPr>
        <p:spPr bwMode="auto">
          <a:xfrm>
            <a:off x="1476375" y="4581525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/>
              <a:t>5</a:t>
            </a:r>
          </a:p>
        </p:txBody>
      </p:sp>
      <p:sp>
        <p:nvSpPr>
          <p:cNvPr id="40967" name="Text Box 13"/>
          <p:cNvSpPr txBox="1">
            <a:spLocks noChangeArrowheads="1"/>
          </p:cNvSpPr>
          <p:nvPr/>
        </p:nvSpPr>
        <p:spPr bwMode="auto">
          <a:xfrm>
            <a:off x="1476375" y="3738563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0968" name="Text Box 14"/>
          <p:cNvSpPr txBox="1">
            <a:spLocks noChangeArrowheads="1"/>
          </p:cNvSpPr>
          <p:nvPr/>
        </p:nvSpPr>
        <p:spPr bwMode="auto">
          <a:xfrm>
            <a:off x="1476375" y="4171950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/>
              <a:t>5</a:t>
            </a:r>
          </a:p>
        </p:txBody>
      </p:sp>
      <p:sp>
        <p:nvSpPr>
          <p:cNvPr id="40969" name="Text Box 15"/>
          <p:cNvSpPr txBox="1">
            <a:spLocks noChangeArrowheads="1"/>
          </p:cNvSpPr>
          <p:nvPr/>
        </p:nvSpPr>
        <p:spPr bwMode="auto">
          <a:xfrm>
            <a:off x="2484438" y="3733800"/>
            <a:ext cx="576262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/>
              <a:t>3</a:t>
            </a:r>
          </a:p>
        </p:txBody>
      </p:sp>
      <p:sp>
        <p:nvSpPr>
          <p:cNvPr id="40970" name="Text Box 16"/>
          <p:cNvSpPr txBox="1">
            <a:spLocks noChangeArrowheads="1"/>
          </p:cNvSpPr>
          <p:nvPr/>
        </p:nvSpPr>
        <p:spPr bwMode="auto">
          <a:xfrm>
            <a:off x="2551113" y="4098925"/>
            <a:ext cx="576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400"/>
              <a:t>top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3" y="214313"/>
            <a:ext cx="8604448" cy="1462087"/>
          </a:xfrm>
        </p:spPr>
        <p:txBody>
          <a:bodyPr/>
          <a:lstStyle/>
          <a:p>
            <a:r>
              <a:rPr lang="tr-TR" altLang="en-US" sz="3200" dirty="0">
                <a:latin typeface="+mn-lt"/>
              </a:rPr>
              <a:t>Evaluating </a:t>
            </a:r>
            <a:r>
              <a:rPr lang="tr-TR" altLang="en-US" sz="3200" dirty="0" err="1">
                <a:latin typeface="+mn-lt"/>
              </a:rPr>
              <a:t>postfix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expressions</a:t>
            </a:r>
            <a:endParaRPr lang="tr-TR" altLang="en-US" sz="3200" dirty="0">
              <a:latin typeface="+mn-lt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2375" y="2133600"/>
            <a:ext cx="7921625" cy="93503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Expression</a:t>
            </a:r>
            <a:r>
              <a:rPr lang="tr-T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: 6523+8*+3+*</a:t>
            </a:r>
            <a:endParaRPr lang="en-US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988" name="Text Box 10"/>
          <p:cNvSpPr txBox="1">
            <a:spLocks noChangeArrowheads="1"/>
          </p:cNvSpPr>
          <p:nvPr/>
        </p:nvSpPr>
        <p:spPr bwMode="auto">
          <a:xfrm>
            <a:off x="3995936" y="3733800"/>
            <a:ext cx="4248472" cy="707886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2000" dirty="0"/>
              <a:t>8 </a:t>
            </a:r>
            <a:r>
              <a:rPr lang="tr-TR" altLang="en-US" sz="2000" dirty="0" err="1"/>
              <a:t>and</a:t>
            </a:r>
            <a:r>
              <a:rPr lang="tr-TR" altLang="en-US" sz="2000" dirty="0"/>
              <a:t> 5 </a:t>
            </a:r>
            <a:r>
              <a:rPr lang="tr-TR" altLang="en-US" sz="2000" dirty="0" err="1"/>
              <a:t>are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popped</a:t>
            </a:r>
            <a:r>
              <a:rPr lang="en-US" altLang="en-US" sz="2000" dirty="0"/>
              <a:t>,</a:t>
            </a:r>
            <a:r>
              <a:rPr lang="tr-TR" altLang="en-US" sz="2000" dirty="0"/>
              <a:t> * is </a:t>
            </a:r>
            <a:r>
              <a:rPr lang="tr-TR" altLang="en-US" sz="2000" dirty="0" err="1"/>
              <a:t>applied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and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their</a:t>
            </a:r>
            <a:r>
              <a:rPr lang="tr-TR" altLang="en-US" sz="2000" dirty="0"/>
              <a:t> </a:t>
            </a:r>
            <a:r>
              <a:rPr lang="tr-TR" altLang="en-US" sz="2000" dirty="0" err="1">
                <a:solidFill>
                  <a:srgbClr val="FF0000"/>
                </a:solidFill>
              </a:rPr>
              <a:t>product</a:t>
            </a:r>
            <a:r>
              <a:rPr lang="tr-TR" altLang="en-US" sz="2000" dirty="0"/>
              <a:t> </a:t>
            </a:r>
            <a:r>
              <a:rPr lang="tr-TR" altLang="en-US" sz="2000" dirty="0">
                <a:solidFill>
                  <a:srgbClr val="FF0000"/>
                </a:solidFill>
              </a:rPr>
              <a:t>40</a:t>
            </a:r>
            <a:r>
              <a:rPr lang="tr-TR" altLang="en-US" sz="2000" dirty="0"/>
              <a:t> is </a:t>
            </a:r>
            <a:r>
              <a:rPr lang="tr-TR" altLang="en-US" sz="2000" dirty="0" err="1"/>
              <a:t>pushed</a:t>
            </a:r>
            <a:r>
              <a:rPr lang="en-US" altLang="en-US" sz="2000" dirty="0"/>
              <a:t> </a:t>
            </a:r>
            <a:endParaRPr lang="tr-TR" altLang="en-US" sz="2000" dirty="0"/>
          </a:p>
        </p:txBody>
      </p:sp>
      <p:sp>
        <p:nvSpPr>
          <p:cNvPr id="41989" name="Text Box 11"/>
          <p:cNvSpPr txBox="1">
            <a:spLocks noChangeArrowheads="1"/>
          </p:cNvSpPr>
          <p:nvPr/>
        </p:nvSpPr>
        <p:spPr bwMode="auto">
          <a:xfrm>
            <a:off x="1476375" y="5013325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/>
              <a:t>6</a:t>
            </a:r>
          </a:p>
        </p:txBody>
      </p:sp>
      <p:sp>
        <p:nvSpPr>
          <p:cNvPr id="41990" name="Text Box 12"/>
          <p:cNvSpPr txBox="1">
            <a:spLocks noChangeArrowheads="1"/>
          </p:cNvSpPr>
          <p:nvPr/>
        </p:nvSpPr>
        <p:spPr bwMode="auto">
          <a:xfrm>
            <a:off x="1476375" y="4581525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/>
              <a:t>5</a:t>
            </a:r>
          </a:p>
        </p:txBody>
      </p:sp>
      <p:sp>
        <p:nvSpPr>
          <p:cNvPr id="41991" name="Text Box 13"/>
          <p:cNvSpPr txBox="1">
            <a:spLocks noChangeArrowheads="1"/>
          </p:cNvSpPr>
          <p:nvPr/>
        </p:nvSpPr>
        <p:spPr bwMode="auto">
          <a:xfrm>
            <a:off x="1476375" y="3738563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 sz="2000"/>
          </a:p>
        </p:txBody>
      </p:sp>
      <p:sp>
        <p:nvSpPr>
          <p:cNvPr id="41992" name="Text Box 14"/>
          <p:cNvSpPr txBox="1">
            <a:spLocks noChangeArrowheads="1"/>
          </p:cNvSpPr>
          <p:nvPr/>
        </p:nvSpPr>
        <p:spPr bwMode="auto">
          <a:xfrm>
            <a:off x="1476375" y="4171950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41993" name="Text Box 15"/>
          <p:cNvSpPr txBox="1">
            <a:spLocks noChangeArrowheads="1"/>
          </p:cNvSpPr>
          <p:nvPr/>
        </p:nvSpPr>
        <p:spPr bwMode="auto">
          <a:xfrm>
            <a:off x="2484438" y="3733800"/>
            <a:ext cx="576262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/>
              <a:t>2</a:t>
            </a:r>
          </a:p>
        </p:txBody>
      </p:sp>
      <p:sp>
        <p:nvSpPr>
          <p:cNvPr id="41994" name="Text Box 16"/>
          <p:cNvSpPr txBox="1">
            <a:spLocks noChangeArrowheads="1"/>
          </p:cNvSpPr>
          <p:nvPr/>
        </p:nvSpPr>
        <p:spPr bwMode="auto">
          <a:xfrm>
            <a:off x="2551113" y="4098925"/>
            <a:ext cx="576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400"/>
              <a:t>top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1" y="214313"/>
            <a:ext cx="8532440" cy="1462087"/>
          </a:xfrm>
        </p:spPr>
        <p:txBody>
          <a:bodyPr/>
          <a:lstStyle/>
          <a:p>
            <a:r>
              <a:rPr lang="tr-TR" altLang="en-US" sz="3200" dirty="0">
                <a:latin typeface="+mn-lt"/>
              </a:rPr>
              <a:t>Evaluating </a:t>
            </a:r>
            <a:r>
              <a:rPr lang="tr-TR" altLang="en-US" sz="3200" dirty="0" err="1">
                <a:latin typeface="+mn-lt"/>
              </a:rPr>
              <a:t>postfix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expressions</a:t>
            </a:r>
            <a:endParaRPr lang="tr-TR" altLang="en-US" sz="3200" dirty="0">
              <a:latin typeface="+mn-lt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55596" y="2068376"/>
            <a:ext cx="7921625" cy="93503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Expression</a:t>
            </a:r>
            <a:r>
              <a:rPr lang="tr-T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: 6523+8*+3+*</a:t>
            </a:r>
            <a:endParaRPr lang="en-US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905250" y="3725863"/>
            <a:ext cx="4123134" cy="707886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2000" dirty="0"/>
              <a:t>40 </a:t>
            </a:r>
            <a:r>
              <a:rPr lang="tr-TR" altLang="en-US" sz="2000" dirty="0" err="1"/>
              <a:t>and</a:t>
            </a:r>
            <a:r>
              <a:rPr lang="tr-TR" altLang="en-US" sz="2000" dirty="0"/>
              <a:t> 5 </a:t>
            </a:r>
            <a:r>
              <a:rPr lang="tr-TR" altLang="en-US" sz="2000" dirty="0" err="1"/>
              <a:t>popped</a:t>
            </a:r>
            <a:r>
              <a:rPr lang="en-US" altLang="en-US" sz="2000" dirty="0"/>
              <a:t>,</a:t>
            </a:r>
            <a:r>
              <a:rPr lang="tr-TR" altLang="en-US" sz="2000" dirty="0"/>
              <a:t> + is </a:t>
            </a:r>
            <a:r>
              <a:rPr lang="tr-TR" altLang="en-US" sz="2000" dirty="0" err="1"/>
              <a:t>applied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and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their</a:t>
            </a:r>
            <a:r>
              <a:rPr lang="tr-TR" altLang="en-US" sz="2000" dirty="0"/>
              <a:t> </a:t>
            </a:r>
            <a:r>
              <a:rPr lang="tr-TR" altLang="en-US" sz="2000" dirty="0" err="1">
                <a:solidFill>
                  <a:srgbClr val="FF0000"/>
                </a:solidFill>
              </a:rPr>
              <a:t>sum</a:t>
            </a:r>
            <a:r>
              <a:rPr lang="tr-TR" altLang="en-US" sz="2000" dirty="0"/>
              <a:t> </a:t>
            </a:r>
            <a:r>
              <a:rPr lang="tr-TR" altLang="en-US" sz="2000" dirty="0">
                <a:solidFill>
                  <a:srgbClr val="FF0000"/>
                </a:solidFill>
              </a:rPr>
              <a:t>45</a:t>
            </a:r>
            <a:r>
              <a:rPr lang="tr-TR" altLang="en-US" sz="2000" dirty="0"/>
              <a:t> is </a:t>
            </a:r>
            <a:r>
              <a:rPr lang="tr-TR" altLang="en-US" sz="2000" dirty="0" err="1"/>
              <a:t>pushed</a:t>
            </a:r>
            <a:endParaRPr lang="tr-TR" altLang="en-US" sz="2000" dirty="0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476375" y="5013325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/>
              <a:t>6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476375" y="4581525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476375" y="3738563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 sz="2000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476375" y="4171950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 sz="2000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484438" y="3733800"/>
            <a:ext cx="576262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/>
              <a:t>1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551113" y="4098925"/>
            <a:ext cx="576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400"/>
              <a:t>top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Evaluating 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postfix</a:t>
            </a:r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expressions</a:t>
            </a:r>
            <a:endParaRPr lang="tr-TR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2375" y="2133600"/>
            <a:ext cx="7921625" cy="93503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Expression</a:t>
            </a:r>
            <a:r>
              <a:rPr lang="tr-T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: 6523+8*+3+*</a:t>
            </a:r>
            <a:endParaRPr lang="en-US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905250" y="3725863"/>
            <a:ext cx="2971800" cy="4064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2000"/>
              <a:t>3 is pushed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476375" y="5013325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/>
              <a:t>6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476375" y="4581525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/>
              <a:t>45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476375" y="3738563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 sz="2000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476375" y="4171950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2484438" y="3733800"/>
            <a:ext cx="576262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/>
              <a:t>2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551113" y="4098925"/>
            <a:ext cx="576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400"/>
              <a:t>top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Evaluating 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postfix</a:t>
            </a:r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expressions</a:t>
            </a:r>
            <a:endParaRPr lang="tr-TR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2375" y="2133600"/>
            <a:ext cx="7921625" cy="93503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Expression</a:t>
            </a:r>
            <a:r>
              <a:rPr lang="tr-T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: 6523+8*+3+*</a:t>
            </a:r>
            <a:endParaRPr lang="en-US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905249" y="3725863"/>
            <a:ext cx="3762375" cy="707886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2000" dirty="0">
                <a:latin typeface="Arial" panose="020B0604020202020204" pitchFamily="34" charset="0"/>
              </a:rPr>
              <a:t>3 </a:t>
            </a:r>
            <a:r>
              <a:rPr lang="tr-TR" altLang="en-US" sz="2000" dirty="0" err="1">
                <a:latin typeface="Arial" panose="020B0604020202020204" pitchFamily="34" charset="0"/>
              </a:rPr>
              <a:t>and</a:t>
            </a:r>
            <a:r>
              <a:rPr lang="tr-TR" altLang="en-US" sz="2000" dirty="0">
                <a:latin typeface="Arial" panose="020B0604020202020204" pitchFamily="34" charset="0"/>
              </a:rPr>
              <a:t> 45 </a:t>
            </a:r>
            <a:r>
              <a:rPr lang="tr-TR" altLang="en-US" sz="2000" dirty="0" err="1">
                <a:latin typeface="Arial" panose="020B0604020202020204" pitchFamily="34" charset="0"/>
              </a:rPr>
              <a:t>popped</a:t>
            </a:r>
            <a:r>
              <a:rPr lang="en-US" altLang="en-US" sz="2000" dirty="0">
                <a:latin typeface="Arial" panose="020B0604020202020204" pitchFamily="34" charset="0"/>
              </a:rPr>
              <a:t>,</a:t>
            </a:r>
            <a:r>
              <a:rPr lang="tr-TR" altLang="en-US" sz="2000" dirty="0">
                <a:latin typeface="Arial" panose="020B0604020202020204" pitchFamily="34" charset="0"/>
              </a:rPr>
              <a:t> + is </a:t>
            </a:r>
            <a:r>
              <a:rPr lang="tr-TR" altLang="en-US" sz="2000" dirty="0" err="1">
                <a:latin typeface="Arial" panose="020B0604020202020204" pitchFamily="34" charset="0"/>
              </a:rPr>
              <a:t>applied</a:t>
            </a:r>
            <a:r>
              <a:rPr lang="tr-TR" altLang="en-US" sz="2000" dirty="0">
                <a:latin typeface="Arial" panose="020B0604020202020204" pitchFamily="34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</a:rPr>
              <a:t>and</a:t>
            </a:r>
            <a:r>
              <a:rPr lang="tr-TR" altLang="en-US" sz="2000" dirty="0">
                <a:latin typeface="Arial" panose="020B0604020202020204" pitchFamily="34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</a:rPr>
              <a:t>their</a:t>
            </a:r>
            <a:r>
              <a:rPr lang="tr-TR" altLang="en-US" sz="2000" dirty="0">
                <a:latin typeface="Arial" panose="020B0604020202020204" pitchFamily="34" charset="0"/>
              </a:rPr>
              <a:t> </a:t>
            </a:r>
            <a:r>
              <a:rPr lang="tr-T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sum</a:t>
            </a:r>
            <a:r>
              <a:rPr lang="tr-TR" altLang="en-US" sz="2000" dirty="0">
                <a:latin typeface="Arial" panose="020B0604020202020204" pitchFamily="34" charset="0"/>
              </a:rPr>
              <a:t> is </a:t>
            </a:r>
            <a:r>
              <a:rPr lang="tr-TR" altLang="en-US" sz="2000" dirty="0" err="1">
                <a:latin typeface="Arial" panose="020B0604020202020204" pitchFamily="34" charset="0"/>
              </a:rPr>
              <a:t>pushed</a:t>
            </a:r>
            <a:endParaRPr lang="tr-TR" altLang="en-US" sz="2000" dirty="0">
              <a:latin typeface="Arial" panose="020B0604020202020204" pitchFamily="34" charset="0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476375" y="5013325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/>
              <a:t>6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476375" y="4581525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 dirty="0">
                <a:solidFill>
                  <a:srgbClr val="FF0000"/>
                </a:solidFill>
              </a:rPr>
              <a:t>48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476375" y="3738563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 sz="2000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76375" y="4171950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 sz="2000"/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2484438" y="3733800"/>
            <a:ext cx="576262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/>
              <a:t>1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2551113" y="4098925"/>
            <a:ext cx="576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400"/>
              <a:t>top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9" y="214313"/>
            <a:ext cx="8460432" cy="146208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Stack</a:t>
            </a:r>
            <a:r>
              <a:rPr lang="en-US" altLang="en-US" sz="4000" dirty="0"/>
              <a:t> Operations</a:t>
            </a:r>
            <a:r>
              <a:rPr lang="tr-TR" altLang="en-US" sz="4000" dirty="0"/>
              <a:t>					</a:t>
            </a:r>
            <a:endParaRPr lang="tr-TR" altLang="en-US" sz="24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340768"/>
            <a:ext cx="8460432" cy="479174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We have stack functions that perform the following operations: </a:t>
            </a:r>
            <a:endParaRPr lang="tr-TR" altLang="en-US" sz="2400" dirty="0"/>
          </a:p>
          <a:p>
            <a:pPr>
              <a:buNone/>
            </a:pPr>
            <a:r>
              <a:rPr lang="en-US" altLang="en-US" sz="2400" dirty="0"/>
              <a:t> </a:t>
            </a:r>
            <a:r>
              <a:rPr lang="tr-TR" altLang="en-US" sz="2400" dirty="0" err="1">
                <a:solidFill>
                  <a:srgbClr val="00B0F0"/>
                </a:solidFill>
              </a:rPr>
              <a:t>create</a:t>
            </a:r>
            <a:r>
              <a:rPr lang="tr-TR" altLang="en-US" sz="2400" dirty="0">
                <a:solidFill>
                  <a:srgbClr val="00B0F0"/>
                </a:solidFill>
              </a:rPr>
              <a:t>()</a:t>
            </a:r>
            <a:r>
              <a:rPr lang="tr-TR" altLang="en-US" sz="2400" dirty="0"/>
              <a:t>   : </a:t>
            </a:r>
            <a:r>
              <a:rPr lang="tr-TR" altLang="en-US" sz="2400" dirty="0" err="1"/>
              <a:t>Create</a:t>
            </a:r>
            <a:r>
              <a:rPr lang="tr-TR" altLang="en-US" sz="2400" dirty="0"/>
              <a:t> an </a:t>
            </a:r>
            <a:r>
              <a:rPr lang="tr-TR" altLang="en-US" sz="2400" dirty="0" err="1"/>
              <a:t>empty</a:t>
            </a:r>
            <a:r>
              <a:rPr lang="tr-TR" altLang="en-US" sz="2400" dirty="0"/>
              <a:t> stack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</a:t>
            </a:r>
            <a:r>
              <a:rPr lang="tr-TR" altLang="en-US" sz="2400" dirty="0" err="1">
                <a:solidFill>
                  <a:srgbClr val="00B0F0"/>
                </a:solidFill>
              </a:rPr>
              <a:t>push</a:t>
            </a:r>
            <a:r>
              <a:rPr lang="tr-TR" altLang="en-US" sz="2400" dirty="0">
                <a:solidFill>
                  <a:srgbClr val="00B0F0"/>
                </a:solidFill>
              </a:rPr>
              <a:t>(x)    </a:t>
            </a:r>
            <a:r>
              <a:rPr lang="tr-TR" altLang="en-US" sz="2400" dirty="0"/>
              <a:t>: Put x on top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stack.</a:t>
            </a:r>
          </a:p>
          <a:p>
            <a:pPr>
              <a:buNone/>
            </a:pPr>
            <a:r>
              <a:rPr lang="tr-TR" altLang="en-US" sz="2400" dirty="0"/>
              <a:t> </a:t>
            </a:r>
            <a:r>
              <a:rPr lang="tr-TR" altLang="en-US" sz="2400" dirty="0">
                <a:solidFill>
                  <a:srgbClr val="00B0F0"/>
                </a:solidFill>
              </a:rPr>
              <a:t>pop()      </a:t>
            </a:r>
            <a:r>
              <a:rPr lang="tr-TR" altLang="en-US" sz="2400" dirty="0"/>
              <a:t>: </a:t>
            </a:r>
            <a:r>
              <a:rPr lang="tr-TR" altLang="en-US" sz="2400" dirty="0" err="1"/>
              <a:t>Remove</a:t>
            </a:r>
            <a:r>
              <a:rPr lang="en-US" altLang="en-US" sz="2400" dirty="0"/>
              <a:t> </a:t>
            </a:r>
            <a:r>
              <a:rPr lang="tr-TR" altLang="en-US" sz="2400" dirty="0"/>
              <a:t>top</a:t>
            </a:r>
            <a:r>
              <a:rPr lang="en-US" altLang="en-US" sz="2400" dirty="0"/>
              <a:t> element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stack</a:t>
            </a:r>
            <a:r>
              <a:rPr lang="en-US" altLang="en-US" sz="2400" dirty="0"/>
              <a:t> </a:t>
            </a:r>
            <a:endParaRPr lang="tr-TR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</a:t>
            </a:r>
            <a:r>
              <a:rPr lang="tr-TR" altLang="en-US" sz="2400" dirty="0" err="1">
                <a:solidFill>
                  <a:srgbClr val="00B0F0"/>
                </a:solidFill>
              </a:rPr>
              <a:t>clear</a:t>
            </a:r>
            <a:r>
              <a:rPr lang="tr-TR" altLang="en-US" sz="2400" dirty="0">
                <a:solidFill>
                  <a:srgbClr val="00B0F0"/>
                </a:solidFill>
              </a:rPr>
              <a:t>()      </a:t>
            </a:r>
            <a:r>
              <a:rPr lang="tr-TR" altLang="en-US" sz="2400" dirty="0"/>
              <a:t>:  </a:t>
            </a:r>
            <a:r>
              <a:rPr lang="tr-TR" altLang="en-US" sz="2400" dirty="0" err="1"/>
              <a:t>Clear</a:t>
            </a:r>
            <a:r>
              <a:rPr lang="tr-TR" altLang="en-US" sz="2400" dirty="0"/>
              <a:t> (</a:t>
            </a:r>
            <a:r>
              <a:rPr lang="tr-TR" altLang="en-US" sz="2400" dirty="0" err="1"/>
              <a:t>destroy</a:t>
            </a:r>
            <a:r>
              <a:rPr lang="tr-TR" altLang="en-US" sz="2400" dirty="0"/>
              <a:t>)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stack.</a:t>
            </a:r>
          </a:p>
          <a:p>
            <a:pPr>
              <a:buNone/>
            </a:pPr>
            <a:r>
              <a:rPr lang="en-US" altLang="en-US" sz="2400" dirty="0"/>
              <a:t> </a:t>
            </a:r>
            <a:r>
              <a:rPr lang="tr-TR" altLang="en-US" sz="2400" dirty="0" err="1">
                <a:solidFill>
                  <a:srgbClr val="00B0F0"/>
                </a:solidFill>
              </a:rPr>
              <a:t>isEmpty</a:t>
            </a:r>
            <a:r>
              <a:rPr lang="tr-TR" altLang="en-US" sz="2400" dirty="0">
                <a:solidFill>
                  <a:srgbClr val="00B0F0"/>
                </a:solidFill>
              </a:rPr>
              <a:t>() </a:t>
            </a:r>
            <a:r>
              <a:rPr lang="tr-TR" altLang="en-US" sz="2400" dirty="0"/>
              <a:t>: </a:t>
            </a:r>
            <a:r>
              <a:rPr lang="tr-TR" altLang="en-US" sz="2400" dirty="0" err="1"/>
              <a:t>Check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see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if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stack is </a:t>
            </a:r>
            <a:r>
              <a:rPr lang="tr-TR" altLang="en-US" sz="2400" dirty="0" err="1"/>
              <a:t>empty</a:t>
            </a:r>
            <a:r>
              <a:rPr lang="tr-TR" altLang="en-US" sz="2400" dirty="0"/>
              <a:t>.</a:t>
            </a:r>
          </a:p>
          <a:p>
            <a:pPr>
              <a:buNone/>
            </a:pPr>
            <a:r>
              <a:rPr lang="en-US" altLang="en-US" sz="2400" dirty="0">
                <a:solidFill>
                  <a:srgbClr val="00B0F0"/>
                </a:solidFill>
              </a:rPr>
              <a:t> </a:t>
            </a:r>
            <a:r>
              <a:rPr lang="tr-TR" altLang="en-US" sz="2400" dirty="0" err="1">
                <a:solidFill>
                  <a:srgbClr val="00B0F0"/>
                </a:solidFill>
              </a:rPr>
              <a:t>isFull</a:t>
            </a:r>
            <a:r>
              <a:rPr lang="en-US" altLang="en-US" sz="2400" dirty="0">
                <a:solidFill>
                  <a:srgbClr val="00B0F0"/>
                </a:solidFill>
              </a:rPr>
              <a:t>(</a:t>
            </a:r>
            <a:r>
              <a:rPr lang="tr-TR" altLang="en-US" sz="2400" dirty="0">
                <a:solidFill>
                  <a:srgbClr val="00B0F0"/>
                </a:solidFill>
              </a:rPr>
              <a:t>)	</a:t>
            </a:r>
            <a:r>
              <a:rPr lang="tr-TR" altLang="en-US" sz="2400" dirty="0"/>
              <a:t>     : </a:t>
            </a:r>
            <a:r>
              <a:rPr lang="tr-TR" altLang="en-US" sz="2400" dirty="0" err="1"/>
              <a:t>Check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see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if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stack is </a:t>
            </a:r>
            <a:r>
              <a:rPr lang="tr-TR" altLang="en-US" sz="2400" dirty="0" err="1"/>
              <a:t>full</a:t>
            </a:r>
            <a:r>
              <a:rPr lang="tr-TR" altLang="en-US" sz="2400" dirty="0"/>
              <a:t>.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Evaluating 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postfix</a:t>
            </a:r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expressions</a:t>
            </a:r>
            <a:endParaRPr lang="tr-TR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2375" y="2133600"/>
            <a:ext cx="7921625" cy="93503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Expression</a:t>
            </a:r>
            <a:r>
              <a:rPr lang="tr-TR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: 6523+8*+3+*</a:t>
            </a:r>
            <a:endParaRPr lang="en-US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35896" y="3725863"/>
            <a:ext cx="4464496" cy="1323439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2000" dirty="0">
                <a:latin typeface="Arial" panose="020B0604020202020204" pitchFamily="34" charset="0"/>
              </a:rPr>
              <a:t>48 </a:t>
            </a:r>
            <a:r>
              <a:rPr lang="tr-TR" altLang="en-US" sz="2000" dirty="0" err="1">
                <a:latin typeface="Arial" panose="020B0604020202020204" pitchFamily="34" charset="0"/>
              </a:rPr>
              <a:t>and</a:t>
            </a:r>
            <a:r>
              <a:rPr lang="tr-TR" altLang="en-US" sz="2000" dirty="0">
                <a:latin typeface="Arial" panose="020B0604020202020204" pitchFamily="34" charset="0"/>
              </a:rPr>
              <a:t> 6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</a:rPr>
              <a:t>are</a:t>
            </a:r>
            <a:r>
              <a:rPr lang="tr-TR" altLang="en-US" sz="2000" dirty="0">
                <a:latin typeface="Arial" panose="020B0604020202020204" pitchFamily="34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</a:rPr>
              <a:t>popped</a:t>
            </a:r>
            <a:r>
              <a:rPr lang="en-US" altLang="en-US" sz="2000" dirty="0">
                <a:latin typeface="Arial" panose="020B0604020202020204" pitchFamily="34" charset="0"/>
              </a:rPr>
              <a:t>, * </a:t>
            </a:r>
            <a:r>
              <a:rPr lang="tr-TR" altLang="en-US" sz="2000" dirty="0">
                <a:latin typeface="Arial" panose="020B0604020202020204" pitchFamily="34" charset="0"/>
              </a:rPr>
              <a:t>is </a:t>
            </a:r>
            <a:r>
              <a:rPr lang="tr-TR" altLang="en-US" sz="2000" dirty="0" err="1">
                <a:latin typeface="Arial" panose="020B0604020202020204" pitchFamily="34" charset="0"/>
              </a:rPr>
              <a:t>applied</a:t>
            </a:r>
            <a:r>
              <a:rPr lang="tr-TR" altLang="en-US" sz="2000" dirty="0">
                <a:latin typeface="Arial" panose="020B0604020202020204" pitchFamily="34" charset="0"/>
              </a:rPr>
              <a:t>  </a:t>
            </a:r>
            <a:r>
              <a:rPr lang="tr-TR" altLang="en-US" sz="2000" dirty="0" err="1">
                <a:latin typeface="Arial" panose="020B0604020202020204" pitchFamily="34" charset="0"/>
              </a:rPr>
              <a:t>and</a:t>
            </a:r>
            <a:r>
              <a:rPr lang="tr-TR" altLang="en-US" sz="2000" dirty="0">
                <a:latin typeface="Arial" panose="020B0604020202020204" pitchFamily="34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</a:rPr>
              <a:t>their</a:t>
            </a:r>
            <a:r>
              <a:rPr lang="tr-TR" altLang="en-US" sz="2000" dirty="0">
                <a:latin typeface="Arial" panose="020B0604020202020204" pitchFamily="34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</a:rPr>
              <a:t>product</a:t>
            </a:r>
            <a:r>
              <a:rPr lang="tr-TR" altLang="en-US" sz="2000" dirty="0">
                <a:latin typeface="Arial" panose="020B0604020202020204" pitchFamily="34" charset="0"/>
              </a:rPr>
              <a:t> is </a:t>
            </a:r>
            <a:r>
              <a:rPr lang="tr-TR" altLang="en-US" sz="2000" dirty="0" err="1">
                <a:latin typeface="Arial" panose="020B0604020202020204" pitchFamily="34" charset="0"/>
              </a:rPr>
              <a:t>pushed</a:t>
            </a:r>
            <a:r>
              <a:rPr lang="tr-TR" altLang="en-US" sz="2000" dirty="0">
                <a:latin typeface="Arial" panose="020B0604020202020204" pitchFamily="34" charset="0"/>
              </a:rPr>
              <a:t>. </a:t>
            </a:r>
            <a:r>
              <a:rPr lang="en-US" altLang="en-US" sz="2000" dirty="0">
                <a:latin typeface="Arial" panose="020B0604020202020204" pitchFamily="34" charset="0"/>
              </a:rPr>
              <a:t>Stack now contains one element.</a:t>
            </a:r>
            <a:r>
              <a:rPr lang="tr-TR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This is </a:t>
            </a:r>
            <a:r>
              <a:rPr lang="en-US" altLang="en-US" sz="2000" dirty="0">
                <a:solidFill>
                  <a:srgbClr val="006600"/>
                </a:solidFill>
                <a:latin typeface="Arial" panose="020B0604020202020204" pitchFamily="34" charset="0"/>
              </a:rPr>
              <a:t>the result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  <a:endParaRPr lang="tr-TR" altLang="en-US" sz="2000" dirty="0">
              <a:latin typeface="Arial" panose="020B0604020202020204" pitchFamily="34" charset="0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476375" y="5013325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 dirty="0">
                <a:solidFill>
                  <a:srgbClr val="006600"/>
                </a:solidFill>
              </a:rPr>
              <a:t>288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476375" y="4581525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 sz="2000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476375" y="3738563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 sz="2000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476375" y="4171950"/>
            <a:ext cx="719138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 sz="2000"/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2484438" y="3733800"/>
            <a:ext cx="576262" cy="415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000"/>
              <a:t>0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2551113" y="4098925"/>
            <a:ext cx="576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400"/>
              <a:t>top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5" y="214313"/>
            <a:ext cx="9036496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Evaluating 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postfix</a:t>
            </a:r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expressions</a:t>
            </a: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: Complexity</a:t>
            </a:r>
            <a:endParaRPr lang="tr-TR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916832"/>
            <a:ext cx="7200800" cy="4114800"/>
          </a:xfrm>
        </p:spPr>
        <p:txBody>
          <a:bodyPr/>
          <a:lstStyle/>
          <a:p>
            <a:r>
              <a:rPr lang="tr-TR" altLang="en-US" dirty="0">
                <a:cs typeface="Times New Roman" panose="02020603050405020304" pitchFamily="18" charset="0"/>
              </a:rPr>
              <a:t>Running time </a:t>
            </a:r>
            <a:r>
              <a:rPr lang="tr-TR" altLang="en-US" dirty="0" err="1">
                <a:cs typeface="Times New Roman" panose="02020603050405020304" pitchFamily="18" charset="0"/>
              </a:rPr>
              <a:t>for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evaluating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postfix</a:t>
            </a:r>
            <a:r>
              <a:rPr lang="tr-TR" altLang="en-US" dirty="0"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cs typeface="Times New Roman" panose="02020603050405020304" pitchFamily="18" charset="0"/>
              </a:rPr>
              <a:t>expression</a:t>
            </a:r>
            <a:r>
              <a:rPr lang="tr-TR" altLang="en-US" dirty="0">
                <a:cs typeface="Times New Roman" panose="02020603050405020304" pitchFamily="18" charset="0"/>
              </a:rPr>
              <a:t> is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).</a:t>
            </a:r>
            <a:endParaRPr lang="en-US" alt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Because we are running a single stack whose size is n.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n is determined by the number of operands and operators in the expression.  </a:t>
            </a:r>
            <a:endParaRPr lang="tr-TR" altLang="en-US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1" y="214313"/>
            <a:ext cx="8532440" cy="1198463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Stack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Sructure</a:t>
            </a:r>
            <a:r>
              <a:rPr lang="tr-TR" altLang="en-US" sz="3600" dirty="0"/>
              <a:t> </a:t>
            </a:r>
            <a:r>
              <a:rPr lang="tr-TR" altLang="en-US" sz="4800" dirty="0"/>
              <a:t>					</a:t>
            </a:r>
            <a:endParaRPr lang="tr-TR" altLang="en-US" sz="32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412776"/>
            <a:ext cx="8532440" cy="51125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Since the c</a:t>
            </a:r>
            <a:r>
              <a:rPr lang="tr-TR" altLang="en-US" sz="2400" dirty="0" err="1"/>
              <a:t>ontents</a:t>
            </a:r>
            <a:r>
              <a:rPr lang="tr-TR" altLang="en-US" sz="2400" dirty="0"/>
              <a:t> of</a:t>
            </a:r>
            <a:r>
              <a:rPr lang="en-US" altLang="en-US" sz="2400" dirty="0"/>
              <a:t> a </a:t>
            </a:r>
            <a:r>
              <a:rPr lang="tr-TR" altLang="en-US" sz="2400" dirty="0" err="1"/>
              <a:t>stack</a:t>
            </a:r>
            <a:r>
              <a:rPr lang="tr-TR" altLang="en-US" sz="2400" dirty="0"/>
              <a:t> </a:t>
            </a:r>
            <a:r>
              <a:rPr lang="en-US" altLang="en-US" sz="2400" dirty="0"/>
              <a:t>data structure </a:t>
            </a:r>
            <a:r>
              <a:rPr lang="tr-TR" altLang="en-US" sz="2400" dirty="0" err="1"/>
              <a:t>are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stored</a:t>
            </a:r>
            <a:r>
              <a:rPr lang="tr-TR" altLang="en-US" sz="2400" dirty="0"/>
              <a:t> </a:t>
            </a:r>
            <a:r>
              <a:rPr lang="en-US" altLang="en-US" sz="2400" dirty="0"/>
              <a:t>in linear form</a:t>
            </a:r>
            <a:r>
              <a:rPr lang="en-US" altLang="en-US" sz="2400" dirty="0">
                <a:sym typeface="Wingdings" panose="05000000000000000000" pitchFamily="2" charset="2"/>
              </a:rPr>
              <a:t> </a:t>
            </a:r>
            <a:r>
              <a:rPr lang="tr-TR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/>
              <a:t>L</a:t>
            </a:r>
            <a:r>
              <a:rPr lang="tr-TR" altLang="en-US" sz="2400" dirty="0" err="1"/>
              <a:t>inear</a:t>
            </a:r>
            <a:r>
              <a:rPr lang="tr-TR" altLang="en-US" sz="2400" dirty="0"/>
              <a:t> data </a:t>
            </a:r>
            <a:r>
              <a:rPr lang="tr-TR" altLang="en-US" sz="2400" dirty="0" err="1"/>
              <a:t>structure</a:t>
            </a:r>
            <a:endParaRPr lang="tr-TR" altLang="en-US" sz="2400" dirty="0"/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 err="1"/>
              <a:t>Arrays</a:t>
            </a:r>
            <a:r>
              <a:rPr lang="tr-TR" altLang="en-US" sz="2400" dirty="0"/>
              <a:t> </a:t>
            </a:r>
            <a:r>
              <a:rPr lang="en-US" altLang="en-US" sz="2400" dirty="0"/>
              <a:t>are </a:t>
            </a:r>
            <a:r>
              <a:rPr lang="tr-TR" altLang="en-US" sz="2400" dirty="0" err="1"/>
              <a:t>also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linear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structures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any</a:t>
            </a:r>
            <a:r>
              <a:rPr lang="tr-TR" altLang="en-US" sz="2400" dirty="0"/>
              <a:t> element in an </a:t>
            </a:r>
            <a:r>
              <a:rPr lang="tr-TR" altLang="en-US" sz="2400" dirty="0" err="1"/>
              <a:t>array</a:t>
            </a:r>
            <a:r>
              <a:rPr lang="tr-TR" altLang="en-US" sz="2400" dirty="0"/>
              <a:t> can be </a:t>
            </a:r>
            <a:r>
              <a:rPr lang="tr-TR" altLang="en-US" sz="2400" dirty="0" err="1">
                <a:solidFill>
                  <a:srgbClr val="FF0000"/>
                </a:solidFill>
              </a:rPr>
              <a:t>accesed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directly</a:t>
            </a:r>
            <a:r>
              <a:rPr lang="tr-TR" altLang="en-US" sz="2400" dirty="0">
                <a:solidFill>
                  <a:srgbClr val="FF0000"/>
                </a:solidFill>
              </a:rPr>
              <a:t>.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en-US" altLang="en-US" sz="2400" dirty="0"/>
              <a:t>But </a:t>
            </a:r>
            <a:r>
              <a:rPr lang="en-US" altLang="en-US" sz="2400" dirty="0" err="1"/>
              <a:t>i</a:t>
            </a:r>
            <a:r>
              <a:rPr lang="tr-TR" altLang="en-US" sz="2400" dirty="0"/>
              <a:t>n </a:t>
            </a:r>
            <a:r>
              <a:rPr lang="tr-TR" altLang="en-US" sz="2400" dirty="0" err="1"/>
              <a:t>stacks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we</a:t>
            </a:r>
            <a:r>
              <a:rPr lang="tr-TR" altLang="en-US" sz="2400" dirty="0"/>
              <a:t> can </a:t>
            </a:r>
            <a:r>
              <a:rPr lang="tr-TR" altLang="en-US" sz="2400" dirty="0" err="1"/>
              <a:t>only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access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>
                <a:solidFill>
                  <a:srgbClr val="FF0000"/>
                </a:solidFill>
              </a:rPr>
              <a:t>top element</a:t>
            </a:r>
            <a:r>
              <a:rPr lang="tr-TR" altLang="en-US" sz="2400" dirty="0"/>
              <a:t>.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elements</a:t>
            </a:r>
            <a:r>
              <a:rPr lang="tr-TR" altLang="en-US" sz="2400" dirty="0"/>
              <a:t> </a:t>
            </a:r>
            <a:r>
              <a:rPr lang="en-US" altLang="en-US" sz="2400" dirty="0"/>
              <a:t>of a stack </a:t>
            </a:r>
            <a:r>
              <a:rPr lang="tr-TR" altLang="en-US" sz="2400" dirty="0" err="1"/>
              <a:t>move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according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en-US" altLang="en-US" sz="2400" dirty="0"/>
              <a:t> </a:t>
            </a:r>
            <a:r>
              <a:rPr lang="tr-TR" altLang="en-US" sz="2400" dirty="0">
                <a:solidFill>
                  <a:srgbClr val="FF0000"/>
                </a:solidFill>
              </a:rPr>
              <a:t>LIFO</a:t>
            </a:r>
            <a:r>
              <a:rPr lang="en-US" altLang="en-US" sz="2400" dirty="0">
                <a:solidFill>
                  <a:srgbClr val="FF0000"/>
                </a:solidFill>
              </a:rPr>
              <a:t> principle: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     </a:t>
            </a:r>
            <a:r>
              <a:rPr lang="tr-TR" altLang="en-US" sz="2400" b="1" dirty="0"/>
              <a:t> </a:t>
            </a:r>
            <a:r>
              <a:rPr lang="tr-TR" altLang="en-US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L</a:t>
            </a:r>
            <a:r>
              <a:rPr lang="tr-TR" altLang="en-US" sz="2400" dirty="0" err="1"/>
              <a:t>ast</a:t>
            </a:r>
            <a:r>
              <a:rPr lang="tr-TR" altLang="en-US" sz="2400" dirty="0"/>
              <a:t> </a:t>
            </a:r>
            <a:r>
              <a:rPr lang="tr-TR" altLang="en-US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tr-TR" altLang="en-US" sz="2400" dirty="0" err="1"/>
              <a:t>n</a:t>
            </a:r>
            <a:r>
              <a:rPr lang="tr-TR" altLang="en-US" sz="2400" dirty="0"/>
              <a:t> </a:t>
            </a:r>
            <a:r>
              <a:rPr lang="tr-TR" altLang="en-US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tr-TR" altLang="en-US" sz="2400" dirty="0" err="1"/>
              <a:t>ist</a:t>
            </a:r>
            <a:r>
              <a:rPr lang="tr-TR" altLang="en-US" sz="2400" dirty="0"/>
              <a:t> </a:t>
            </a:r>
            <a:r>
              <a:rPr lang="tr-TR" altLang="en-US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O</a:t>
            </a:r>
            <a:r>
              <a:rPr lang="tr-TR" altLang="en-US" sz="2400" dirty="0" err="1"/>
              <a:t>ut</a:t>
            </a:r>
            <a:r>
              <a:rPr lang="tr-TR" altLang="en-US" sz="2400" dirty="0"/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(Or</a:t>
            </a:r>
            <a:r>
              <a:rPr lang="tr-TR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FILO)</a:t>
            </a:r>
            <a:endParaRPr lang="tr-TR" altLang="en-US" sz="2400" dirty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752" y="260648"/>
            <a:ext cx="7886700" cy="63264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 LIFO Structure</a:t>
            </a:r>
          </a:p>
        </p:txBody>
      </p:sp>
      <p:pic>
        <p:nvPicPr>
          <p:cNvPr id="7171" name="Picture 3" descr="1801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149080"/>
            <a:ext cx="5328592" cy="2270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3214" y="2180532"/>
            <a:ext cx="3563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stack of plates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998" y="993468"/>
            <a:ext cx="3975393" cy="265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661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0712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charset="0"/>
                <a:cs typeface="Arial" charset="0"/>
              </a:rPr>
              <a:t>Stack Operations: LIFO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174" y="1268760"/>
            <a:ext cx="8087176" cy="490820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cs typeface="Arial" charset="0"/>
              </a:rPr>
              <a:t>Graphically, we may view these operations as follows:</a:t>
            </a:r>
          </a:p>
          <a:p>
            <a:pPr marL="457200" lvl="1" indent="0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4340" name="Picture 4" descr="C:\Users\dwharder\Desktop\s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328648"/>
            <a:ext cx="2638529" cy="2405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 descr="C:\Users\dwharder\Desktop\s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2573471"/>
            <a:ext cx="1767999" cy="216056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14342" name="Picture 6" descr="C:\Users\dwharder\Desktop\s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03794" y="2505585"/>
            <a:ext cx="1757362" cy="222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179388" y="756444"/>
            <a:ext cx="2487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390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15019</TotalTime>
  <Words>4036</Words>
  <Application>Microsoft Office PowerPoint</Application>
  <PresentationFormat>Ekran Gösterisi (4:3)</PresentationFormat>
  <Paragraphs>791</Paragraphs>
  <Slides>61</Slides>
  <Notes>51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61</vt:i4>
      </vt:variant>
    </vt:vector>
  </HeadingPairs>
  <TitlesOfParts>
    <vt:vector size="70" baseType="lpstr">
      <vt:lpstr>ＭＳ Ｐゴシック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PowerPoint Sunusu</vt:lpstr>
      <vt:lpstr>PowerPoint Sunusu</vt:lpstr>
      <vt:lpstr>Linear Data Structures: Stacks</vt:lpstr>
      <vt:lpstr>Stack Operations  </vt:lpstr>
      <vt:lpstr>Abstract Data Type: Stack</vt:lpstr>
      <vt:lpstr>Stack Operations     </vt:lpstr>
      <vt:lpstr>Stack Sructure      </vt:lpstr>
      <vt:lpstr>A LIFO Structure</vt:lpstr>
      <vt:lpstr>Stack Operations: LIFO</vt:lpstr>
      <vt:lpstr>Stack Operations: Illustration</vt:lpstr>
      <vt:lpstr>Implementation of stack structures  An array can be used to implement stack structure: </vt:lpstr>
      <vt:lpstr>Array implementation of stacks </vt:lpstr>
      <vt:lpstr>Array implementation of stacks: Pop </vt:lpstr>
      <vt:lpstr>Array implementation of stacks: Push </vt:lpstr>
      <vt:lpstr>Array implementation of stacks: Disadvantage </vt:lpstr>
      <vt:lpstr>Array implementation of Stacks: IsFull</vt:lpstr>
      <vt:lpstr>Array implementation: IsEmpty</vt:lpstr>
      <vt:lpstr>Array implementation: Push</vt:lpstr>
      <vt:lpstr>Array implementation: Pop</vt:lpstr>
      <vt:lpstr>Stack Applications</vt:lpstr>
      <vt:lpstr>Reversing a word</vt:lpstr>
      <vt:lpstr>Pseudocode for Reversing a Word</vt:lpstr>
      <vt:lpstr>Reversing a word</vt:lpstr>
      <vt:lpstr>Balancing Symbols in Expressions</vt:lpstr>
      <vt:lpstr>How to Check Balance ?</vt:lpstr>
      <vt:lpstr>Balancing Symbols in Expressions: Algorithm</vt:lpstr>
      <vt:lpstr>Example: Pseudocode for Balancing Symbols</vt:lpstr>
      <vt:lpstr>Balancing Symbols in Expressions</vt:lpstr>
      <vt:lpstr>Balancing symbols</vt:lpstr>
      <vt:lpstr>   Evaluating  Expressions: Different Notations </vt:lpstr>
      <vt:lpstr>Infix and Postfix Forms</vt:lpstr>
      <vt:lpstr>Infix and Postfix Forms</vt:lpstr>
      <vt:lpstr>Infix to postfix conversion rules: </vt:lpstr>
      <vt:lpstr>Infix to postfix conversion: </vt:lpstr>
      <vt:lpstr>    Postfix Expressions: Examples</vt:lpstr>
      <vt:lpstr>Converting Infix to Postfix Form: Algorithm</vt:lpstr>
      <vt:lpstr>Infix to postfix conversion: Example</vt:lpstr>
      <vt:lpstr>PowerPoint Sunusu</vt:lpstr>
      <vt:lpstr>Infix to postfix conversion: Example</vt:lpstr>
      <vt:lpstr>Infix to postfix conversion</vt:lpstr>
      <vt:lpstr>Evaluating postfix expressions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Another Example</vt:lpstr>
      <vt:lpstr>How do Compilers Evaluate Expressions?</vt:lpstr>
      <vt:lpstr>Evaluating Postfix Expressions</vt:lpstr>
      <vt:lpstr>Evaluating Postfix Using Stacks: Algorithm</vt:lpstr>
      <vt:lpstr>Algorithm for Evaluating a Postfix Expression</vt:lpstr>
      <vt:lpstr>Evaluating Postfix Expressions:Example</vt:lpstr>
      <vt:lpstr>Evaluating postfix expressions</vt:lpstr>
      <vt:lpstr>Evaluating postfix expressions</vt:lpstr>
      <vt:lpstr>Evaluating postfix expressions</vt:lpstr>
      <vt:lpstr>Evaluating postfix expressions</vt:lpstr>
      <vt:lpstr>Evaluating postfix expressions</vt:lpstr>
      <vt:lpstr>Evaluating postfix expressions</vt:lpstr>
      <vt:lpstr>Evaluating postfix expressions</vt:lpstr>
      <vt:lpstr>Evaluating postfix expressions: Complexity</vt:lpstr>
    </vt:vector>
  </TitlesOfParts>
  <Company>EGE Üniv.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Aydin</dc:creator>
  <cp:lastModifiedBy>Umut Avcı</cp:lastModifiedBy>
  <cp:revision>635</cp:revision>
  <dcterms:created xsi:type="dcterms:W3CDTF">2003-09-08T08:07:00Z</dcterms:created>
  <dcterms:modified xsi:type="dcterms:W3CDTF">2023-11-01T06:46:18Z</dcterms:modified>
</cp:coreProperties>
</file>