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44"/>
  </p:notesMasterIdLst>
  <p:sldIdLst>
    <p:sldId id="577" r:id="rId2"/>
    <p:sldId id="554" r:id="rId3"/>
    <p:sldId id="265" r:id="rId4"/>
    <p:sldId id="267" r:id="rId5"/>
    <p:sldId id="527" r:id="rId6"/>
    <p:sldId id="542" r:id="rId7"/>
    <p:sldId id="487" r:id="rId8"/>
    <p:sldId id="488" r:id="rId9"/>
    <p:sldId id="532" r:id="rId10"/>
    <p:sldId id="486" r:id="rId11"/>
    <p:sldId id="540" r:id="rId12"/>
    <p:sldId id="539" r:id="rId13"/>
    <p:sldId id="550" r:id="rId14"/>
    <p:sldId id="535" r:id="rId15"/>
    <p:sldId id="536" r:id="rId16"/>
    <p:sldId id="541" r:id="rId17"/>
    <p:sldId id="297" r:id="rId18"/>
    <p:sldId id="493" r:id="rId19"/>
    <p:sldId id="494" r:id="rId20"/>
    <p:sldId id="563" r:id="rId21"/>
    <p:sldId id="489" r:id="rId22"/>
    <p:sldId id="491" r:id="rId23"/>
    <p:sldId id="578" r:id="rId24"/>
    <p:sldId id="557" r:id="rId25"/>
    <p:sldId id="579" r:id="rId26"/>
    <p:sldId id="545" r:id="rId27"/>
    <p:sldId id="547" r:id="rId28"/>
    <p:sldId id="523" r:id="rId29"/>
    <p:sldId id="546" r:id="rId30"/>
    <p:sldId id="549" r:id="rId31"/>
    <p:sldId id="548" r:id="rId32"/>
    <p:sldId id="528" r:id="rId33"/>
    <p:sldId id="525" r:id="rId34"/>
    <p:sldId id="496" r:id="rId35"/>
    <p:sldId id="508" r:id="rId36"/>
    <p:sldId id="509" r:id="rId37"/>
    <p:sldId id="518" r:id="rId38"/>
    <p:sldId id="510" r:id="rId39"/>
    <p:sldId id="511" r:id="rId40"/>
    <p:sldId id="564" r:id="rId41"/>
    <p:sldId id="551" r:id="rId42"/>
    <p:sldId id="571" r:id="rId4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2CDC64A-61A8-4E24-912D-130D104BAE8E}">
          <p14:sldIdLst>
            <p14:sldId id="577"/>
            <p14:sldId id="554"/>
            <p14:sldId id="265"/>
            <p14:sldId id="267"/>
            <p14:sldId id="527"/>
            <p14:sldId id="542"/>
            <p14:sldId id="487"/>
            <p14:sldId id="488"/>
            <p14:sldId id="532"/>
            <p14:sldId id="486"/>
            <p14:sldId id="540"/>
            <p14:sldId id="539"/>
            <p14:sldId id="550"/>
            <p14:sldId id="535"/>
            <p14:sldId id="536"/>
            <p14:sldId id="541"/>
            <p14:sldId id="297"/>
            <p14:sldId id="493"/>
            <p14:sldId id="494"/>
            <p14:sldId id="563"/>
            <p14:sldId id="489"/>
            <p14:sldId id="491"/>
            <p14:sldId id="578"/>
            <p14:sldId id="557"/>
            <p14:sldId id="579"/>
            <p14:sldId id="545"/>
            <p14:sldId id="547"/>
            <p14:sldId id="523"/>
            <p14:sldId id="546"/>
            <p14:sldId id="549"/>
            <p14:sldId id="548"/>
            <p14:sldId id="528"/>
            <p14:sldId id="525"/>
            <p14:sldId id="496"/>
            <p14:sldId id="508"/>
            <p14:sldId id="509"/>
            <p14:sldId id="518"/>
            <p14:sldId id="510"/>
            <p14:sldId id="511"/>
            <p14:sldId id="564"/>
            <p14:sldId id="551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6600CC"/>
    <a:srgbClr val="006600"/>
    <a:srgbClr val="FF9900"/>
    <a:srgbClr val="FF0000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89913" autoAdjust="0"/>
  </p:normalViewPr>
  <p:slideViewPr>
    <p:cSldViewPr>
      <p:cViewPr varScale="1">
        <p:scale>
          <a:sx n="74" d="100"/>
          <a:sy n="74" d="100"/>
        </p:scale>
        <p:origin x="16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02C0BC-75D2-4D4E-B729-5A48B4D1625D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FD5EFF5-C3B9-47A5-AFCC-B48DE0286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2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11AD915-AC82-4A00-BE93-238FF52C10C3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82F9295-A255-4971-87A3-7BD221FD155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7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155FCDA-19C5-4F12-862E-C41EF870BBB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2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5075D7-C761-4828-8A02-4974ECC3688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7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EBA10E4-8BCB-4F2D-AD23-F2C8562D869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0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AD0C4FD-8418-420E-B58A-62A3E2EDB09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1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D39A7F4-E1B0-4251-B5FD-90EF4FB07AEC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5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CB9968E-037F-4A54-824A-C55FF8FD54CF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7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AB9BD64-C4F2-4F58-AAE2-30B4506DA138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8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B7C03CC-DBD9-494C-9FF6-E3E6D73E200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0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2C29DB5-BDBE-43EB-A39F-E25343D23715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6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006086D-FF4A-44D5-BFF2-8D9E3AB4544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9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B1B827B-83F9-4418-87FB-AEAA2E71C0B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6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FC33C62-C7F2-489C-8849-F6744294213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1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en-US" dirty="0" err="1"/>
              <a:t>There</a:t>
            </a:r>
            <a:r>
              <a:rPr lang="tr-TR" altLang="en-US" dirty="0"/>
              <a:t> is a final </a:t>
            </a:r>
            <a:r>
              <a:rPr lang="tr-TR" altLang="en-US" dirty="0" err="1"/>
              <a:t>line</a:t>
            </a:r>
            <a:r>
              <a:rPr lang="tr-TR" altLang="en-US" dirty="0"/>
              <a:t> of </a:t>
            </a:r>
            <a:r>
              <a:rPr lang="tr-TR" altLang="en-US" dirty="0" err="1"/>
              <a:t>print</a:t>
            </a:r>
            <a:r>
              <a:rPr lang="tr-TR" altLang="en-US" dirty="0"/>
              <a:t> here. </a:t>
            </a:r>
            <a:r>
              <a:rPr lang="tr-TR" altLang="en-US" dirty="0" err="1"/>
              <a:t>If</a:t>
            </a:r>
            <a:r>
              <a:rPr lang="tr-TR" altLang="en-US" dirty="0"/>
              <a:t> </a:t>
            </a:r>
            <a:r>
              <a:rPr lang="tr-TR" altLang="en-US" dirty="0" err="1"/>
              <a:t>you</a:t>
            </a:r>
            <a:r>
              <a:rPr lang="tr-TR" altLang="en-US" dirty="0"/>
              <a:t> </a:t>
            </a:r>
            <a:r>
              <a:rPr lang="tr-TR" altLang="en-US" dirty="0" err="1"/>
              <a:t>make</a:t>
            </a:r>
            <a:r>
              <a:rPr lang="tr-TR" altLang="en-US" dirty="0"/>
              <a:t> i!=real+1, </a:t>
            </a:r>
            <a:r>
              <a:rPr lang="tr-TR" altLang="en-US" dirty="0" err="1"/>
              <a:t>then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code</a:t>
            </a:r>
            <a:r>
              <a:rPr lang="tr-TR" altLang="en-US" dirty="0"/>
              <a:t> </a:t>
            </a:r>
            <a:r>
              <a:rPr lang="tr-TR" altLang="en-US" dirty="0" err="1"/>
              <a:t>will</a:t>
            </a:r>
            <a:r>
              <a:rPr lang="tr-TR" altLang="en-US" dirty="0"/>
              <a:t> </a:t>
            </a:r>
            <a:r>
              <a:rPr lang="tr-TR" altLang="en-US" dirty="0" err="1"/>
              <a:t>stuck</a:t>
            </a:r>
            <a:r>
              <a:rPr lang="tr-TR" altLang="en-US" dirty="0"/>
              <a:t> in </a:t>
            </a:r>
            <a:r>
              <a:rPr lang="tr-TR" altLang="en-US" dirty="0" err="1"/>
              <a:t>infinite</a:t>
            </a:r>
            <a:r>
              <a:rPr lang="tr-TR" altLang="en-US" dirty="0"/>
              <a:t> </a:t>
            </a:r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tr-TR" altLang="en-US" dirty="0" err="1"/>
              <a:t>especially</a:t>
            </a:r>
            <a:r>
              <a:rPr lang="tr-TR" altLang="en-US" dirty="0"/>
              <a:t> </a:t>
            </a:r>
            <a:r>
              <a:rPr lang="tr-TR" altLang="en-US" dirty="0" err="1"/>
              <a:t>when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queue</a:t>
            </a:r>
            <a:r>
              <a:rPr lang="tr-TR" altLang="en-US" dirty="0"/>
              <a:t> is </a:t>
            </a:r>
            <a:r>
              <a:rPr lang="tr-TR" altLang="en-US" dirty="0" err="1"/>
              <a:t>full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</a:t>
            </a:r>
            <a:r>
              <a:rPr lang="tr-TR" altLang="en-US" dirty="0" err="1"/>
              <a:t>front</a:t>
            </a:r>
            <a:r>
              <a:rPr lang="tr-TR" altLang="en-US" dirty="0"/>
              <a:t>=0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rear</a:t>
            </a:r>
            <a:r>
              <a:rPr lang="tr-TR" altLang="en-US" dirty="0"/>
              <a:t>=n-1. in </a:t>
            </a:r>
            <a:r>
              <a:rPr lang="tr-TR" altLang="en-US" dirty="0" err="1"/>
              <a:t>this</a:t>
            </a:r>
            <a:r>
              <a:rPr lang="tr-TR" altLang="en-US" dirty="0"/>
              <a:t> </a:t>
            </a:r>
            <a:r>
              <a:rPr lang="tr-TR" altLang="en-US" dirty="0" err="1"/>
              <a:t>case</a:t>
            </a:r>
            <a:r>
              <a:rPr lang="tr-TR" altLang="en-US" dirty="0"/>
              <a:t>, i </a:t>
            </a:r>
            <a:r>
              <a:rPr lang="tr-TR" altLang="en-US" dirty="0" err="1"/>
              <a:t>will</a:t>
            </a:r>
            <a:r>
              <a:rPr lang="tr-TR" altLang="en-US" dirty="0"/>
              <a:t> be </a:t>
            </a:r>
            <a:r>
              <a:rPr lang="tr-TR" altLang="en-US" dirty="0" err="1"/>
              <a:t>again</a:t>
            </a:r>
            <a:r>
              <a:rPr lang="tr-TR" altLang="en-US" dirty="0"/>
              <a:t> 0 at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last</a:t>
            </a:r>
            <a:r>
              <a:rPr lang="tr-TR" altLang="en-US" dirty="0"/>
              <a:t> </a:t>
            </a:r>
            <a:r>
              <a:rPr lang="tr-TR" altLang="en-US" dirty="0" err="1"/>
              <a:t>iteration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tr-TR" altLang="en-US" dirty="0" err="1"/>
              <a:t>will</a:t>
            </a:r>
            <a:r>
              <a:rPr lang="tr-TR" altLang="en-US" dirty="0"/>
              <a:t> be </a:t>
            </a:r>
            <a:r>
              <a:rPr lang="tr-TR" altLang="en-US" dirty="0" err="1"/>
              <a:t>exacuted</a:t>
            </a:r>
            <a:r>
              <a:rPr lang="tr-TR" altLang="en-US" dirty="0"/>
              <a:t> </a:t>
            </a:r>
            <a:r>
              <a:rPr lang="tr-TR" altLang="en-US" dirty="0" err="1"/>
              <a:t>again</a:t>
            </a:r>
            <a:r>
              <a:rPr lang="tr-TR" altLang="en-US" dirty="0"/>
              <a:t>. </a:t>
            </a: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FC33C62-C7F2-489C-8849-F6744294213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AA7D81E-CEF1-46F1-B7C4-91F30BC8B0F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8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DF348-9B25-4F54-848A-1CD944B1FBF8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284C-F3C7-46D0-AD14-0665DC0D89D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040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926A1-6C32-4939-9B79-F77AB6FBDA33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C59-D762-4722-8547-AA94AE8DD8F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4108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200E5-AA4C-4EFB-A071-B23348DF8052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A7F5-8067-45D3-93C6-97B8B23264B4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49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4200"/>
            <a:ext cx="8229600" cy="884238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7437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E916AE-BD48-4E55-B4A6-3870B531E5C9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892A-5FC1-4FBF-B492-D84B9BE020E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91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14EE2-BCBD-4025-8790-00D59A26ACAB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D80-BDFC-43A2-A4A7-AB13D1AD96F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587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A1C45-98CD-4285-A41F-9BBC3290CCD1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1D6-E5D3-40C9-889F-296486B89C21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68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A749B-FB51-404F-86AE-A58FF98DCBDC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8E5-F934-4DB2-9CBC-2F7BBB2A45A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4817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A1E9C-8FE3-4693-ABCB-140B70941512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8D1-6292-427E-A9CA-BCAA0F1B2CF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386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7C7475-79E9-4582-9638-F7B2AB86E5DC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19C5-51B9-464D-B9BA-A34B1B0ADD6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690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CC8E8-1064-44A6-B04A-C853880F4E97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32C-2DC7-4513-88A1-8E99D6EB11A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4173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14815-9252-42CE-B260-30F6FAB9CD7E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0F4-2F7F-4867-9D1A-DDA3A3A30199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8869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6FDCBA-EB74-47C6-AD88-A6D933D28455}" type="datetimeFigureOut">
              <a:rPr lang="tr-TR" smtClean="0"/>
              <a:pPr>
                <a:defRPr/>
              </a:pPr>
              <a:t>1.11.2023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3110-6E43-49A2-BA25-AE42662DE5E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37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06889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5</a:t>
            </a:r>
          </a:p>
          <a:p>
            <a:pPr marL="0" indent="0" algn="ctr">
              <a:buNone/>
            </a:pPr>
            <a:r>
              <a:rPr lang="en-US" altLang="en-US" sz="3200" dirty="0">
                <a:latin typeface="+mj-lt"/>
              </a:rPr>
              <a:t>Queue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Structures</a:t>
            </a:r>
            <a:endParaRPr lang="en-US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cs typeface="Times New Roman" panose="02020603050405020304" pitchFamily="18" charset="0"/>
              </a:rPr>
              <a:t>Array</a:t>
            </a:r>
            <a:r>
              <a:rPr lang="tr-TR" altLang="en-US" sz="4000" dirty="0">
                <a:cs typeface="Times New Roman" panose="02020603050405020304" pitchFamily="18" charset="0"/>
              </a:rPr>
              <a:t> </a:t>
            </a:r>
            <a:r>
              <a:rPr lang="tr-TR" altLang="en-US" sz="4000" dirty="0" err="1">
                <a:cs typeface="Times New Roman" panose="02020603050405020304" pitchFamily="18" charset="0"/>
              </a:rPr>
              <a:t>Implementation</a:t>
            </a:r>
            <a:r>
              <a:rPr lang="tr-TR" altLang="en-US" sz="4000" dirty="0">
                <a:cs typeface="Times New Roman" panose="02020603050405020304" pitchFamily="18" charset="0"/>
              </a:rPr>
              <a:t> Of </a:t>
            </a:r>
            <a:r>
              <a:rPr lang="tr-TR" altLang="en-US" sz="4000" dirty="0" err="1">
                <a:cs typeface="Times New Roman" panose="02020603050405020304" pitchFamily="18" charset="0"/>
              </a:rPr>
              <a:t>Queues</a:t>
            </a:r>
            <a:endParaRPr lang="tr-TR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676456" cy="4629696"/>
          </a:xfrm>
        </p:spPr>
        <p:txBody>
          <a:bodyPr/>
          <a:lstStyle/>
          <a:p>
            <a:r>
              <a:rPr lang="en-US" altLang="en-US" sz="2400" dirty="0"/>
              <a:t>Like stacks,</a:t>
            </a:r>
            <a:r>
              <a:rPr lang="tr-TR" altLang="en-US" sz="2400" dirty="0"/>
              <a:t> </a:t>
            </a:r>
            <a:r>
              <a:rPr lang="en-US" altLang="en-US" sz="2400" dirty="0"/>
              <a:t>queue structures can be implemented using an array.</a:t>
            </a:r>
          </a:p>
          <a:p>
            <a:r>
              <a:rPr lang="en-US" altLang="en-US" sz="2400" dirty="0"/>
              <a:t>W</a:t>
            </a:r>
            <a:r>
              <a:rPr lang="tr-TR" altLang="en-US" sz="2400" dirty="0"/>
              <a:t>e </a:t>
            </a:r>
            <a:r>
              <a:rPr lang="tr-TR" altLang="en-US" sz="2400" dirty="0" err="1"/>
              <a:t>need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keep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positions</a:t>
            </a:r>
            <a:r>
              <a:rPr lang="tr-TR" altLang="en-US" sz="2400" dirty="0"/>
              <a:t> </a:t>
            </a:r>
            <a:r>
              <a:rPr lang="en-US" altLang="en-US" sz="2400" dirty="0"/>
              <a:t>of </a:t>
            </a:r>
            <a:r>
              <a:rPr lang="tr-TR" altLang="en-US" sz="2400" dirty="0" err="1">
                <a:solidFill>
                  <a:srgbClr val="006600"/>
                </a:solidFill>
              </a:rPr>
              <a:t>front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rgbClr val="006600"/>
                </a:solidFill>
              </a:rPr>
              <a:t>rear</a:t>
            </a:r>
            <a:r>
              <a:rPr lang="en-US" altLang="en-US" sz="2400" dirty="0"/>
              <a:t> in two index variables.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tr-TR" altLang="en-US" sz="2400" dirty="0" err="1"/>
              <a:t>Empty</a:t>
            </a:r>
            <a:r>
              <a:rPr lang="tr-TR" altLang="en-US" sz="2400" dirty="0"/>
              <a:t> </a:t>
            </a:r>
            <a:r>
              <a:rPr lang="en-US" altLang="en-US" sz="2400" dirty="0"/>
              <a:t>queue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front</a:t>
            </a:r>
            <a:r>
              <a:rPr lang="tr-TR" altLang="en-US" sz="2400" dirty="0"/>
              <a:t> =</a:t>
            </a:r>
            <a:r>
              <a:rPr lang="en-US" altLang="en-US" sz="2400" dirty="0"/>
              <a:t> rear </a:t>
            </a:r>
            <a:r>
              <a:rPr lang="tr-TR" altLang="en-US" sz="2400" dirty="0"/>
              <a:t>= -1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After some operations the queue </a:t>
            </a:r>
            <a:r>
              <a:rPr lang="tr-TR" altLang="en-US" sz="2400" dirty="0" err="1"/>
              <a:t>may</a:t>
            </a:r>
            <a:r>
              <a:rPr lang="tr-TR" altLang="en-US" sz="2400" dirty="0"/>
              <a:t> </a:t>
            </a:r>
            <a:r>
              <a:rPr lang="en-US" altLang="en-US" sz="2400" dirty="0"/>
              <a:t>look like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en-US" altLang="en-US" sz="2400" dirty="0"/>
              <a:t>:</a:t>
            </a:r>
            <a:endParaRPr lang="tr-TR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                                                                    </a:t>
            </a:r>
            <a:endParaRPr lang="tr-TR" altLang="en-US" sz="2400" dirty="0"/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tr-TR" altLang="en-US" sz="2400" dirty="0"/>
              <a:t> </a:t>
            </a:r>
            <a:endParaRPr lang="en-US" altLang="en-US" sz="2400" dirty="0"/>
          </a:p>
        </p:txBody>
      </p:sp>
      <p:grpSp>
        <p:nvGrpSpPr>
          <p:cNvPr id="6148" name="Group 14"/>
          <p:cNvGrpSpPr>
            <a:grpSpLocks/>
          </p:cNvGrpSpPr>
          <p:nvPr/>
        </p:nvGrpSpPr>
        <p:grpSpPr bwMode="auto">
          <a:xfrm>
            <a:off x="1043781" y="4479156"/>
            <a:ext cx="4319588" cy="634877"/>
            <a:chOff x="1066" y="2341"/>
            <a:chExt cx="2721" cy="256"/>
          </a:xfrm>
        </p:grpSpPr>
        <p:sp>
          <p:nvSpPr>
            <p:cNvPr id="6153" name="Text Box 4"/>
            <p:cNvSpPr txBox="1">
              <a:spLocks noChangeArrowheads="1"/>
            </p:cNvSpPr>
            <p:nvPr/>
          </p:nvSpPr>
          <p:spPr bwMode="auto">
            <a:xfrm>
              <a:off x="1066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1338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  <p:sp>
          <p:nvSpPr>
            <p:cNvPr id="6155" name="Text Box 6"/>
            <p:cNvSpPr txBox="1">
              <a:spLocks noChangeArrowheads="1"/>
            </p:cNvSpPr>
            <p:nvPr/>
          </p:nvSpPr>
          <p:spPr bwMode="auto">
            <a:xfrm>
              <a:off x="1610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  <p:sp>
          <p:nvSpPr>
            <p:cNvPr id="6156" name="Text Box 7"/>
            <p:cNvSpPr txBox="1">
              <a:spLocks noChangeArrowheads="1"/>
            </p:cNvSpPr>
            <p:nvPr/>
          </p:nvSpPr>
          <p:spPr bwMode="auto">
            <a:xfrm>
              <a:off x="1882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2000"/>
                <a:t>7</a:t>
              </a:r>
            </a:p>
          </p:txBody>
        </p:sp>
        <p:sp>
          <p:nvSpPr>
            <p:cNvPr id="6157" name="Text Box 8"/>
            <p:cNvSpPr txBox="1">
              <a:spLocks noChangeArrowheads="1"/>
            </p:cNvSpPr>
            <p:nvPr/>
          </p:nvSpPr>
          <p:spPr bwMode="auto">
            <a:xfrm>
              <a:off x="2154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2000"/>
                <a:t>4</a:t>
              </a:r>
            </a:p>
          </p:txBody>
        </p:sp>
        <p:sp>
          <p:nvSpPr>
            <p:cNvPr id="6158" name="Text Box 9"/>
            <p:cNvSpPr txBox="1">
              <a:spLocks noChangeArrowheads="1"/>
            </p:cNvSpPr>
            <p:nvPr/>
          </p:nvSpPr>
          <p:spPr bwMode="auto">
            <a:xfrm>
              <a:off x="2427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2000"/>
                <a:t>9</a:t>
              </a:r>
            </a:p>
          </p:txBody>
        </p:sp>
        <p:sp>
          <p:nvSpPr>
            <p:cNvPr id="6159" name="Text Box 10"/>
            <p:cNvSpPr txBox="1">
              <a:spLocks noChangeArrowheads="1"/>
            </p:cNvSpPr>
            <p:nvPr/>
          </p:nvSpPr>
          <p:spPr bwMode="auto">
            <a:xfrm>
              <a:off x="2699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2000"/>
                <a:t>3</a:t>
              </a:r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2971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3243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3515" y="2341"/>
              <a:ext cx="27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2000"/>
            </a:p>
          </p:txBody>
        </p:sp>
      </p:grpSp>
      <p:sp>
        <p:nvSpPr>
          <p:cNvPr id="6149" name="AutoShape 15"/>
          <p:cNvSpPr>
            <a:spLocks noChangeArrowheads="1"/>
          </p:cNvSpPr>
          <p:nvPr/>
        </p:nvSpPr>
        <p:spPr bwMode="auto">
          <a:xfrm>
            <a:off x="2434433" y="5276416"/>
            <a:ext cx="106362" cy="431800"/>
          </a:xfrm>
          <a:prstGeom prst="upArrow">
            <a:avLst>
              <a:gd name="adj1" fmla="val 50000"/>
              <a:gd name="adj2" fmla="val 1014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2194718" y="5870599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800" dirty="0" err="1"/>
              <a:t>front</a:t>
            </a:r>
            <a:endParaRPr lang="tr-TR" altLang="en-US" sz="1800" dirty="0"/>
          </a:p>
        </p:txBody>
      </p:sp>
      <p:sp>
        <p:nvSpPr>
          <p:cNvPr id="6151" name="AutoShape 15"/>
          <p:cNvSpPr>
            <a:spLocks noChangeArrowheads="1"/>
          </p:cNvSpPr>
          <p:nvPr/>
        </p:nvSpPr>
        <p:spPr bwMode="auto">
          <a:xfrm>
            <a:off x="3798887" y="5253568"/>
            <a:ext cx="106363" cy="431800"/>
          </a:xfrm>
          <a:prstGeom prst="upArrow">
            <a:avLst>
              <a:gd name="adj1" fmla="val 50000"/>
              <a:gd name="adj2" fmla="val 10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2" name="Text Box 18"/>
          <p:cNvSpPr txBox="1">
            <a:spLocks noChangeArrowheads="1"/>
          </p:cNvSpPr>
          <p:nvPr/>
        </p:nvSpPr>
        <p:spPr bwMode="auto">
          <a:xfrm>
            <a:off x="3555180" y="5837107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rear</a:t>
            </a:r>
            <a:endParaRPr lang="tr-T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6418" y="371873"/>
            <a:ext cx="7886700" cy="81174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Array implementation of 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444586"/>
            <a:ext cx="7990656" cy="94535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FIFO is accomplished by </a:t>
            </a:r>
            <a:r>
              <a:rPr lang="en-US" altLang="en-US" sz="2400" dirty="0">
                <a:solidFill>
                  <a:srgbClr val="FF0000"/>
                </a:solidFill>
              </a:rPr>
              <a:t>inserting at one end and deleting from the other end</a:t>
            </a:r>
          </a:p>
        </p:txBody>
      </p:sp>
      <p:sp>
        <p:nvSpPr>
          <p:cNvPr id="20529" name="Rectangle 49"/>
          <p:cNvSpPr>
            <a:spLocks noGrp="1" noChangeArrowheads="1"/>
          </p:cNvSpPr>
          <p:nvPr>
            <p:ph type="body" sz="half" idx="2"/>
          </p:nvPr>
        </p:nvSpPr>
        <p:spPr>
          <a:xfrm>
            <a:off x="683568" y="5373216"/>
            <a:ext cx="8305800" cy="83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insert</a:t>
            </a:r>
            <a:r>
              <a:rPr lang="en-US" altLang="en-US" sz="2400" b="1" dirty="0"/>
              <a:t>:</a:t>
            </a:r>
            <a:r>
              <a:rPr lang="en-US" altLang="en-US" sz="2400" dirty="0"/>
              <a:t> put new element in </a:t>
            </a:r>
            <a:r>
              <a:rPr lang="en-US" altLang="en-US" sz="2400" dirty="0">
                <a:solidFill>
                  <a:srgbClr val="FF0000"/>
                </a:solidFill>
              </a:rPr>
              <a:t>location 4</a:t>
            </a:r>
            <a:r>
              <a:rPr lang="en-US" altLang="en-US" sz="2400" dirty="0"/>
              <a:t>, and set rear to 4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delete</a:t>
            </a:r>
            <a:r>
              <a:rPr lang="en-US" altLang="en-US" sz="2400" b="1" dirty="0"/>
              <a:t>:</a:t>
            </a:r>
            <a:r>
              <a:rPr lang="en-US" altLang="en-US" sz="2400" dirty="0"/>
              <a:t> take element from </a:t>
            </a:r>
            <a:r>
              <a:rPr lang="en-US" altLang="en-US" sz="2400" dirty="0">
                <a:solidFill>
                  <a:srgbClr val="FF0000"/>
                </a:solidFill>
              </a:rPr>
              <a:t>location 0</a:t>
            </a:r>
            <a:r>
              <a:rPr lang="en-US" altLang="en-US" sz="2400" dirty="0"/>
              <a:t>, and set front to 1 </a:t>
            </a:r>
          </a:p>
        </p:txBody>
      </p:sp>
      <p:grpSp>
        <p:nvGrpSpPr>
          <p:cNvPr id="20553" name="Group 73"/>
          <p:cNvGrpSpPr>
            <a:grpSpLocks/>
          </p:cNvGrpSpPr>
          <p:nvPr/>
        </p:nvGrpSpPr>
        <p:grpSpPr bwMode="auto">
          <a:xfrm>
            <a:off x="27484" y="2401847"/>
            <a:ext cx="7956551" cy="1793105"/>
            <a:chOff x="20" y="2107"/>
            <a:chExt cx="5012" cy="639"/>
          </a:xfrm>
        </p:grpSpPr>
        <p:grpSp>
          <p:nvGrpSpPr>
            <p:cNvPr id="20546" name="Group 66"/>
            <p:cNvGrpSpPr>
              <a:grpSpLocks/>
            </p:cNvGrpSpPr>
            <p:nvPr/>
          </p:nvGrpSpPr>
          <p:grpSpPr bwMode="auto">
            <a:xfrm>
              <a:off x="1549" y="2107"/>
              <a:ext cx="3483" cy="629"/>
              <a:chOff x="1549" y="2107"/>
              <a:chExt cx="3483" cy="629"/>
            </a:xfrm>
          </p:grpSpPr>
          <p:sp>
            <p:nvSpPr>
              <p:cNvPr id="20534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20535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23</a:t>
                </a:r>
              </a:p>
            </p:txBody>
          </p:sp>
          <p:sp>
            <p:nvSpPr>
              <p:cNvPr id="20536" name="Rectangle 56"/>
              <p:cNvSpPr>
                <a:spLocks noChangeArrowheads="1"/>
              </p:cNvSpPr>
              <p:nvPr/>
            </p:nvSpPr>
            <p:spPr bwMode="auto">
              <a:xfrm>
                <a:off x="2412" y="2352"/>
                <a:ext cx="489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97</a:t>
                </a:r>
              </a:p>
            </p:txBody>
          </p:sp>
          <p:sp>
            <p:nvSpPr>
              <p:cNvPr id="20537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44</a:t>
                </a:r>
              </a:p>
            </p:txBody>
          </p:sp>
          <p:sp>
            <p:nvSpPr>
              <p:cNvPr id="20538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0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4" name="Text Box 64"/>
              <p:cNvSpPr txBox="1">
                <a:spLocks noChangeArrowheads="1"/>
              </p:cNvSpPr>
              <p:nvPr/>
            </p:nvSpPr>
            <p:spPr bwMode="auto">
              <a:xfrm>
                <a:off x="1685" y="2107"/>
                <a:ext cx="3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 dirty="0">
                    <a:latin typeface="Verdana" panose="020B0604030504040204" pitchFamily="34" charset="0"/>
                  </a:rPr>
                  <a:t>0      1      2      3      4      5      6     7</a:t>
                </a:r>
              </a:p>
            </p:txBody>
          </p:sp>
        </p:grpSp>
        <p:sp>
          <p:nvSpPr>
            <p:cNvPr id="20545" name="Text Box 65"/>
            <p:cNvSpPr txBox="1">
              <a:spLocks noChangeArrowheads="1"/>
            </p:cNvSpPr>
            <p:nvPr/>
          </p:nvSpPr>
          <p:spPr bwMode="auto">
            <a:xfrm>
              <a:off x="20" y="2455"/>
              <a:ext cx="143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dirty="0">
                  <a:solidFill>
                    <a:srgbClr val="FFFF99"/>
                  </a:solidFill>
                  <a:latin typeface="Verdana" panose="020B0604030504040204" pitchFamily="34" charset="0"/>
                </a:rPr>
                <a:t>          </a:t>
              </a:r>
              <a:r>
                <a:rPr lang="en-US" altLang="en-US" sz="2400" dirty="0">
                  <a:latin typeface="Verdana" panose="020B0604030504040204" pitchFamily="34" charset="0"/>
                </a:rPr>
                <a:t>Queue</a:t>
              </a:r>
            </a:p>
          </p:txBody>
        </p:sp>
      </p:grpSp>
      <p:sp>
        <p:nvSpPr>
          <p:cNvPr id="20549" name="Freeform 69"/>
          <p:cNvSpPr>
            <a:spLocks/>
          </p:cNvSpPr>
          <p:nvPr/>
        </p:nvSpPr>
        <p:spPr bwMode="auto">
          <a:xfrm>
            <a:off x="4869807" y="4460399"/>
            <a:ext cx="780081" cy="471491"/>
          </a:xfrm>
          <a:custGeom>
            <a:avLst/>
            <a:gdLst>
              <a:gd name="T0" fmla="*/ 240 w 240"/>
              <a:gd name="T1" fmla="*/ 240 h 240"/>
              <a:gd name="T2" fmla="*/ 48 w 240"/>
              <a:gd name="T3" fmla="*/ 192 h 240"/>
              <a:gd name="T4" fmla="*/ 0 w 24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r>
              <a:rPr lang="en-US" dirty="0"/>
              <a:t>    Rear</a:t>
            </a:r>
          </a:p>
        </p:txBody>
      </p:sp>
      <p:sp>
        <p:nvSpPr>
          <p:cNvPr id="20552" name="Freeform 72"/>
          <p:cNvSpPr>
            <a:spLocks/>
          </p:cNvSpPr>
          <p:nvPr/>
        </p:nvSpPr>
        <p:spPr bwMode="auto">
          <a:xfrm flipH="1">
            <a:off x="1905472" y="4415952"/>
            <a:ext cx="893440" cy="652464"/>
          </a:xfrm>
          <a:custGeom>
            <a:avLst/>
            <a:gdLst>
              <a:gd name="T0" fmla="*/ 240 w 240"/>
              <a:gd name="T1" fmla="*/ 240 h 240"/>
              <a:gd name="T2" fmla="*/ 48 w 240"/>
              <a:gd name="T3" fmla="*/ 192 h 240"/>
              <a:gd name="T4" fmla="*/ 0 w 24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r>
              <a:rPr lang="en-US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418030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31800"/>
            <a:ext cx="9036496" cy="660400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+mn-lt"/>
              </a:rPr>
              <a:t>Array implementation of queues: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667" y="5239402"/>
            <a:ext cx="7772400" cy="1231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Notice how the array contents </a:t>
            </a:r>
            <a:r>
              <a:rPr lang="tr-TR" altLang="en-US" sz="2400" dirty="0" err="1"/>
              <a:t>move</a:t>
            </a:r>
            <a:r>
              <a:rPr lang="en-US" altLang="en-US" sz="2400" dirty="0"/>
              <a:t> to the right as elements are inserted and deleted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This will be a problem after a while! Why?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533400" y="2900365"/>
            <a:ext cx="7716838" cy="906463"/>
            <a:chOff x="336" y="2784"/>
            <a:chExt cx="4861" cy="571"/>
          </a:xfrm>
          <a:solidFill>
            <a:schemeClr val="bg1"/>
          </a:solidFill>
        </p:grpSpPr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1741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Verdana" panose="020B0604030504040204" pitchFamily="34" charset="0"/>
                </a:rPr>
                <a:t>17</a:t>
              </a:r>
              <a:endParaRPr lang="en-US" altLang="en-US" sz="2400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173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Verdana" panose="020B0604030504040204" pitchFamily="34" charset="0"/>
                </a:rPr>
                <a:t>23</a:t>
              </a:r>
              <a:endParaRPr lang="en-US" altLang="en-US" sz="2400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605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Verdana" panose="020B0604030504040204" pitchFamily="34" charset="0"/>
                </a:rPr>
                <a:t>97</a:t>
              </a:r>
              <a:endParaRPr lang="en-US" altLang="en-US" sz="2400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037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Verdana" panose="020B0604030504040204" pitchFamily="34" charset="0"/>
                </a:rPr>
                <a:t>44</a:t>
              </a:r>
              <a:endParaRPr lang="en-US" altLang="en-US" sz="2400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469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solidFill>
                    <a:srgbClr val="FF0000"/>
                  </a:solidFill>
                  <a:latin typeface="Verdana" panose="020B0604030504040204" pitchFamily="34" charset="0"/>
                </a:rPr>
                <a:t>333</a:t>
              </a:r>
              <a:endParaRPr lang="en-US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901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4333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4765" y="2784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336" y="2832"/>
              <a:ext cx="1296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dirty="0"/>
                <a:t>After inserting 333</a:t>
              </a:r>
            </a:p>
          </p:txBody>
        </p:sp>
      </p:grpSp>
      <p:grpSp>
        <p:nvGrpSpPr>
          <p:cNvPr id="22576" name="Group 48"/>
          <p:cNvGrpSpPr>
            <a:grpSpLocks/>
          </p:cNvGrpSpPr>
          <p:nvPr/>
        </p:nvGrpSpPr>
        <p:grpSpPr bwMode="auto">
          <a:xfrm>
            <a:off x="533400" y="3738563"/>
            <a:ext cx="7716838" cy="1295400"/>
            <a:chOff x="336" y="2496"/>
            <a:chExt cx="4861" cy="816"/>
          </a:xfrm>
        </p:grpSpPr>
        <p:grpSp>
          <p:nvGrpSpPr>
            <p:cNvPr id="22552" name="Group 24"/>
            <p:cNvGrpSpPr>
              <a:grpSpLocks/>
            </p:cNvGrpSpPr>
            <p:nvPr/>
          </p:nvGrpSpPr>
          <p:grpSpPr bwMode="auto">
            <a:xfrm>
              <a:off x="336" y="2496"/>
              <a:ext cx="4861" cy="571"/>
              <a:chOff x="336" y="3408"/>
              <a:chExt cx="4861" cy="571"/>
            </a:xfrm>
          </p:grpSpPr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1741" y="3408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400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2173" y="3408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23</a:t>
                </a:r>
                <a:endParaRPr lang="en-US" altLang="en-US" sz="2400" dirty="0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2605" y="3408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97</a:t>
                </a:r>
                <a:endParaRPr lang="en-US" altLang="en-US" sz="2400" dirty="0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/>
            </p:nvSpPr>
            <p:spPr bwMode="auto">
              <a:xfrm>
                <a:off x="3037" y="3408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44</a:t>
                </a:r>
                <a:endParaRPr lang="en-US" altLang="en-US" sz="2400" dirty="0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/>
            </p:nvSpPr>
            <p:spPr bwMode="auto">
              <a:xfrm>
                <a:off x="3469" y="3408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dirty="0">
                    <a:latin typeface="Verdana" panose="020B0604030504040204" pitchFamily="34" charset="0"/>
                  </a:rPr>
                  <a:t>333</a:t>
                </a:r>
                <a:endParaRPr lang="en-US" altLang="en-US" sz="2400" dirty="0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/>
            </p:nvSpPr>
            <p:spPr bwMode="auto">
              <a:xfrm>
                <a:off x="3901" y="3408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/>
            </p:nvSpPr>
            <p:spPr bwMode="auto">
              <a:xfrm>
                <a:off x="4333" y="3408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>
                <a:off x="4765" y="3408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Text Box 33"/>
              <p:cNvSpPr txBox="1">
                <a:spLocks noChangeArrowheads="1"/>
              </p:cNvSpPr>
              <p:nvPr/>
            </p:nvSpPr>
            <p:spPr bwMode="auto">
              <a:xfrm>
                <a:off x="336" y="3456"/>
                <a:ext cx="129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 dirty="0"/>
                  <a:t>After deleting 17</a:t>
                </a:r>
              </a:p>
            </p:txBody>
          </p:sp>
        </p:grpSp>
        <p:grpSp>
          <p:nvGrpSpPr>
            <p:cNvPr id="22563" name="Group 35"/>
            <p:cNvGrpSpPr>
              <a:grpSpLocks/>
            </p:cNvGrpSpPr>
            <p:nvPr/>
          </p:nvGrpSpPr>
          <p:grpSpPr bwMode="auto">
            <a:xfrm>
              <a:off x="3645" y="2929"/>
              <a:ext cx="1347" cy="383"/>
              <a:chOff x="2458" y="1489"/>
              <a:chExt cx="1347" cy="383"/>
            </a:xfrm>
          </p:grpSpPr>
          <p:sp>
            <p:nvSpPr>
              <p:cNvPr id="22564" name="Text Box 36"/>
              <p:cNvSpPr txBox="1">
                <a:spLocks noChangeArrowheads="1"/>
              </p:cNvSpPr>
              <p:nvPr/>
            </p:nvSpPr>
            <p:spPr bwMode="auto">
              <a:xfrm>
                <a:off x="2749" y="1584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rear = 4</a:t>
                </a:r>
              </a:p>
            </p:txBody>
          </p:sp>
          <p:sp>
            <p:nvSpPr>
              <p:cNvPr id="22565" name="Freeform 37"/>
              <p:cNvSpPr>
                <a:spLocks/>
              </p:cNvSpPr>
              <p:nvPr/>
            </p:nvSpPr>
            <p:spPr bwMode="auto">
              <a:xfrm>
                <a:off x="2458" y="1489"/>
                <a:ext cx="242" cy="242"/>
              </a:xfrm>
              <a:custGeom>
                <a:avLst/>
                <a:gdLst>
                  <a:gd name="T0" fmla="*/ 240 w 240"/>
                  <a:gd name="T1" fmla="*/ 240 h 240"/>
                  <a:gd name="T2" fmla="*/ 48 w 240"/>
                  <a:gd name="T3" fmla="*/ 192 h 240"/>
                  <a:gd name="T4" fmla="*/ 0 w 240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66" name="Group 38"/>
            <p:cNvGrpSpPr>
              <a:grpSpLocks/>
            </p:cNvGrpSpPr>
            <p:nvPr/>
          </p:nvGrpSpPr>
          <p:grpSpPr bwMode="auto">
            <a:xfrm>
              <a:off x="1104" y="2928"/>
              <a:ext cx="1248" cy="383"/>
              <a:chOff x="1056" y="3025"/>
              <a:chExt cx="1248" cy="383"/>
            </a:xfrm>
          </p:grpSpPr>
          <p:sp>
            <p:nvSpPr>
              <p:cNvPr id="22567" name="Text Box 39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B0F0"/>
                    </a:solidFill>
                    <a:latin typeface="Verdana" panose="020B0604030504040204" pitchFamily="34" charset="0"/>
                  </a:rPr>
                  <a:t>front = 1</a:t>
                </a:r>
              </a:p>
            </p:txBody>
          </p:sp>
          <p:sp>
            <p:nvSpPr>
              <p:cNvPr id="22568" name="Freeform 40"/>
              <p:cNvSpPr>
                <a:spLocks/>
              </p:cNvSpPr>
              <p:nvPr/>
            </p:nvSpPr>
            <p:spPr bwMode="auto">
              <a:xfrm flipH="1">
                <a:off x="2062" y="3025"/>
                <a:ext cx="242" cy="242"/>
              </a:xfrm>
              <a:custGeom>
                <a:avLst/>
                <a:gdLst>
                  <a:gd name="T0" fmla="*/ 240 w 240"/>
                  <a:gd name="T1" fmla="*/ 240 h 240"/>
                  <a:gd name="T2" fmla="*/ 48 w 240"/>
                  <a:gd name="T3" fmla="*/ 192 h 240"/>
                  <a:gd name="T4" fmla="*/ 0 w 240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75" name="Group 47"/>
          <p:cNvGrpSpPr>
            <a:grpSpLocks/>
          </p:cNvGrpSpPr>
          <p:nvPr/>
        </p:nvGrpSpPr>
        <p:grpSpPr bwMode="auto">
          <a:xfrm>
            <a:off x="533400" y="1157288"/>
            <a:ext cx="7716838" cy="1514476"/>
            <a:chOff x="336" y="870"/>
            <a:chExt cx="4861" cy="954"/>
          </a:xfrm>
          <a:solidFill>
            <a:schemeClr val="bg1"/>
          </a:solidFill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336" y="1440"/>
              <a:ext cx="4861" cy="384"/>
              <a:chOff x="336" y="2304"/>
              <a:chExt cx="4861" cy="384"/>
            </a:xfrm>
            <a:grpFill/>
          </p:grpSpPr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1741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Verdana" panose="020B0604030504040204" pitchFamily="34" charset="0"/>
                  </a:rPr>
                  <a:t>17</a:t>
                </a:r>
                <a:endParaRPr lang="en-US" altLang="en-US" sz="2400"/>
              </a:p>
            </p:txBody>
          </p:sp>
          <p:sp>
            <p:nvSpPr>
              <p:cNvPr id="22534" name="Rectangle 6"/>
              <p:cNvSpPr>
                <a:spLocks noChangeArrowheads="1"/>
              </p:cNvSpPr>
              <p:nvPr/>
            </p:nvSpPr>
            <p:spPr bwMode="auto">
              <a:xfrm>
                <a:off x="2173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Verdana" panose="020B0604030504040204" pitchFamily="34" charset="0"/>
                  </a:rPr>
                  <a:t>23</a:t>
                </a:r>
                <a:endParaRPr lang="en-US" altLang="en-US" sz="2400"/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/>
            </p:nvSpPr>
            <p:spPr bwMode="auto">
              <a:xfrm>
                <a:off x="2605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Verdana" panose="020B0604030504040204" pitchFamily="34" charset="0"/>
                  </a:rPr>
                  <a:t>97</a:t>
                </a:r>
                <a:endParaRPr lang="en-US" altLang="en-US" sz="2400"/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3037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Verdana" panose="020B0604030504040204" pitchFamily="34" charset="0"/>
                  </a:rPr>
                  <a:t>44</a:t>
                </a:r>
                <a:endParaRPr lang="en-US" altLang="en-US" sz="2400"/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3469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/>
            </p:nvSpPr>
            <p:spPr bwMode="auto">
              <a:xfrm>
                <a:off x="3901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/>
            </p:nvSpPr>
            <p:spPr bwMode="auto">
              <a:xfrm>
                <a:off x="4333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4765" y="2304"/>
                <a:ext cx="432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Text Box 13"/>
              <p:cNvSpPr txBox="1">
                <a:spLocks noChangeArrowheads="1"/>
              </p:cNvSpPr>
              <p:nvPr/>
            </p:nvSpPr>
            <p:spPr bwMode="auto">
              <a:xfrm>
                <a:off x="336" y="2352"/>
                <a:ext cx="1296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/>
                  <a:t>Initial queue:</a:t>
                </a:r>
              </a:p>
            </p:txBody>
          </p:sp>
        </p:grpSp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3552" y="957"/>
              <a:ext cx="105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FF99"/>
                  </a:solidFill>
                  <a:latin typeface="Verdana" panose="020B0604030504040204" pitchFamily="34" charset="0"/>
                </a:rPr>
                <a:t>rear = 3</a:t>
              </a:r>
            </a:p>
          </p:txBody>
        </p:sp>
        <p:sp>
          <p:nvSpPr>
            <p:cNvPr id="22571" name="Freeform 43"/>
            <p:cNvSpPr>
              <a:spLocks/>
            </p:cNvSpPr>
            <p:nvPr/>
          </p:nvSpPr>
          <p:spPr bwMode="auto">
            <a:xfrm flipV="1">
              <a:off x="3261" y="1150"/>
              <a:ext cx="242" cy="242"/>
            </a:xfrm>
            <a:custGeom>
              <a:avLst/>
              <a:gdLst>
                <a:gd name="T0" fmla="*/ 240 w 240"/>
                <a:gd name="T1" fmla="*/ 240 h 240"/>
                <a:gd name="T2" fmla="*/ 48 w 240"/>
                <a:gd name="T3" fmla="*/ 192 h 240"/>
                <a:gd name="T4" fmla="*/ 0 w 24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695" y="870"/>
              <a:ext cx="105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FF99"/>
                  </a:solidFill>
                  <a:latin typeface="Verdana" panose="020B0604030504040204" pitchFamily="34" charset="0"/>
                </a:rPr>
                <a:t>front = 0</a:t>
              </a:r>
            </a:p>
          </p:txBody>
        </p:sp>
        <p:sp>
          <p:nvSpPr>
            <p:cNvPr id="22574" name="Freeform 46"/>
            <p:cNvSpPr>
              <a:spLocks/>
            </p:cNvSpPr>
            <p:nvPr/>
          </p:nvSpPr>
          <p:spPr bwMode="auto">
            <a:xfrm flipH="1" flipV="1">
              <a:off x="1726" y="1149"/>
              <a:ext cx="242" cy="242"/>
            </a:xfrm>
            <a:custGeom>
              <a:avLst/>
              <a:gdLst>
                <a:gd name="T0" fmla="*/ 240 w 240"/>
                <a:gd name="T1" fmla="*/ 240 h 240"/>
                <a:gd name="T2" fmla="*/ 48 w 240"/>
                <a:gd name="T3" fmla="*/ 192 h 240"/>
                <a:gd name="T4" fmla="*/ 0 w 24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Problems of Array Implementation 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90689"/>
            <a:ext cx="8640960" cy="448627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static array has </a:t>
            </a:r>
            <a:r>
              <a:rPr lang="en-US" sz="2800" dirty="0">
                <a:solidFill>
                  <a:srgbClr val="FF0000"/>
                </a:solidFill>
              </a:rPr>
              <a:t>limited size</a:t>
            </a:r>
            <a:r>
              <a:rPr lang="en-US" sz="2800" dirty="0"/>
              <a:t>, once rear index is at the end of this array, and there are new items coming in, what can we do?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en-US" sz="2800" dirty="0"/>
              <a:t>Two Solutions:</a:t>
            </a:r>
          </a:p>
          <a:p>
            <a:pPr marL="534988" indent="-534988">
              <a:buNone/>
            </a:pPr>
            <a:r>
              <a:rPr lang="en-US" altLang="en-US" sz="2800" dirty="0"/>
              <a:t>  1.</a:t>
            </a:r>
            <a:r>
              <a:rPr lang="tr-TR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Shifting</a:t>
            </a:r>
            <a:r>
              <a:rPr lang="en-US" altLang="en-US" sz="2800" dirty="0"/>
              <a:t> all items to front in the array to empty </a:t>
            </a:r>
            <a:r>
              <a:rPr lang="tr-TR" altLang="en-US" sz="2800" dirty="0"/>
              <a:t> </a:t>
            </a:r>
            <a:r>
              <a:rPr lang="en-US" altLang="en-US" sz="2800" dirty="0"/>
              <a:t>positions (</a:t>
            </a:r>
            <a:r>
              <a:rPr lang="en-US" altLang="en-US" sz="2800" dirty="0">
                <a:solidFill>
                  <a:srgbClr val="FF3300"/>
                </a:solidFill>
              </a:rPr>
              <a:t>Too Costly…</a:t>
            </a:r>
            <a:r>
              <a:rPr lang="en-US" altLang="en-US" sz="2800" dirty="0"/>
              <a:t>)</a:t>
            </a:r>
          </a:p>
          <a:p>
            <a:pPr marL="0" indent="0">
              <a:buNone/>
            </a:pPr>
            <a:r>
              <a:rPr lang="en-US" altLang="en-US" sz="2800" dirty="0"/>
              <a:t>  2. Moving the rear index to the start of the queue  </a:t>
            </a:r>
          </a:p>
          <a:p>
            <a:pPr marL="0" indent="0">
              <a:buNone/>
            </a:pPr>
            <a:r>
              <a:rPr lang="en-US" altLang="en-US" sz="2800" dirty="0"/>
              <a:t>   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0000"/>
                </a:solidFill>
              </a:rPr>
              <a:t>circular queue </a:t>
            </a:r>
          </a:p>
          <a:p>
            <a:pPr marL="0" indent="0">
              <a:buNone/>
            </a:pPr>
            <a:r>
              <a:rPr lang="tr-TR" altLang="en-US" sz="2800" dirty="0"/>
              <a:t>     </a:t>
            </a:r>
            <a:r>
              <a:rPr lang="en-US" altLang="en-US" sz="2800" dirty="0"/>
              <a:t>A circular queue is implemented on a </a:t>
            </a:r>
            <a:r>
              <a:rPr lang="en-US" altLang="en-US" sz="2800" dirty="0">
                <a:solidFill>
                  <a:srgbClr val="FF0000"/>
                </a:solidFill>
              </a:rPr>
              <a:t>circular array</a:t>
            </a:r>
            <a:r>
              <a:rPr lang="en-US" altLang="en-US" sz="2800" dirty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Circular Queues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8191822" cy="4486274"/>
          </a:xfrm>
        </p:spPr>
        <p:txBody>
          <a:bodyPr/>
          <a:lstStyle/>
          <a:p>
            <a:r>
              <a:rPr lang="en-US" altLang="en-US" sz="2800" dirty="0"/>
              <a:t>When a new item is inserted or deleted, the corresponding index has to be moved upwards.</a:t>
            </a:r>
            <a:endParaRPr lang="tr-TR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After many insert and delete operations, the </a:t>
            </a:r>
            <a:r>
              <a:rPr lang="en-US" altLang="en-US" sz="2800" dirty="0">
                <a:solidFill>
                  <a:srgbClr val="FF0000"/>
                </a:solidFill>
              </a:rPr>
              <a:t>rear might reach the end</a:t>
            </a:r>
            <a:r>
              <a:rPr lang="en-US" altLang="en-US" sz="2800" dirty="0"/>
              <a:t> of the queue and then no more items can be inserted.</a:t>
            </a:r>
            <a:endParaRPr lang="tr-TR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However, the items from the front have been deleted and </a:t>
            </a:r>
            <a:r>
              <a:rPr lang="en-US" altLang="en-US" sz="2800" dirty="0">
                <a:solidFill>
                  <a:srgbClr val="FF0000"/>
                </a:solidFill>
              </a:rPr>
              <a:t>there is space there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Continue insertions from the front</a:t>
            </a:r>
            <a:r>
              <a:rPr lang="tr-TR" altLang="en-US" sz="2800" dirty="0">
                <a:sym typeface="Wingdings" panose="05000000000000000000" pitchFamily="2" charset="2"/>
              </a:rPr>
              <a:t>!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98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Circular Queues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Circular arrays are used to implement circular queue structures.</a:t>
            </a:r>
            <a:endParaRPr lang="tr-TR" altLang="en-US" sz="2800" dirty="0">
              <a:latin typeface="Calibri" panose="020F0502020204030204" pitchFamily="34" charset="0"/>
            </a:endParaRPr>
          </a:p>
          <a:p>
            <a:endParaRPr lang="en-US" altLang="en-US" sz="2800" dirty="0">
              <a:latin typeface="Calibri" panose="020F0502020204030204" pitchFamily="34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</a:rPr>
              <a:t>In circular queues,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w</a:t>
            </a:r>
            <a:r>
              <a:rPr lang="tr-TR" altLang="en-US" sz="2800" dirty="0" err="1">
                <a:latin typeface="Calibri" panose="020F0502020204030204" pitchFamily="34" charset="0"/>
              </a:rPr>
              <a:t>henever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front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back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reaches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end</a:t>
            </a:r>
            <a:r>
              <a:rPr lang="tr-TR" altLang="en-US" sz="2800" dirty="0">
                <a:latin typeface="Calibri" panose="020F0502020204030204" pitchFamily="34" charset="0"/>
              </a:rPr>
              <a:t> of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array</a:t>
            </a:r>
            <a:r>
              <a:rPr lang="tr-TR" altLang="en-US" sz="2800" dirty="0">
                <a:latin typeface="Calibri" panose="020F0502020204030204" pitchFamily="34" charset="0"/>
              </a:rPr>
              <a:t> it is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wrapped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around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beginning</a:t>
            </a:r>
            <a:r>
              <a:rPr lang="tr-TR" altLang="en-US" sz="2800" dirty="0">
                <a:latin typeface="Calibri" panose="020F0502020204030204" pitchFamily="34" charset="0"/>
              </a:rPr>
              <a:t>.</a:t>
            </a:r>
            <a:endParaRPr lang="tr-TR" altLang="en-US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-273050"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   </a:t>
            </a:r>
            <a:r>
              <a:rPr lang="en-US" altLang="en-US" sz="2800" dirty="0"/>
              <a:t>Both the front and the rear </a:t>
            </a:r>
            <a:r>
              <a:rPr lang="tr-TR" altLang="en-US" sz="2800" dirty="0" err="1"/>
              <a:t>indexes</a:t>
            </a:r>
            <a:r>
              <a:rPr lang="en-US" altLang="en-US" sz="2800" dirty="0"/>
              <a:t> wrap around</a:t>
            </a:r>
            <a:r>
              <a:rPr lang="tr-TR" altLang="en-US" sz="2800" dirty="0"/>
              <a:t> </a:t>
            </a: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FF0000"/>
                </a:solidFill>
              </a:rPr>
              <a:t>the beginning </a:t>
            </a:r>
            <a:r>
              <a:rPr lang="en-US" altLang="en-US" sz="2800" dirty="0"/>
              <a:t>of the array.</a:t>
            </a:r>
          </a:p>
        </p:txBody>
      </p:sp>
    </p:spTree>
    <p:extLst>
      <p:ext uri="{BB962C8B-B14F-4D97-AF65-F5344CB8AC3E}">
        <p14:creationId xmlns:p14="http://schemas.microsoft.com/office/powerpoint/2010/main" val="289537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604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Circular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371600"/>
            <a:ext cx="8138864" cy="914400"/>
          </a:xfrm>
        </p:spPr>
        <p:txBody>
          <a:bodyPr/>
          <a:lstStyle/>
          <a:p>
            <a:r>
              <a:rPr lang="en-US" altLang="en-US" sz="2400" dirty="0"/>
              <a:t>We use the array holding queue elements in circular form: The two ends are joined!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609600" y="2497138"/>
            <a:ext cx="8169275" cy="2151062"/>
            <a:chOff x="384" y="1813"/>
            <a:chExt cx="5146" cy="1355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549" y="2352"/>
              <a:ext cx="431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Verdana" panose="020B0604030504040204" pitchFamily="34" charset="0"/>
                </a:rPr>
                <a:t>44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981" y="2352"/>
              <a:ext cx="431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Verdana" panose="020B0604030504040204" pitchFamily="34" charset="0"/>
                </a:rPr>
                <a:t>55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2413" y="235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400">
                <a:latin typeface="Verdana" panose="020B060403050404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845" y="235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400">
                <a:latin typeface="Verdana" panose="020B060403050404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3277" y="235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709" y="2352"/>
              <a:ext cx="431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4141" y="2352"/>
              <a:ext cx="431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4573" y="2352"/>
              <a:ext cx="431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Verdana" panose="020B0604030504040204" pitchFamily="34" charset="0"/>
                </a:rPr>
                <a:t>33</a:t>
              </a: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1693" y="2112"/>
              <a:ext cx="3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0      1      2      3      4      5      6     7</a:t>
              </a:r>
              <a:endParaRPr lang="en-US" altLang="en-US" sz="2000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84" y="2352"/>
              <a:ext cx="9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dirty="0">
                  <a:solidFill>
                    <a:srgbClr val="FFFF99"/>
                  </a:solidFill>
                  <a:latin typeface="Verdana" panose="020B0604030504040204" pitchFamily="34" charset="0"/>
                </a:rPr>
                <a:t>   </a:t>
              </a:r>
              <a:r>
                <a:rPr lang="en-US" altLang="en-US" sz="2400" dirty="0">
                  <a:latin typeface="Verdana" panose="020B0604030504040204" pitchFamily="34" charset="0"/>
                </a:rPr>
                <a:t>Queue</a:t>
              </a:r>
            </a:p>
          </p:txBody>
        </p:sp>
        <p:grpSp>
          <p:nvGrpSpPr>
            <p:cNvPr id="24600" name="Group 24"/>
            <p:cNvGrpSpPr>
              <a:grpSpLocks/>
            </p:cNvGrpSpPr>
            <p:nvPr/>
          </p:nvGrpSpPr>
          <p:grpSpPr bwMode="auto">
            <a:xfrm>
              <a:off x="1008" y="2785"/>
              <a:ext cx="1149" cy="383"/>
              <a:chOff x="2499" y="2785"/>
              <a:chExt cx="1149" cy="383"/>
            </a:xfrm>
          </p:grpSpPr>
          <p:sp>
            <p:nvSpPr>
              <p:cNvPr id="24593" name="Text Box 17"/>
              <p:cNvSpPr txBox="1">
                <a:spLocks noChangeArrowheads="1"/>
              </p:cNvSpPr>
              <p:nvPr/>
            </p:nvSpPr>
            <p:spPr bwMode="auto">
              <a:xfrm>
                <a:off x="2499" y="2880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 dirty="0">
                    <a:latin typeface="Verdana" panose="020B0604030504040204" pitchFamily="34" charset="0"/>
                  </a:rPr>
                  <a:t>rear = 1</a:t>
                </a:r>
              </a:p>
            </p:txBody>
          </p:sp>
          <p:sp>
            <p:nvSpPr>
              <p:cNvPr id="24594" name="Freeform 18"/>
              <p:cNvSpPr>
                <a:spLocks/>
              </p:cNvSpPr>
              <p:nvPr/>
            </p:nvSpPr>
            <p:spPr bwMode="auto">
              <a:xfrm flipH="1">
                <a:off x="3406" y="2785"/>
                <a:ext cx="242" cy="242"/>
              </a:xfrm>
              <a:custGeom>
                <a:avLst/>
                <a:gdLst>
                  <a:gd name="T0" fmla="*/ 240 w 240"/>
                  <a:gd name="T1" fmla="*/ 240 h 240"/>
                  <a:gd name="T2" fmla="*/ 48 w 240"/>
                  <a:gd name="T3" fmla="*/ 192 h 240"/>
                  <a:gd name="T4" fmla="*/ 0 w 240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8" name="Group 22"/>
            <p:cNvGrpSpPr>
              <a:grpSpLocks/>
            </p:cNvGrpSpPr>
            <p:nvPr/>
          </p:nvGrpSpPr>
          <p:grpSpPr bwMode="auto">
            <a:xfrm>
              <a:off x="2640" y="2784"/>
              <a:ext cx="1248" cy="383"/>
              <a:chOff x="528" y="2784"/>
              <a:chExt cx="1248" cy="383"/>
            </a:xfrm>
          </p:grpSpPr>
          <p:sp>
            <p:nvSpPr>
              <p:cNvPr id="24596" name="Text Box 20"/>
              <p:cNvSpPr txBox="1">
                <a:spLocks noChangeArrowheads="1"/>
              </p:cNvSpPr>
              <p:nvPr/>
            </p:nvSpPr>
            <p:spPr bwMode="auto">
              <a:xfrm>
                <a:off x="528" y="2879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400" dirty="0">
                    <a:latin typeface="Verdana" panose="020B0604030504040204" pitchFamily="34" charset="0"/>
                  </a:rPr>
                  <a:t>front = 5</a:t>
                </a:r>
              </a:p>
            </p:txBody>
          </p:sp>
          <p:sp>
            <p:nvSpPr>
              <p:cNvPr id="24597" name="Freeform 21"/>
              <p:cNvSpPr>
                <a:spLocks/>
              </p:cNvSpPr>
              <p:nvPr/>
            </p:nvSpPr>
            <p:spPr bwMode="auto">
              <a:xfrm flipH="1">
                <a:off x="1534" y="2784"/>
                <a:ext cx="242" cy="242"/>
              </a:xfrm>
              <a:custGeom>
                <a:avLst/>
                <a:gdLst>
                  <a:gd name="T0" fmla="*/ 240 w 240"/>
                  <a:gd name="T1" fmla="*/ 240 h 240"/>
                  <a:gd name="T2" fmla="*/ 48 w 240"/>
                  <a:gd name="T3" fmla="*/ 192 h 240"/>
                  <a:gd name="T4" fmla="*/ 0 w 240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1392" y="2400"/>
              <a:ext cx="38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auto">
            <a:xfrm>
              <a:off x="906" y="1813"/>
              <a:ext cx="4624" cy="595"/>
            </a:xfrm>
            <a:custGeom>
              <a:avLst/>
              <a:gdLst>
                <a:gd name="T0" fmla="*/ 4408 w 4624"/>
                <a:gd name="T1" fmla="*/ 587 h 595"/>
                <a:gd name="T2" fmla="*/ 4566 w 4624"/>
                <a:gd name="T3" fmla="*/ 508 h 595"/>
                <a:gd name="T4" fmla="*/ 4592 w 4624"/>
                <a:gd name="T5" fmla="*/ 284 h 595"/>
                <a:gd name="T6" fmla="*/ 4374 w 4624"/>
                <a:gd name="T7" fmla="*/ 107 h 595"/>
                <a:gd name="T8" fmla="*/ 3267 w 4624"/>
                <a:gd name="T9" fmla="*/ 40 h 595"/>
                <a:gd name="T10" fmla="*/ 1638 w 4624"/>
                <a:gd name="T11" fmla="*/ 11 h 595"/>
                <a:gd name="T12" fmla="*/ 294 w 4624"/>
                <a:gd name="T13" fmla="*/ 107 h 595"/>
                <a:gd name="T14" fmla="*/ 24 w 4624"/>
                <a:gd name="T15" fmla="*/ 343 h 595"/>
                <a:gd name="T16" fmla="*/ 149 w 4624"/>
                <a:gd name="T17" fmla="*/ 554 h 595"/>
                <a:gd name="T18" fmla="*/ 390 w 4624"/>
                <a:gd name="T19" fmla="*/ 58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4" h="595">
                  <a:moveTo>
                    <a:pt x="4408" y="587"/>
                  </a:moveTo>
                  <a:cubicBezTo>
                    <a:pt x="4434" y="574"/>
                    <a:pt x="4535" y="559"/>
                    <a:pt x="4566" y="508"/>
                  </a:cubicBezTo>
                  <a:cubicBezTo>
                    <a:pt x="4597" y="457"/>
                    <a:pt x="4624" y="351"/>
                    <a:pt x="4592" y="284"/>
                  </a:cubicBezTo>
                  <a:cubicBezTo>
                    <a:pt x="4560" y="217"/>
                    <a:pt x="4595" y="148"/>
                    <a:pt x="4374" y="107"/>
                  </a:cubicBezTo>
                  <a:cubicBezTo>
                    <a:pt x="4153" y="66"/>
                    <a:pt x="3723" y="56"/>
                    <a:pt x="3267" y="40"/>
                  </a:cubicBezTo>
                  <a:cubicBezTo>
                    <a:pt x="2811" y="24"/>
                    <a:pt x="2134" y="0"/>
                    <a:pt x="1638" y="11"/>
                  </a:cubicBezTo>
                  <a:cubicBezTo>
                    <a:pt x="1142" y="22"/>
                    <a:pt x="563" y="52"/>
                    <a:pt x="294" y="107"/>
                  </a:cubicBezTo>
                  <a:cubicBezTo>
                    <a:pt x="25" y="162"/>
                    <a:pt x="48" y="269"/>
                    <a:pt x="24" y="343"/>
                  </a:cubicBezTo>
                  <a:cubicBezTo>
                    <a:pt x="0" y="417"/>
                    <a:pt x="88" y="513"/>
                    <a:pt x="149" y="554"/>
                  </a:cubicBezTo>
                  <a:cubicBezTo>
                    <a:pt x="210" y="595"/>
                    <a:pt x="340" y="580"/>
                    <a:pt x="390" y="587"/>
                  </a:cubicBezTo>
                </a:path>
              </a:pathLst>
            </a:custGeom>
            <a:noFill/>
            <a:ln w="19050" cap="flat" cmpd="sng">
              <a:solidFill>
                <a:srgbClr val="FF66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3" name="Rectangle 27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4800600"/>
            <a:ext cx="7918648" cy="1752600"/>
          </a:xfrm>
        </p:spPr>
        <p:txBody>
          <a:bodyPr/>
          <a:lstStyle/>
          <a:p>
            <a:r>
              <a:rPr lang="en-US" altLang="en-US" sz="2400" dirty="0"/>
              <a:t>Elements were added to this queue in the order </a:t>
            </a:r>
            <a:r>
              <a:rPr lang="en-US" altLang="en-US" sz="2400" dirty="0">
                <a:latin typeface="Verdana" panose="020B0604030504040204" pitchFamily="34" charset="0"/>
              </a:rPr>
              <a:t>11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Verdana" panose="020B0604030504040204" pitchFamily="34" charset="0"/>
              </a:rPr>
              <a:t>22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Verdana" panose="020B0604030504040204" pitchFamily="34" charset="0"/>
              </a:rPr>
              <a:t>33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Verdana" panose="020B0604030504040204" pitchFamily="34" charset="0"/>
              </a:rPr>
              <a:t>44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Verdana" panose="020B0604030504040204" pitchFamily="34" charset="0"/>
              </a:rPr>
              <a:t>55</a:t>
            </a:r>
            <a:r>
              <a:rPr lang="en-US" altLang="en-US" sz="2400" dirty="0"/>
              <a:t>, and will be removed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250098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8305800" cy="838200"/>
          </a:xfrm>
        </p:spPr>
        <p:txBody>
          <a:bodyPr/>
          <a:lstStyle/>
          <a:p>
            <a:r>
              <a:rPr lang="en-US" sz="3200" dirty="0"/>
              <a:t>Example of a Circular Queue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4000">
              <a:solidFill>
                <a:srgbClr val="00357F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133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14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895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48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9050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447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2192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1430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1676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8382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858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620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9906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858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4648200" y="4495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5105400" y="556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8768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44958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40386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35814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3352800" y="563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327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34290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29718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2819400" y="518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2895600" y="5562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124200" y="601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2819400" y="4876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65532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315200" y="2057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7391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67818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55626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9" name="Rectangle 53"/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0" name="Rectangle 54"/>
          <p:cNvSpPr>
            <a:spLocks noChangeArrowheads="1"/>
          </p:cNvSpPr>
          <p:nvPr/>
        </p:nvSpPr>
        <p:spPr bwMode="auto">
          <a:xfrm>
            <a:off x="60960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57150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52578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51054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51816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54102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51054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2895600" y="1600200"/>
            <a:ext cx="22098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7 enqueues</a:t>
            </a:r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457200" y="1066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79" name="Text Box 63"/>
          <p:cNvSpPr txBox="1">
            <a:spLocks noChangeArrowheads="1"/>
          </p:cNvSpPr>
          <p:nvPr/>
        </p:nvSpPr>
        <p:spPr bwMode="auto">
          <a:xfrm>
            <a:off x="3799867" y="2877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838200" y="14478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H="1" flipV="1">
            <a:off x="3386847" y="30763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3886200" y="26670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3" name="Text Box 67"/>
          <p:cNvSpPr txBox="1">
            <a:spLocks noChangeArrowheads="1"/>
          </p:cNvSpPr>
          <p:nvPr/>
        </p:nvSpPr>
        <p:spPr bwMode="auto">
          <a:xfrm>
            <a:off x="7467600" y="1295400"/>
            <a:ext cx="1371600" cy="701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5 dequeues</a:t>
            </a:r>
          </a:p>
        </p:txBody>
      </p:sp>
      <p:sp>
        <p:nvSpPr>
          <p:cNvPr id="60484" name="Text Box 68"/>
          <p:cNvSpPr txBox="1">
            <a:spLocks noChangeArrowheads="1"/>
          </p:cNvSpPr>
          <p:nvPr/>
        </p:nvSpPr>
        <p:spPr bwMode="auto">
          <a:xfrm>
            <a:off x="8229600" y="2362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8375920" y="287259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H="1">
            <a:off x="7772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H="1">
            <a:off x="7772400" y="307103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8" name="Text Box 72"/>
          <p:cNvSpPr txBox="1">
            <a:spLocks noChangeArrowheads="1"/>
          </p:cNvSpPr>
          <p:nvPr/>
        </p:nvSpPr>
        <p:spPr bwMode="auto">
          <a:xfrm>
            <a:off x="5562600" y="5715000"/>
            <a:ext cx="28194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8 more enqueues</a:t>
            </a:r>
          </a:p>
        </p:txBody>
      </p:sp>
      <p:sp>
        <p:nvSpPr>
          <p:cNvPr id="60489" name="Text Box 73"/>
          <p:cNvSpPr txBox="1">
            <a:spLocks noChangeArrowheads="1"/>
          </p:cNvSpPr>
          <p:nvPr/>
        </p:nvSpPr>
        <p:spPr bwMode="auto">
          <a:xfrm>
            <a:off x="6019800" y="5029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H="1">
            <a:off x="55626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1" name="Text Box 75"/>
          <p:cNvSpPr txBox="1">
            <a:spLocks noChangeArrowheads="1"/>
          </p:cNvSpPr>
          <p:nvPr/>
        </p:nvSpPr>
        <p:spPr bwMode="auto">
          <a:xfrm>
            <a:off x="4349885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H="1">
            <a:off x="3968885" y="41148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H="1">
            <a:off x="5638800" y="4114800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5380"/>
            <a:ext cx="7793037" cy="1462088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Circular</a:t>
            </a:r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 Queue Operations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22263" y="2133600"/>
            <a:ext cx="6337300" cy="1316038"/>
            <a:chOff x="1979613" y="2133600"/>
            <a:chExt cx="6337300" cy="1316038"/>
          </a:xfrm>
        </p:grpSpPr>
        <p:sp>
          <p:nvSpPr>
            <p:cNvPr id="10321" name="Rectangle 3"/>
            <p:cNvSpPr>
              <a:spLocks noChangeArrowheads="1"/>
            </p:cNvSpPr>
            <p:nvPr/>
          </p:nvSpPr>
          <p:spPr bwMode="auto">
            <a:xfrm>
              <a:off x="1979613" y="2133600"/>
              <a:ext cx="1871662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r-TR" altLang="en-US" sz="2400" dirty="0" err="1"/>
                <a:t>Initial</a:t>
              </a:r>
              <a:r>
                <a:rPr lang="tr-TR" altLang="en-US" sz="2400" dirty="0"/>
                <a:t> </a:t>
              </a:r>
              <a:r>
                <a:rPr lang="tr-TR" altLang="en-US" sz="2400" dirty="0" err="1"/>
                <a:t>state</a:t>
              </a:r>
              <a:r>
                <a:rPr lang="tr-TR" altLang="en-US" sz="2400" dirty="0"/>
                <a:t>:  </a:t>
              </a:r>
            </a:p>
          </p:txBody>
        </p:sp>
        <p:grpSp>
          <p:nvGrpSpPr>
            <p:cNvPr id="10322" name="Group 147"/>
            <p:cNvGrpSpPr>
              <a:grpSpLocks/>
            </p:cNvGrpSpPr>
            <p:nvPr/>
          </p:nvGrpSpPr>
          <p:grpSpPr bwMode="auto">
            <a:xfrm>
              <a:off x="3997325" y="2205038"/>
              <a:ext cx="4319588" cy="346075"/>
              <a:chOff x="2608" y="1352"/>
              <a:chExt cx="2721" cy="218"/>
            </a:xfrm>
          </p:grpSpPr>
          <p:sp>
            <p:nvSpPr>
              <p:cNvPr id="10329" name="Text Box 6"/>
              <p:cNvSpPr txBox="1">
                <a:spLocks noChangeArrowheads="1"/>
              </p:cNvSpPr>
              <p:nvPr/>
            </p:nvSpPr>
            <p:spPr bwMode="auto">
              <a:xfrm>
                <a:off x="2608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0" name="Text Box 7"/>
              <p:cNvSpPr txBox="1">
                <a:spLocks noChangeArrowheads="1"/>
              </p:cNvSpPr>
              <p:nvPr/>
            </p:nvSpPr>
            <p:spPr bwMode="auto">
              <a:xfrm>
                <a:off x="2880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1" name="Text Box 8"/>
              <p:cNvSpPr txBox="1">
                <a:spLocks noChangeArrowheads="1"/>
              </p:cNvSpPr>
              <p:nvPr/>
            </p:nvSpPr>
            <p:spPr bwMode="auto">
              <a:xfrm>
                <a:off x="3152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2" name="Text Box 9"/>
              <p:cNvSpPr txBox="1">
                <a:spLocks noChangeArrowheads="1"/>
              </p:cNvSpPr>
              <p:nvPr/>
            </p:nvSpPr>
            <p:spPr bwMode="auto">
              <a:xfrm>
                <a:off x="3424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3" name="Text Box 10"/>
              <p:cNvSpPr txBox="1">
                <a:spLocks noChangeArrowheads="1"/>
              </p:cNvSpPr>
              <p:nvPr/>
            </p:nvSpPr>
            <p:spPr bwMode="auto">
              <a:xfrm>
                <a:off x="3696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4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5" name="Text Box 12"/>
              <p:cNvSpPr txBox="1">
                <a:spLocks noChangeArrowheads="1"/>
              </p:cNvSpPr>
              <p:nvPr/>
            </p:nvSpPr>
            <p:spPr bwMode="auto">
              <a:xfrm>
                <a:off x="4241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6" name="Text Box 13"/>
              <p:cNvSpPr txBox="1">
                <a:spLocks noChangeArrowheads="1"/>
              </p:cNvSpPr>
              <p:nvPr/>
            </p:nvSpPr>
            <p:spPr bwMode="auto">
              <a:xfrm>
                <a:off x="4513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37" name="Text Box 14"/>
              <p:cNvSpPr txBox="1">
                <a:spLocks noChangeArrowheads="1"/>
              </p:cNvSpPr>
              <p:nvPr/>
            </p:nvSpPr>
            <p:spPr bwMode="auto">
              <a:xfrm>
                <a:off x="4785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</a:t>
                </a:r>
              </a:p>
            </p:txBody>
          </p:sp>
          <p:sp>
            <p:nvSpPr>
              <p:cNvPr id="10338" name="Text Box 15"/>
              <p:cNvSpPr txBox="1">
                <a:spLocks noChangeArrowheads="1"/>
              </p:cNvSpPr>
              <p:nvPr/>
            </p:nvSpPr>
            <p:spPr bwMode="auto">
              <a:xfrm>
                <a:off x="5057" y="1352"/>
                <a:ext cx="272" cy="21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</a:t>
                </a:r>
              </a:p>
            </p:txBody>
          </p:sp>
        </p:grpSp>
        <p:grpSp>
          <p:nvGrpSpPr>
            <p:cNvPr id="10323" name="Group 153"/>
            <p:cNvGrpSpPr>
              <a:grpSpLocks/>
            </p:cNvGrpSpPr>
            <p:nvPr/>
          </p:nvGrpSpPr>
          <p:grpSpPr bwMode="auto">
            <a:xfrm>
              <a:off x="7885113" y="2563813"/>
              <a:ext cx="366712" cy="842962"/>
              <a:chOff x="5375" y="1570"/>
              <a:chExt cx="231" cy="531"/>
            </a:xfrm>
          </p:grpSpPr>
          <p:sp>
            <p:nvSpPr>
              <p:cNvPr id="10327" name="AutoShape 148"/>
              <p:cNvSpPr>
                <a:spLocks noChangeArrowheads="1"/>
              </p:cNvSpPr>
              <p:nvPr/>
            </p:nvSpPr>
            <p:spPr bwMode="auto">
              <a:xfrm>
                <a:off x="5465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28" name="Text Box 150"/>
              <p:cNvSpPr txBox="1">
                <a:spLocks noChangeArrowheads="1"/>
              </p:cNvSpPr>
              <p:nvPr/>
            </p:nvSpPr>
            <p:spPr bwMode="auto">
              <a:xfrm rot="-5400000">
                <a:off x="5241" y="17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rear</a:t>
                </a:r>
                <a:endParaRPr lang="tr-TR" altLang="en-US" sz="1800" dirty="0"/>
              </a:p>
            </p:txBody>
          </p:sp>
        </p:grpSp>
        <p:grpSp>
          <p:nvGrpSpPr>
            <p:cNvPr id="10324" name="Group 152"/>
            <p:cNvGrpSpPr>
              <a:grpSpLocks/>
            </p:cNvGrpSpPr>
            <p:nvPr/>
          </p:nvGrpSpPr>
          <p:grpSpPr bwMode="auto">
            <a:xfrm>
              <a:off x="7473950" y="2563813"/>
              <a:ext cx="366713" cy="885825"/>
              <a:chOff x="5116" y="1570"/>
              <a:chExt cx="231" cy="558"/>
            </a:xfrm>
          </p:grpSpPr>
          <p:sp>
            <p:nvSpPr>
              <p:cNvPr id="10325" name="Text Box 149"/>
              <p:cNvSpPr txBox="1">
                <a:spLocks noChangeArrowheads="1"/>
              </p:cNvSpPr>
              <p:nvPr/>
            </p:nvSpPr>
            <p:spPr bwMode="auto">
              <a:xfrm rot="-5400000">
                <a:off x="5005" y="1785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front</a:t>
                </a:r>
              </a:p>
            </p:txBody>
          </p:sp>
          <p:sp>
            <p:nvSpPr>
              <p:cNvPr id="10326" name="AutoShape 151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755650" y="3779044"/>
            <a:ext cx="5903913" cy="1290637"/>
            <a:chOff x="2484438" y="3789363"/>
            <a:chExt cx="5903912" cy="1290637"/>
          </a:xfrm>
        </p:grpSpPr>
        <p:sp>
          <p:nvSpPr>
            <p:cNvPr id="10304" name="Text Box 77"/>
            <p:cNvSpPr txBox="1">
              <a:spLocks noChangeArrowheads="1"/>
            </p:cNvSpPr>
            <p:nvPr/>
          </p:nvSpPr>
          <p:spPr bwMode="auto">
            <a:xfrm>
              <a:off x="4068763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2</a:t>
              </a:r>
            </a:p>
          </p:txBody>
        </p:sp>
        <p:sp>
          <p:nvSpPr>
            <p:cNvPr id="10305" name="Text Box 78"/>
            <p:cNvSpPr txBox="1">
              <a:spLocks noChangeArrowheads="1"/>
            </p:cNvSpPr>
            <p:nvPr/>
          </p:nvSpPr>
          <p:spPr bwMode="auto">
            <a:xfrm>
              <a:off x="4500563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06" name="Text Box 79"/>
            <p:cNvSpPr txBox="1">
              <a:spLocks noChangeArrowheads="1"/>
            </p:cNvSpPr>
            <p:nvPr/>
          </p:nvSpPr>
          <p:spPr bwMode="auto">
            <a:xfrm>
              <a:off x="4932363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07" name="Text Box 80"/>
            <p:cNvSpPr txBox="1">
              <a:spLocks noChangeArrowheads="1"/>
            </p:cNvSpPr>
            <p:nvPr/>
          </p:nvSpPr>
          <p:spPr bwMode="auto">
            <a:xfrm>
              <a:off x="5364163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08" name="Text Box 81"/>
            <p:cNvSpPr txBox="1">
              <a:spLocks noChangeArrowheads="1"/>
            </p:cNvSpPr>
            <p:nvPr/>
          </p:nvSpPr>
          <p:spPr bwMode="auto">
            <a:xfrm>
              <a:off x="5795963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09" name="Text Box 82"/>
            <p:cNvSpPr txBox="1">
              <a:spLocks noChangeArrowheads="1"/>
            </p:cNvSpPr>
            <p:nvPr/>
          </p:nvSpPr>
          <p:spPr bwMode="auto">
            <a:xfrm>
              <a:off x="6229350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10" name="Text Box 83"/>
            <p:cNvSpPr txBox="1">
              <a:spLocks noChangeArrowheads="1"/>
            </p:cNvSpPr>
            <p:nvPr/>
          </p:nvSpPr>
          <p:spPr bwMode="auto">
            <a:xfrm>
              <a:off x="6661150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11" name="Text Box 84"/>
            <p:cNvSpPr txBox="1">
              <a:spLocks noChangeArrowheads="1"/>
            </p:cNvSpPr>
            <p:nvPr/>
          </p:nvSpPr>
          <p:spPr bwMode="auto">
            <a:xfrm>
              <a:off x="7092950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312" name="Text Box 85"/>
            <p:cNvSpPr txBox="1">
              <a:spLocks noChangeArrowheads="1"/>
            </p:cNvSpPr>
            <p:nvPr/>
          </p:nvSpPr>
          <p:spPr bwMode="auto">
            <a:xfrm>
              <a:off x="7524750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4</a:t>
              </a:r>
            </a:p>
          </p:txBody>
        </p:sp>
        <p:sp>
          <p:nvSpPr>
            <p:cNvPr id="10313" name="Text Box 86"/>
            <p:cNvSpPr txBox="1">
              <a:spLocks noChangeArrowheads="1"/>
            </p:cNvSpPr>
            <p:nvPr/>
          </p:nvSpPr>
          <p:spPr bwMode="auto">
            <a:xfrm>
              <a:off x="7956550" y="3789363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10314" name="Group 154"/>
            <p:cNvGrpSpPr>
              <a:grpSpLocks/>
            </p:cNvGrpSpPr>
            <p:nvPr/>
          </p:nvGrpSpPr>
          <p:grpSpPr bwMode="auto">
            <a:xfrm>
              <a:off x="4068763" y="4149725"/>
              <a:ext cx="366712" cy="842963"/>
              <a:chOff x="5375" y="1570"/>
              <a:chExt cx="231" cy="531"/>
            </a:xfrm>
          </p:grpSpPr>
          <p:sp>
            <p:nvSpPr>
              <p:cNvPr id="10319" name="AutoShape 155"/>
              <p:cNvSpPr>
                <a:spLocks noChangeArrowheads="1"/>
              </p:cNvSpPr>
              <p:nvPr/>
            </p:nvSpPr>
            <p:spPr bwMode="auto">
              <a:xfrm>
                <a:off x="5465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20" name="Text Box 156"/>
              <p:cNvSpPr txBox="1">
                <a:spLocks noChangeArrowheads="1"/>
              </p:cNvSpPr>
              <p:nvPr/>
            </p:nvSpPr>
            <p:spPr bwMode="auto">
              <a:xfrm rot="-5400000">
                <a:off x="5241" y="17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rear</a:t>
                </a:r>
                <a:endParaRPr lang="tr-TR" altLang="en-US" sz="1800" dirty="0"/>
              </a:p>
            </p:txBody>
          </p:sp>
        </p:grpSp>
        <p:grpSp>
          <p:nvGrpSpPr>
            <p:cNvPr id="10315" name="Group 157"/>
            <p:cNvGrpSpPr>
              <a:grpSpLocks/>
            </p:cNvGrpSpPr>
            <p:nvPr/>
          </p:nvGrpSpPr>
          <p:grpSpPr bwMode="auto">
            <a:xfrm>
              <a:off x="7564438" y="4194175"/>
              <a:ext cx="366712" cy="885825"/>
              <a:chOff x="5116" y="1570"/>
              <a:chExt cx="231" cy="558"/>
            </a:xfrm>
          </p:grpSpPr>
          <p:sp>
            <p:nvSpPr>
              <p:cNvPr id="10317" name="Text Box 158"/>
              <p:cNvSpPr txBox="1">
                <a:spLocks noChangeArrowheads="1"/>
              </p:cNvSpPr>
              <p:nvPr/>
            </p:nvSpPr>
            <p:spPr bwMode="auto">
              <a:xfrm rot="-5400000">
                <a:off x="5005" y="1785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front</a:t>
                </a:r>
              </a:p>
            </p:txBody>
          </p:sp>
          <p:sp>
            <p:nvSpPr>
              <p:cNvPr id="10318" name="AutoShape 159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10316" name="Text Box 177"/>
            <p:cNvSpPr txBox="1">
              <a:spLocks noChangeArrowheads="1"/>
            </p:cNvSpPr>
            <p:nvPr/>
          </p:nvSpPr>
          <p:spPr bwMode="auto">
            <a:xfrm>
              <a:off x="2484438" y="3789363"/>
              <a:ext cx="1512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dirty="0" err="1">
                  <a:latin typeface="Courier New" panose="02070309020205020404" pitchFamily="49" charset="0"/>
                </a:rPr>
                <a:t>enqueue</a:t>
              </a:r>
              <a:r>
                <a:rPr lang="tr-TR" altLang="en-US" dirty="0">
                  <a:latin typeface="Courier New" panose="02070309020205020404" pitchFamily="49" charset="0"/>
                </a:rPr>
                <a:t>(2)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55650" y="5373688"/>
            <a:ext cx="5903913" cy="1290637"/>
            <a:chOff x="2484438" y="5373688"/>
            <a:chExt cx="5903912" cy="1290637"/>
          </a:xfrm>
        </p:grpSpPr>
        <p:sp>
          <p:nvSpPr>
            <p:cNvPr id="10287" name="Text Box 160"/>
            <p:cNvSpPr txBox="1">
              <a:spLocks noChangeArrowheads="1"/>
            </p:cNvSpPr>
            <p:nvPr/>
          </p:nvSpPr>
          <p:spPr bwMode="auto">
            <a:xfrm>
              <a:off x="4068763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2</a:t>
              </a:r>
            </a:p>
          </p:txBody>
        </p:sp>
        <p:sp>
          <p:nvSpPr>
            <p:cNvPr id="10288" name="Text Box 161"/>
            <p:cNvSpPr txBox="1">
              <a:spLocks noChangeArrowheads="1"/>
            </p:cNvSpPr>
            <p:nvPr/>
          </p:nvSpPr>
          <p:spPr bwMode="auto">
            <a:xfrm>
              <a:off x="4500563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</a:p>
          </p:txBody>
        </p:sp>
        <p:sp>
          <p:nvSpPr>
            <p:cNvPr id="10289" name="Text Box 162"/>
            <p:cNvSpPr txBox="1">
              <a:spLocks noChangeArrowheads="1"/>
            </p:cNvSpPr>
            <p:nvPr/>
          </p:nvSpPr>
          <p:spPr bwMode="auto">
            <a:xfrm>
              <a:off x="4932363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0" name="Text Box 163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1" name="Text Box 164"/>
            <p:cNvSpPr txBox="1">
              <a:spLocks noChangeArrowheads="1"/>
            </p:cNvSpPr>
            <p:nvPr/>
          </p:nvSpPr>
          <p:spPr bwMode="auto">
            <a:xfrm>
              <a:off x="5795963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2" name="Text Box 165"/>
            <p:cNvSpPr txBox="1">
              <a:spLocks noChangeArrowheads="1"/>
            </p:cNvSpPr>
            <p:nvPr/>
          </p:nvSpPr>
          <p:spPr bwMode="auto">
            <a:xfrm>
              <a:off x="6229350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3" name="Text Box 166"/>
            <p:cNvSpPr txBox="1">
              <a:spLocks noChangeArrowheads="1"/>
            </p:cNvSpPr>
            <p:nvPr/>
          </p:nvSpPr>
          <p:spPr bwMode="auto">
            <a:xfrm>
              <a:off x="6661150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4" name="Text Box 167"/>
            <p:cNvSpPr txBox="1">
              <a:spLocks noChangeArrowheads="1"/>
            </p:cNvSpPr>
            <p:nvPr/>
          </p:nvSpPr>
          <p:spPr bwMode="auto">
            <a:xfrm>
              <a:off x="7092950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0295" name="Text Box 168"/>
            <p:cNvSpPr txBox="1">
              <a:spLocks noChangeArrowheads="1"/>
            </p:cNvSpPr>
            <p:nvPr/>
          </p:nvSpPr>
          <p:spPr bwMode="auto">
            <a:xfrm>
              <a:off x="7524750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4</a:t>
              </a:r>
            </a:p>
          </p:txBody>
        </p:sp>
        <p:sp>
          <p:nvSpPr>
            <p:cNvPr id="10296" name="Text Box 169"/>
            <p:cNvSpPr txBox="1">
              <a:spLocks noChangeArrowheads="1"/>
            </p:cNvSpPr>
            <p:nvPr/>
          </p:nvSpPr>
          <p:spPr bwMode="auto">
            <a:xfrm>
              <a:off x="7956550" y="5373688"/>
              <a:ext cx="431800" cy="3460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10297" name="Group 170"/>
            <p:cNvGrpSpPr>
              <a:grpSpLocks/>
            </p:cNvGrpSpPr>
            <p:nvPr/>
          </p:nvGrpSpPr>
          <p:grpSpPr bwMode="auto">
            <a:xfrm>
              <a:off x="4494213" y="5734050"/>
              <a:ext cx="366712" cy="842963"/>
              <a:chOff x="5375" y="1570"/>
              <a:chExt cx="231" cy="531"/>
            </a:xfrm>
          </p:grpSpPr>
          <p:sp>
            <p:nvSpPr>
              <p:cNvPr id="10302" name="AutoShape 171"/>
              <p:cNvSpPr>
                <a:spLocks noChangeArrowheads="1"/>
              </p:cNvSpPr>
              <p:nvPr/>
            </p:nvSpPr>
            <p:spPr bwMode="auto">
              <a:xfrm>
                <a:off x="5465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303" name="Text Box 172"/>
              <p:cNvSpPr txBox="1">
                <a:spLocks noChangeArrowheads="1"/>
              </p:cNvSpPr>
              <p:nvPr/>
            </p:nvSpPr>
            <p:spPr bwMode="auto">
              <a:xfrm rot="-5400000">
                <a:off x="5241" y="17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rear</a:t>
                </a:r>
                <a:endParaRPr lang="tr-TR" altLang="en-US" sz="1800" dirty="0"/>
              </a:p>
            </p:txBody>
          </p:sp>
        </p:grpSp>
        <p:grpSp>
          <p:nvGrpSpPr>
            <p:cNvPr id="10298" name="Group 173"/>
            <p:cNvGrpSpPr>
              <a:grpSpLocks/>
            </p:cNvGrpSpPr>
            <p:nvPr/>
          </p:nvGrpSpPr>
          <p:grpSpPr bwMode="auto">
            <a:xfrm>
              <a:off x="7564438" y="5778500"/>
              <a:ext cx="366712" cy="885825"/>
              <a:chOff x="5116" y="1570"/>
              <a:chExt cx="231" cy="558"/>
            </a:xfrm>
          </p:grpSpPr>
          <p:sp>
            <p:nvSpPr>
              <p:cNvPr id="10300" name="Text Box 174"/>
              <p:cNvSpPr txBox="1">
                <a:spLocks noChangeArrowheads="1"/>
              </p:cNvSpPr>
              <p:nvPr/>
            </p:nvSpPr>
            <p:spPr bwMode="auto">
              <a:xfrm rot="-5400000">
                <a:off x="5005" y="1785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front</a:t>
                </a:r>
              </a:p>
            </p:txBody>
          </p:sp>
          <p:sp>
            <p:nvSpPr>
              <p:cNvPr id="10301" name="AutoShape 175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10299" name="Text Box 178"/>
            <p:cNvSpPr txBox="1">
              <a:spLocks noChangeArrowheads="1"/>
            </p:cNvSpPr>
            <p:nvPr/>
          </p:nvSpPr>
          <p:spPr bwMode="auto">
            <a:xfrm>
              <a:off x="2484438" y="5373688"/>
              <a:ext cx="1512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>
                  <a:latin typeface="Courier New" panose="02070309020205020404" pitchFamily="49" charset="0"/>
                </a:rPr>
                <a:t>enqueue(3)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7524750" y="2060575"/>
            <a:ext cx="1368425" cy="1296989"/>
            <a:chOff x="7524328" y="1916832"/>
            <a:chExt cx="1368152" cy="1368153"/>
          </a:xfrm>
        </p:grpSpPr>
        <p:sp>
          <p:nvSpPr>
            <p:cNvPr id="60" name="Oval 59"/>
            <p:cNvSpPr/>
            <p:nvPr/>
          </p:nvSpPr>
          <p:spPr>
            <a:xfrm>
              <a:off x="7668762" y="2276872"/>
              <a:ext cx="1007861" cy="10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917949" y="2507968"/>
              <a:ext cx="533294" cy="5475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60" idx="4"/>
            </p:cNvCxnSpPr>
            <p:nvPr/>
          </p:nvCxnSpPr>
          <p:spPr>
            <a:xfrm rot="5400000">
              <a:off x="7667842" y="2780929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7"/>
            </p:cNvCxnSpPr>
            <p:nvPr/>
          </p:nvCxnSpPr>
          <p:spPr>
            <a:xfrm rot="16200000" flipH="1" flipV="1">
              <a:off x="7811947" y="2423899"/>
              <a:ext cx="716731" cy="717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2"/>
            </p:cNvCxnSpPr>
            <p:nvPr/>
          </p:nvCxnSpPr>
          <p:spPr>
            <a:xfrm rot="10800000">
              <a:off x="7668762" y="2780928"/>
              <a:ext cx="10427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60" idx="5"/>
            </p:cNvCxnSpPr>
            <p:nvPr/>
          </p:nvCxnSpPr>
          <p:spPr>
            <a:xfrm rot="16200000" flipH="1">
              <a:off x="7811947" y="2420550"/>
              <a:ext cx="716731" cy="717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1" name="TextBox 75"/>
            <p:cNvSpPr txBox="1">
              <a:spLocks noChangeArrowheads="1"/>
            </p:cNvSpPr>
            <p:nvPr/>
          </p:nvSpPr>
          <p:spPr bwMode="auto">
            <a:xfrm>
              <a:off x="7524328" y="1916832"/>
              <a:ext cx="5040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front</a:t>
              </a:r>
              <a:endParaRPr lang="en-US" altLang="en-US" sz="1000"/>
            </a:p>
          </p:txBody>
        </p:sp>
        <p:sp>
          <p:nvSpPr>
            <p:cNvPr id="10282" name="TextBox 76"/>
            <p:cNvSpPr txBox="1">
              <a:spLocks noChangeArrowheads="1"/>
            </p:cNvSpPr>
            <p:nvPr/>
          </p:nvSpPr>
          <p:spPr bwMode="auto">
            <a:xfrm>
              <a:off x="8388424" y="1916832"/>
              <a:ext cx="504056" cy="25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rear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16200000" flipH="1">
              <a:off x="7737715" y="2135327"/>
              <a:ext cx="185881" cy="180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0800000" flipV="1">
              <a:off x="8368710" y="2151277"/>
              <a:ext cx="217445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5" name="TextBox 97"/>
            <p:cNvSpPr txBox="1">
              <a:spLocks noChangeArrowheads="1"/>
            </p:cNvSpPr>
            <p:nvPr/>
          </p:nvSpPr>
          <p:spPr bwMode="auto">
            <a:xfrm>
              <a:off x="7903418" y="2320305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4</a:t>
              </a:r>
              <a:endParaRPr lang="en-US" altLang="en-US" sz="1000"/>
            </a:p>
          </p:txBody>
        </p:sp>
        <p:sp>
          <p:nvSpPr>
            <p:cNvPr id="10286" name="TextBox 98"/>
            <p:cNvSpPr txBox="1">
              <a:spLocks noChangeArrowheads="1"/>
            </p:cNvSpPr>
            <p:nvPr/>
          </p:nvSpPr>
          <p:spPr bwMode="auto">
            <a:xfrm>
              <a:off x="8196783" y="2310780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8</a:t>
              </a:r>
              <a:endParaRPr lang="en-US" altLang="en-US" sz="1000"/>
            </a:p>
          </p:txBody>
        </p:sp>
      </p:grpSp>
      <p:sp>
        <p:nvSpPr>
          <p:cNvPr id="100" name="Oval 99"/>
          <p:cNvSpPr/>
          <p:nvPr/>
        </p:nvSpPr>
        <p:spPr>
          <a:xfrm>
            <a:off x="7667625" y="3986213"/>
            <a:ext cx="1008063" cy="955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918450" y="4205288"/>
            <a:ext cx="531813" cy="517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" name="Straight Connector 101"/>
          <p:cNvCxnSpPr>
            <a:endCxn id="100" idx="4"/>
          </p:cNvCxnSpPr>
          <p:nvPr/>
        </p:nvCxnSpPr>
        <p:spPr>
          <a:xfrm rot="5400000">
            <a:off x="7694612" y="4464051"/>
            <a:ext cx="955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7"/>
          </p:cNvCxnSpPr>
          <p:nvPr/>
        </p:nvCxnSpPr>
        <p:spPr>
          <a:xfrm rot="16200000" flipH="1" flipV="1">
            <a:off x="7830344" y="4107657"/>
            <a:ext cx="679450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0" idx="2"/>
          </p:cNvCxnSpPr>
          <p:nvPr/>
        </p:nvCxnSpPr>
        <p:spPr>
          <a:xfrm rot="10800000">
            <a:off x="7667625" y="4464050"/>
            <a:ext cx="104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00" idx="5"/>
          </p:cNvCxnSpPr>
          <p:nvPr/>
        </p:nvCxnSpPr>
        <p:spPr>
          <a:xfrm rot="16200000" flipH="1">
            <a:off x="7831138" y="4103688"/>
            <a:ext cx="677862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TextBox 105"/>
          <p:cNvSpPr txBox="1">
            <a:spLocks noChangeArrowheads="1"/>
          </p:cNvSpPr>
          <p:nvPr/>
        </p:nvSpPr>
        <p:spPr bwMode="auto">
          <a:xfrm>
            <a:off x="7524750" y="3644900"/>
            <a:ext cx="50323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front</a:t>
            </a:r>
            <a:endParaRPr lang="en-US" altLang="en-US" sz="1000"/>
          </a:p>
        </p:txBody>
      </p:sp>
      <p:sp>
        <p:nvSpPr>
          <p:cNvPr id="10254" name="TextBox 106"/>
          <p:cNvSpPr txBox="1">
            <a:spLocks noChangeArrowheads="1"/>
          </p:cNvSpPr>
          <p:nvPr/>
        </p:nvSpPr>
        <p:spPr bwMode="auto">
          <a:xfrm>
            <a:off x="8675688" y="3862388"/>
            <a:ext cx="504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rear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H="1">
            <a:off x="7742238" y="3848100"/>
            <a:ext cx="176212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8656638" y="4084638"/>
            <a:ext cx="217487" cy="13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TextBox 109"/>
          <p:cNvSpPr txBox="1">
            <a:spLocks noChangeArrowheads="1"/>
          </p:cNvSpPr>
          <p:nvPr/>
        </p:nvSpPr>
        <p:spPr bwMode="auto">
          <a:xfrm>
            <a:off x="7904163" y="4027488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4</a:t>
            </a:r>
            <a:endParaRPr lang="en-US" altLang="en-US" sz="1000"/>
          </a:p>
        </p:txBody>
      </p:sp>
      <p:sp>
        <p:nvSpPr>
          <p:cNvPr id="9234" name="TextBox 110"/>
          <p:cNvSpPr txBox="1">
            <a:spLocks noChangeArrowheads="1"/>
          </p:cNvSpPr>
          <p:nvPr/>
        </p:nvSpPr>
        <p:spPr bwMode="auto">
          <a:xfrm>
            <a:off x="8196263" y="4017963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8</a:t>
            </a:r>
            <a:endParaRPr lang="en-US" altLang="en-US" sz="1000"/>
          </a:p>
        </p:txBody>
      </p:sp>
      <p:sp>
        <p:nvSpPr>
          <p:cNvPr id="9235" name="TextBox 123"/>
          <p:cNvSpPr txBox="1">
            <a:spLocks noChangeArrowheads="1"/>
          </p:cNvSpPr>
          <p:nvPr/>
        </p:nvSpPr>
        <p:spPr bwMode="auto">
          <a:xfrm>
            <a:off x="8388350" y="4191000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2</a:t>
            </a:r>
            <a:endParaRPr lang="en-US" altLang="en-US" sz="1000"/>
          </a:p>
        </p:txBody>
      </p: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7524752" y="5300663"/>
            <a:ext cx="1634490" cy="1296987"/>
            <a:chOff x="7524328" y="5373216"/>
            <a:chExt cx="1635455" cy="1368152"/>
          </a:xfrm>
        </p:grpSpPr>
        <p:sp>
          <p:nvSpPr>
            <p:cNvPr id="112" name="Oval 111"/>
            <p:cNvSpPr/>
            <p:nvPr/>
          </p:nvSpPr>
          <p:spPr>
            <a:xfrm>
              <a:off x="7668876" y="5733256"/>
              <a:ext cx="1007069" cy="10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918261" y="5964351"/>
              <a:ext cx="532127" cy="5475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4" name="Straight Connector 113"/>
            <p:cNvCxnSpPr>
              <a:endCxn id="112" idx="4"/>
            </p:cNvCxnSpPr>
            <p:nvPr/>
          </p:nvCxnSpPr>
          <p:spPr>
            <a:xfrm rot="5400000">
              <a:off x="7668354" y="623731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7"/>
            </p:cNvCxnSpPr>
            <p:nvPr/>
          </p:nvCxnSpPr>
          <p:spPr>
            <a:xfrm rot="16200000" flipH="1" flipV="1">
              <a:off x="7811663" y="5880794"/>
              <a:ext cx="716731" cy="71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112" idx="2"/>
            </p:cNvCxnSpPr>
            <p:nvPr/>
          </p:nvCxnSpPr>
          <p:spPr>
            <a:xfrm rot="10800000">
              <a:off x="7668876" y="6237312"/>
              <a:ext cx="104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2" idx="5"/>
            </p:cNvCxnSpPr>
            <p:nvPr/>
          </p:nvCxnSpPr>
          <p:spPr>
            <a:xfrm rot="16200000" flipH="1">
              <a:off x="7811663" y="5877445"/>
              <a:ext cx="716731" cy="71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117"/>
            <p:cNvSpPr txBox="1">
              <a:spLocks noChangeArrowheads="1"/>
            </p:cNvSpPr>
            <p:nvPr/>
          </p:nvSpPr>
          <p:spPr bwMode="auto">
            <a:xfrm>
              <a:off x="7524328" y="5373216"/>
              <a:ext cx="5040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front</a:t>
              </a:r>
              <a:endParaRPr lang="en-US" altLang="en-US" sz="1000"/>
            </a:p>
          </p:txBody>
        </p:sp>
        <p:sp>
          <p:nvSpPr>
            <p:cNvPr id="10268" name="TextBox 118"/>
            <p:cNvSpPr txBox="1">
              <a:spLocks noChangeArrowheads="1"/>
            </p:cNvSpPr>
            <p:nvPr/>
          </p:nvSpPr>
          <p:spPr bwMode="auto">
            <a:xfrm>
              <a:off x="8700839" y="5982235"/>
              <a:ext cx="458944" cy="25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rear</a:t>
              </a: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7737161" y="5592434"/>
              <a:ext cx="185882" cy="1794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0800000" flipV="1">
              <a:off x="8682300" y="6217217"/>
              <a:ext cx="21602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1" name="TextBox 121"/>
            <p:cNvSpPr txBox="1">
              <a:spLocks noChangeArrowheads="1"/>
            </p:cNvSpPr>
            <p:nvPr/>
          </p:nvSpPr>
          <p:spPr bwMode="auto">
            <a:xfrm>
              <a:off x="7903418" y="5776689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 dirty="0"/>
                <a:t>4</a:t>
              </a:r>
              <a:endParaRPr lang="en-US" altLang="en-US" sz="1000" dirty="0"/>
            </a:p>
          </p:txBody>
        </p:sp>
        <p:sp>
          <p:nvSpPr>
            <p:cNvPr id="10272" name="TextBox 122"/>
            <p:cNvSpPr txBox="1">
              <a:spLocks noChangeArrowheads="1"/>
            </p:cNvSpPr>
            <p:nvPr/>
          </p:nvSpPr>
          <p:spPr bwMode="auto">
            <a:xfrm>
              <a:off x="8196783" y="5767164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8</a:t>
              </a:r>
              <a:endParaRPr lang="en-US" altLang="en-US" sz="1000"/>
            </a:p>
          </p:txBody>
        </p:sp>
        <p:sp>
          <p:nvSpPr>
            <p:cNvPr id="10273" name="TextBox 124"/>
            <p:cNvSpPr txBox="1">
              <a:spLocks noChangeArrowheads="1"/>
            </p:cNvSpPr>
            <p:nvPr/>
          </p:nvSpPr>
          <p:spPr bwMode="auto">
            <a:xfrm>
              <a:off x="8388424" y="5949280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2</a:t>
              </a:r>
              <a:endParaRPr lang="en-US" altLang="en-US" sz="1000"/>
            </a:p>
          </p:txBody>
        </p:sp>
        <p:sp>
          <p:nvSpPr>
            <p:cNvPr id="10274" name="TextBox 125"/>
            <p:cNvSpPr txBox="1">
              <a:spLocks noChangeArrowheads="1"/>
            </p:cNvSpPr>
            <p:nvPr/>
          </p:nvSpPr>
          <p:spPr bwMode="auto">
            <a:xfrm>
              <a:off x="8397949" y="6271220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3</a:t>
              </a:r>
              <a:endParaRPr lang="en-US" altLang="en-US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229" grpId="0"/>
      <p:bldP spid="10254" grpId="0"/>
      <p:bldP spid="9233" grpId="0"/>
      <p:bldP spid="9234" grpId="0"/>
      <p:bldP spid="92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60350"/>
            <a:ext cx="7793037" cy="1462088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cs typeface="Times New Roman" panose="02020603050405020304" pitchFamily="18" charset="0"/>
              </a:rPr>
              <a:t>Circular</a:t>
            </a:r>
            <a:r>
              <a:rPr lang="tr-TR" altLang="en-US" sz="3600" dirty="0">
                <a:cs typeface="Times New Roman" panose="02020603050405020304" pitchFamily="18" charset="0"/>
              </a:rPr>
              <a:t> Queue Operations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2297113"/>
            <a:ext cx="4319587" cy="346075"/>
            <a:chOff x="2608" y="1352"/>
            <a:chExt cx="2721" cy="218"/>
          </a:xfrm>
        </p:grpSpPr>
        <p:sp>
          <p:nvSpPr>
            <p:cNvPr id="11344" name="Text Box 5"/>
            <p:cNvSpPr txBox="1">
              <a:spLocks noChangeArrowheads="1"/>
            </p:cNvSpPr>
            <p:nvPr/>
          </p:nvSpPr>
          <p:spPr bwMode="auto">
            <a:xfrm>
              <a:off x="2608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2</a:t>
              </a:r>
            </a:p>
          </p:txBody>
        </p:sp>
        <p:sp>
          <p:nvSpPr>
            <p:cNvPr id="11345" name="Text Box 6"/>
            <p:cNvSpPr txBox="1">
              <a:spLocks noChangeArrowheads="1"/>
            </p:cNvSpPr>
            <p:nvPr/>
          </p:nvSpPr>
          <p:spPr bwMode="auto">
            <a:xfrm>
              <a:off x="2880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</a:p>
          </p:txBody>
        </p:sp>
        <p:sp>
          <p:nvSpPr>
            <p:cNvPr id="11346" name="Text Box 7"/>
            <p:cNvSpPr txBox="1">
              <a:spLocks noChangeArrowheads="1"/>
            </p:cNvSpPr>
            <p:nvPr/>
          </p:nvSpPr>
          <p:spPr bwMode="auto">
            <a:xfrm>
              <a:off x="3152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47" name="Text Box 8"/>
            <p:cNvSpPr txBox="1">
              <a:spLocks noChangeArrowheads="1"/>
            </p:cNvSpPr>
            <p:nvPr/>
          </p:nvSpPr>
          <p:spPr bwMode="auto">
            <a:xfrm>
              <a:off x="3424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48" name="Text Box 9"/>
            <p:cNvSpPr txBox="1">
              <a:spLocks noChangeArrowheads="1"/>
            </p:cNvSpPr>
            <p:nvPr/>
          </p:nvSpPr>
          <p:spPr bwMode="auto">
            <a:xfrm>
              <a:off x="3696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49" name="Text Box 10"/>
            <p:cNvSpPr txBox="1">
              <a:spLocks noChangeArrowheads="1"/>
            </p:cNvSpPr>
            <p:nvPr/>
          </p:nvSpPr>
          <p:spPr bwMode="auto">
            <a:xfrm>
              <a:off x="3969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50" name="Text Box 11"/>
            <p:cNvSpPr txBox="1">
              <a:spLocks noChangeArrowheads="1"/>
            </p:cNvSpPr>
            <p:nvPr/>
          </p:nvSpPr>
          <p:spPr bwMode="auto">
            <a:xfrm>
              <a:off x="4241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51" name="Text Box 12"/>
            <p:cNvSpPr txBox="1">
              <a:spLocks noChangeArrowheads="1"/>
            </p:cNvSpPr>
            <p:nvPr/>
          </p:nvSpPr>
          <p:spPr bwMode="auto">
            <a:xfrm>
              <a:off x="4513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52" name="Text Box 13"/>
            <p:cNvSpPr txBox="1">
              <a:spLocks noChangeArrowheads="1"/>
            </p:cNvSpPr>
            <p:nvPr/>
          </p:nvSpPr>
          <p:spPr bwMode="auto">
            <a:xfrm>
              <a:off x="4785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tr-TR" altLang="en-US" dirty="0"/>
            </a:p>
          </p:txBody>
        </p:sp>
        <p:sp>
          <p:nvSpPr>
            <p:cNvPr id="11353" name="Text Box 14"/>
            <p:cNvSpPr txBox="1">
              <a:spLocks noChangeArrowheads="1"/>
            </p:cNvSpPr>
            <p:nvPr/>
          </p:nvSpPr>
          <p:spPr bwMode="auto">
            <a:xfrm>
              <a:off x="5057" y="1352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</p:grpSp>
      <p:sp>
        <p:nvSpPr>
          <p:cNvPr id="10244" name="Text Box 15"/>
          <p:cNvSpPr txBox="1">
            <a:spLocks noChangeArrowheads="1"/>
          </p:cNvSpPr>
          <p:nvPr/>
        </p:nvSpPr>
        <p:spPr bwMode="auto">
          <a:xfrm>
            <a:off x="2268538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2</a:t>
            </a:r>
          </a:p>
        </p:txBody>
      </p: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2700338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3</a:t>
            </a:r>
          </a:p>
        </p:txBody>
      </p: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3132138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3563938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3995738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49" name="Text Box 20"/>
          <p:cNvSpPr txBox="1">
            <a:spLocks noChangeArrowheads="1"/>
          </p:cNvSpPr>
          <p:nvPr/>
        </p:nvSpPr>
        <p:spPr bwMode="auto">
          <a:xfrm>
            <a:off x="4429125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50" name="Text Box 21"/>
          <p:cNvSpPr txBox="1">
            <a:spLocks noChangeArrowheads="1"/>
          </p:cNvSpPr>
          <p:nvPr/>
        </p:nvSpPr>
        <p:spPr bwMode="auto">
          <a:xfrm>
            <a:off x="4860925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51" name="Text Box 22"/>
          <p:cNvSpPr txBox="1">
            <a:spLocks noChangeArrowheads="1"/>
          </p:cNvSpPr>
          <p:nvPr/>
        </p:nvSpPr>
        <p:spPr bwMode="auto">
          <a:xfrm>
            <a:off x="5292725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52" name="Text Box 23"/>
          <p:cNvSpPr txBox="1">
            <a:spLocks noChangeArrowheads="1"/>
          </p:cNvSpPr>
          <p:nvPr/>
        </p:nvSpPr>
        <p:spPr bwMode="auto">
          <a:xfrm>
            <a:off x="5724525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tr-TR" altLang="en-US" dirty="0"/>
          </a:p>
        </p:txBody>
      </p:sp>
      <p:sp>
        <p:nvSpPr>
          <p:cNvPr id="10253" name="Text Box 24"/>
          <p:cNvSpPr txBox="1">
            <a:spLocks noChangeArrowheads="1"/>
          </p:cNvSpPr>
          <p:nvPr/>
        </p:nvSpPr>
        <p:spPr bwMode="auto">
          <a:xfrm>
            <a:off x="6156325" y="3881438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tr-TR" alt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700338" y="2657475"/>
            <a:ext cx="366712" cy="842963"/>
            <a:chOff x="5375" y="1570"/>
            <a:chExt cx="231" cy="531"/>
          </a:xfrm>
        </p:grpSpPr>
        <p:sp>
          <p:nvSpPr>
            <p:cNvPr id="11342" name="AutoShape 26"/>
            <p:cNvSpPr>
              <a:spLocks noChangeArrowheads="1"/>
            </p:cNvSpPr>
            <p:nvPr/>
          </p:nvSpPr>
          <p:spPr bwMode="auto">
            <a:xfrm>
              <a:off x="5465" y="1570"/>
              <a:ext cx="91" cy="136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43" name="Text Box 27"/>
            <p:cNvSpPr txBox="1">
              <a:spLocks noChangeArrowheads="1"/>
            </p:cNvSpPr>
            <p:nvPr/>
          </p:nvSpPr>
          <p:spPr bwMode="auto">
            <a:xfrm rot="-5400000">
              <a:off x="5241" y="1736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rear</a:t>
              </a:r>
              <a:endParaRPr lang="tr-TR" altLang="en-US" sz="1800" dirty="0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149975" y="2706688"/>
            <a:ext cx="366713" cy="885825"/>
            <a:chOff x="5116" y="1570"/>
            <a:chExt cx="231" cy="558"/>
          </a:xfrm>
        </p:grpSpPr>
        <p:sp>
          <p:nvSpPr>
            <p:cNvPr id="11340" name="Text Box 29"/>
            <p:cNvSpPr txBox="1">
              <a:spLocks noChangeArrowheads="1"/>
            </p:cNvSpPr>
            <p:nvPr/>
          </p:nvSpPr>
          <p:spPr bwMode="auto">
            <a:xfrm rot="-5400000">
              <a:off x="5005" y="1785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/>
                <a:t>front</a:t>
              </a:r>
            </a:p>
          </p:txBody>
        </p:sp>
        <p:sp>
          <p:nvSpPr>
            <p:cNvPr id="11341" name="AutoShape 30"/>
            <p:cNvSpPr>
              <a:spLocks noChangeArrowheads="1"/>
            </p:cNvSpPr>
            <p:nvPr/>
          </p:nvSpPr>
          <p:spPr bwMode="auto">
            <a:xfrm>
              <a:off x="5193" y="1570"/>
              <a:ext cx="91" cy="136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692400" y="4264025"/>
            <a:ext cx="366713" cy="842963"/>
            <a:chOff x="5375" y="1570"/>
            <a:chExt cx="231" cy="531"/>
          </a:xfrm>
        </p:grpSpPr>
        <p:sp>
          <p:nvSpPr>
            <p:cNvPr id="11338" name="AutoShape 32"/>
            <p:cNvSpPr>
              <a:spLocks noChangeArrowheads="1"/>
            </p:cNvSpPr>
            <p:nvPr/>
          </p:nvSpPr>
          <p:spPr bwMode="auto">
            <a:xfrm>
              <a:off x="5465" y="1570"/>
              <a:ext cx="91" cy="136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39" name="Text Box 33"/>
            <p:cNvSpPr txBox="1">
              <a:spLocks noChangeArrowheads="1"/>
            </p:cNvSpPr>
            <p:nvPr/>
          </p:nvSpPr>
          <p:spPr bwMode="auto">
            <a:xfrm rot="-5400000">
              <a:off x="5241" y="1736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rear</a:t>
              </a:r>
              <a:endParaRPr lang="tr-TR" altLang="en-US" sz="1800" dirty="0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266950" y="4264025"/>
            <a:ext cx="366713" cy="885825"/>
            <a:chOff x="5116" y="1570"/>
            <a:chExt cx="231" cy="558"/>
          </a:xfrm>
        </p:grpSpPr>
        <p:sp>
          <p:nvSpPr>
            <p:cNvPr id="11336" name="Text Box 35"/>
            <p:cNvSpPr txBox="1">
              <a:spLocks noChangeArrowheads="1"/>
            </p:cNvSpPr>
            <p:nvPr/>
          </p:nvSpPr>
          <p:spPr bwMode="auto">
            <a:xfrm rot="-5400000">
              <a:off x="5005" y="1785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/>
                <a:t>front</a:t>
              </a:r>
            </a:p>
          </p:txBody>
        </p:sp>
        <p:sp>
          <p:nvSpPr>
            <p:cNvPr id="11337" name="AutoShape 36"/>
            <p:cNvSpPr>
              <a:spLocks noChangeArrowheads="1"/>
            </p:cNvSpPr>
            <p:nvPr/>
          </p:nvSpPr>
          <p:spPr bwMode="auto">
            <a:xfrm>
              <a:off x="5193" y="1570"/>
              <a:ext cx="91" cy="136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10258" name="Text Box 37"/>
          <p:cNvSpPr txBox="1">
            <a:spLocks noChangeArrowheads="1"/>
          </p:cNvSpPr>
          <p:nvPr/>
        </p:nvSpPr>
        <p:spPr bwMode="auto">
          <a:xfrm>
            <a:off x="2268538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tr-TR" altLang="en-US" dirty="0"/>
          </a:p>
        </p:txBody>
      </p:sp>
      <p:sp>
        <p:nvSpPr>
          <p:cNvPr id="10259" name="Text Box 38"/>
          <p:cNvSpPr txBox="1">
            <a:spLocks noChangeArrowheads="1"/>
          </p:cNvSpPr>
          <p:nvPr/>
        </p:nvSpPr>
        <p:spPr bwMode="auto">
          <a:xfrm>
            <a:off x="2700338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3</a:t>
            </a:r>
          </a:p>
        </p:txBody>
      </p:sp>
      <p:sp>
        <p:nvSpPr>
          <p:cNvPr id="10260" name="Text Box 39"/>
          <p:cNvSpPr txBox="1">
            <a:spLocks noChangeArrowheads="1"/>
          </p:cNvSpPr>
          <p:nvPr/>
        </p:nvSpPr>
        <p:spPr bwMode="auto">
          <a:xfrm>
            <a:off x="3132138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3563938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3995738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3" name="Text Box 42"/>
          <p:cNvSpPr txBox="1">
            <a:spLocks noChangeArrowheads="1"/>
          </p:cNvSpPr>
          <p:nvPr/>
        </p:nvSpPr>
        <p:spPr bwMode="auto">
          <a:xfrm>
            <a:off x="4429125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4" name="Text Box 43"/>
          <p:cNvSpPr txBox="1">
            <a:spLocks noChangeArrowheads="1"/>
          </p:cNvSpPr>
          <p:nvPr/>
        </p:nvSpPr>
        <p:spPr bwMode="auto">
          <a:xfrm>
            <a:off x="4860925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5" name="Text Box 44"/>
          <p:cNvSpPr txBox="1">
            <a:spLocks noChangeArrowheads="1"/>
          </p:cNvSpPr>
          <p:nvPr/>
        </p:nvSpPr>
        <p:spPr bwMode="auto">
          <a:xfrm>
            <a:off x="5292725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0266" name="Text Box 45"/>
          <p:cNvSpPr txBox="1">
            <a:spLocks noChangeArrowheads="1"/>
          </p:cNvSpPr>
          <p:nvPr/>
        </p:nvSpPr>
        <p:spPr bwMode="auto">
          <a:xfrm>
            <a:off x="5724525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tr-TR" altLang="en-US" dirty="0"/>
          </a:p>
        </p:txBody>
      </p:sp>
      <p:sp>
        <p:nvSpPr>
          <p:cNvPr id="10267" name="Text Box 46"/>
          <p:cNvSpPr txBox="1">
            <a:spLocks noChangeArrowheads="1"/>
          </p:cNvSpPr>
          <p:nvPr/>
        </p:nvSpPr>
        <p:spPr bwMode="auto">
          <a:xfrm>
            <a:off x="6156325" y="5465763"/>
            <a:ext cx="431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tr-TR" altLang="en-US" dirty="0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635263" y="5826125"/>
            <a:ext cx="641351" cy="842963"/>
            <a:chOff x="5331" y="1570"/>
            <a:chExt cx="404" cy="531"/>
          </a:xfrm>
        </p:grpSpPr>
        <p:sp>
          <p:nvSpPr>
            <p:cNvPr id="11334" name="AutoShape 48"/>
            <p:cNvSpPr>
              <a:spLocks noChangeArrowheads="1"/>
            </p:cNvSpPr>
            <p:nvPr/>
          </p:nvSpPr>
          <p:spPr bwMode="auto">
            <a:xfrm>
              <a:off x="5465" y="1570"/>
              <a:ext cx="91" cy="136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335" name="Text Box 49"/>
            <p:cNvSpPr txBox="1">
              <a:spLocks noChangeArrowheads="1"/>
            </p:cNvSpPr>
            <p:nvPr/>
          </p:nvSpPr>
          <p:spPr bwMode="auto">
            <a:xfrm rot="16200000">
              <a:off x="5283" y="1650"/>
              <a:ext cx="4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 dirty="0" err="1"/>
                <a:t>front</a:t>
              </a:r>
              <a:r>
                <a:rPr lang="tr-TR" altLang="en-US" sz="1800" dirty="0"/>
                <a:t> </a:t>
              </a:r>
              <a:r>
                <a:rPr lang="en-US" altLang="en-US" sz="1800" dirty="0"/>
                <a:t>rear</a:t>
              </a:r>
              <a:endParaRPr lang="tr-TR" altLang="en-US" sz="1800" dirty="0"/>
            </a:p>
          </p:txBody>
        </p:sp>
      </p:grpSp>
      <p:sp>
        <p:nvSpPr>
          <p:cNvPr id="10269" name="Text Box 53"/>
          <p:cNvSpPr txBox="1">
            <a:spLocks noChangeArrowheads="1"/>
          </p:cNvSpPr>
          <p:nvPr/>
        </p:nvSpPr>
        <p:spPr bwMode="auto">
          <a:xfrm>
            <a:off x="684213" y="3881438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>
                <a:latin typeface="Courier New" panose="02070309020205020404" pitchFamily="49" charset="0"/>
              </a:rPr>
              <a:t>dequeue(8)</a:t>
            </a:r>
          </a:p>
        </p:txBody>
      </p:sp>
      <p:sp>
        <p:nvSpPr>
          <p:cNvPr id="10270" name="Text Box 54"/>
          <p:cNvSpPr txBox="1">
            <a:spLocks noChangeArrowheads="1"/>
          </p:cNvSpPr>
          <p:nvPr/>
        </p:nvSpPr>
        <p:spPr bwMode="auto">
          <a:xfrm>
            <a:off x="684213" y="5465763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>
                <a:latin typeface="Courier New" panose="02070309020205020404" pitchFamily="49" charset="0"/>
              </a:rPr>
              <a:t>dequeue(2)</a:t>
            </a:r>
          </a:p>
        </p:txBody>
      </p:sp>
      <p:sp>
        <p:nvSpPr>
          <p:cNvPr id="10271" name="Text Box 55"/>
          <p:cNvSpPr txBox="1">
            <a:spLocks noChangeArrowheads="1"/>
          </p:cNvSpPr>
          <p:nvPr/>
        </p:nvSpPr>
        <p:spPr bwMode="auto">
          <a:xfrm>
            <a:off x="611188" y="2297113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>
                <a:latin typeface="Courier New" panose="02070309020205020404" pitchFamily="49" charset="0"/>
              </a:rPr>
              <a:t>dequeue(4)</a:t>
            </a:r>
          </a:p>
        </p:txBody>
      </p:sp>
      <p:sp>
        <p:nvSpPr>
          <p:cNvPr id="66" name="Oval 65"/>
          <p:cNvSpPr/>
          <p:nvPr/>
        </p:nvSpPr>
        <p:spPr>
          <a:xfrm>
            <a:off x="7451725" y="3986213"/>
            <a:ext cx="1008063" cy="955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02550" y="4205288"/>
            <a:ext cx="531813" cy="517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>
            <a:endCxn id="66" idx="4"/>
          </p:cNvCxnSpPr>
          <p:nvPr/>
        </p:nvCxnSpPr>
        <p:spPr>
          <a:xfrm rot="5400000">
            <a:off x="7478712" y="4464051"/>
            <a:ext cx="955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7"/>
          </p:cNvCxnSpPr>
          <p:nvPr/>
        </p:nvCxnSpPr>
        <p:spPr>
          <a:xfrm rot="16200000" flipH="1" flipV="1">
            <a:off x="7614444" y="4107657"/>
            <a:ext cx="679450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6" idx="2"/>
          </p:cNvCxnSpPr>
          <p:nvPr/>
        </p:nvCxnSpPr>
        <p:spPr>
          <a:xfrm rot="10800000">
            <a:off x="7451725" y="4464050"/>
            <a:ext cx="104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6" idx="5"/>
          </p:cNvCxnSpPr>
          <p:nvPr/>
        </p:nvCxnSpPr>
        <p:spPr>
          <a:xfrm rot="16200000" flipH="1">
            <a:off x="7615238" y="4103688"/>
            <a:ext cx="677862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Box 71"/>
          <p:cNvSpPr txBox="1">
            <a:spLocks noChangeArrowheads="1"/>
          </p:cNvSpPr>
          <p:nvPr/>
        </p:nvSpPr>
        <p:spPr bwMode="auto">
          <a:xfrm>
            <a:off x="8532813" y="3933825"/>
            <a:ext cx="5032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front</a:t>
            </a:r>
            <a:endParaRPr lang="en-US" altLang="en-US" sz="1000"/>
          </a:p>
        </p:txBody>
      </p:sp>
      <p:sp>
        <p:nvSpPr>
          <p:cNvPr id="10279" name="TextBox 72"/>
          <p:cNvSpPr txBox="1">
            <a:spLocks noChangeArrowheads="1"/>
          </p:cNvSpPr>
          <p:nvPr/>
        </p:nvSpPr>
        <p:spPr bwMode="auto">
          <a:xfrm>
            <a:off x="8459788" y="4294188"/>
            <a:ext cx="504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rear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rot="10800000" flipV="1">
            <a:off x="8459788" y="4149725"/>
            <a:ext cx="215900" cy="16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8440738" y="4516438"/>
            <a:ext cx="215900" cy="13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2" name="TextBox 75"/>
          <p:cNvSpPr txBox="1">
            <a:spLocks noChangeArrowheads="1"/>
          </p:cNvSpPr>
          <p:nvPr/>
        </p:nvSpPr>
        <p:spPr bwMode="auto">
          <a:xfrm>
            <a:off x="8215313" y="4470400"/>
            <a:ext cx="2159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3</a:t>
            </a:r>
            <a:endParaRPr lang="en-US" altLang="en-US" sz="1000"/>
          </a:p>
        </p:txBody>
      </p:sp>
      <p:sp>
        <p:nvSpPr>
          <p:cNvPr id="10283" name="TextBox 77"/>
          <p:cNvSpPr txBox="1">
            <a:spLocks noChangeArrowheads="1"/>
          </p:cNvSpPr>
          <p:nvPr/>
        </p:nvSpPr>
        <p:spPr bwMode="auto">
          <a:xfrm>
            <a:off x="8172450" y="4191000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2</a:t>
            </a:r>
            <a:endParaRPr lang="en-US" altLang="en-US" sz="1000"/>
          </a:p>
        </p:txBody>
      </p:sp>
      <p:sp>
        <p:nvSpPr>
          <p:cNvPr id="80" name="Oval 79"/>
          <p:cNvSpPr/>
          <p:nvPr/>
        </p:nvSpPr>
        <p:spPr>
          <a:xfrm>
            <a:off x="7451725" y="5516563"/>
            <a:ext cx="1008063" cy="955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702550" y="5735638"/>
            <a:ext cx="531813" cy="519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" name="Straight Connector 81"/>
          <p:cNvCxnSpPr>
            <a:endCxn id="80" idx="4"/>
          </p:cNvCxnSpPr>
          <p:nvPr/>
        </p:nvCxnSpPr>
        <p:spPr>
          <a:xfrm rot="5400000">
            <a:off x="7478712" y="5994401"/>
            <a:ext cx="955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7"/>
          </p:cNvCxnSpPr>
          <p:nvPr/>
        </p:nvCxnSpPr>
        <p:spPr>
          <a:xfrm rot="16200000" flipH="1" flipV="1">
            <a:off x="7615237" y="5638801"/>
            <a:ext cx="677863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0" idx="2"/>
          </p:cNvCxnSpPr>
          <p:nvPr/>
        </p:nvCxnSpPr>
        <p:spPr>
          <a:xfrm rot="10800000">
            <a:off x="7451725" y="5994400"/>
            <a:ext cx="104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0" idx="5"/>
          </p:cNvCxnSpPr>
          <p:nvPr/>
        </p:nvCxnSpPr>
        <p:spPr>
          <a:xfrm rot="16200000" flipH="1">
            <a:off x="7614444" y="5634832"/>
            <a:ext cx="679450" cy="71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0" name="TextBox 86"/>
          <p:cNvSpPr txBox="1">
            <a:spLocks noChangeArrowheads="1"/>
          </p:cNvSpPr>
          <p:nvPr/>
        </p:nvSpPr>
        <p:spPr bwMode="auto">
          <a:xfrm>
            <a:off x="8423275" y="5751513"/>
            <a:ext cx="504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rear</a:t>
            </a:r>
          </a:p>
        </p:txBody>
      </p:sp>
      <p:sp>
        <p:nvSpPr>
          <p:cNvPr id="10291" name="TextBox 92"/>
          <p:cNvSpPr txBox="1">
            <a:spLocks noChangeArrowheads="1"/>
          </p:cNvSpPr>
          <p:nvPr/>
        </p:nvSpPr>
        <p:spPr bwMode="auto">
          <a:xfrm>
            <a:off x="8181975" y="6026150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3</a:t>
            </a:r>
            <a:endParaRPr lang="en-US" altLang="en-US" sz="1000"/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7453311" y="2133600"/>
            <a:ext cx="1535112" cy="1295400"/>
            <a:chOff x="7668876" y="5373216"/>
            <a:chExt cx="1536019" cy="1368152"/>
          </a:xfrm>
        </p:grpSpPr>
        <p:sp>
          <p:nvSpPr>
            <p:cNvPr id="96" name="Oval 95"/>
            <p:cNvSpPr/>
            <p:nvPr/>
          </p:nvSpPr>
          <p:spPr>
            <a:xfrm>
              <a:off x="7668876" y="5733698"/>
              <a:ext cx="1007069" cy="10076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918261" y="5963399"/>
              <a:ext cx="532127" cy="5482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>
              <a:endCxn id="96" idx="4"/>
            </p:cNvCxnSpPr>
            <p:nvPr/>
          </p:nvCxnSpPr>
          <p:spPr>
            <a:xfrm rot="5400000">
              <a:off x="7668575" y="6237533"/>
              <a:ext cx="1007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7"/>
            </p:cNvCxnSpPr>
            <p:nvPr/>
          </p:nvCxnSpPr>
          <p:spPr>
            <a:xfrm rot="16200000" flipH="1" flipV="1">
              <a:off x="7812062" y="5881017"/>
              <a:ext cx="715932" cy="71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96" idx="2"/>
            </p:cNvCxnSpPr>
            <p:nvPr/>
          </p:nvCxnSpPr>
          <p:spPr>
            <a:xfrm rot="10800000">
              <a:off x="7668876" y="6236695"/>
              <a:ext cx="104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6" idx="5"/>
            </p:cNvCxnSpPr>
            <p:nvPr/>
          </p:nvCxnSpPr>
          <p:spPr>
            <a:xfrm rot="16200000" flipH="1">
              <a:off x="7812062" y="5877664"/>
              <a:ext cx="715932" cy="71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TextBox 102"/>
            <p:cNvSpPr txBox="1">
              <a:spLocks noChangeArrowheads="1"/>
            </p:cNvSpPr>
            <p:nvPr/>
          </p:nvSpPr>
          <p:spPr bwMode="auto">
            <a:xfrm>
              <a:off x="8700839" y="5982235"/>
              <a:ext cx="504056" cy="26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rear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0800000" flipV="1">
              <a:off x="8436091" y="5626392"/>
              <a:ext cx="144548" cy="1525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0800000" flipV="1">
              <a:off x="8682300" y="6216575"/>
              <a:ext cx="216028" cy="144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9" name="TextBox 105"/>
            <p:cNvSpPr txBox="1">
              <a:spLocks noChangeArrowheads="1"/>
            </p:cNvSpPr>
            <p:nvPr/>
          </p:nvSpPr>
          <p:spPr bwMode="auto">
            <a:xfrm>
              <a:off x="7903418" y="5776689"/>
              <a:ext cx="216024" cy="25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 sz="1000"/>
            </a:p>
          </p:txBody>
        </p:sp>
        <p:sp>
          <p:nvSpPr>
            <p:cNvPr id="11330" name="TextBox 106"/>
            <p:cNvSpPr txBox="1">
              <a:spLocks noChangeArrowheads="1"/>
            </p:cNvSpPr>
            <p:nvPr/>
          </p:nvSpPr>
          <p:spPr bwMode="auto">
            <a:xfrm>
              <a:off x="8196783" y="5767164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8</a:t>
              </a:r>
              <a:endParaRPr lang="en-US" altLang="en-US" sz="1000"/>
            </a:p>
          </p:txBody>
        </p:sp>
        <p:sp>
          <p:nvSpPr>
            <p:cNvPr id="11331" name="TextBox 107"/>
            <p:cNvSpPr txBox="1">
              <a:spLocks noChangeArrowheads="1"/>
            </p:cNvSpPr>
            <p:nvPr/>
          </p:nvSpPr>
          <p:spPr bwMode="auto">
            <a:xfrm>
              <a:off x="8388424" y="5949280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2</a:t>
              </a:r>
              <a:endParaRPr lang="en-US" altLang="en-US" sz="1000"/>
            </a:p>
          </p:txBody>
        </p:sp>
        <p:sp>
          <p:nvSpPr>
            <p:cNvPr id="11332" name="TextBox 108"/>
            <p:cNvSpPr txBox="1">
              <a:spLocks noChangeArrowheads="1"/>
            </p:cNvSpPr>
            <p:nvPr/>
          </p:nvSpPr>
          <p:spPr bwMode="auto">
            <a:xfrm>
              <a:off x="8397949" y="6271220"/>
              <a:ext cx="2160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3</a:t>
              </a:r>
              <a:endParaRPr lang="en-US" altLang="en-US" sz="1000"/>
            </a:p>
          </p:txBody>
        </p:sp>
        <p:sp>
          <p:nvSpPr>
            <p:cNvPr id="11333" name="TextBox 109"/>
            <p:cNvSpPr txBox="1">
              <a:spLocks noChangeArrowheads="1"/>
            </p:cNvSpPr>
            <p:nvPr/>
          </p:nvSpPr>
          <p:spPr bwMode="auto">
            <a:xfrm>
              <a:off x="8460432" y="5373216"/>
              <a:ext cx="5040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000"/>
                <a:t>front</a:t>
              </a:r>
              <a:endParaRPr lang="en-US" altLang="en-US" sz="1000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rot="10800000" flipV="1">
            <a:off x="8459788" y="6040438"/>
            <a:ext cx="215900" cy="13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4" name="TextBox 116"/>
          <p:cNvSpPr txBox="1">
            <a:spLocks noChangeArrowheads="1"/>
          </p:cNvSpPr>
          <p:nvPr/>
        </p:nvSpPr>
        <p:spPr bwMode="auto">
          <a:xfrm>
            <a:off x="8423275" y="5535613"/>
            <a:ext cx="5048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000"/>
              <a:t>front</a:t>
            </a:r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8" grpId="0" animBg="1"/>
      <p:bldP spid="10259" grpId="0" animBg="1"/>
      <p:bldP spid="10260" grpId="0" animBg="1"/>
      <p:bldP spid="10261" grpId="0" animBg="1"/>
      <p:bldP spid="10262" grpId="0" animBg="1"/>
      <p:bldP spid="10263" grpId="0" animBg="1"/>
      <p:bldP spid="10264" grpId="0" animBg="1"/>
      <p:bldP spid="10265" grpId="0" animBg="1"/>
      <p:bldP spid="10266" grpId="0" animBg="1"/>
      <p:bldP spid="10267" grpId="0" animBg="1"/>
      <p:bldP spid="10269" grpId="0"/>
      <p:bldP spid="10270" grpId="0"/>
      <p:bldP spid="10271" grpId="0"/>
      <p:bldP spid="66" grpId="0" animBg="1"/>
      <p:bldP spid="67" grpId="0" animBg="1"/>
      <p:bldP spid="10278" grpId="0"/>
      <p:bldP spid="10279" grpId="0"/>
      <p:bldP spid="10282" grpId="0"/>
      <p:bldP spid="10283" grpId="0"/>
      <p:bldP spid="80" grpId="0" animBg="1"/>
      <p:bldP spid="81" grpId="0" animBg="1"/>
      <p:bldP spid="10290" grpId="0"/>
      <p:bldP spid="10291" grpId="0"/>
      <p:bldP spid="102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243" y="5571279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/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43" y="200208"/>
            <a:ext cx="902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4325870"/>
            <a:ext cx="8424936" cy="2240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411778"/>
            <a:ext cx="6984776" cy="267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47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75" y="-315416"/>
            <a:ext cx="7886700" cy="1325563"/>
          </a:xfrm>
        </p:spPr>
        <p:txBody>
          <a:bodyPr/>
          <a:lstStyle/>
          <a:p>
            <a:r>
              <a:rPr lang="en-US" dirty="0"/>
              <a:t>Queue Operations: </a:t>
            </a:r>
            <a:r>
              <a:rPr lang="en-US" dirty="0" err="1"/>
              <a:t>isEmpty</a:t>
            </a:r>
            <a:r>
              <a:rPr lang="en-US" dirty="0"/>
              <a:t> and </a:t>
            </a:r>
            <a:r>
              <a:rPr lang="en-US" dirty="0" err="1"/>
              <a:t>isFull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1" y="836711"/>
            <a:ext cx="7904633" cy="5096311"/>
          </a:xfrm>
        </p:spPr>
        <p:txBody>
          <a:bodyPr/>
          <a:lstStyle/>
          <a:p>
            <a:pPr mar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</a:rPr>
              <a:t>//</a:t>
            </a:r>
            <a:r>
              <a:rPr lang="tr-TR" sz="16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</a:rPr>
              <a:t>Assume </a:t>
            </a:r>
            <a:r>
              <a:rPr lang="tr-TR" sz="1800" dirty="0" err="1">
                <a:solidFill>
                  <a:prstClr val="black"/>
                </a:solidFill>
                <a:latin typeface="Calibri" panose="020F0502020204030204" pitchFamily="34" charset="0"/>
              </a:rPr>
              <a:t>circular</a:t>
            </a:r>
            <a:r>
              <a:rPr lang="tr-TR" sz="1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</a:rPr>
              <a:t>array implementation and queue capacity =</a:t>
            </a:r>
            <a:r>
              <a:rPr lang="tr-TR" sz="1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</a:rPr>
              <a:t>n</a:t>
            </a:r>
            <a:endParaRPr lang="en-US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570" y="1543789"/>
            <a:ext cx="47020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sz="2000" dirty="0"/>
              <a:t>bool </a:t>
            </a:r>
            <a:r>
              <a:rPr lang="en-US" sz="2000" dirty="0">
                <a:solidFill>
                  <a:srgbClr val="00B0F0"/>
                </a:solidFill>
              </a:rPr>
              <a:t>IS_EMPTY</a:t>
            </a:r>
            <a:r>
              <a:rPr lang="en-US" sz="2000" dirty="0"/>
              <a:t>()</a:t>
            </a:r>
          </a:p>
          <a:p>
            <a:r>
              <a:rPr lang="en-US" sz="2000" dirty="0"/>
              <a:t>      </a:t>
            </a:r>
            <a:r>
              <a:rPr lang="tr-TR" sz="2000" dirty="0"/>
              <a:t>i</a:t>
            </a:r>
            <a:r>
              <a:rPr lang="en-US" sz="2000" dirty="0"/>
              <a:t>f </a:t>
            </a:r>
            <a:r>
              <a:rPr lang="tr-TR" sz="2000" dirty="0" err="1"/>
              <a:t>front</a:t>
            </a:r>
            <a:r>
              <a:rPr lang="tr-TR" sz="2000" dirty="0"/>
              <a:t> == -1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rear</a:t>
            </a:r>
            <a:r>
              <a:rPr lang="tr-TR" sz="2000" dirty="0"/>
              <a:t> == -1</a:t>
            </a:r>
            <a:endParaRPr lang="en-US" sz="2000" dirty="0"/>
          </a:p>
          <a:p>
            <a:r>
              <a:rPr lang="en-US" sz="2000" dirty="0"/>
              <a:t>          return true</a:t>
            </a:r>
          </a:p>
          <a:p>
            <a:r>
              <a:rPr lang="en-US" sz="2000" dirty="0"/>
              <a:t>      else</a:t>
            </a:r>
          </a:p>
          <a:p>
            <a:r>
              <a:rPr lang="en-US" sz="2000" dirty="0"/>
              <a:t>        </a:t>
            </a:r>
            <a:r>
              <a:rPr lang="tr-TR" sz="2000" dirty="0"/>
              <a:t> </a:t>
            </a:r>
            <a:r>
              <a:rPr lang="en-US" sz="2000" dirty="0"/>
              <a:t> return 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74" y="3610116"/>
            <a:ext cx="84848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bool </a:t>
            </a:r>
            <a:r>
              <a:rPr lang="en-US" sz="2000" dirty="0">
                <a:solidFill>
                  <a:srgbClr val="00B0F0"/>
                </a:solidFill>
              </a:rPr>
              <a:t>IS_FULL</a:t>
            </a:r>
            <a:r>
              <a:rPr lang="en-US" sz="2000" dirty="0"/>
              <a:t>()</a:t>
            </a:r>
          </a:p>
          <a:p>
            <a:r>
              <a:rPr lang="tr-TR" sz="2000" dirty="0"/>
              <a:t>    </a:t>
            </a:r>
            <a:r>
              <a:rPr lang="en-US" sz="2000" dirty="0"/>
              <a:t>if </a:t>
            </a:r>
            <a:r>
              <a:rPr lang="tr-TR" sz="2000" dirty="0" err="1"/>
              <a:t>front</a:t>
            </a:r>
            <a:r>
              <a:rPr lang="tr-TR" sz="2000" dirty="0"/>
              <a:t>==0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rear</a:t>
            </a:r>
            <a:r>
              <a:rPr lang="tr-TR" sz="2000" dirty="0"/>
              <a:t>==n-1</a:t>
            </a:r>
            <a:endParaRPr lang="en-US" sz="2000" dirty="0"/>
          </a:p>
          <a:p>
            <a:r>
              <a:rPr lang="en-US" sz="2000" dirty="0"/>
              <a:t>        return true 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if</a:t>
            </a:r>
            <a:r>
              <a:rPr lang="tr-TR" sz="2000" dirty="0"/>
              <a:t> ( </a:t>
            </a:r>
            <a:r>
              <a:rPr lang="tr-TR" sz="2000" dirty="0" err="1"/>
              <a:t>front</a:t>
            </a:r>
            <a:r>
              <a:rPr lang="tr-TR" sz="2000" dirty="0"/>
              <a:t> == </a:t>
            </a:r>
            <a:r>
              <a:rPr lang="tr-TR" sz="2000" dirty="0" err="1"/>
              <a:t>rear</a:t>
            </a:r>
            <a:r>
              <a:rPr lang="tr-TR" sz="2000" dirty="0"/>
              <a:t> + 1 )  </a:t>
            </a:r>
          </a:p>
          <a:p>
            <a:r>
              <a:rPr lang="tr-TR" sz="2000" dirty="0"/>
              <a:t>        </a:t>
            </a:r>
            <a:r>
              <a:rPr lang="tr-TR" sz="2000" dirty="0" err="1"/>
              <a:t>return</a:t>
            </a:r>
            <a:r>
              <a:rPr lang="tr-TR" sz="2000" dirty="0"/>
              <a:t> </a:t>
            </a:r>
            <a:r>
              <a:rPr lang="tr-TR" sz="2000" dirty="0" err="1"/>
              <a:t>true</a:t>
            </a:r>
            <a:r>
              <a:rPr lang="tr-TR" sz="2000" dirty="0"/>
              <a:t> </a:t>
            </a:r>
            <a:endParaRPr lang="en-US" sz="2000" dirty="0"/>
          </a:p>
          <a:p>
            <a:r>
              <a:rPr lang="en-US" sz="2000" dirty="0"/>
              <a:t>    return false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2122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14313"/>
            <a:ext cx="9036497" cy="1198463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cs typeface="Times New Roman" panose="02020603050405020304" pitchFamily="18" charset="0"/>
              </a:rPr>
              <a:t>Queue</a:t>
            </a:r>
            <a:r>
              <a:rPr lang="en-US" altLang="en-US" sz="3600" dirty="0">
                <a:cs typeface="Times New Roman" panose="02020603050405020304" pitchFamily="18" charset="0"/>
              </a:rPr>
              <a:t> Operations</a:t>
            </a:r>
            <a:r>
              <a:rPr lang="tr-TR" altLang="en-US" sz="3600" dirty="0">
                <a:cs typeface="Times New Roman" panose="02020603050405020304" pitchFamily="18" charset="0"/>
              </a:rPr>
              <a:t>:</a:t>
            </a:r>
            <a:r>
              <a:rPr lang="en-US" altLang="en-US" sz="3600" dirty="0">
                <a:cs typeface="Times New Roman" panose="02020603050405020304" pitchFamily="18" charset="0"/>
              </a:rPr>
              <a:t> Enqueue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9036496" cy="47037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Q size is n, Insert x.</a:t>
            </a:r>
          </a:p>
          <a:p>
            <a:pPr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altLang="en-US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nqueue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``Queue is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</a:t>
            </a: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==-1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==-1)</a:t>
            </a: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+1)%N</a:t>
            </a:r>
          </a:p>
          <a:p>
            <a:pPr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4313"/>
            <a:ext cx="8964488" cy="766415"/>
          </a:xfrm>
        </p:spPr>
        <p:txBody>
          <a:bodyPr/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   </a:t>
            </a:r>
            <a:r>
              <a:rPr lang="tr-TR" altLang="en-US" sz="3600" dirty="0">
                <a:cs typeface="Times New Roman" panose="02020603050405020304" pitchFamily="18" charset="0"/>
              </a:rPr>
              <a:t>Queue Operations:</a:t>
            </a:r>
            <a:r>
              <a:rPr lang="en-US" altLang="en-US" sz="3600" dirty="0">
                <a:cs typeface="Times New Roman" panose="02020603050405020304" pitchFamily="18" charset="0"/>
              </a:rPr>
              <a:t> Dequeue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768" y="1052736"/>
            <a:ext cx="8748464" cy="5877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</a:rPr>
              <a:t>// Remove x from the queue, size=n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tr-TR" altLang="en-US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``Queue is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front+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1)%n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buNone/>
            </a:pP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4313"/>
            <a:ext cx="8964488" cy="766415"/>
          </a:xfrm>
        </p:spPr>
        <p:txBody>
          <a:bodyPr/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   </a:t>
            </a:r>
            <a:r>
              <a:rPr lang="tr-TR" altLang="en-US" sz="3600" dirty="0">
                <a:cs typeface="Times New Roman" panose="02020603050405020304" pitchFamily="18" charset="0"/>
              </a:rPr>
              <a:t>Queue Operations: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Display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768" y="1052736"/>
            <a:ext cx="8748464" cy="5877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</a:t>
            </a:r>
            <a:r>
              <a:rPr lang="tr-TR" altLang="en-US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``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i!=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i=(i+1)%n)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Q[i]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tr-TR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Q[i]</a:t>
            </a:r>
          </a:p>
          <a:p>
            <a:pPr>
              <a:lnSpc>
                <a:spcPct val="80000"/>
              </a:lnSpc>
              <a:buNone/>
            </a:pP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7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89" y="113027"/>
            <a:ext cx="7886700" cy="543593"/>
          </a:xfrm>
        </p:spPr>
        <p:txBody>
          <a:bodyPr>
            <a:noAutofit/>
          </a:bodyPr>
          <a:lstStyle/>
          <a:p>
            <a:r>
              <a:rPr lang="en-US" sz="3600" dirty="0"/>
              <a:t>Double Ended 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754200"/>
            <a:ext cx="87849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Double Ended Queue is also a Queue data structure in which the insertion and deletion operations are performed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at both ends</a:t>
            </a:r>
            <a:r>
              <a:rPr lang="tr-TR" sz="2200" dirty="0">
                <a:latin typeface="Calibri" panose="020F0502020204030204" pitchFamily="34" charset="0"/>
              </a:rPr>
              <a:t>.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tr-TR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That means, we can insert at both front and rear positions and can delete from both front and rear positions.</a:t>
            </a:r>
            <a:endParaRPr lang="tr-TR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Often written as Deque and pronounced like "deck" to avoid confusing it with Dequeue Operation</a:t>
            </a:r>
          </a:p>
        </p:txBody>
      </p:sp>
      <p:pic>
        <p:nvPicPr>
          <p:cNvPr id="3" name="Picture 2" descr="Representing Insertion and deletion in a De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" y="3652547"/>
            <a:ext cx="7920880" cy="289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" y="3120112"/>
            <a:ext cx="8496944" cy="3416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55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89" y="113027"/>
            <a:ext cx="7886700" cy="543593"/>
          </a:xfrm>
        </p:spPr>
        <p:txBody>
          <a:bodyPr>
            <a:noAutofit/>
          </a:bodyPr>
          <a:lstStyle/>
          <a:p>
            <a:r>
              <a:rPr lang="en-US" sz="3600" dirty="0"/>
              <a:t>Double Ended Queues</a:t>
            </a:r>
            <a:r>
              <a:rPr lang="tr-TR" sz="3600" dirty="0"/>
              <a:t>: Operations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05506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insert</a:t>
            </a:r>
            <a:r>
              <a:rPr lang="tr-TR" sz="2400" b="1" dirty="0">
                <a:latin typeface="+mj-lt"/>
              </a:rPr>
              <a:t>F</a:t>
            </a:r>
            <a:r>
              <a:rPr lang="en-US" sz="2400" b="1" dirty="0" err="1">
                <a:latin typeface="+mj-lt"/>
              </a:rPr>
              <a:t>ront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Insert or add an item at the front of the deque.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insertLast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Insert or add an item at the rear of the deque.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deleteFront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Delete or remove the item from the front of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delete</a:t>
            </a:r>
            <a:r>
              <a:rPr lang="tr-TR" sz="2400" b="1" dirty="0">
                <a:latin typeface="+mj-lt"/>
              </a:rPr>
              <a:t>L</a:t>
            </a:r>
            <a:r>
              <a:rPr lang="en-US" sz="2400" b="1" dirty="0" err="1">
                <a:latin typeface="+mj-lt"/>
              </a:rPr>
              <a:t>ast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Delete or remove the item from the rear of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getFront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Retrieves the front item in the deque.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getLast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Retrieves the last item in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isEmpty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Checks if the deque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isFull</a:t>
            </a:r>
            <a:r>
              <a:rPr lang="en-US" sz="2400" b="1" dirty="0">
                <a:latin typeface="+mj-lt"/>
              </a:rPr>
              <a:t>: </a:t>
            </a:r>
            <a:r>
              <a:rPr lang="en-US" sz="2400" dirty="0">
                <a:latin typeface="+mj-lt"/>
              </a:rPr>
              <a:t>Checks if the deque is full.</a:t>
            </a:r>
          </a:p>
        </p:txBody>
      </p:sp>
    </p:spTree>
    <p:extLst>
      <p:ext uri="{BB962C8B-B14F-4D97-AF65-F5344CB8AC3E}">
        <p14:creationId xmlns:p14="http://schemas.microsoft.com/office/powerpoint/2010/main" val="35122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Priority Queues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48627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queues that we have considered so far are “Honest” queues: All operations are </a:t>
            </a:r>
            <a:r>
              <a:rPr lang="en-US" altLang="en-US" sz="2400" dirty="0">
                <a:solidFill>
                  <a:srgbClr val="FF0000"/>
                </a:solidFill>
              </a:rPr>
              <a:t>FIFO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In real life this may not be realistic or practical and some elements or operations may </a:t>
            </a:r>
            <a:r>
              <a:rPr lang="en-US" altLang="en-US" sz="2400" dirty="0">
                <a:solidFill>
                  <a:srgbClr val="FF0000"/>
                </a:solidFill>
              </a:rPr>
              <a:t>have priority </a:t>
            </a:r>
            <a:r>
              <a:rPr lang="en-US" altLang="en-US" sz="2400" dirty="0"/>
              <a:t>over the others. </a:t>
            </a:r>
          </a:p>
          <a:p>
            <a:r>
              <a:rPr lang="en-US" altLang="en-US" sz="2400" dirty="0"/>
              <a:t>Consider two queues:</a:t>
            </a:r>
          </a:p>
          <a:p>
            <a:pPr lvl="1"/>
            <a:r>
              <a:rPr lang="en-US" altLang="en-US" sz="2400" dirty="0"/>
              <a:t>one is </a:t>
            </a:r>
            <a:r>
              <a:rPr lang="en-US" altLang="en-US" sz="2400" dirty="0">
                <a:solidFill>
                  <a:srgbClr val="FF0000"/>
                </a:solidFill>
              </a:rPr>
              <a:t>high priority </a:t>
            </a:r>
            <a:r>
              <a:rPr lang="en-US" altLang="en-US" sz="2400" dirty="0"/>
              <a:t>queue</a:t>
            </a:r>
          </a:p>
          <a:p>
            <a:pPr lvl="1"/>
            <a:r>
              <a:rPr lang="en-US" altLang="en-US" sz="2400" dirty="0"/>
              <a:t>the other is </a:t>
            </a:r>
            <a:r>
              <a:rPr lang="en-US" altLang="en-US" sz="2400" dirty="0">
                <a:solidFill>
                  <a:srgbClr val="FF0000"/>
                </a:solidFill>
              </a:rPr>
              <a:t>low priority </a:t>
            </a:r>
            <a:r>
              <a:rPr lang="en-US" altLang="en-US" sz="2400" dirty="0"/>
              <a:t>queue</a:t>
            </a:r>
          </a:p>
          <a:p>
            <a:r>
              <a:rPr lang="en-US" altLang="en-US" sz="2400" dirty="0"/>
              <a:t>Service rules:</a:t>
            </a:r>
          </a:p>
          <a:p>
            <a:pPr lvl="1"/>
            <a:r>
              <a:rPr lang="en-US" altLang="en-US" sz="2400" dirty="0"/>
              <a:t>Start service from the high priority queue</a:t>
            </a:r>
          </a:p>
          <a:p>
            <a:pPr lvl="1"/>
            <a:r>
              <a:rPr lang="en-US" altLang="en-US" sz="2400" dirty="0"/>
              <a:t>If there are no elements in the high priority queue, then begin  serving the low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82264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A79A-EB02-4453-AD89-6628AE3918A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5126"/>
            <a:ext cx="8191822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Two Queues with Different </a:t>
            </a:r>
            <a:r>
              <a:rPr lang="en-US" altLang="en-US" sz="3600" dirty="0" err="1">
                <a:latin typeface="+mn-lt"/>
              </a:rPr>
              <a:t>Priorites</a:t>
            </a:r>
            <a:endParaRPr lang="en-US" altLang="en-US" sz="3600" dirty="0">
              <a:latin typeface="+mn-lt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924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High Priority Queue, will come in </a:t>
            </a:r>
            <a:r>
              <a:rPr lang="en-US" altLang="en-US" i="1" dirty="0" err="1">
                <a:solidFill>
                  <a:schemeClr val="folHlink"/>
                </a:solidFill>
                <a:latin typeface="Arial Unicode MS" panose="020B0604020202020204" pitchFamily="34" charset="-128"/>
              </a:rPr>
              <a:t>hpQue</a:t>
            </a:r>
            <a:endParaRPr lang="en-US" altLang="en-US" i="1" dirty="0">
              <a:solidFill>
                <a:schemeClr val="folHlink"/>
              </a:solidFill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Low Priority Queue, will come in </a:t>
            </a:r>
            <a:r>
              <a:rPr lang="en-US" altLang="en-US" i="1" dirty="0" err="1">
                <a:solidFill>
                  <a:schemeClr val="folHlink"/>
                </a:solidFill>
                <a:latin typeface="Arial Unicode MS" panose="020B0604020202020204" pitchFamily="34" charset="-128"/>
              </a:rPr>
              <a:t>lpQu</a:t>
            </a:r>
            <a:r>
              <a:rPr lang="en-US" altLang="en-US" dirty="0" err="1">
                <a:solidFill>
                  <a:schemeClr val="folHlink"/>
                </a:solidFill>
                <a:latin typeface="Arial Unicode MS" panose="020B0604020202020204" pitchFamily="34" charset="-128"/>
              </a:rPr>
              <a:t>e</a:t>
            </a:r>
            <a:endParaRPr lang="en-US" altLang="en-US" dirty="0">
              <a:solidFill>
                <a:schemeClr val="folHlink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562600" y="3657600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867400" y="3657600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5257800" y="3657600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6705600" y="3352800"/>
            <a:ext cx="1295400" cy="1905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Check In</a:t>
            </a:r>
          </a:p>
          <a:p>
            <a:pPr algn="ctr"/>
            <a:r>
              <a:rPr lang="en-US" altLang="en-US" sz="2400" dirty="0"/>
              <a:t>counter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4648200" y="4495800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G</a:t>
            </a: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4953000" y="4495800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F</a:t>
            </a:r>
          </a:p>
        </p:txBody>
      </p:sp>
      <p:sp>
        <p:nvSpPr>
          <p:cNvPr id="134167" name="Rectangle 23"/>
          <p:cNvSpPr>
            <a:spLocks noChangeArrowheads="1"/>
          </p:cNvSpPr>
          <p:nvPr/>
        </p:nvSpPr>
        <p:spPr bwMode="auto">
          <a:xfrm>
            <a:off x="5257800" y="4495800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E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5562600" y="4495800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</a:t>
            </a:r>
          </a:p>
        </p:txBody>
      </p: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5867400" y="4495800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A</a:t>
            </a:r>
          </a:p>
        </p:txBody>
      </p:sp>
      <p:sp>
        <p:nvSpPr>
          <p:cNvPr id="134170" name="AutoShape 26"/>
          <p:cNvSpPr>
            <a:spLocks noChangeArrowheads="1"/>
          </p:cNvSpPr>
          <p:nvPr/>
        </p:nvSpPr>
        <p:spPr bwMode="auto">
          <a:xfrm>
            <a:off x="3225552" y="4267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4283968" y="3200400"/>
            <a:ext cx="2802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High Priority Queue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4114800" y="5029200"/>
            <a:ext cx="312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Low Priority Queue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33400" y="3505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Customers coming in</a:t>
            </a:r>
          </a:p>
        </p:txBody>
      </p:sp>
      <p:sp>
        <p:nvSpPr>
          <p:cNvPr id="134174" name="Rectangle 30"/>
          <p:cNvSpPr>
            <a:spLocks noChangeArrowheads="1"/>
          </p:cNvSpPr>
          <p:nvPr/>
        </p:nvSpPr>
        <p:spPr bwMode="auto">
          <a:xfrm>
            <a:off x="6295870" y="1843089"/>
            <a:ext cx="162080" cy="3589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6295870" y="2300289"/>
            <a:ext cx="1524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34176" name="Line 32"/>
          <p:cNvSpPr>
            <a:spLocks noChangeShapeType="1"/>
          </p:cNvSpPr>
          <p:nvPr/>
        </p:nvSpPr>
        <p:spPr bwMode="auto">
          <a:xfrm>
            <a:off x="6248400" y="3886200"/>
            <a:ext cx="4572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V="1">
            <a:off x="6248400" y="4495800"/>
            <a:ext cx="4572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3968" y="5619690"/>
            <a:ext cx="8748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</a:t>
            </a:r>
            <a:r>
              <a:rPr lang="tr-TR" sz="2000" dirty="0"/>
              <a:t>k</a:t>
            </a:r>
            <a:r>
              <a:rPr lang="en-US" sz="2000" dirty="0"/>
              <a:t>-in begins with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hpQue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dirty="0"/>
              <a:t>when it becomes empty, service in </a:t>
            </a:r>
            <a:r>
              <a:rPr lang="en-US" sz="2400" dirty="0" err="1">
                <a:solidFill>
                  <a:srgbClr val="00B0F0"/>
                </a:solidFill>
              </a:rPr>
              <a:t>lpQue</a:t>
            </a:r>
            <a:r>
              <a:rPr lang="en-US" sz="2400" dirty="0"/>
              <a:t> </a:t>
            </a:r>
            <a:r>
              <a:rPr lang="en-US" sz="2000" dirty="0"/>
              <a:t>starts</a:t>
            </a:r>
            <a:r>
              <a:rPr lang="en-US" dirty="0"/>
              <a:t>.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0ECA1C6-AC00-4D4A-8DF8-27EC9535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522" y="4119736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29349432-02FF-430D-9848-ED4E0688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16" y="4119736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A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BED876A-B613-4FD9-B603-3D7E39DD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32" y="4119736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37089D6D-B6E1-4E8A-9D64-6BD7C891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027" y="4119736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7E26AC14-9A30-4825-9FA9-42E37DF0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47" y="4119736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G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3C61259C-8CED-4F89-B074-44C88C64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42" y="4119736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F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0074568-80D2-4CB5-8D3D-4565B410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37" y="4119736"/>
            <a:ext cx="3048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E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EFCDAD53-EC7C-472C-A415-B1BED5E8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52" y="4119736"/>
            <a:ext cx="3048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032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332656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cs typeface="Times New Roman" panose="02020603050405020304" pitchFamily="18" charset="0"/>
              </a:rPr>
              <a:t>Priority</a:t>
            </a:r>
            <a:r>
              <a:rPr lang="tr-TR" altLang="en-US" sz="4000" dirty="0"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cs typeface="Times New Roman" panose="02020603050405020304" pitchFamily="18" charset="0"/>
              </a:rPr>
              <a:t>Q</a:t>
            </a:r>
            <a:r>
              <a:rPr lang="tr-TR" altLang="en-US" sz="4000" dirty="0" err="1">
                <a:cs typeface="Times New Roman" panose="02020603050405020304" pitchFamily="18" charset="0"/>
              </a:rPr>
              <a:t>ueue</a:t>
            </a:r>
            <a:r>
              <a:rPr lang="en-US" altLang="en-US" sz="4000" dirty="0">
                <a:cs typeface="Times New Roman" panose="02020603050405020304" pitchFamily="18" charset="0"/>
              </a:rPr>
              <a:t> Implementation</a:t>
            </a:r>
            <a:endParaRPr lang="tr-TR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8568951" cy="464772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dirty="0"/>
              <a:t>Priority queues are more specialized data structures than a stack or a simple queue.</a:t>
            </a:r>
            <a:endParaRPr lang="tr-TR" altLang="en-US" sz="2400" dirty="0"/>
          </a:p>
          <a:p>
            <a:endParaRPr lang="en-US" altLang="en-US" sz="2400" dirty="0"/>
          </a:p>
          <a:p>
            <a:r>
              <a:rPr lang="tr-TR" altLang="en-US" sz="2400" dirty="0"/>
              <a:t>I</a:t>
            </a:r>
            <a:r>
              <a:rPr lang="en-US" altLang="en-US" sz="2400" dirty="0"/>
              <a:t>n a priority queue, items are </a:t>
            </a:r>
            <a:r>
              <a:rPr lang="en-US" altLang="en-US" sz="2400" dirty="0">
                <a:solidFill>
                  <a:srgbClr val="FF0000"/>
                </a:solidFill>
              </a:rPr>
              <a:t>ordered by a key value</a:t>
            </a:r>
            <a:r>
              <a:rPr lang="en-US" altLang="en-US" sz="2400" dirty="0"/>
              <a:t>, </a:t>
            </a:r>
            <a:r>
              <a:rPr lang="tr-TR" altLang="en-US" sz="2400" dirty="0"/>
              <a:t>in </a:t>
            </a:r>
            <a:r>
              <a:rPr lang="tr-TR" altLang="en-US" sz="2400" dirty="0" err="1"/>
              <a:t>such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way</a:t>
            </a:r>
            <a:r>
              <a:rPr lang="tr-TR" altLang="en-US" sz="2400" dirty="0"/>
              <a:t> </a:t>
            </a:r>
            <a:r>
              <a:rPr lang="en-US" altLang="en-US" sz="2400" dirty="0"/>
              <a:t>that, the items with</a:t>
            </a:r>
            <a:r>
              <a:rPr lang="tr-TR" altLang="en-US" sz="2400" dirty="0"/>
              <a:t> </a:t>
            </a:r>
            <a:r>
              <a:rPr lang="en-US" altLang="en-US" sz="2400" dirty="0"/>
              <a:t>the lowest key (or the highest) are always at the front.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</a:t>
            </a:r>
            <a:r>
              <a:rPr lang="en-US" altLang="en-US" sz="2400" dirty="0"/>
              <a:t>The items with </a:t>
            </a:r>
            <a:r>
              <a:rPr lang="tr-TR" altLang="en-US" sz="2400" dirty="0"/>
              <a:t>minimum </a:t>
            </a:r>
            <a:r>
              <a:rPr lang="en-US" altLang="en-US" sz="2400" dirty="0"/>
              <a:t>key have the </a:t>
            </a:r>
            <a:r>
              <a:rPr lang="en-US" altLang="en-US" sz="2400" dirty="0">
                <a:solidFill>
                  <a:srgbClr val="FF0000"/>
                </a:solidFill>
              </a:rPr>
              <a:t>highest priority</a:t>
            </a:r>
            <a:r>
              <a:rPr lang="en-US" altLang="en-US" sz="2400" dirty="0"/>
              <a:t>. </a:t>
            </a:r>
            <a:endParaRPr lang="tr-TR" altLang="en-US" sz="2400" dirty="0"/>
          </a:p>
          <a:p>
            <a:pPr marL="0" indent="0">
              <a:buNone/>
            </a:pPr>
            <a:endParaRPr lang="tr-TR" altLang="en-US" sz="2400" dirty="0"/>
          </a:p>
          <a:p>
            <a:r>
              <a:rPr lang="en-US" altLang="en-US" sz="2400" dirty="0"/>
              <a:t>Items</a:t>
            </a:r>
            <a:r>
              <a:rPr lang="tr-TR" altLang="en-US" sz="2400" dirty="0"/>
              <a:t> </a:t>
            </a:r>
            <a:r>
              <a:rPr lang="en-US" altLang="en-US" sz="2400" dirty="0"/>
              <a:t>are inserted/deleted in the proper position according to the key values to maintain the order.</a:t>
            </a:r>
          </a:p>
          <a:p>
            <a:endParaRPr lang="tr-TR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15D8-A02E-4FED-BC48-70D9E194345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826383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Priority Queue Example: Air Travel Check-In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60" cy="4764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there is only </a:t>
            </a:r>
            <a:r>
              <a:rPr lang="en-US" altLang="en-US" sz="2400" dirty="0">
                <a:solidFill>
                  <a:srgbClr val="FF0000"/>
                </a:solidFill>
              </a:rPr>
              <a:t>one check-in service </a:t>
            </a:r>
            <a:r>
              <a:rPr lang="en-US" altLang="en-US" sz="2400" dirty="0"/>
              <a:t>in THY counter at some airport.</a:t>
            </a:r>
            <a:endParaRPr lang="tr-TR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Two waiting lines</a:t>
            </a:r>
            <a:r>
              <a:rPr lang="tr-TR" altLang="en-US" sz="2400" dirty="0"/>
              <a:t> </a:t>
            </a:r>
            <a:r>
              <a:rPr lang="en-US" altLang="en-US" sz="2400" dirty="0"/>
              <a:t>(Queues) for passengers are formed: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One is </a:t>
            </a:r>
            <a:r>
              <a:rPr lang="en-US" altLang="en-US" sz="2400" dirty="0">
                <a:solidFill>
                  <a:srgbClr val="FF0000"/>
                </a:solidFill>
              </a:rPr>
              <a:t>First class </a:t>
            </a:r>
            <a:r>
              <a:rPr lang="en-US" altLang="en-US" sz="2400" dirty="0"/>
              <a:t>service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other is </a:t>
            </a:r>
            <a:r>
              <a:rPr lang="en-US" altLang="en-US" sz="2400" dirty="0">
                <a:solidFill>
                  <a:srgbClr val="FF0000"/>
                </a:solidFill>
              </a:rPr>
              <a:t>Economy class </a:t>
            </a:r>
            <a:r>
              <a:rPr lang="en-US" altLang="en-US" sz="2400" dirty="0"/>
              <a:t>service</a:t>
            </a:r>
          </a:p>
          <a:p>
            <a:pPr>
              <a:lnSpc>
                <a:spcPct val="90000"/>
              </a:lnSpc>
            </a:pPr>
            <a:endParaRPr lang="tr-TR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Passengers in the first-class waiting line have </a:t>
            </a:r>
            <a:r>
              <a:rPr lang="en-US" altLang="en-US" sz="2400" dirty="0">
                <a:solidFill>
                  <a:srgbClr val="FF0000"/>
                </a:solidFill>
              </a:rPr>
              <a:t>higher priority </a:t>
            </a:r>
            <a:r>
              <a:rPr lang="en-US" altLang="en-US" sz="2400" dirty="0"/>
              <a:t>to check</a:t>
            </a:r>
            <a:r>
              <a:rPr lang="tr-TR" altLang="en-US" sz="2400" dirty="0"/>
              <a:t>-</a:t>
            </a:r>
            <a:r>
              <a:rPr lang="en-US" altLang="en-US" sz="2400" dirty="0"/>
              <a:t>in than those in the economy-class waiting line.</a:t>
            </a:r>
          </a:p>
        </p:txBody>
      </p:sp>
    </p:spTree>
    <p:extLst>
      <p:ext uri="{BB962C8B-B14F-4D97-AF65-F5344CB8AC3E}">
        <p14:creationId xmlns:p14="http://schemas.microsoft.com/office/powerpoint/2010/main" val="272366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56E6888-3EBC-4263-8D02-3F35EF067ADB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74561"/>
            <a:ext cx="78867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Conceptual View of a Queue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62200" y="34290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14600" y="38100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2286000" y="48006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590800" y="48006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21336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5908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41148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590800" y="4114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743200" y="44196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3" name="Oval 79"/>
          <p:cNvSpPr>
            <a:spLocks noChangeArrowheads="1"/>
          </p:cNvSpPr>
          <p:nvPr/>
        </p:nvSpPr>
        <p:spPr bwMode="auto">
          <a:xfrm>
            <a:off x="7772400" y="23622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7924800" y="27432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7696200" y="37338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8001000" y="3733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H="1" flipV="1">
            <a:off x="75438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 flipV="1">
            <a:off x="80010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H="1">
            <a:off x="7696200" y="3048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>
            <a:off x="8001000" y="3048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 flipH="1">
            <a:off x="8153400" y="33528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057401" y="2286000"/>
            <a:ext cx="1524000" cy="338554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Front of queue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482330" y="1142847"/>
            <a:ext cx="3175270" cy="523220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Adding an element</a:t>
            </a:r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25146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 flipH="1">
            <a:off x="6172200" y="32766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6400800" y="4876801"/>
            <a:ext cx="2563688" cy="5847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element is added to the rear of the queue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D8E40B01-E613-492B-8F19-DC9F4AD78B18}"/>
              </a:ext>
            </a:extLst>
          </p:cNvPr>
          <p:cNvCxnSpPr>
            <a:cxnSpLocks/>
          </p:cNvCxnSpPr>
          <p:nvPr/>
        </p:nvCxnSpPr>
        <p:spPr>
          <a:xfrm flipH="1">
            <a:off x="5638800" y="2903458"/>
            <a:ext cx="152400" cy="381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Box 88">
            <a:extLst>
              <a:ext uri="{FF2B5EF4-FFF2-40B4-BE49-F238E27FC236}">
                <a16:creationId xmlns:a16="http://schemas.microsoft.com/office/drawing/2014/main" id="{7919934E-957D-40E0-A6D1-044ABBC7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799" y="2455277"/>
            <a:ext cx="1524000" cy="338554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/>
              <a:t>Rear</a:t>
            </a:r>
            <a:r>
              <a:rPr lang="en-US" dirty="0"/>
              <a:t> of queue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A1AF-77BB-4E0A-B3A3-53F334F08B7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81000"/>
            <a:ext cx="7774632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Pseudocode  For Arrival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748464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/>
              <a:t>Priority Queue Passenger Arrival: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latin typeface="Arial Unicode MS" panose="020B0604020202020204" pitchFamily="34" charset="-128"/>
              </a:rPr>
              <a:t>if</a:t>
            </a:r>
            <a:r>
              <a:rPr lang="tr-TR" altLang="en-US" sz="2400" dirty="0"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(new Passenger comes)  {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         if(is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FirstClass</a:t>
            </a:r>
            <a:r>
              <a:rPr lang="en-US" altLang="en-US" sz="2400" dirty="0">
                <a:latin typeface="Arial Unicode MS" panose="020B0604020202020204" pitchFamily="34" charset="-128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 err="1">
                <a:solidFill>
                  <a:schemeClr val="accent2"/>
                </a:solidFill>
                <a:latin typeface="Arial Unicode MS" panose="020B0604020202020204" pitchFamily="34" charset="-128"/>
              </a:rPr>
              <a:t>hpQue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.enqueue</a:t>
            </a:r>
            <a:r>
              <a:rPr lang="en-US" altLang="en-US" sz="2400" dirty="0">
                <a:latin typeface="Arial Unicode MS" panose="020B0604020202020204" pitchFamily="34" charset="-128"/>
              </a:rPr>
              <a:t>(new Passenger);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         else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 err="1">
                <a:solidFill>
                  <a:srgbClr val="00B0F0"/>
                </a:solidFill>
                <a:latin typeface="Arial Unicode MS" panose="020B0604020202020204" pitchFamily="34" charset="-128"/>
              </a:rPr>
              <a:t>lpQue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.enqueue</a:t>
            </a:r>
            <a:r>
              <a:rPr lang="en-US" altLang="en-US" sz="2400" dirty="0">
                <a:latin typeface="Arial Unicode MS" panose="020B0604020202020204" pitchFamily="34" charset="-128"/>
              </a:rPr>
              <a:t>(new Passenger);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0261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E62-2C33-44F4-8A0D-9891E4CBE4A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206680" cy="1219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Pseudocode  for Priority Queue Service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003232" cy="476780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Priority Queue Check-In Service:</a:t>
            </a:r>
          </a:p>
          <a:p>
            <a:pPr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latin typeface="Arial" panose="020B0604020202020204" pitchFamily="34" charset="0"/>
              </a:rPr>
              <a:t>if(</a:t>
            </a:r>
            <a:r>
              <a:rPr lang="en-US" sz="2400" b="1" dirty="0"/>
              <a:t> !</a:t>
            </a:r>
            <a:r>
              <a:rPr lang="en-US" altLang="en-US" sz="2400" dirty="0" err="1">
                <a:latin typeface="Arial" panose="020B0604020202020204" pitchFamily="34" charset="0"/>
              </a:rPr>
              <a:t>isEmpty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hpQue</a:t>
            </a:r>
            <a:r>
              <a:rPr lang="en-US" altLang="en-US" sz="2400" dirty="0">
                <a:latin typeface="Arial" panose="020B0604020202020204" pitchFamily="34" charset="0"/>
              </a:rPr>
              <a:t>) ) {</a:t>
            </a:r>
            <a:endParaRPr lang="tr-TR" altLang="en-US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tr-TR" altLang="en-US" sz="2400" dirty="0">
                <a:latin typeface="Arial" panose="020B0604020202020204" pitchFamily="34" charset="0"/>
              </a:rPr>
              <a:t>            </a:t>
            </a:r>
            <a:r>
              <a:rPr lang="en-US" altLang="en-US" sz="2400" dirty="0">
                <a:latin typeface="Arial" panose="020B0604020202020204" pitchFamily="34" charset="0"/>
              </a:rPr>
              <a:t>serve the passenger from high priority queue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</a:t>
            </a: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hpQue</a:t>
            </a:r>
            <a:r>
              <a:rPr lang="en-US" altLang="en-US" sz="2400" dirty="0" err="1">
                <a:latin typeface="Arial" panose="020B0604020202020204" pitchFamily="34" charset="0"/>
              </a:rPr>
              <a:t>.dequeue</a:t>
            </a:r>
            <a:r>
              <a:rPr lang="en-US" altLang="en-US" sz="2400" dirty="0">
                <a:latin typeface="Arial" panose="020B0604020202020204" pitchFamily="34" charset="0"/>
              </a:rPr>
              <a:t>();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else  {</a:t>
            </a:r>
            <a:endParaRPr lang="tr-TR" altLang="en-US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tr-TR" altLang="en-US" sz="2400" dirty="0">
                <a:latin typeface="Arial" panose="020B0604020202020204" pitchFamily="34" charset="0"/>
              </a:rPr>
              <a:t>            </a:t>
            </a:r>
            <a:r>
              <a:rPr lang="en-US" altLang="en-US" sz="2400" dirty="0">
                <a:latin typeface="Arial" panose="020B0604020202020204" pitchFamily="34" charset="0"/>
              </a:rPr>
              <a:t>serve the passenger from low priority queue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</a:t>
            </a:r>
            <a:r>
              <a:rPr lang="en-US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lpQue</a:t>
            </a:r>
            <a:r>
              <a:rPr lang="en-US" altLang="en-US" sz="2400" dirty="0" err="1">
                <a:latin typeface="Arial" panose="020B0604020202020204" pitchFamily="34" charset="0"/>
              </a:rPr>
              <a:t>.dequeue</a:t>
            </a:r>
            <a:r>
              <a:rPr lang="en-US" altLang="en-US" sz="2400" dirty="0">
                <a:latin typeface="Arial" panose="020B0604020202020204" pitchFamily="34" charset="0"/>
              </a:rPr>
              <a:t>();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96325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Computer Applications of Queues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424936" cy="448627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In a multi-user system, a queue holds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print jobs</a:t>
            </a:r>
            <a:r>
              <a:rPr lang="en-US" altLang="en-US" sz="2800" dirty="0">
                <a:cs typeface="Times New Roman" panose="02020603050405020304" pitchFamily="18" charset="0"/>
              </a:rPr>
              <a:t> submitted by users.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The printer services those jobs one at a time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(FIFO).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Communications</a:t>
            </a:r>
            <a:r>
              <a:rPr lang="en-US" altLang="en-US" sz="2800" dirty="0">
                <a:cs typeface="Times New Roman" panose="02020603050405020304" pitchFamily="18" charset="0"/>
              </a:rPr>
              <a:t> software uses queues to hold information received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over networks: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If information is transmitted to a system faster than it can be processed, it is placed in a queue.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Job scheduling </a:t>
            </a:r>
            <a:r>
              <a:rPr lang="en-US" sz="2800" dirty="0"/>
              <a:t>in operating systems</a:t>
            </a:r>
            <a:r>
              <a:rPr lang="tr-TR" sz="2800" dirty="0"/>
              <a:t>.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Simulation</a:t>
            </a:r>
            <a:r>
              <a:rPr lang="en-US" sz="2800" dirty="0"/>
              <a:t> of real-world situations. 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1079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214313"/>
            <a:ext cx="867645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omputer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Applications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of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Queues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4" y="1484784"/>
            <a:ext cx="8568952" cy="4456113"/>
          </a:xfrm>
        </p:spPr>
        <p:txBody>
          <a:bodyPr>
            <a:normAutofit lnSpcReduction="10000"/>
          </a:bodyPr>
          <a:lstStyle/>
          <a:p>
            <a:r>
              <a:rPr lang="tr-TR" altLang="en-US" sz="2400" dirty="0"/>
              <a:t>P</a:t>
            </a:r>
            <a:r>
              <a:rPr lang="en-US" altLang="en-US" sz="2400" dirty="0" err="1"/>
              <a:t>riority</a:t>
            </a:r>
            <a:r>
              <a:rPr lang="en-US" altLang="en-US" sz="2400" dirty="0"/>
              <a:t> queues are</a:t>
            </a:r>
            <a:r>
              <a:rPr lang="tr-TR" altLang="en-US" sz="2400" dirty="0"/>
              <a:t> </a:t>
            </a:r>
            <a:r>
              <a:rPr lang="en-US" altLang="en-US" sz="2400" dirty="0"/>
              <a:t>used in various ways in certain computer systems. </a:t>
            </a:r>
            <a:endParaRPr lang="tr-TR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Multitasking operating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systems</a:t>
            </a:r>
            <a:r>
              <a:rPr lang="en-US" altLang="en-US" sz="2400" dirty="0"/>
              <a:t>: S</a:t>
            </a:r>
            <a:r>
              <a:rPr lang="en-US" sz="2400" dirty="0"/>
              <a:t>chedule of jobs on a shared computer. Some jobs will be more urgent than others. A priority queue keeps track of the jobs to be performed and their priorities. If a job is finished or interrupted, then one with highest priority will be performed next.</a:t>
            </a:r>
            <a:endParaRPr lang="en-US" alt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Networking:</a:t>
            </a:r>
            <a:r>
              <a:rPr lang="en-US" sz="2400" dirty="0"/>
              <a:t> Managing limited bandwidth on a transmission line.</a:t>
            </a:r>
            <a:r>
              <a:rPr lang="tr-TR" sz="2400" dirty="0"/>
              <a:t> </a:t>
            </a:r>
            <a:r>
              <a:rPr lang="en-US" sz="2400" dirty="0"/>
              <a:t>In the event of outgoing traffic queuing due to insufficient bandwidth, all other queues can be halted to send the traffic from the </a:t>
            </a:r>
            <a:r>
              <a:rPr lang="en-US" sz="2400" dirty="0">
                <a:solidFill>
                  <a:srgbClr val="00B0F0"/>
                </a:solidFill>
              </a:rPr>
              <a:t>highest priority queue </a:t>
            </a:r>
            <a:r>
              <a:rPr lang="en-US" sz="2400" dirty="0"/>
              <a:t>upon arrival.</a:t>
            </a:r>
            <a:endParaRPr lang="en-US" altLang="en-US" sz="2400" dirty="0"/>
          </a:p>
          <a:p>
            <a:r>
              <a:rPr lang="en-US" altLang="en-US" sz="2400" dirty="0"/>
              <a:t>Priority queues are </a:t>
            </a:r>
            <a:r>
              <a:rPr lang="tr-TR" altLang="en-US" sz="2400" dirty="0" err="1"/>
              <a:t>best</a:t>
            </a:r>
            <a:r>
              <a:rPr lang="tr-TR" altLang="en-US" sz="2400" dirty="0"/>
              <a:t> </a:t>
            </a:r>
            <a:r>
              <a:rPr lang="en-US" altLang="en-US" sz="2400" dirty="0"/>
              <a:t>implemented with a data structure called a heap. </a:t>
            </a:r>
          </a:p>
          <a:p>
            <a:endParaRPr lang="tr-TR" altLang="en-US" sz="2400" dirty="0"/>
          </a:p>
          <a:p>
            <a:endParaRPr lang="tr-TR" altLang="en-US" sz="24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14313"/>
            <a:ext cx="8964489" cy="76641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Queue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Appplications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:</a:t>
            </a:r>
            <a:r>
              <a:rPr lang="tr-TR" altLang="en-US" sz="32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Recognizing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Palindromes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80728"/>
            <a:ext cx="8964489" cy="5583833"/>
          </a:xfrm>
        </p:spPr>
        <p:txBody>
          <a:bodyPr>
            <a:normAutofit/>
          </a:bodyPr>
          <a:lstStyle/>
          <a:p>
            <a:r>
              <a:rPr lang="tr-TR" altLang="en-US" sz="2400" dirty="0">
                <a:latin typeface="Arial" panose="020B0604020202020204" pitchFamily="34" charset="0"/>
              </a:rPr>
              <a:t>A </a:t>
            </a:r>
            <a:r>
              <a:rPr lang="tr-TR" altLang="en-US" sz="2400" dirty="0" err="1">
                <a:latin typeface="Arial" panose="020B0604020202020204" pitchFamily="34" charset="0"/>
              </a:rPr>
              <a:t>palindrom</a:t>
            </a:r>
            <a:r>
              <a:rPr lang="tr-TR" altLang="en-US" sz="2400" dirty="0">
                <a:latin typeface="Arial" panose="020B0604020202020204" pitchFamily="34" charset="0"/>
              </a:rPr>
              <a:t> is a </a:t>
            </a:r>
            <a:r>
              <a:rPr lang="tr-TR" altLang="en-US" sz="2400" dirty="0" err="1">
                <a:latin typeface="Arial" panose="020B0604020202020204" pitchFamily="34" charset="0"/>
              </a:rPr>
              <a:t>string</a:t>
            </a:r>
            <a:r>
              <a:rPr lang="tr-TR" altLang="en-US" sz="2400" dirty="0">
                <a:latin typeface="Arial" panose="020B0604020202020204" pitchFamily="34" charset="0"/>
              </a:rPr>
              <a:t> of </a:t>
            </a:r>
            <a:r>
              <a:rPr lang="tr-TR" altLang="en-US" sz="2400" dirty="0" err="1">
                <a:latin typeface="Arial" panose="020B0604020202020204" pitchFamily="34" charset="0"/>
              </a:rPr>
              <a:t>char</a:t>
            </a:r>
            <a:r>
              <a:rPr lang="en-US" altLang="en-US" sz="2400" dirty="0">
                <a:latin typeface="Arial" panose="020B0604020202020204" pitchFamily="34" charset="0"/>
              </a:rPr>
              <a:t>a</a:t>
            </a:r>
            <a:r>
              <a:rPr lang="tr-TR" altLang="en-US" sz="2400" dirty="0" err="1">
                <a:latin typeface="Arial" panose="020B0604020202020204" pitchFamily="34" charset="0"/>
              </a:rPr>
              <a:t>cters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which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reads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the same </a:t>
            </a:r>
            <a:r>
              <a:rPr lang="tr-TR" altLang="en-US" sz="2400" dirty="0" err="1">
                <a:latin typeface="Arial" panose="020B0604020202020204" pitchFamily="34" charset="0"/>
              </a:rPr>
              <a:t>backwards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and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forwards</a:t>
            </a:r>
            <a:r>
              <a:rPr lang="tr-TR" altLang="en-US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tr-TR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latin typeface="Arial" panose="020B0604020202020204" pitchFamily="34" charset="0"/>
              </a:rPr>
              <a:t>E</a:t>
            </a:r>
            <a:r>
              <a:rPr lang="tr-TR" altLang="en-US" sz="2400" dirty="0" err="1">
                <a:latin typeface="Arial" panose="020B0604020202020204" pitchFamily="34" charset="0"/>
              </a:rPr>
              <a:t>xample</a:t>
            </a:r>
            <a:r>
              <a:rPr lang="en-US" altLang="en-US" sz="2400" dirty="0">
                <a:latin typeface="Arial" panose="020B0604020202020204" pitchFamily="34" charset="0"/>
              </a:rPr>
              <a:t>s: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eye</a:t>
            </a: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, madam, </a:t>
            </a:r>
            <a:r>
              <a:rPr lang="en-US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racecar</a:t>
            </a: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no lemon, no melon</a:t>
            </a:r>
          </a:p>
          <a:p>
            <a:pPr>
              <a:buNone/>
            </a:pP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Was it a car or a cat I saw?</a:t>
            </a:r>
          </a:p>
          <a:p>
            <a:pPr>
              <a:buNone/>
            </a:pPr>
            <a:r>
              <a:rPr lang="tr-TR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solidFill>
                  <a:srgbClr val="CC0066"/>
                </a:solidFill>
                <a:latin typeface="Arial" panose="020B0604020202020204" pitchFamily="34" charset="0"/>
              </a:rPr>
              <a:t>NIPSON ANOMIMATA MI MONANOS PIN</a:t>
            </a:r>
          </a:p>
          <a:p>
            <a:pPr>
              <a:buNone/>
            </a:pPr>
            <a:r>
              <a:rPr lang="tr-TR" altLang="en-US" sz="2400" dirty="0"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latin typeface="Arial" panose="020B0604020202020204" pitchFamily="34" charset="0"/>
              </a:rPr>
              <a:t>(Means: wash your sins not only your face.</a:t>
            </a: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tr-TR" altLang="en-US" sz="2400" dirty="0"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latin typeface="Arial" panose="020B0604020202020204" pitchFamily="34" charset="0"/>
              </a:rPr>
              <a:t>Written on a fountain in Hagia Sofia (</a:t>
            </a:r>
            <a:r>
              <a:rPr lang="en-US" altLang="en-US" sz="2400" dirty="0" err="1">
                <a:latin typeface="Arial" panose="020B0604020202020204" pitchFamily="34" charset="0"/>
              </a:rPr>
              <a:t>Ayasofya</a:t>
            </a:r>
            <a:r>
              <a:rPr lang="en-US" altLang="en-US" sz="2400" dirty="0">
                <a:latin typeface="Arial" panose="020B0604020202020204" pitchFamily="34" charset="0"/>
              </a:rPr>
              <a:t> Mosque) in </a:t>
            </a:r>
            <a:r>
              <a:rPr lang="tr-TR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latin typeface="Arial" panose="020B0604020202020204" pitchFamily="34" charset="0"/>
              </a:rPr>
              <a:t>Istanbul)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293096"/>
            <a:ext cx="5328591" cy="24832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622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Queue </a:t>
            </a:r>
            <a:r>
              <a:rPr lang="tr-TR" altLang="en-US" sz="3200" dirty="0" err="1">
                <a:latin typeface="+mn-lt"/>
                <a:cs typeface="Times New Roman" panose="02020603050405020304" pitchFamily="18" charset="0"/>
              </a:rPr>
              <a:t>Appplications</a:t>
            </a:r>
            <a:r>
              <a:rPr lang="tr-TR" altLang="en-US" sz="32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tr-TR" altLang="en-US" sz="2800" dirty="0" err="1">
                <a:latin typeface="Arial" panose="020B0604020202020204" pitchFamily="34" charset="0"/>
              </a:rPr>
              <a:t>Recognizing</a:t>
            </a:r>
            <a:r>
              <a:rPr lang="tr-TR" altLang="en-US" sz="2800" dirty="0">
                <a:latin typeface="Arial" panose="020B0604020202020204" pitchFamily="34" charset="0"/>
              </a:rPr>
              <a:t> </a:t>
            </a:r>
            <a:r>
              <a:rPr lang="tr-TR" altLang="en-US" sz="2800" dirty="0" err="1">
                <a:latin typeface="Arial" panose="020B0604020202020204" pitchFamily="34" charset="0"/>
              </a:rPr>
              <a:t>Palindromes</a:t>
            </a:r>
            <a:endParaRPr lang="tr-TR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5590951"/>
          </a:xfrm>
        </p:spPr>
        <p:txBody>
          <a:bodyPr/>
          <a:lstStyle/>
          <a:p>
            <a:r>
              <a:rPr lang="tr-TR" altLang="en-US" sz="2400" dirty="0">
                <a:latin typeface="Arial" panose="020B0604020202020204" pitchFamily="34" charset="0"/>
              </a:rPr>
              <a:t>We can </a:t>
            </a:r>
            <a:r>
              <a:rPr lang="tr-TR" altLang="en-US" sz="2400" dirty="0" err="1">
                <a:latin typeface="Arial" panose="020B0604020202020204" pitchFamily="34" charset="0"/>
              </a:rPr>
              <a:t>use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both</a:t>
            </a:r>
            <a:r>
              <a:rPr lang="tr-TR" altLang="en-US" sz="2400" dirty="0"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</a:rPr>
              <a:t>stack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and</a:t>
            </a:r>
            <a:r>
              <a:rPr lang="tr-TR" altLang="en-US" sz="2400" dirty="0"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</a:rPr>
              <a:t>queue</a:t>
            </a:r>
            <a:r>
              <a:rPr lang="tr-TR" altLang="en-US" sz="2400" dirty="0">
                <a:latin typeface="Arial" panose="020B0604020202020204" pitchFamily="34" charset="0"/>
              </a:rPr>
              <a:t> to </a:t>
            </a:r>
            <a:r>
              <a:rPr lang="tr-TR" altLang="en-US" sz="2400" dirty="0" err="1">
                <a:latin typeface="Arial" panose="020B0604020202020204" pitchFamily="34" charset="0"/>
              </a:rPr>
              <a:t>find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out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whether</a:t>
            </a:r>
            <a:r>
              <a:rPr lang="tr-TR" altLang="en-US" sz="2400" dirty="0"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</a:rPr>
              <a:t>string</a:t>
            </a:r>
            <a:r>
              <a:rPr lang="tr-TR" altLang="en-US" sz="2400" dirty="0">
                <a:latin typeface="Arial" panose="020B0604020202020204" pitchFamily="34" charset="0"/>
              </a:rPr>
              <a:t> is a </a:t>
            </a:r>
            <a:r>
              <a:rPr lang="tr-TR" altLang="en-US" sz="2400" dirty="0" err="1">
                <a:latin typeface="Arial" panose="020B0604020202020204" pitchFamily="34" charset="0"/>
              </a:rPr>
              <a:t>palindrome</a:t>
            </a:r>
            <a:r>
              <a:rPr lang="en-US" altLang="en-US" sz="2400" dirty="0">
                <a:latin typeface="Arial" panose="020B0604020202020204" pitchFamily="34" charset="0"/>
              </a:rPr>
              <a:t> or not</a:t>
            </a:r>
            <a:r>
              <a:rPr lang="tr-TR" altLang="en-US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tr-TR" altLang="en-US" sz="2400" dirty="0">
              <a:latin typeface="Arial" panose="020B0604020202020204" pitchFamily="34" charset="0"/>
            </a:endParaRPr>
          </a:p>
          <a:p>
            <a:r>
              <a:rPr lang="tr-TR" altLang="en-US" sz="2400" dirty="0" err="1">
                <a:latin typeface="Arial" panose="020B0604020202020204" pitchFamily="34" charset="0"/>
              </a:rPr>
              <a:t>Starting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from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first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character</a:t>
            </a:r>
            <a:r>
              <a:rPr lang="tr-TR" altLang="en-US" sz="2400" dirty="0">
                <a:latin typeface="Arial" panose="020B0604020202020204" pitchFamily="34" charset="0"/>
              </a:rPr>
              <a:t> of a </a:t>
            </a:r>
            <a:r>
              <a:rPr lang="tr-TR" altLang="en-US" sz="2400" dirty="0" err="1">
                <a:latin typeface="Arial" panose="020B0604020202020204" pitchFamily="34" charset="0"/>
              </a:rPr>
              <a:t>string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and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travesing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from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left</a:t>
            </a:r>
            <a:r>
              <a:rPr lang="tr-TR" altLang="en-US" sz="2400" dirty="0">
                <a:latin typeface="Arial" panose="020B0604020202020204" pitchFamily="34" charset="0"/>
              </a:rPr>
              <a:t> to </a:t>
            </a:r>
            <a:r>
              <a:rPr lang="tr-TR" altLang="en-US" sz="2400" dirty="0" err="1">
                <a:latin typeface="Arial" panose="020B0604020202020204" pitchFamily="34" charset="0"/>
              </a:rPr>
              <a:t>right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insert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each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char</a:t>
            </a:r>
            <a:r>
              <a:rPr lang="en-US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cter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into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both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stack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and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queue</a:t>
            </a:r>
            <a:r>
              <a:rPr lang="tr-TR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altLang="en-US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tr-TR" altLang="en-US" sz="2400" dirty="0" err="1">
                <a:latin typeface="Arial" panose="020B0604020202020204" pitchFamily="34" charset="0"/>
              </a:rPr>
              <a:t>Char</a:t>
            </a:r>
            <a:r>
              <a:rPr lang="en-US" altLang="en-US" sz="2400" dirty="0">
                <a:latin typeface="Arial" panose="020B0604020202020204" pitchFamily="34" charset="0"/>
              </a:rPr>
              <a:t>a</a:t>
            </a:r>
            <a:r>
              <a:rPr lang="tr-TR" altLang="en-US" sz="2400" dirty="0" err="1">
                <a:latin typeface="Arial" panose="020B0604020202020204" pitchFamily="34" charset="0"/>
              </a:rPr>
              <a:t>cters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removed</a:t>
            </a:r>
            <a:r>
              <a:rPr lang="tr-TR" altLang="en-US" sz="2400" dirty="0">
                <a:latin typeface="Arial" panose="020B0604020202020204" pitchFamily="34" charset="0"/>
              </a:rPr>
              <a:t> (</a:t>
            </a:r>
            <a:r>
              <a:rPr lang="tr-TR" altLang="en-US" sz="2400" dirty="0" err="1">
                <a:latin typeface="Arial" panose="020B0604020202020204" pitchFamily="34" charset="0"/>
              </a:rPr>
              <a:t>popped</a:t>
            </a:r>
            <a:r>
              <a:rPr lang="tr-TR" altLang="en-US" sz="2400" dirty="0">
                <a:latin typeface="Arial" panose="020B0604020202020204" pitchFamily="34" charset="0"/>
              </a:rPr>
              <a:t>) </a:t>
            </a:r>
            <a:r>
              <a:rPr lang="tr-TR" altLang="en-US" sz="2400" dirty="0" err="1">
                <a:latin typeface="Arial" panose="020B0604020202020204" pitchFamily="34" charset="0"/>
              </a:rPr>
              <a:t>from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stack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will</a:t>
            </a:r>
            <a:r>
              <a:rPr lang="tr-TR" altLang="en-US" sz="2400" dirty="0">
                <a:latin typeface="Arial" panose="020B0604020202020204" pitchFamily="34" charset="0"/>
              </a:rPr>
              <a:t> be in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opposite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order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tr-TR" altLang="en-US" sz="2400" dirty="0" err="1">
                <a:latin typeface="Arial" panose="020B0604020202020204" pitchFamily="34" charset="0"/>
              </a:rPr>
              <a:t>Char</a:t>
            </a:r>
            <a:r>
              <a:rPr lang="en-US" altLang="en-US" sz="2400" dirty="0">
                <a:latin typeface="Arial" panose="020B0604020202020204" pitchFamily="34" charset="0"/>
              </a:rPr>
              <a:t>a</a:t>
            </a:r>
            <a:r>
              <a:rPr lang="tr-TR" altLang="en-US" sz="2400" dirty="0" err="1">
                <a:latin typeface="Arial" panose="020B0604020202020204" pitchFamily="34" charset="0"/>
              </a:rPr>
              <a:t>cters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removed</a:t>
            </a:r>
            <a:r>
              <a:rPr lang="tr-TR" altLang="en-US" sz="2400" dirty="0">
                <a:latin typeface="Arial" panose="020B0604020202020204" pitchFamily="34" charset="0"/>
              </a:rPr>
              <a:t> (</a:t>
            </a:r>
            <a:r>
              <a:rPr lang="tr-TR" altLang="en-US" sz="2400" dirty="0" err="1">
                <a:latin typeface="Arial" panose="020B0604020202020204" pitchFamily="34" charset="0"/>
              </a:rPr>
              <a:t>dequed</a:t>
            </a:r>
            <a:r>
              <a:rPr lang="tr-TR" altLang="en-US" sz="2400" dirty="0">
                <a:latin typeface="Arial" panose="020B0604020202020204" pitchFamily="34" charset="0"/>
              </a:rPr>
              <a:t>) </a:t>
            </a:r>
            <a:r>
              <a:rPr lang="tr-TR" altLang="en-US" sz="2400" dirty="0" err="1">
                <a:latin typeface="Arial" panose="020B0604020202020204" pitchFamily="34" charset="0"/>
              </a:rPr>
              <a:t>from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queue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will</a:t>
            </a:r>
            <a:r>
              <a:rPr lang="tr-TR" altLang="en-US" sz="2400" dirty="0">
                <a:latin typeface="Arial" panose="020B0604020202020204" pitchFamily="34" charset="0"/>
              </a:rPr>
              <a:t> be in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original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order</a:t>
            </a:r>
            <a:r>
              <a:rPr lang="tr-TR" altLang="en-US" sz="24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1342479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Appplications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Recognizing</a:t>
            </a:r>
            <a:r>
              <a:rPr lang="tr-TR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latin typeface="+mn-lt"/>
                <a:cs typeface="Times New Roman" panose="02020603050405020304" pitchFamily="18" charset="0"/>
              </a:rPr>
              <a:t>Palindromes</a:t>
            </a:r>
            <a:endParaRPr lang="tr-TR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76400"/>
            <a:ext cx="7848872" cy="47769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cters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top of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Finally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palindrome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a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palindrome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"/>
            <a:ext cx="7793037" cy="764703"/>
          </a:xfrm>
        </p:spPr>
        <p:txBody>
          <a:bodyPr>
            <a:normAutofit/>
          </a:bodyPr>
          <a:lstStyle/>
          <a:p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Recognizing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Pseudocode</a:t>
            </a:r>
            <a:endParaRPr lang="tr-T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764704"/>
            <a:ext cx="8748464" cy="609329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//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</a:t>
            </a:r>
            <a:r>
              <a:rPr lang="en-US" altLang="en-US" sz="2000" dirty="0">
                <a:latin typeface="Times New Roman" panose="02020603050405020304" pitchFamily="18" charset="0"/>
              </a:rPr>
              <a:t> contains the string to be checked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IsPalindrome</a:t>
            </a:r>
            <a:r>
              <a:rPr lang="tr-TR" altLang="en-US" sz="2400" dirty="0">
                <a:latin typeface="Times New Roman" panose="02020603050405020304" pitchFamily="18" charset="0"/>
              </a:rPr>
              <a:t> 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Str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</a:rPr>
              <a:t>CreateQueue</a:t>
            </a:r>
            <a:r>
              <a:rPr lang="tr-TR" altLang="en-US" sz="2000" dirty="0">
                <a:latin typeface="Times New Roman" panose="02020603050405020304" pitchFamily="18" charset="0"/>
              </a:rPr>
              <a:t>(</a:t>
            </a:r>
            <a:r>
              <a:rPr lang="tr-TR" altLang="en-US" sz="2000" i="1" dirty="0">
                <a:latin typeface="Times New Roman" panose="02020603050405020304" pitchFamily="18" charset="0"/>
              </a:rPr>
              <a:t>Q</a:t>
            </a:r>
            <a:r>
              <a:rPr lang="tr-TR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tr-TR" altLang="en-US" sz="2000" dirty="0" err="1">
                <a:latin typeface="Times New Roman" panose="02020603050405020304" pitchFamily="18" charset="0"/>
              </a:rPr>
              <a:t>CreateStack</a:t>
            </a:r>
            <a:r>
              <a:rPr lang="tr-TR" altLang="en-US" sz="2000" dirty="0">
                <a:latin typeface="Times New Roman" panose="02020603050405020304" pitchFamily="18" charset="0"/>
              </a:rPr>
              <a:t>(</a:t>
            </a:r>
            <a:r>
              <a:rPr lang="tr-TR" altLang="en-US" sz="2000" i="1" dirty="0">
                <a:latin typeface="Times New Roman" panose="02020603050405020304" pitchFamily="18" charset="0"/>
              </a:rPr>
              <a:t>S</a:t>
            </a:r>
            <a:r>
              <a:rPr lang="tr-TR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</a:rPr>
              <a:t>n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Str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for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</a:rPr>
              <a:t>i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←1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i="1" dirty="0">
                <a:latin typeface="Times New Roman" panose="02020603050405020304" pitchFamily="18" charset="0"/>
              </a:rPr>
              <a:t>	 </a:t>
            </a:r>
            <a:r>
              <a:rPr lang="tr-TR" altLang="en-US" sz="2000" b="1" dirty="0">
                <a:latin typeface="Times New Roman" panose="02020603050405020304" pitchFamily="18" charset="0"/>
              </a:rPr>
              <a:t>do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nextchar</a:t>
            </a:r>
            <a:r>
              <a:rPr lang="tr-TR" altLang="en-US" sz="2000" i="1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</a:rPr>
              <a:t>	    </a:t>
            </a:r>
            <a:r>
              <a:rPr lang="tr-TR" altLang="en-US" sz="2000" dirty="0" err="1">
                <a:latin typeface="Times New Roman" panose="02020603050405020304" pitchFamily="18" charset="0"/>
              </a:rPr>
              <a:t>Enqueue</a:t>
            </a:r>
            <a:r>
              <a:rPr lang="tr-TR" altLang="en-US" sz="2000" dirty="0">
                <a:latin typeface="Times New Roman" panose="02020603050405020304" pitchFamily="18" charset="0"/>
              </a:rPr>
              <a:t> (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nextchar</a:t>
            </a:r>
            <a:r>
              <a:rPr lang="tr-TR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</a:rPr>
              <a:t>	    </a:t>
            </a:r>
            <a:r>
              <a:rPr lang="tr-TR" altLang="en-US" sz="2000" dirty="0" err="1">
                <a:latin typeface="Times New Roman" panose="02020603050405020304" pitchFamily="18" charset="0"/>
              </a:rPr>
              <a:t>Push</a:t>
            </a:r>
            <a:r>
              <a:rPr lang="tr-TR" altLang="en-US" sz="2000" dirty="0">
                <a:latin typeface="Times New Roman" panose="02020603050405020304" pitchFamily="18" charset="0"/>
              </a:rPr>
              <a:t>(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nextchar</a:t>
            </a:r>
            <a:r>
              <a:rPr lang="tr-TR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cters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ctersSame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is not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ctersSame</a:t>
            </a:r>
            <a:endParaRPr lang="tr-T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000" i="1" dirty="0">
                <a:latin typeface="Times New Roman" panose="02020603050405020304" pitchFamily="18" charset="0"/>
              </a:rPr>
              <a:t>x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latin typeface="Times New Roman" panose="02020603050405020304" pitchFamily="18" charset="0"/>
              </a:rPr>
              <a:t>    // x=</a:t>
            </a:r>
            <a:r>
              <a:rPr lang="tr-TR" altLang="en-US" sz="2000" i="1" dirty="0">
                <a:latin typeface="Times New Roman" panose="02020603050405020304" pitchFamily="18" charset="0"/>
              </a:rPr>
              <a:t>Q</a:t>
            </a:r>
            <a:r>
              <a:rPr lang="tr-TR" altLang="en-US" sz="2000" dirty="0">
                <a:latin typeface="Times New Roman" panose="02020603050405020304" pitchFamily="18" charset="0"/>
              </a:rPr>
              <a:t>[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front</a:t>
            </a:r>
            <a:r>
              <a:rPr lang="tr-TR" altLang="en-US" sz="2000" dirty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tr-TR" altLang="en-US" sz="2000" i="1" dirty="0">
                <a:latin typeface="Times New Roman" panose="02020603050405020304" pitchFamily="18" charset="0"/>
              </a:rPr>
              <a:t>y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en-US" altLang="en-US" sz="2000" dirty="0">
                <a:latin typeface="Times New Roman" panose="02020603050405020304" pitchFamily="18" charset="0"/>
              </a:rPr>
              <a:t>        //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y= </a:t>
            </a:r>
            <a:r>
              <a:rPr lang="tr-TR" altLang="en-US" sz="2000" i="1" dirty="0">
                <a:latin typeface="Times New Roman" panose="02020603050405020304" pitchFamily="18" charset="0"/>
              </a:rPr>
              <a:t>S</a:t>
            </a:r>
            <a:r>
              <a:rPr lang="tr-TR" altLang="en-US" sz="2000" dirty="0">
                <a:latin typeface="Times New Roman" panose="02020603050405020304" pitchFamily="18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</a:rPr>
              <a:t>top</a:t>
            </a:r>
            <a:r>
              <a:rPr lang="tr-TR" altLang="en-US" sz="2000" dirty="0">
                <a:latin typeface="Times New Roman" panose="02020603050405020304" pitchFamily="18" charset="0"/>
              </a:rPr>
              <a:t>]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ctersSame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tr-T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ctersSame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481" y="145407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cs typeface="Times New Roman" panose="02020603050405020304" pitchFamily="18" charset="0"/>
              </a:rPr>
              <a:t>Appplications</a:t>
            </a:r>
            <a:r>
              <a:rPr lang="tr-TR" altLang="en-US" sz="3600" dirty="0">
                <a:cs typeface="Times New Roman" panose="02020603050405020304" pitchFamily="18" charset="0"/>
              </a:rPr>
              <a:t>: </a:t>
            </a:r>
            <a:r>
              <a:rPr lang="tr-TR" altLang="en-US" sz="3600" dirty="0" err="1">
                <a:cs typeface="Times New Roman" panose="02020603050405020304" pitchFamily="18" charset="0"/>
              </a:rPr>
              <a:t>Recognizing</a:t>
            </a:r>
            <a:r>
              <a:rPr lang="tr-TR" altLang="en-US" sz="3600" dirty="0">
                <a:cs typeface="Times New Roman" panose="02020603050405020304" pitchFamily="18" charset="0"/>
              </a:rPr>
              <a:t> </a:t>
            </a:r>
            <a:r>
              <a:rPr lang="tr-TR" altLang="en-US" sz="3600" dirty="0" err="1">
                <a:cs typeface="Times New Roman" panose="02020603050405020304" pitchFamily="18" charset="0"/>
              </a:rPr>
              <a:t>Palindromes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85282"/>
            <a:ext cx="2448272" cy="547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</a:rPr>
              <a:t>String</a:t>
            </a:r>
            <a:r>
              <a:rPr lang="tr-TR" altLang="en-US" sz="2400" dirty="0">
                <a:latin typeface="Arial" panose="020B0604020202020204" pitchFamily="34" charset="0"/>
              </a:rPr>
              <a:t>: </a:t>
            </a:r>
            <a:r>
              <a: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ADBCB</a:t>
            </a:r>
            <a:r>
              <a:rPr lang="tr-TR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000" dirty="0">
                <a:latin typeface="Arial" panose="020B0604020202020204" pitchFamily="34" charset="0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3995737" y="2492375"/>
            <a:ext cx="2736852" cy="3963988"/>
            <a:chOff x="2517" y="1570"/>
            <a:chExt cx="1724" cy="249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2517" y="324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Stack</a:t>
              </a:r>
            </a:p>
          </p:txBody>
        </p:sp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288" y="1570"/>
              <a:ext cx="953" cy="256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A D B C B</a:t>
              </a:r>
            </a:p>
          </p:txBody>
        </p:sp>
        <p:grpSp>
          <p:nvGrpSpPr>
            <p:cNvPr id="22536" name="Group 6"/>
            <p:cNvGrpSpPr>
              <a:grpSpLocks/>
            </p:cNvGrpSpPr>
            <p:nvPr/>
          </p:nvGrpSpPr>
          <p:grpSpPr bwMode="auto">
            <a:xfrm>
              <a:off x="3874" y="1887"/>
              <a:ext cx="231" cy="531"/>
              <a:chOff x="5375" y="1570"/>
              <a:chExt cx="231" cy="531"/>
            </a:xfrm>
          </p:grpSpPr>
          <p:sp>
            <p:nvSpPr>
              <p:cNvPr id="22544" name="AutoShape 7"/>
              <p:cNvSpPr>
                <a:spLocks noChangeArrowheads="1"/>
              </p:cNvSpPr>
              <p:nvPr/>
            </p:nvSpPr>
            <p:spPr bwMode="auto">
              <a:xfrm>
                <a:off x="5465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545" name="Text Box 8"/>
              <p:cNvSpPr txBox="1">
                <a:spLocks noChangeArrowheads="1"/>
              </p:cNvSpPr>
              <p:nvPr/>
            </p:nvSpPr>
            <p:spPr bwMode="auto">
              <a:xfrm rot="-5400000">
                <a:off x="5241" y="17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back</a:t>
                </a:r>
              </a:p>
            </p:txBody>
          </p:sp>
        </p:grpSp>
        <p:grpSp>
          <p:nvGrpSpPr>
            <p:cNvPr id="22537" name="Group 9"/>
            <p:cNvGrpSpPr>
              <a:grpSpLocks/>
            </p:cNvGrpSpPr>
            <p:nvPr/>
          </p:nvGrpSpPr>
          <p:grpSpPr bwMode="auto">
            <a:xfrm>
              <a:off x="3288" y="1884"/>
              <a:ext cx="231" cy="558"/>
              <a:chOff x="5116" y="1570"/>
              <a:chExt cx="231" cy="558"/>
            </a:xfrm>
          </p:grpSpPr>
          <p:sp>
            <p:nvSpPr>
              <p:cNvPr id="22542" name="Text Box 10"/>
              <p:cNvSpPr txBox="1">
                <a:spLocks noChangeArrowheads="1"/>
              </p:cNvSpPr>
              <p:nvPr/>
            </p:nvSpPr>
            <p:spPr bwMode="auto">
              <a:xfrm rot="-5400000">
                <a:off x="5005" y="1785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front</a:t>
                </a:r>
              </a:p>
            </p:txBody>
          </p:sp>
          <p:sp>
            <p:nvSpPr>
              <p:cNvPr id="22543" name="AutoShape 11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2517" y="1616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Queue</a:t>
              </a: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243" y="2659"/>
              <a:ext cx="363" cy="1408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B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B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</p:txBody>
        </p:sp>
        <p:sp>
          <p:nvSpPr>
            <p:cNvPr id="22540" name="AutoShape 14"/>
            <p:cNvSpPr>
              <a:spLocks noChangeArrowheads="1"/>
            </p:cNvSpPr>
            <p:nvPr/>
          </p:nvSpPr>
          <p:spPr bwMode="auto">
            <a:xfrm>
              <a:off x="3651" y="2704"/>
              <a:ext cx="137" cy="90"/>
            </a:xfrm>
            <a:prstGeom prst="leftArrow">
              <a:avLst>
                <a:gd name="adj1" fmla="val 50000"/>
                <a:gd name="adj2" fmla="val 380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2541" name="Text Box 15"/>
            <p:cNvSpPr txBox="1">
              <a:spLocks noChangeArrowheads="1"/>
            </p:cNvSpPr>
            <p:nvPr/>
          </p:nvSpPr>
          <p:spPr bwMode="auto">
            <a:xfrm>
              <a:off x="3787" y="261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/>
                <a:t>top</a:t>
              </a:r>
            </a:p>
          </p:txBody>
        </p:sp>
      </p:grpSp>
      <p:sp>
        <p:nvSpPr>
          <p:cNvPr id="22533" name="TextBox 16"/>
          <p:cNvSpPr txBox="1">
            <a:spLocks noChangeArrowheads="1"/>
          </p:cNvSpPr>
          <p:nvPr/>
        </p:nvSpPr>
        <p:spPr bwMode="auto">
          <a:xfrm>
            <a:off x="6732589" y="4516438"/>
            <a:ext cx="212566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Dequeue : X=A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Pop stack: Y=B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X != Y</a:t>
            </a:r>
          </a:p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Not a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palindrome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!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868090"/>
            <a:ext cx="2232025" cy="547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</a:rPr>
              <a:t>String</a:t>
            </a:r>
            <a:r>
              <a:rPr lang="tr-TR" altLang="en-US" sz="2400" dirty="0">
                <a:latin typeface="Arial" panose="020B0604020202020204" pitchFamily="34" charset="0"/>
              </a:rPr>
              <a:t>: </a:t>
            </a:r>
            <a:r>
              <a:rPr lang="tr-TR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MADAM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995738" y="2492375"/>
            <a:ext cx="2736850" cy="3963988"/>
            <a:chOff x="2517" y="1570"/>
            <a:chExt cx="1724" cy="2497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517" y="324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Stack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288" y="1570"/>
              <a:ext cx="953" cy="256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/>
                <a:t>M A D A M</a:t>
              </a:r>
            </a:p>
          </p:txBody>
        </p:sp>
        <p:grpSp>
          <p:nvGrpSpPr>
            <p:cNvPr id="23560" name="Group 7"/>
            <p:cNvGrpSpPr>
              <a:grpSpLocks/>
            </p:cNvGrpSpPr>
            <p:nvPr/>
          </p:nvGrpSpPr>
          <p:grpSpPr bwMode="auto">
            <a:xfrm>
              <a:off x="3874" y="1887"/>
              <a:ext cx="231" cy="531"/>
              <a:chOff x="5375" y="1570"/>
              <a:chExt cx="231" cy="531"/>
            </a:xfrm>
          </p:grpSpPr>
          <p:sp>
            <p:nvSpPr>
              <p:cNvPr id="23568" name="AutoShape 8"/>
              <p:cNvSpPr>
                <a:spLocks noChangeArrowheads="1"/>
              </p:cNvSpPr>
              <p:nvPr/>
            </p:nvSpPr>
            <p:spPr bwMode="auto">
              <a:xfrm>
                <a:off x="5465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3569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5241" y="17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back</a:t>
                </a:r>
              </a:p>
            </p:txBody>
          </p:sp>
        </p:grpSp>
        <p:grpSp>
          <p:nvGrpSpPr>
            <p:cNvPr id="23561" name="Group 10"/>
            <p:cNvGrpSpPr>
              <a:grpSpLocks/>
            </p:cNvGrpSpPr>
            <p:nvPr/>
          </p:nvGrpSpPr>
          <p:grpSpPr bwMode="auto">
            <a:xfrm>
              <a:off x="3288" y="1884"/>
              <a:ext cx="231" cy="558"/>
              <a:chOff x="5116" y="1570"/>
              <a:chExt cx="231" cy="558"/>
            </a:xfrm>
          </p:grpSpPr>
          <p:sp>
            <p:nvSpPr>
              <p:cNvPr id="23566" name="Text Box 11"/>
              <p:cNvSpPr txBox="1">
                <a:spLocks noChangeArrowheads="1"/>
              </p:cNvSpPr>
              <p:nvPr/>
            </p:nvSpPr>
            <p:spPr bwMode="auto">
              <a:xfrm rot="-5400000">
                <a:off x="5005" y="1785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1800"/>
                  <a:t>front</a:t>
                </a:r>
              </a:p>
            </p:txBody>
          </p:sp>
          <p:sp>
            <p:nvSpPr>
              <p:cNvPr id="23567" name="AutoShape 12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91" cy="136"/>
              </a:xfrm>
              <a:prstGeom prst="upArrow">
                <a:avLst>
                  <a:gd name="adj1" fmla="val 50000"/>
                  <a:gd name="adj2" fmla="val 373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23562" name="Text Box 13"/>
            <p:cNvSpPr txBox="1">
              <a:spLocks noChangeArrowheads="1"/>
            </p:cNvSpPr>
            <p:nvPr/>
          </p:nvSpPr>
          <p:spPr bwMode="auto">
            <a:xfrm>
              <a:off x="2517" y="1616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Queue</a:t>
              </a:r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243" y="2659"/>
              <a:ext cx="363" cy="1408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M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en-US" sz="2000"/>
                <a:t>M</a:t>
              </a:r>
            </a:p>
          </p:txBody>
        </p:sp>
        <p:sp>
          <p:nvSpPr>
            <p:cNvPr id="23564" name="AutoShape 15"/>
            <p:cNvSpPr>
              <a:spLocks noChangeArrowheads="1"/>
            </p:cNvSpPr>
            <p:nvPr/>
          </p:nvSpPr>
          <p:spPr bwMode="auto">
            <a:xfrm>
              <a:off x="3651" y="2704"/>
              <a:ext cx="137" cy="90"/>
            </a:xfrm>
            <a:prstGeom prst="leftArrow">
              <a:avLst>
                <a:gd name="adj1" fmla="val 50000"/>
                <a:gd name="adj2" fmla="val 380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3565" name="Text Box 16"/>
            <p:cNvSpPr txBox="1">
              <a:spLocks noChangeArrowheads="1"/>
            </p:cNvSpPr>
            <p:nvPr/>
          </p:nvSpPr>
          <p:spPr bwMode="auto">
            <a:xfrm>
              <a:off x="3787" y="261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800"/>
                <a:t>top</a:t>
              </a:r>
            </a:p>
          </p:txBody>
        </p:sp>
      </p:grp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6155403" y="5326063"/>
            <a:ext cx="27370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MADAM</a:t>
            </a:r>
            <a:r>
              <a:rPr lang="tr-TR" altLang="en-US" dirty="0">
                <a:solidFill>
                  <a:srgbClr val="FF0000"/>
                </a:solidFill>
              </a:rPr>
              <a:t> is a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palindrome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!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46900" y="4417120"/>
            <a:ext cx="1205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X=M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Y=M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X=Y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…………..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5F29A1C-7E35-44C9-8E87-B485C083D9CA}"/>
              </a:ext>
            </a:extLst>
          </p:cNvPr>
          <p:cNvSpPr txBox="1">
            <a:spLocks noChangeArrowheads="1"/>
          </p:cNvSpPr>
          <p:nvPr/>
        </p:nvSpPr>
        <p:spPr>
          <a:xfrm>
            <a:off x="675481" y="145407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r-TR" altLang="en-US" sz="3600">
                <a:cs typeface="Times New Roman" panose="02020603050405020304" pitchFamily="18" charset="0"/>
              </a:rPr>
              <a:t>Appplications: Recognizing Palindromes</a:t>
            </a:r>
            <a:endParaRPr lang="tr-TR" altLang="en-US" sz="3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E93255E-697D-49FC-A88F-EE35165BB093}" type="slidenum">
              <a:rPr lang="en-US"/>
              <a:pPr/>
              <a:t>4</a:t>
            </a:fld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2819396" cy="338554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381000" y="5334001"/>
            <a:ext cx="2514600" cy="5847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is removed from the front of the queue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D3E4F84B-7A7B-4CCC-BBF2-FF5A97A54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74561"/>
            <a:ext cx="78867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Conceptual View of a Queue</a:t>
            </a:r>
          </a:p>
        </p:txBody>
      </p:sp>
      <p:sp>
        <p:nvSpPr>
          <p:cNvPr id="66" name="Text Box 89">
            <a:extLst>
              <a:ext uri="{FF2B5EF4-FFF2-40B4-BE49-F238E27FC236}">
                <a16:creationId xmlns:a16="http://schemas.microsoft.com/office/drawing/2014/main" id="{6188FAEE-5740-46FE-9557-629CFC879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30" y="1142847"/>
            <a:ext cx="3632470" cy="523220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err="1"/>
              <a:t>Removing</a:t>
            </a:r>
            <a:r>
              <a:rPr lang="en-US" sz="2800" dirty="0"/>
              <a:t> an element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8784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Helvetica Neue"/>
              </a:rPr>
              <a:t>Using </a:t>
            </a:r>
            <a:r>
              <a:rPr lang="en-US" sz="3200" dirty="0" err="1">
                <a:solidFill>
                  <a:srgbClr val="333333"/>
                </a:solidFill>
                <a:latin typeface="Helvetica Neue"/>
              </a:rPr>
              <a:t>Deque</a:t>
            </a:r>
            <a:r>
              <a:rPr lang="en-US" sz="3200" dirty="0">
                <a:solidFill>
                  <a:srgbClr val="333333"/>
                </a:solidFill>
                <a:latin typeface="Helvetica Neue"/>
              </a:rPr>
              <a:t> (Dec) for </a:t>
            </a:r>
            <a:r>
              <a:rPr lang="en-US" sz="3200" dirty="0" err="1">
                <a:solidFill>
                  <a:srgbClr val="333333"/>
                </a:solidFill>
                <a:latin typeface="Helvetica Neue"/>
              </a:rPr>
              <a:t>Palindrom</a:t>
            </a:r>
            <a:r>
              <a:rPr lang="en-US" sz="3200" dirty="0">
                <a:solidFill>
                  <a:srgbClr val="333333"/>
                </a:solidFill>
                <a:latin typeface="Helvetica Neue"/>
              </a:rPr>
              <a:t> Checking</a:t>
            </a:r>
          </a:p>
          <a:p>
            <a:br>
              <a:rPr lang="en-US" dirty="0">
                <a:solidFill>
                  <a:srgbClr val="333333"/>
                </a:solidFill>
                <a:latin typeface="Helvetica Neue"/>
              </a:rPr>
            </a:br>
            <a:r>
              <a:rPr lang="en-US" sz="2000" dirty="0">
                <a:solidFill>
                  <a:srgbClr val="333333"/>
                </a:solidFill>
                <a:latin typeface="Helvetica Neue"/>
              </a:rPr>
              <a:t>The front of the deque will hold the first character of the string and the rear of the deque will hold the last character.</a:t>
            </a:r>
            <a:r>
              <a:rPr lang="en-US" sz="2000" dirty="0"/>
              <a:t> Since we can remove both of them directly, we can compare them and continue only if they match. Example:</a:t>
            </a:r>
          </a:p>
        </p:txBody>
      </p:sp>
      <p:pic>
        <p:nvPicPr>
          <p:cNvPr id="2050" name="Picture 2" descr="palindrome checker using de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4" y="2204864"/>
            <a:ext cx="83635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33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052736"/>
            <a:ext cx="75608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Running Time of Queue Operations</a:t>
            </a:r>
          </a:p>
          <a:p>
            <a:endParaRPr lang="tr-TR" altLang="en-US" sz="3600" dirty="0"/>
          </a:p>
          <a:p>
            <a:r>
              <a:rPr lang="en-US" altLang="en-US" sz="2400" dirty="0"/>
              <a:t>Consider simple array 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 single item can be inserted and deleted from a queue in O(1) time</a:t>
            </a:r>
            <a:r>
              <a:rPr lang="en-US" altLang="en-US" dirty="0"/>
              <a:t>.</a:t>
            </a:r>
            <a:endParaRPr lang="tr-TR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Inserting or deleting n elements in a queue is O(n)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19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5127"/>
            <a:ext cx="8191822" cy="6876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Dynamic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/>
          </a:bodyPr>
          <a:lstStyle/>
          <a:p>
            <a:r>
              <a:rPr lang="en-US" sz="2400" dirty="0"/>
              <a:t>Storage for all elements of a static array is allocated together as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fixed block of memory</a:t>
            </a:r>
            <a:r>
              <a:rPr lang="en-US" sz="2400" dirty="0"/>
              <a:t>.</a:t>
            </a:r>
          </a:p>
          <a:p>
            <a:endParaRPr lang="tr-TR" altLang="en-US" sz="2400" dirty="0">
              <a:cs typeface="Arial" panose="020B0604020202020204" pitchFamily="34" charset="0"/>
            </a:endParaRPr>
          </a:p>
          <a:p>
            <a:r>
              <a:rPr lang="tr-TR" altLang="en-US" sz="2400" dirty="0" err="1">
                <a:cs typeface="Arial" panose="020B0604020202020204" pitchFamily="34" charset="0"/>
              </a:rPr>
              <a:t>If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insertions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and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deletions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are frequent,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array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implementation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>
                <a:cs typeface="Arial" panose="020B0604020202020204" pitchFamily="34" charset="0"/>
              </a:rPr>
              <a:t>is not a </a:t>
            </a:r>
            <a:r>
              <a:rPr lang="tr-TR" altLang="en-US" sz="2400" dirty="0" err="1">
                <a:cs typeface="Arial" panose="020B0604020202020204" pitchFamily="34" charset="0"/>
              </a:rPr>
              <a:t>good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choice</a:t>
            </a:r>
            <a:r>
              <a:rPr lang="en-US" altLang="en-US" sz="2400" dirty="0">
                <a:cs typeface="Arial" panose="020B0604020202020204" pitchFamily="34" charset="0"/>
              </a:rPr>
              <a:t> because of the need for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several shift operations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endParaRPr lang="tr-TR" altLang="en-US" sz="2400" dirty="0">
              <a:cs typeface="Arial" panose="020B0604020202020204" pitchFamily="34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Shifts at run time are costly (Take time).</a:t>
            </a:r>
          </a:p>
          <a:p>
            <a:endParaRPr lang="tr-TR" altLang="en-US" sz="2400" dirty="0">
              <a:cs typeface="Arial" panose="020B0604020202020204" pitchFamily="34" charset="0"/>
            </a:endParaRPr>
          </a:p>
          <a:p>
            <a:r>
              <a:rPr lang="tr-TR" altLang="en-US" sz="2400" dirty="0" err="1">
                <a:cs typeface="Arial" panose="020B0604020202020204" pitchFamily="34" charset="0"/>
              </a:rPr>
              <a:t>What</a:t>
            </a:r>
            <a:r>
              <a:rPr lang="tr-TR" altLang="en-US" sz="2400" dirty="0">
                <a:cs typeface="Arial" panose="020B0604020202020204" pitchFamily="34" charset="0"/>
              </a:rPr>
              <a:t> can be done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overcome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disadvantages</a:t>
            </a:r>
            <a:r>
              <a:rPr lang="tr-TR" altLang="en-US" sz="2400" dirty="0">
                <a:cs typeface="Arial" panose="020B0604020202020204" pitchFamily="34" charset="0"/>
              </a:rPr>
              <a:t> of </a:t>
            </a:r>
            <a:r>
              <a:rPr lang="en-US" altLang="en-US" sz="2400" dirty="0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static </a:t>
            </a:r>
            <a:r>
              <a:rPr lang="tr-TR" altLang="en-US" sz="2400" dirty="0" err="1">
                <a:cs typeface="Arial" panose="020B0604020202020204" pitchFamily="34" charset="0"/>
              </a:rPr>
              <a:t>array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implementation</a:t>
            </a:r>
            <a:r>
              <a:rPr lang="en-US" altLang="en-US" sz="2400" dirty="0">
                <a:cs typeface="Arial" panose="020B0604020202020204" pitchFamily="34" charset="0"/>
              </a:rPr>
              <a:t>s</a:t>
            </a:r>
            <a:r>
              <a:rPr lang="tr-TR" altLang="en-US" sz="2400" dirty="0">
                <a:cs typeface="Arial" panose="020B0604020202020204" pitchFamily="34" charset="0"/>
              </a:rPr>
              <a:t>?</a:t>
            </a:r>
            <a:endParaRPr lang="en-US" altLang="en-US" sz="2400" dirty="0">
              <a:cs typeface="Arial" panose="020B0604020202020204" pitchFamily="34" charset="0"/>
            </a:endParaRPr>
          </a:p>
          <a:p>
            <a:endParaRPr lang="tr-TR" altLang="en-US" sz="2400" dirty="0">
              <a:cs typeface="Arial" panose="020B0604020202020204" pitchFamily="34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The answer is dynamic data structures whose sizes can change at run time.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/>
          <a:lstStyle/>
          <a:p>
            <a:pPr algn="ctr"/>
            <a:r>
              <a:rPr lang="en-US" altLang="en-US" sz="4000" dirty="0">
                <a:latin typeface="+mn-lt"/>
              </a:rPr>
              <a:t>Queue Structures</a:t>
            </a:r>
            <a:endParaRPr lang="en-US" altLang="en-US" dirty="0"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90689"/>
            <a:ext cx="8263830" cy="448627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Like a stack, a queue is an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abstract data type </a:t>
            </a:r>
            <a:r>
              <a:rPr lang="en-US" altLang="en-US" sz="2800" dirty="0">
                <a:cs typeface="Times New Roman" panose="02020603050405020304" pitchFamily="18" charset="0"/>
              </a:rPr>
              <a:t>that holds a linear sequence of elements.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There are two ends of a queue: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front </a:t>
            </a:r>
            <a:r>
              <a:rPr lang="en-US" altLang="en-US" sz="2800" dirty="0">
                <a:cs typeface="Times New Roman" panose="02020603050405020304" pitchFamily="18" charset="0"/>
              </a:rPr>
              <a:t>(Head),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rear</a:t>
            </a:r>
            <a:r>
              <a:rPr lang="en-US" altLang="en-US" sz="2800" dirty="0">
                <a:cs typeface="Times New Roman" panose="02020603050405020304" pitchFamily="18" charset="0"/>
              </a:rPr>
              <a:t> (back</a:t>
            </a:r>
            <a:r>
              <a:rPr lang="tr-TR" altLang="en-US" sz="2800" dirty="0">
                <a:cs typeface="Times New Roman" panose="02020603050405020304" pitchFamily="18" charset="0"/>
              </a:rPr>
              <a:t>/</a:t>
            </a:r>
            <a:r>
              <a:rPr lang="en-US" altLang="en-US" sz="2800" dirty="0">
                <a:cs typeface="Times New Roman" panose="02020603050405020304" pitchFamily="18" charset="0"/>
              </a:rPr>
              <a:t>tail)</a:t>
            </a:r>
          </a:p>
          <a:p>
            <a:r>
              <a:rPr lang="en-US" altLang="en-US" sz="2800" dirty="0"/>
              <a:t>In a queue,</a:t>
            </a:r>
            <a:r>
              <a:rPr lang="tr-TR" altLang="en-US" sz="2800" dirty="0"/>
              <a:t> </a:t>
            </a:r>
            <a:r>
              <a:rPr lang="en-US" altLang="en-US" sz="2800" dirty="0"/>
              <a:t>a</a:t>
            </a:r>
            <a:r>
              <a:rPr lang="tr-TR" altLang="en-US" sz="2800" dirty="0" err="1"/>
              <a:t>ll</a:t>
            </a:r>
            <a:r>
              <a:rPr lang="tr-TR" altLang="en-US" sz="2800" dirty="0"/>
              <a:t> </a:t>
            </a:r>
            <a:r>
              <a:rPr lang="tr-TR" altLang="en-US" sz="2800" dirty="0" err="1"/>
              <a:t>insertions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take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place</a:t>
            </a:r>
            <a:r>
              <a:rPr lang="tr-TR" altLang="en-US" sz="2800" dirty="0"/>
              <a:t> at </a:t>
            </a:r>
            <a:r>
              <a:rPr lang="tr-TR" altLang="en-US" sz="2800" dirty="0" err="1"/>
              <a:t>the</a:t>
            </a:r>
            <a:r>
              <a:rPr lang="en-US" altLang="en-US" sz="2800" dirty="0"/>
              <a:t> </a:t>
            </a:r>
            <a:r>
              <a:rPr lang="en-US" altLang="en-US" sz="2800" i="1" dirty="0"/>
              <a:t>rear</a:t>
            </a:r>
            <a:r>
              <a:rPr lang="tr-TR" altLang="en-US" sz="2800" dirty="0"/>
              <a:t>, </a:t>
            </a:r>
            <a:r>
              <a:rPr lang="tr-TR" altLang="en-US" sz="2800" dirty="0" err="1"/>
              <a:t>all</a:t>
            </a:r>
            <a:r>
              <a:rPr lang="tr-TR" altLang="en-US" sz="2800" dirty="0"/>
              <a:t> </a:t>
            </a:r>
            <a:r>
              <a:rPr lang="tr-TR" altLang="en-US" sz="2800" dirty="0" err="1"/>
              <a:t>deletions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take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place</a:t>
            </a:r>
            <a:r>
              <a:rPr lang="tr-TR" altLang="en-US" sz="2800" dirty="0"/>
              <a:t> at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i="1" dirty="0" err="1"/>
              <a:t>front</a:t>
            </a:r>
            <a:r>
              <a:rPr lang="tr-TR" altLang="en-US" sz="2800" dirty="0"/>
              <a:t>. </a:t>
            </a:r>
            <a:endParaRPr lang="en-US" altLang="en-US" sz="2800" dirty="0"/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elements are processed like customers standing in a check-out line: the first customer in line is the first one served.</a:t>
            </a: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first-in, first-out: FIFO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2E6E-5D1B-4EAA-9F5A-B74E87C8C0E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9144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Queue Example: Printing Queue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4114800" y="2057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Now printing A.doc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4114800" y="2971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A.doc is finished. Now printing B.doc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4114800" y="3810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Now still printing B.doc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838200" y="3962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CC"/>
                </a:solidFill>
              </a:rPr>
              <a:t>D.doc comes</a:t>
            </a:r>
          </a:p>
        </p:txBody>
      </p:sp>
      <p:sp>
        <p:nvSpPr>
          <p:cNvPr id="11778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A.doc, B.doc, C.doc arrive to printer.</a:t>
            </a:r>
          </a:p>
        </p:txBody>
      </p:sp>
      <p:grpSp>
        <p:nvGrpSpPr>
          <p:cNvPr id="117807" name="Group 47"/>
          <p:cNvGrpSpPr>
            <a:grpSpLocks/>
          </p:cNvGrpSpPr>
          <p:nvPr/>
        </p:nvGrpSpPr>
        <p:grpSpPr bwMode="auto">
          <a:xfrm>
            <a:off x="1600200" y="2057400"/>
            <a:ext cx="2590800" cy="3962400"/>
            <a:chOff x="816" y="1296"/>
            <a:chExt cx="1632" cy="2496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1968" y="1344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1680" y="1344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66" name="AutoShape 6"/>
            <p:cNvSpPr>
              <a:spLocks noChangeArrowheads="1"/>
            </p:cNvSpPr>
            <p:nvPr/>
          </p:nvSpPr>
          <p:spPr bwMode="auto">
            <a:xfrm>
              <a:off x="1392" y="1344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>
              <a:off x="1152" y="1296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 flipH="1">
              <a:off x="1152" y="1680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Line 9"/>
            <p:cNvSpPr>
              <a:spLocks noChangeShapeType="1"/>
            </p:cNvSpPr>
            <p:nvPr/>
          </p:nvSpPr>
          <p:spPr bwMode="auto">
            <a:xfrm>
              <a:off x="816" y="1488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2256" y="148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AutoShape 13"/>
            <p:cNvSpPr>
              <a:spLocks noChangeArrowheads="1"/>
            </p:cNvSpPr>
            <p:nvPr/>
          </p:nvSpPr>
          <p:spPr bwMode="auto">
            <a:xfrm>
              <a:off x="1968" y="1872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74" name="AutoShape 14"/>
            <p:cNvSpPr>
              <a:spLocks noChangeArrowheads="1"/>
            </p:cNvSpPr>
            <p:nvPr/>
          </p:nvSpPr>
          <p:spPr bwMode="auto">
            <a:xfrm>
              <a:off x="1680" y="1872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1152" y="1824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 flipH="1">
              <a:off x="1152" y="2208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816" y="2016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2256" y="201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AutoShape 20"/>
            <p:cNvSpPr>
              <a:spLocks noChangeArrowheads="1"/>
            </p:cNvSpPr>
            <p:nvPr/>
          </p:nvSpPr>
          <p:spPr bwMode="auto">
            <a:xfrm>
              <a:off x="1968" y="2400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81" name="AutoShape 21"/>
            <p:cNvSpPr>
              <a:spLocks noChangeArrowheads="1"/>
            </p:cNvSpPr>
            <p:nvPr/>
          </p:nvSpPr>
          <p:spPr bwMode="auto">
            <a:xfrm>
              <a:off x="1680" y="2400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Line 23"/>
            <p:cNvSpPr>
              <a:spLocks noChangeShapeType="1"/>
            </p:cNvSpPr>
            <p:nvPr/>
          </p:nvSpPr>
          <p:spPr bwMode="auto">
            <a:xfrm flipH="1">
              <a:off x="1152" y="2736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Line 24"/>
            <p:cNvSpPr>
              <a:spLocks noChangeShapeType="1"/>
            </p:cNvSpPr>
            <p:nvPr/>
          </p:nvSpPr>
          <p:spPr bwMode="auto">
            <a:xfrm>
              <a:off x="816" y="2544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Line 25"/>
            <p:cNvSpPr>
              <a:spLocks noChangeShapeType="1"/>
            </p:cNvSpPr>
            <p:nvPr/>
          </p:nvSpPr>
          <p:spPr bwMode="auto">
            <a:xfrm>
              <a:off x="2256" y="254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AutoShape 28"/>
            <p:cNvSpPr>
              <a:spLocks noChangeArrowheads="1"/>
            </p:cNvSpPr>
            <p:nvPr/>
          </p:nvSpPr>
          <p:spPr bwMode="auto">
            <a:xfrm>
              <a:off x="1392" y="2400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90" name="AutoShape 30"/>
            <p:cNvSpPr>
              <a:spLocks noChangeArrowheads="1"/>
            </p:cNvSpPr>
            <p:nvPr/>
          </p:nvSpPr>
          <p:spPr bwMode="auto">
            <a:xfrm>
              <a:off x="1968" y="2928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91" name="AutoShape 31"/>
            <p:cNvSpPr>
              <a:spLocks noChangeArrowheads="1"/>
            </p:cNvSpPr>
            <p:nvPr/>
          </p:nvSpPr>
          <p:spPr bwMode="auto">
            <a:xfrm>
              <a:off x="1680" y="2928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1152" y="2880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 flipH="1">
              <a:off x="1152" y="3264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>
              <a:off x="816" y="307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5" name="Line 35"/>
            <p:cNvSpPr>
              <a:spLocks noChangeShapeType="1"/>
            </p:cNvSpPr>
            <p:nvPr/>
          </p:nvSpPr>
          <p:spPr bwMode="auto">
            <a:xfrm>
              <a:off x="2256" y="307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7" name="AutoShape 37"/>
            <p:cNvSpPr>
              <a:spLocks noChangeArrowheads="1"/>
            </p:cNvSpPr>
            <p:nvPr/>
          </p:nvSpPr>
          <p:spPr bwMode="auto">
            <a:xfrm>
              <a:off x="1968" y="3456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kumimoji="1" lang="en-US" altLang="zh-TW" sz="2400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1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7799" name="Line 39"/>
            <p:cNvSpPr>
              <a:spLocks noChangeShapeType="1"/>
            </p:cNvSpPr>
            <p:nvPr/>
          </p:nvSpPr>
          <p:spPr bwMode="auto">
            <a:xfrm>
              <a:off x="1152" y="3408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0" name="Line 40"/>
            <p:cNvSpPr>
              <a:spLocks noChangeShapeType="1"/>
            </p:cNvSpPr>
            <p:nvPr/>
          </p:nvSpPr>
          <p:spPr bwMode="auto">
            <a:xfrm flipH="1">
              <a:off x="1152" y="3792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1" name="Line 41"/>
            <p:cNvSpPr>
              <a:spLocks noChangeShapeType="1"/>
            </p:cNvSpPr>
            <p:nvPr/>
          </p:nvSpPr>
          <p:spPr bwMode="auto">
            <a:xfrm>
              <a:off x="816" y="3600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2" name="Line 42"/>
            <p:cNvSpPr>
              <a:spLocks noChangeShapeType="1"/>
            </p:cNvSpPr>
            <p:nvPr/>
          </p:nvSpPr>
          <p:spPr bwMode="auto">
            <a:xfrm>
              <a:off x="2256" y="360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4114800" y="46482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3300"/>
                </a:solidFill>
              </a:rPr>
              <a:t>B.doc is finished. Now printing C.doc</a:t>
            </a:r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114800" y="5486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C.doc is finished. Now printing D.doc</a:t>
            </a:r>
          </a:p>
        </p:txBody>
      </p:sp>
    </p:spTree>
    <p:extLst>
      <p:ext uri="{BB962C8B-B14F-4D97-AF65-F5344CB8AC3E}">
        <p14:creationId xmlns:p14="http://schemas.microsoft.com/office/powerpoint/2010/main" val="8020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105444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Queue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4000" dirty="0" err="1">
                <a:latin typeface="+mn-lt"/>
                <a:cs typeface="Times New Roman" panose="02020603050405020304" pitchFamily="18" charset="0"/>
              </a:rPr>
              <a:t>Structure</a:t>
            </a:r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Operations</a:t>
            </a:r>
            <a:endParaRPr lang="tr-TR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9" y="1268760"/>
            <a:ext cx="7992887" cy="4863753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Common q</a:t>
            </a:r>
            <a:r>
              <a:rPr lang="tr-TR" altLang="en-US" sz="2800" dirty="0" err="1"/>
              <a:t>ueue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operations</a:t>
            </a:r>
            <a:r>
              <a:rPr lang="en-US" altLang="en-US" sz="2800" dirty="0"/>
              <a:t> include</a:t>
            </a:r>
            <a:r>
              <a:rPr lang="tr-TR" altLang="en-US" sz="2800" dirty="0"/>
              <a:t>:</a:t>
            </a:r>
          </a:p>
          <a:p>
            <a:pPr eaLnBrk="1" hangingPunct="1"/>
            <a:r>
              <a:rPr lang="en-US" altLang="en-US" sz="2800" dirty="0" err="1">
                <a:solidFill>
                  <a:srgbClr val="FF0000"/>
                </a:solidFill>
              </a:rPr>
              <a:t>C</a:t>
            </a:r>
            <a:r>
              <a:rPr lang="tr-TR" altLang="en-US" sz="2800" dirty="0" err="1">
                <a:solidFill>
                  <a:srgbClr val="FF0000"/>
                </a:solidFill>
              </a:rPr>
              <a:t>reate</a:t>
            </a:r>
            <a:r>
              <a:rPr lang="tr-TR" altLang="en-US" sz="2800" dirty="0"/>
              <a:t> an </a:t>
            </a:r>
            <a:r>
              <a:rPr lang="tr-TR" altLang="en-US" sz="2800" dirty="0" err="1"/>
              <a:t>empty</a:t>
            </a:r>
            <a:r>
              <a:rPr lang="tr-TR" altLang="en-US" sz="2800" dirty="0"/>
              <a:t> </a:t>
            </a:r>
            <a:r>
              <a:rPr lang="tr-TR" altLang="en-US" sz="2800" dirty="0" err="1"/>
              <a:t>queue</a:t>
            </a:r>
            <a:endParaRPr lang="tr-TR" altLang="en-US" sz="2800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enqueue()</a:t>
            </a:r>
            <a:r>
              <a:rPr lang="en-US" altLang="en-US" sz="2800" dirty="0"/>
              <a:t>:</a:t>
            </a:r>
            <a:r>
              <a:rPr lang="tr-TR" altLang="en-US" sz="2800" dirty="0"/>
              <a:t> </a:t>
            </a:r>
            <a:r>
              <a:rPr lang="tr-TR" altLang="en-US" sz="2800" dirty="0" err="1">
                <a:solidFill>
                  <a:srgbClr val="006600"/>
                </a:solidFill>
              </a:rPr>
              <a:t>Add</a:t>
            </a:r>
            <a:r>
              <a:rPr lang="tr-TR" altLang="en-US" sz="2800" dirty="0">
                <a:solidFill>
                  <a:srgbClr val="006600"/>
                </a:solidFill>
              </a:rPr>
              <a:t> a </a:t>
            </a:r>
            <a:r>
              <a:rPr lang="tr-TR" altLang="en-US" sz="2800" dirty="0" err="1">
                <a:solidFill>
                  <a:srgbClr val="006600"/>
                </a:solidFill>
              </a:rPr>
              <a:t>new</a:t>
            </a:r>
            <a:r>
              <a:rPr lang="tr-TR" altLang="en-US" sz="2800" dirty="0">
                <a:solidFill>
                  <a:srgbClr val="006600"/>
                </a:solidFill>
              </a:rPr>
              <a:t> </a:t>
            </a:r>
            <a:r>
              <a:rPr lang="tr-TR" altLang="en-US" sz="2800" dirty="0" err="1"/>
              <a:t>item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to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queue</a:t>
            </a:r>
            <a:r>
              <a:rPr lang="en-US" altLang="en-US" sz="2800" dirty="0"/>
              <a:t> (Insert)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dequeue()</a:t>
            </a:r>
            <a:r>
              <a:rPr lang="en-US" altLang="en-US" sz="2800" dirty="0"/>
              <a:t>:</a:t>
            </a:r>
            <a:r>
              <a:rPr lang="tr-TR" altLang="en-US" sz="2800" dirty="0"/>
              <a:t> </a:t>
            </a:r>
            <a:r>
              <a:rPr lang="tr-TR" altLang="en-US" sz="2800" dirty="0" err="1">
                <a:solidFill>
                  <a:srgbClr val="006600"/>
                </a:solidFill>
              </a:rPr>
              <a:t>Remove</a:t>
            </a:r>
            <a:r>
              <a:rPr lang="tr-TR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>
                <a:solidFill>
                  <a:srgbClr val="006600"/>
                </a:solidFill>
              </a:rPr>
              <a:t>an item </a:t>
            </a:r>
            <a:r>
              <a:rPr lang="tr-TR" altLang="en-US" sz="2800" dirty="0" err="1">
                <a:solidFill>
                  <a:srgbClr val="006600"/>
                </a:solidFill>
              </a:rPr>
              <a:t>from</a:t>
            </a:r>
            <a:r>
              <a:rPr lang="tr-TR" altLang="en-US" sz="2800" dirty="0">
                <a:solidFill>
                  <a:srgbClr val="006600"/>
                </a:solidFill>
              </a:rPr>
              <a:t> </a:t>
            </a:r>
            <a:r>
              <a:rPr lang="tr-TR" altLang="en-US" sz="2800" dirty="0" err="1">
                <a:solidFill>
                  <a:srgbClr val="006600"/>
                </a:solidFill>
              </a:rPr>
              <a:t>the</a:t>
            </a:r>
            <a:r>
              <a:rPr lang="tr-TR" altLang="en-US" sz="2800" dirty="0">
                <a:solidFill>
                  <a:srgbClr val="006600"/>
                </a:solidFill>
              </a:rPr>
              <a:t> </a:t>
            </a:r>
            <a:r>
              <a:rPr lang="tr-TR" altLang="en-US" sz="2800" dirty="0" err="1">
                <a:solidFill>
                  <a:srgbClr val="006600"/>
                </a:solidFill>
              </a:rPr>
              <a:t>queue</a:t>
            </a:r>
            <a:r>
              <a:rPr lang="tr-TR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/>
              <a:t>(Delete)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isEmpty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: Check to see if the queue is empty.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isFull</a:t>
            </a:r>
            <a:r>
              <a:rPr lang="en-US" sz="2800" dirty="0">
                <a:solidFill>
                  <a:srgbClr val="FF0000"/>
                </a:solidFill>
              </a:rPr>
              <a:t>():</a:t>
            </a:r>
            <a:r>
              <a:rPr lang="en-US" sz="2800" dirty="0"/>
              <a:t> Check to see if there is more space for insertion.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Two index variables </a:t>
            </a:r>
            <a:r>
              <a:rPr lang="en-US" sz="2800" dirty="0">
                <a:solidFill>
                  <a:srgbClr val="00B0F0"/>
                </a:solidFill>
              </a:rPr>
              <a:t>front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F0"/>
                </a:solidFill>
              </a:rPr>
              <a:t>rear (back) </a:t>
            </a:r>
            <a:r>
              <a:rPr lang="en-US" sz="2800" dirty="0"/>
              <a:t>specify the two ends of a queue.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   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214313"/>
            <a:ext cx="867645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>
                <a:latin typeface="+mn-lt"/>
                <a:cs typeface="Times New Roman" panose="02020603050405020304" pitchFamily="18" charset="0"/>
              </a:rPr>
              <a:t>Queue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 Operations</a:t>
            </a:r>
            <a:endParaRPr lang="tr-TR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852738"/>
            <a:ext cx="2845122" cy="3097212"/>
          </a:xfrm>
        </p:spPr>
        <p:txBody>
          <a:bodyPr>
            <a:normAutofit lnSpcReduction="10000"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latin typeface="Courier New" panose="02070309020205020404" pitchFamily="49" charset="0"/>
              </a:rPr>
              <a:t>createQueue</a:t>
            </a:r>
            <a:r>
              <a:rPr lang="tr-TR" altLang="en-US" sz="2200" dirty="0">
                <a:latin typeface="Courier New" panose="02070309020205020404" pitchFamily="49" charset="0"/>
              </a:rPr>
              <a:t>()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latin typeface="Courier New" panose="02070309020205020404" pitchFamily="49" charset="0"/>
              </a:rPr>
              <a:t>enqueue</a:t>
            </a:r>
            <a:r>
              <a:rPr lang="tr-TR" altLang="en-US" sz="2200" dirty="0">
                <a:latin typeface="Courier New" panose="02070309020205020404" pitchFamily="49" charset="0"/>
              </a:rPr>
              <a:t>(7)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latin typeface="Courier New" panose="02070309020205020404" pitchFamily="49" charset="0"/>
              </a:rPr>
              <a:t>enqueue</a:t>
            </a:r>
            <a:r>
              <a:rPr lang="tr-TR" altLang="en-US" sz="2200" dirty="0">
                <a:latin typeface="Courier New" panose="02070309020205020404" pitchFamily="49" charset="0"/>
              </a:rPr>
              <a:t>(4)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latin typeface="Courier New" panose="02070309020205020404" pitchFamily="49" charset="0"/>
              </a:rPr>
              <a:t>enqueue</a:t>
            </a:r>
            <a:r>
              <a:rPr lang="tr-TR" altLang="en-US" sz="2200" dirty="0">
                <a:latin typeface="Courier New" panose="02070309020205020404" pitchFamily="49" charset="0"/>
              </a:rPr>
              <a:t>(2)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B0F0"/>
                </a:solidFill>
                <a:latin typeface="Courier New" panose="02070309020205020404" pitchFamily="49" charset="0"/>
              </a:rPr>
              <a:t>front</a:t>
            </a:r>
            <a:r>
              <a:rPr lang="en-US" altLang="en-US" sz="2200" dirty="0">
                <a:latin typeface="Courier New" panose="02070309020205020404" pitchFamily="49" charset="0"/>
              </a:rPr>
              <a:t>=0,</a:t>
            </a:r>
            <a:r>
              <a:rPr lang="en-US" altLang="en-US" sz="2200" dirty="0">
                <a:solidFill>
                  <a:srgbClr val="00B0F0"/>
                </a:solidFill>
                <a:latin typeface="Courier New" panose="02070309020205020404" pitchFamily="49" charset="0"/>
              </a:rPr>
              <a:t>rear</a:t>
            </a:r>
            <a:r>
              <a:rPr lang="en-US" altLang="en-US" sz="2200" dirty="0">
                <a:latin typeface="Courier New" panose="02070309020205020404" pitchFamily="49" charset="0"/>
              </a:rPr>
              <a:t>=2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tr-TR" altLang="en-US" sz="2200" dirty="0" err="1">
                <a:latin typeface="Courier New" panose="02070309020205020404" pitchFamily="49" charset="0"/>
              </a:rPr>
              <a:t>dequeue</a:t>
            </a:r>
            <a:r>
              <a:rPr lang="tr-TR" altLang="en-US" sz="2200" dirty="0">
                <a:latin typeface="Courier New" panose="02070309020205020404" pitchFamily="49" charset="0"/>
              </a:rPr>
              <a:t>(7)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tr-TR" altLang="en-US" sz="2200" dirty="0" err="1">
                <a:latin typeface="Courier New" panose="02070309020205020404" pitchFamily="49" charset="0"/>
              </a:rPr>
              <a:t>dequeue</a:t>
            </a:r>
            <a:r>
              <a:rPr lang="tr-TR" altLang="en-US" sz="2200" dirty="0">
                <a:latin typeface="Courier New" panose="02070309020205020404" pitchFamily="49" charset="0"/>
              </a:rPr>
              <a:t>(4)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B0F0"/>
                </a:solidFill>
                <a:latin typeface="Courier New" panose="02070309020205020404" pitchFamily="49" charset="0"/>
              </a:rPr>
              <a:t>front=0,rear=0</a:t>
            </a:r>
            <a:endParaRPr lang="tr-TR" altLang="en-US" sz="2200" dirty="0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275064" y="2294730"/>
            <a:ext cx="381642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Initially: front=rear=-1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tr-TR" altLang="en-US" sz="2400" dirty="0"/>
          </a:p>
        </p:txBody>
      </p:sp>
      <p:grpSp>
        <p:nvGrpSpPr>
          <p:cNvPr id="8197" name="Group 94"/>
          <p:cNvGrpSpPr>
            <a:grpSpLocks/>
          </p:cNvGrpSpPr>
          <p:nvPr/>
        </p:nvGrpSpPr>
        <p:grpSpPr bwMode="auto">
          <a:xfrm>
            <a:off x="3851921" y="2858923"/>
            <a:ext cx="4320480" cy="2711450"/>
            <a:chOff x="2789" y="1616"/>
            <a:chExt cx="2722" cy="1708"/>
          </a:xfrm>
        </p:grpSpPr>
        <p:sp>
          <p:nvSpPr>
            <p:cNvPr id="8198" name="Text Box 16"/>
            <p:cNvSpPr txBox="1">
              <a:spLocks noChangeArrowheads="1"/>
            </p:cNvSpPr>
            <p:nvPr/>
          </p:nvSpPr>
          <p:spPr bwMode="auto">
            <a:xfrm>
              <a:off x="2789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9" name="Text Box 17"/>
            <p:cNvSpPr txBox="1">
              <a:spLocks noChangeArrowheads="1"/>
            </p:cNvSpPr>
            <p:nvPr/>
          </p:nvSpPr>
          <p:spPr bwMode="auto">
            <a:xfrm>
              <a:off x="3061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0" name="Text Box 18"/>
            <p:cNvSpPr txBox="1">
              <a:spLocks noChangeArrowheads="1"/>
            </p:cNvSpPr>
            <p:nvPr/>
          </p:nvSpPr>
          <p:spPr bwMode="auto">
            <a:xfrm>
              <a:off x="3333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1" name="Text Box 19"/>
            <p:cNvSpPr txBox="1">
              <a:spLocks noChangeArrowheads="1"/>
            </p:cNvSpPr>
            <p:nvPr/>
          </p:nvSpPr>
          <p:spPr bwMode="auto">
            <a:xfrm>
              <a:off x="3605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2" name="Text Box 20"/>
            <p:cNvSpPr txBox="1">
              <a:spLocks noChangeArrowheads="1"/>
            </p:cNvSpPr>
            <p:nvPr/>
          </p:nvSpPr>
          <p:spPr bwMode="auto">
            <a:xfrm>
              <a:off x="3877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3" name="Text Box 21"/>
            <p:cNvSpPr txBox="1">
              <a:spLocks noChangeArrowheads="1"/>
            </p:cNvSpPr>
            <p:nvPr/>
          </p:nvSpPr>
          <p:spPr bwMode="auto">
            <a:xfrm>
              <a:off x="4150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4" name="Text Box 22"/>
            <p:cNvSpPr txBox="1">
              <a:spLocks noChangeArrowheads="1"/>
            </p:cNvSpPr>
            <p:nvPr/>
          </p:nvSpPr>
          <p:spPr bwMode="auto">
            <a:xfrm>
              <a:off x="4422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5" name="Text Box 23"/>
            <p:cNvSpPr txBox="1">
              <a:spLocks noChangeArrowheads="1"/>
            </p:cNvSpPr>
            <p:nvPr/>
          </p:nvSpPr>
          <p:spPr bwMode="auto">
            <a:xfrm>
              <a:off x="4694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6" name="Text Box 24"/>
            <p:cNvSpPr txBox="1">
              <a:spLocks noChangeArrowheads="1"/>
            </p:cNvSpPr>
            <p:nvPr/>
          </p:nvSpPr>
          <p:spPr bwMode="auto">
            <a:xfrm>
              <a:off x="4966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7" name="Text Box 25"/>
            <p:cNvSpPr txBox="1">
              <a:spLocks noChangeArrowheads="1"/>
            </p:cNvSpPr>
            <p:nvPr/>
          </p:nvSpPr>
          <p:spPr bwMode="auto">
            <a:xfrm>
              <a:off x="5238" y="161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08" name="Text Box 28"/>
            <p:cNvSpPr txBox="1">
              <a:spLocks noChangeArrowheads="1"/>
            </p:cNvSpPr>
            <p:nvPr/>
          </p:nvSpPr>
          <p:spPr bwMode="auto">
            <a:xfrm>
              <a:off x="2790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4</a:t>
              </a:r>
            </a:p>
          </p:txBody>
        </p:sp>
        <p:sp>
          <p:nvSpPr>
            <p:cNvPr id="8209" name="Text Box 29"/>
            <p:cNvSpPr txBox="1">
              <a:spLocks noChangeArrowheads="1"/>
            </p:cNvSpPr>
            <p:nvPr/>
          </p:nvSpPr>
          <p:spPr bwMode="auto">
            <a:xfrm>
              <a:off x="3062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2</a:t>
              </a:r>
            </a:p>
          </p:txBody>
        </p:sp>
        <p:sp>
          <p:nvSpPr>
            <p:cNvPr id="8210" name="Text Box 30"/>
            <p:cNvSpPr txBox="1">
              <a:spLocks noChangeArrowheads="1"/>
            </p:cNvSpPr>
            <p:nvPr/>
          </p:nvSpPr>
          <p:spPr bwMode="auto">
            <a:xfrm>
              <a:off x="3334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1" name="Text Box 31"/>
            <p:cNvSpPr txBox="1">
              <a:spLocks noChangeArrowheads="1"/>
            </p:cNvSpPr>
            <p:nvPr/>
          </p:nvSpPr>
          <p:spPr bwMode="auto">
            <a:xfrm>
              <a:off x="3606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2" name="Text Box 32"/>
            <p:cNvSpPr txBox="1">
              <a:spLocks noChangeArrowheads="1"/>
            </p:cNvSpPr>
            <p:nvPr/>
          </p:nvSpPr>
          <p:spPr bwMode="auto">
            <a:xfrm>
              <a:off x="3878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3" name="Text Box 33"/>
            <p:cNvSpPr txBox="1">
              <a:spLocks noChangeArrowheads="1"/>
            </p:cNvSpPr>
            <p:nvPr/>
          </p:nvSpPr>
          <p:spPr bwMode="auto">
            <a:xfrm>
              <a:off x="4151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4" name="Text Box 34"/>
            <p:cNvSpPr txBox="1">
              <a:spLocks noChangeArrowheads="1"/>
            </p:cNvSpPr>
            <p:nvPr/>
          </p:nvSpPr>
          <p:spPr bwMode="auto">
            <a:xfrm>
              <a:off x="4423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5" name="Text Box 35"/>
            <p:cNvSpPr txBox="1">
              <a:spLocks noChangeArrowheads="1"/>
            </p:cNvSpPr>
            <p:nvPr/>
          </p:nvSpPr>
          <p:spPr bwMode="auto">
            <a:xfrm>
              <a:off x="4695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6" name="Text Box 36"/>
            <p:cNvSpPr txBox="1">
              <a:spLocks noChangeArrowheads="1"/>
            </p:cNvSpPr>
            <p:nvPr/>
          </p:nvSpPr>
          <p:spPr bwMode="auto">
            <a:xfrm>
              <a:off x="4967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7" name="Text Box 37"/>
            <p:cNvSpPr txBox="1">
              <a:spLocks noChangeArrowheads="1"/>
            </p:cNvSpPr>
            <p:nvPr/>
          </p:nvSpPr>
          <p:spPr bwMode="auto">
            <a:xfrm>
              <a:off x="5239" y="2860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18" name="Text Box 39"/>
            <p:cNvSpPr txBox="1">
              <a:spLocks noChangeArrowheads="1"/>
            </p:cNvSpPr>
            <p:nvPr/>
          </p:nvSpPr>
          <p:spPr bwMode="auto">
            <a:xfrm>
              <a:off x="2789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7</a:t>
              </a:r>
            </a:p>
          </p:txBody>
        </p:sp>
        <p:sp>
          <p:nvSpPr>
            <p:cNvPr id="8219" name="Text Box 40"/>
            <p:cNvSpPr txBox="1">
              <a:spLocks noChangeArrowheads="1"/>
            </p:cNvSpPr>
            <p:nvPr/>
          </p:nvSpPr>
          <p:spPr bwMode="auto">
            <a:xfrm>
              <a:off x="3061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0" name="Text Box 41"/>
            <p:cNvSpPr txBox="1">
              <a:spLocks noChangeArrowheads="1"/>
            </p:cNvSpPr>
            <p:nvPr/>
          </p:nvSpPr>
          <p:spPr bwMode="auto">
            <a:xfrm>
              <a:off x="3333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1" name="Text Box 42"/>
            <p:cNvSpPr txBox="1">
              <a:spLocks noChangeArrowheads="1"/>
            </p:cNvSpPr>
            <p:nvPr/>
          </p:nvSpPr>
          <p:spPr bwMode="auto">
            <a:xfrm>
              <a:off x="3605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3877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4150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4" name="Text Box 45"/>
            <p:cNvSpPr txBox="1">
              <a:spLocks noChangeArrowheads="1"/>
            </p:cNvSpPr>
            <p:nvPr/>
          </p:nvSpPr>
          <p:spPr bwMode="auto">
            <a:xfrm>
              <a:off x="4422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5" name="Text Box 46"/>
            <p:cNvSpPr txBox="1">
              <a:spLocks noChangeArrowheads="1"/>
            </p:cNvSpPr>
            <p:nvPr/>
          </p:nvSpPr>
          <p:spPr bwMode="auto">
            <a:xfrm>
              <a:off x="4694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6" name="Text Box 47"/>
            <p:cNvSpPr txBox="1">
              <a:spLocks noChangeArrowheads="1"/>
            </p:cNvSpPr>
            <p:nvPr/>
          </p:nvSpPr>
          <p:spPr bwMode="auto">
            <a:xfrm>
              <a:off x="4966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7" name="Text Box 48"/>
            <p:cNvSpPr txBox="1">
              <a:spLocks noChangeArrowheads="1"/>
            </p:cNvSpPr>
            <p:nvPr/>
          </p:nvSpPr>
          <p:spPr bwMode="auto">
            <a:xfrm>
              <a:off x="5238" y="1863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28" name="Text Box 50"/>
            <p:cNvSpPr txBox="1">
              <a:spLocks noChangeArrowheads="1"/>
            </p:cNvSpPr>
            <p:nvPr/>
          </p:nvSpPr>
          <p:spPr bwMode="auto">
            <a:xfrm>
              <a:off x="2790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7</a:t>
              </a:r>
            </a:p>
          </p:txBody>
        </p:sp>
        <p:sp>
          <p:nvSpPr>
            <p:cNvPr id="8229" name="Text Box 51"/>
            <p:cNvSpPr txBox="1">
              <a:spLocks noChangeArrowheads="1"/>
            </p:cNvSpPr>
            <p:nvPr/>
          </p:nvSpPr>
          <p:spPr bwMode="auto">
            <a:xfrm>
              <a:off x="3062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4</a:t>
              </a:r>
            </a:p>
          </p:txBody>
        </p:sp>
        <p:sp>
          <p:nvSpPr>
            <p:cNvPr id="8230" name="Text Box 52"/>
            <p:cNvSpPr txBox="1">
              <a:spLocks noChangeArrowheads="1"/>
            </p:cNvSpPr>
            <p:nvPr/>
          </p:nvSpPr>
          <p:spPr bwMode="auto">
            <a:xfrm>
              <a:off x="3334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2</a:t>
              </a:r>
            </a:p>
          </p:txBody>
        </p:sp>
        <p:sp>
          <p:nvSpPr>
            <p:cNvPr id="8231" name="Text Box 53"/>
            <p:cNvSpPr txBox="1">
              <a:spLocks noChangeArrowheads="1"/>
            </p:cNvSpPr>
            <p:nvPr/>
          </p:nvSpPr>
          <p:spPr bwMode="auto">
            <a:xfrm>
              <a:off x="3606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2" name="Text Box 54"/>
            <p:cNvSpPr txBox="1">
              <a:spLocks noChangeArrowheads="1"/>
            </p:cNvSpPr>
            <p:nvPr/>
          </p:nvSpPr>
          <p:spPr bwMode="auto">
            <a:xfrm>
              <a:off x="3878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3" name="Text Box 55"/>
            <p:cNvSpPr txBox="1">
              <a:spLocks noChangeArrowheads="1"/>
            </p:cNvSpPr>
            <p:nvPr/>
          </p:nvSpPr>
          <p:spPr bwMode="auto">
            <a:xfrm>
              <a:off x="4151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4" name="Text Box 56"/>
            <p:cNvSpPr txBox="1">
              <a:spLocks noChangeArrowheads="1"/>
            </p:cNvSpPr>
            <p:nvPr/>
          </p:nvSpPr>
          <p:spPr bwMode="auto">
            <a:xfrm>
              <a:off x="4423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5" name="Text Box 57"/>
            <p:cNvSpPr txBox="1">
              <a:spLocks noChangeArrowheads="1"/>
            </p:cNvSpPr>
            <p:nvPr/>
          </p:nvSpPr>
          <p:spPr bwMode="auto">
            <a:xfrm>
              <a:off x="4695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6" name="Text Box 58"/>
            <p:cNvSpPr txBox="1">
              <a:spLocks noChangeArrowheads="1"/>
            </p:cNvSpPr>
            <p:nvPr/>
          </p:nvSpPr>
          <p:spPr bwMode="auto">
            <a:xfrm>
              <a:off x="4967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7" name="Text Box 59"/>
            <p:cNvSpPr txBox="1">
              <a:spLocks noChangeArrowheads="1"/>
            </p:cNvSpPr>
            <p:nvPr/>
          </p:nvSpPr>
          <p:spPr bwMode="auto">
            <a:xfrm>
              <a:off x="5239" y="236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38" name="Text Box 61"/>
            <p:cNvSpPr txBox="1">
              <a:spLocks noChangeArrowheads="1"/>
            </p:cNvSpPr>
            <p:nvPr/>
          </p:nvSpPr>
          <p:spPr bwMode="auto">
            <a:xfrm>
              <a:off x="2789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7</a:t>
              </a:r>
            </a:p>
          </p:txBody>
        </p:sp>
        <p:sp>
          <p:nvSpPr>
            <p:cNvPr id="8239" name="Text Box 62"/>
            <p:cNvSpPr txBox="1">
              <a:spLocks noChangeArrowheads="1"/>
            </p:cNvSpPr>
            <p:nvPr/>
          </p:nvSpPr>
          <p:spPr bwMode="auto">
            <a:xfrm>
              <a:off x="3061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4</a:t>
              </a:r>
            </a:p>
          </p:txBody>
        </p:sp>
        <p:sp>
          <p:nvSpPr>
            <p:cNvPr id="8240" name="Text Box 63"/>
            <p:cNvSpPr txBox="1">
              <a:spLocks noChangeArrowheads="1"/>
            </p:cNvSpPr>
            <p:nvPr/>
          </p:nvSpPr>
          <p:spPr bwMode="auto">
            <a:xfrm>
              <a:off x="3333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1" name="Text Box 64"/>
            <p:cNvSpPr txBox="1">
              <a:spLocks noChangeArrowheads="1"/>
            </p:cNvSpPr>
            <p:nvPr/>
          </p:nvSpPr>
          <p:spPr bwMode="auto">
            <a:xfrm>
              <a:off x="3605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2" name="Text Box 65"/>
            <p:cNvSpPr txBox="1">
              <a:spLocks noChangeArrowheads="1"/>
            </p:cNvSpPr>
            <p:nvPr/>
          </p:nvSpPr>
          <p:spPr bwMode="auto">
            <a:xfrm>
              <a:off x="3877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3" name="Text Box 66"/>
            <p:cNvSpPr txBox="1">
              <a:spLocks noChangeArrowheads="1"/>
            </p:cNvSpPr>
            <p:nvPr/>
          </p:nvSpPr>
          <p:spPr bwMode="auto">
            <a:xfrm>
              <a:off x="4150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4" name="Text Box 67"/>
            <p:cNvSpPr txBox="1">
              <a:spLocks noChangeArrowheads="1"/>
            </p:cNvSpPr>
            <p:nvPr/>
          </p:nvSpPr>
          <p:spPr bwMode="auto">
            <a:xfrm>
              <a:off x="4422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5" name="Text Box 68"/>
            <p:cNvSpPr txBox="1">
              <a:spLocks noChangeArrowheads="1"/>
            </p:cNvSpPr>
            <p:nvPr/>
          </p:nvSpPr>
          <p:spPr bwMode="auto">
            <a:xfrm>
              <a:off x="4694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6" name="Text Box 69"/>
            <p:cNvSpPr txBox="1">
              <a:spLocks noChangeArrowheads="1"/>
            </p:cNvSpPr>
            <p:nvPr/>
          </p:nvSpPr>
          <p:spPr bwMode="auto">
            <a:xfrm>
              <a:off x="4966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7" name="Text Box 70"/>
            <p:cNvSpPr txBox="1">
              <a:spLocks noChangeArrowheads="1"/>
            </p:cNvSpPr>
            <p:nvPr/>
          </p:nvSpPr>
          <p:spPr bwMode="auto">
            <a:xfrm>
              <a:off x="5238" y="2115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48" name="Text Box 72"/>
            <p:cNvSpPr txBox="1">
              <a:spLocks noChangeArrowheads="1"/>
            </p:cNvSpPr>
            <p:nvPr/>
          </p:nvSpPr>
          <p:spPr bwMode="auto">
            <a:xfrm>
              <a:off x="2790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7</a:t>
              </a:r>
            </a:p>
          </p:txBody>
        </p:sp>
        <p:sp>
          <p:nvSpPr>
            <p:cNvPr id="8249" name="Text Box 73"/>
            <p:cNvSpPr txBox="1">
              <a:spLocks noChangeArrowheads="1"/>
            </p:cNvSpPr>
            <p:nvPr/>
          </p:nvSpPr>
          <p:spPr bwMode="auto">
            <a:xfrm>
              <a:off x="3062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4</a:t>
              </a:r>
            </a:p>
          </p:txBody>
        </p:sp>
        <p:sp>
          <p:nvSpPr>
            <p:cNvPr id="8250" name="Text Box 74"/>
            <p:cNvSpPr txBox="1">
              <a:spLocks noChangeArrowheads="1"/>
            </p:cNvSpPr>
            <p:nvPr/>
          </p:nvSpPr>
          <p:spPr bwMode="auto">
            <a:xfrm>
              <a:off x="3334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dirty="0"/>
                <a:t>2</a:t>
              </a:r>
            </a:p>
          </p:txBody>
        </p:sp>
        <p:sp>
          <p:nvSpPr>
            <p:cNvPr id="8251" name="Text Box 75"/>
            <p:cNvSpPr txBox="1">
              <a:spLocks noChangeArrowheads="1"/>
            </p:cNvSpPr>
            <p:nvPr/>
          </p:nvSpPr>
          <p:spPr bwMode="auto">
            <a:xfrm>
              <a:off x="3606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2" name="Text Box 76"/>
            <p:cNvSpPr txBox="1">
              <a:spLocks noChangeArrowheads="1"/>
            </p:cNvSpPr>
            <p:nvPr/>
          </p:nvSpPr>
          <p:spPr bwMode="auto">
            <a:xfrm>
              <a:off x="3878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3" name="Text Box 77"/>
            <p:cNvSpPr txBox="1">
              <a:spLocks noChangeArrowheads="1"/>
            </p:cNvSpPr>
            <p:nvPr/>
          </p:nvSpPr>
          <p:spPr bwMode="auto">
            <a:xfrm>
              <a:off x="4151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4" name="Text Box 78"/>
            <p:cNvSpPr txBox="1">
              <a:spLocks noChangeArrowheads="1"/>
            </p:cNvSpPr>
            <p:nvPr/>
          </p:nvSpPr>
          <p:spPr bwMode="auto">
            <a:xfrm>
              <a:off x="4423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5" name="Text Box 79"/>
            <p:cNvSpPr txBox="1">
              <a:spLocks noChangeArrowheads="1"/>
            </p:cNvSpPr>
            <p:nvPr/>
          </p:nvSpPr>
          <p:spPr bwMode="auto">
            <a:xfrm>
              <a:off x="4695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6" name="Text Box 80"/>
            <p:cNvSpPr txBox="1">
              <a:spLocks noChangeArrowheads="1"/>
            </p:cNvSpPr>
            <p:nvPr/>
          </p:nvSpPr>
          <p:spPr bwMode="auto">
            <a:xfrm>
              <a:off x="4967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7" name="Text Box 81"/>
            <p:cNvSpPr txBox="1">
              <a:spLocks noChangeArrowheads="1"/>
            </p:cNvSpPr>
            <p:nvPr/>
          </p:nvSpPr>
          <p:spPr bwMode="auto">
            <a:xfrm>
              <a:off x="5239" y="2614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58" name="Text Box 84"/>
            <p:cNvSpPr txBox="1">
              <a:spLocks noChangeArrowheads="1"/>
            </p:cNvSpPr>
            <p:nvPr/>
          </p:nvSpPr>
          <p:spPr bwMode="auto">
            <a:xfrm>
              <a:off x="2789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2</a:t>
              </a:r>
            </a:p>
          </p:txBody>
        </p:sp>
        <p:sp>
          <p:nvSpPr>
            <p:cNvPr id="8259" name="Text Box 85"/>
            <p:cNvSpPr txBox="1">
              <a:spLocks noChangeArrowheads="1"/>
            </p:cNvSpPr>
            <p:nvPr/>
          </p:nvSpPr>
          <p:spPr bwMode="auto">
            <a:xfrm>
              <a:off x="3061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0" name="Text Box 86"/>
            <p:cNvSpPr txBox="1">
              <a:spLocks noChangeArrowheads="1"/>
            </p:cNvSpPr>
            <p:nvPr/>
          </p:nvSpPr>
          <p:spPr bwMode="auto">
            <a:xfrm>
              <a:off x="3333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1" name="Text Box 87"/>
            <p:cNvSpPr txBox="1">
              <a:spLocks noChangeArrowheads="1"/>
            </p:cNvSpPr>
            <p:nvPr/>
          </p:nvSpPr>
          <p:spPr bwMode="auto">
            <a:xfrm>
              <a:off x="3605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2" name="Text Box 88"/>
            <p:cNvSpPr txBox="1">
              <a:spLocks noChangeArrowheads="1"/>
            </p:cNvSpPr>
            <p:nvPr/>
          </p:nvSpPr>
          <p:spPr bwMode="auto">
            <a:xfrm>
              <a:off x="3877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3" name="Text Box 89"/>
            <p:cNvSpPr txBox="1">
              <a:spLocks noChangeArrowheads="1"/>
            </p:cNvSpPr>
            <p:nvPr/>
          </p:nvSpPr>
          <p:spPr bwMode="auto">
            <a:xfrm>
              <a:off x="4150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4" name="Text Box 90"/>
            <p:cNvSpPr txBox="1">
              <a:spLocks noChangeArrowheads="1"/>
            </p:cNvSpPr>
            <p:nvPr/>
          </p:nvSpPr>
          <p:spPr bwMode="auto">
            <a:xfrm>
              <a:off x="4422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5" name="Text Box 91"/>
            <p:cNvSpPr txBox="1">
              <a:spLocks noChangeArrowheads="1"/>
            </p:cNvSpPr>
            <p:nvPr/>
          </p:nvSpPr>
          <p:spPr bwMode="auto">
            <a:xfrm>
              <a:off x="4694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6" name="Text Box 92"/>
            <p:cNvSpPr txBox="1">
              <a:spLocks noChangeArrowheads="1"/>
            </p:cNvSpPr>
            <p:nvPr/>
          </p:nvSpPr>
          <p:spPr bwMode="auto">
            <a:xfrm>
              <a:off x="4966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267" name="Text Box 93"/>
            <p:cNvSpPr txBox="1">
              <a:spLocks noChangeArrowheads="1"/>
            </p:cNvSpPr>
            <p:nvPr/>
          </p:nvSpPr>
          <p:spPr bwMode="auto">
            <a:xfrm>
              <a:off x="5238" y="3106"/>
              <a:ext cx="272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Queue Operations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51178"/>
            <a:ext cx="9036496" cy="106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After each insert/delete, the front or rear index has to be updated.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altLang="en-US" sz="2800" dirty="0"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cs typeface="Times New Roman" panose="02020603050405020304" pitchFamily="18" charset="0"/>
              </a:rPr>
              <a:t>Example: Assume the queue contains: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u="sng" dirty="0">
                <a:cs typeface="Times New Roman" panose="02020603050405020304" pitchFamily="18" charset="0"/>
              </a:rPr>
              <a:t>4,6,9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r>
              <a:rPr lang="en-US" altLang="en-US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front</a:t>
            </a:r>
            <a:r>
              <a:rPr lang="en-US" altLang="en-US" sz="2800" dirty="0">
                <a:cs typeface="Times New Roman" panose="02020603050405020304" pitchFamily="18" charset="0"/>
              </a:rPr>
              <a:t>=0,</a:t>
            </a:r>
            <a:r>
              <a:rPr lang="tr-TR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rear</a:t>
            </a:r>
            <a:r>
              <a:rPr lang="en-US" altLang="en-US" sz="2800" dirty="0">
                <a:cs typeface="Times New Roman" panose="02020603050405020304" pitchFamily="18" charset="0"/>
              </a:rPr>
              <a:t>=2.</a:t>
            </a:r>
            <a:endParaRPr lang="en-US" altLang="en-US" sz="28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052888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995738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5302" name="Picture 6" descr="Figure 18-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209800"/>
            <a:ext cx="19653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</TotalTime>
  <Words>2776</Words>
  <Application>Microsoft Office PowerPoint</Application>
  <PresentationFormat>Ekran Gösterisi (4:3)</PresentationFormat>
  <Paragraphs>502</Paragraphs>
  <Slides>42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4" baseType="lpstr">
      <vt:lpstr>新細明體</vt:lpstr>
      <vt:lpstr>Arial</vt:lpstr>
      <vt:lpstr>Arial Unicode MS</vt:lpstr>
      <vt:lpstr>Calibri</vt:lpstr>
      <vt:lpstr>Calibri Light</vt:lpstr>
      <vt:lpstr>Courier New</vt:lpstr>
      <vt:lpstr>Helvetica Neue</vt:lpstr>
      <vt:lpstr>Tahoma</vt:lpstr>
      <vt:lpstr>Times New Roman</vt:lpstr>
      <vt:lpstr>Verdana</vt:lpstr>
      <vt:lpstr>Wingdings</vt:lpstr>
      <vt:lpstr>Office Theme</vt:lpstr>
      <vt:lpstr>PowerPoint Sunusu</vt:lpstr>
      <vt:lpstr>   </vt:lpstr>
      <vt:lpstr>Conceptual View of a Queue</vt:lpstr>
      <vt:lpstr>Conceptual View of a Queue</vt:lpstr>
      <vt:lpstr>Queue Structures</vt:lpstr>
      <vt:lpstr>Queue Example: Printing Queue</vt:lpstr>
      <vt:lpstr>Queue Structure Operations</vt:lpstr>
      <vt:lpstr>Queue Operations</vt:lpstr>
      <vt:lpstr>Queue Operations</vt:lpstr>
      <vt:lpstr>Array Implementation Of Queues</vt:lpstr>
      <vt:lpstr>Array implementation of queues</vt:lpstr>
      <vt:lpstr>Array implementation of queues: Example</vt:lpstr>
      <vt:lpstr>Problems of Array Implementation </vt:lpstr>
      <vt:lpstr>Circular Queues</vt:lpstr>
      <vt:lpstr>Circular Queues</vt:lpstr>
      <vt:lpstr>Circular arrays</vt:lpstr>
      <vt:lpstr>Example of a Circular Queue</vt:lpstr>
      <vt:lpstr>Circular Queue Operations</vt:lpstr>
      <vt:lpstr>Circular Queue Operations</vt:lpstr>
      <vt:lpstr>Queue Operations: isEmpty and isFull</vt:lpstr>
      <vt:lpstr>Queue Operations: Enqueue</vt:lpstr>
      <vt:lpstr>   Queue Operations: Dequeue</vt:lpstr>
      <vt:lpstr>   Queue Operations: Display</vt:lpstr>
      <vt:lpstr>Double Ended Queues</vt:lpstr>
      <vt:lpstr>Double Ended Queues: Operations</vt:lpstr>
      <vt:lpstr>Priority Queues</vt:lpstr>
      <vt:lpstr>Two Queues with Different Priorites</vt:lpstr>
      <vt:lpstr>Priority Queue Implementation</vt:lpstr>
      <vt:lpstr>Priority Queue Example: Air Travel Check-In</vt:lpstr>
      <vt:lpstr>Pseudocode  For Arrival</vt:lpstr>
      <vt:lpstr>Pseudocode  for Priority Queue Service</vt:lpstr>
      <vt:lpstr>Computer Applications of Queues</vt:lpstr>
      <vt:lpstr>Computer Applications of Queues</vt:lpstr>
      <vt:lpstr>Queue Appplications: Recognizing Palindromes</vt:lpstr>
      <vt:lpstr>Queue Appplications: Recognizing Palindromes</vt:lpstr>
      <vt:lpstr>Appplications: Recognizing Palindromes</vt:lpstr>
      <vt:lpstr>Recognizing Palindromes: Pseudocode</vt:lpstr>
      <vt:lpstr>Appplications: Recognizing Palindromes</vt:lpstr>
      <vt:lpstr>PowerPoint Sunusu</vt:lpstr>
      <vt:lpstr>PowerPoint Sunusu</vt:lpstr>
      <vt:lpstr>PowerPoint Sunusu</vt:lpstr>
      <vt:lpstr>Dynamic Data Structures 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Mehmet Okur</dc:creator>
  <cp:lastModifiedBy>Umut Avcı</cp:lastModifiedBy>
  <cp:revision>547</cp:revision>
  <dcterms:created xsi:type="dcterms:W3CDTF">2003-09-08T08:07:00Z</dcterms:created>
  <dcterms:modified xsi:type="dcterms:W3CDTF">2023-11-02T06:33:42Z</dcterms:modified>
</cp:coreProperties>
</file>