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83" r:id="rId1"/>
  </p:sldMasterIdLst>
  <p:notesMasterIdLst>
    <p:notesMasterId r:id="rId85"/>
  </p:notesMasterIdLst>
  <p:sldIdLst>
    <p:sldId id="577" r:id="rId2"/>
    <p:sldId id="515" r:id="rId3"/>
    <p:sldId id="610" r:id="rId4"/>
    <p:sldId id="611" r:id="rId5"/>
    <p:sldId id="580" r:id="rId6"/>
    <p:sldId id="551" r:id="rId7"/>
    <p:sldId id="581" r:id="rId8"/>
    <p:sldId id="552" r:id="rId9"/>
    <p:sldId id="553" r:id="rId10"/>
    <p:sldId id="572" r:id="rId11"/>
    <p:sldId id="582" r:id="rId12"/>
    <p:sldId id="583" r:id="rId13"/>
    <p:sldId id="584" r:id="rId14"/>
    <p:sldId id="576" r:id="rId15"/>
    <p:sldId id="437" r:id="rId16"/>
    <p:sldId id="536" r:id="rId17"/>
    <p:sldId id="557" r:id="rId18"/>
    <p:sldId id="578" r:id="rId19"/>
    <p:sldId id="579" r:id="rId20"/>
    <p:sldId id="517" r:id="rId21"/>
    <p:sldId id="520" r:id="rId22"/>
    <p:sldId id="519" r:id="rId23"/>
    <p:sldId id="523" r:id="rId24"/>
    <p:sldId id="547" r:id="rId25"/>
    <p:sldId id="524" r:id="rId26"/>
    <p:sldId id="525" r:id="rId27"/>
    <p:sldId id="526" r:id="rId28"/>
    <p:sldId id="527" r:id="rId29"/>
    <p:sldId id="528" r:id="rId30"/>
    <p:sldId id="529" r:id="rId31"/>
    <p:sldId id="409" r:id="rId32"/>
    <p:sldId id="476" r:id="rId33"/>
    <p:sldId id="573" r:id="rId34"/>
    <p:sldId id="453" r:id="rId35"/>
    <p:sldId id="455" r:id="rId36"/>
    <p:sldId id="452" r:id="rId37"/>
    <p:sldId id="457" r:id="rId38"/>
    <p:sldId id="459" r:id="rId39"/>
    <p:sldId id="538" r:id="rId40"/>
    <p:sldId id="474" r:id="rId41"/>
    <p:sldId id="568" r:id="rId42"/>
    <p:sldId id="546" r:id="rId43"/>
    <p:sldId id="555" r:id="rId44"/>
    <p:sldId id="468" r:id="rId45"/>
    <p:sldId id="466" r:id="rId46"/>
    <p:sldId id="475" r:id="rId47"/>
    <p:sldId id="575" r:id="rId48"/>
    <p:sldId id="500" r:id="rId49"/>
    <p:sldId id="545" r:id="rId50"/>
    <p:sldId id="585" r:id="rId51"/>
    <p:sldId id="586" r:id="rId52"/>
    <p:sldId id="609" r:id="rId53"/>
    <p:sldId id="589" r:id="rId54"/>
    <p:sldId id="590" r:id="rId55"/>
    <p:sldId id="591" r:id="rId56"/>
    <p:sldId id="592" r:id="rId57"/>
    <p:sldId id="593" r:id="rId58"/>
    <p:sldId id="594" r:id="rId59"/>
    <p:sldId id="595" r:id="rId60"/>
    <p:sldId id="596" r:id="rId61"/>
    <p:sldId id="597" r:id="rId62"/>
    <p:sldId id="598" r:id="rId63"/>
    <p:sldId id="256" r:id="rId64"/>
    <p:sldId id="493" r:id="rId65"/>
    <p:sldId id="495" r:id="rId66"/>
    <p:sldId id="496" r:id="rId67"/>
    <p:sldId id="497" r:id="rId68"/>
    <p:sldId id="630" r:id="rId69"/>
    <p:sldId id="631" r:id="rId70"/>
    <p:sldId id="599" r:id="rId71"/>
    <p:sldId id="601" r:id="rId72"/>
    <p:sldId id="602" r:id="rId73"/>
    <p:sldId id="603" r:id="rId74"/>
    <p:sldId id="605" r:id="rId75"/>
    <p:sldId id="606" r:id="rId76"/>
    <p:sldId id="608" r:id="rId77"/>
    <p:sldId id="612" r:id="rId78"/>
    <p:sldId id="618" r:id="rId79"/>
    <p:sldId id="619" r:id="rId80"/>
    <p:sldId id="620" r:id="rId81"/>
    <p:sldId id="621" r:id="rId82"/>
    <p:sldId id="622" r:id="rId83"/>
    <p:sldId id="623" r:id="rId8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8000"/>
    <a:srgbClr val="009900"/>
    <a:srgbClr val="000099"/>
    <a:srgbClr val="B9FFED"/>
    <a:srgbClr val="F87422"/>
    <a:srgbClr val="93FFE3"/>
    <a:srgbClr val="61F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708" autoAdjust="0"/>
  </p:normalViewPr>
  <p:slideViewPr>
    <p:cSldViewPr>
      <p:cViewPr varScale="1">
        <p:scale>
          <a:sx n="83" d="100"/>
          <a:sy n="83" d="100"/>
        </p:scale>
        <p:origin x="1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6.xml"/><Relationship Id="rId1" Type="http://schemas.openxmlformats.org/officeDocument/2006/relationships/slide" Target="slides/slide25.xml"/><Relationship Id="rId6" Type="http://schemas.openxmlformats.org/officeDocument/2006/relationships/slide" Target="slides/slide30.xml"/><Relationship Id="rId5" Type="http://schemas.openxmlformats.org/officeDocument/2006/relationships/slide" Target="slides/slide29.xml"/><Relationship Id="rId4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6T05:30:19.1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2012 0,'-1'3,"0"0,0 0,-1 0,1 0,-1 0,0 0,0-1,0 1,0-1,0 1,-1-1,1 0,-1 0,1 0,-1 0,0 0,0 0,1-1,-1 0,-2 1,-8 6,5-3,-9 8,-1-1,0 0,-1-2,0 0,0-1,-1-1,0-1,0 0,-1-2,0 0,0-2,-12 1,-314 38,100 5,2 11,-104 45,-6 20,242-66,91-44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D7F5A9-45E6-4B6E-95BD-C102F54D64D2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D45816F-0F5E-4A98-BE57-2D27C17C2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507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312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4167343-AC0E-4580-BEFB-ACE8C869DE2B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89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643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E513664-86F6-4443-8B59-5252252087E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18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7101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1606185-1F12-4DE7-A488-FE66A2F0E263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90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7306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E74B8BA-2F8E-40E7-B2A5-E74814503BF8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68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7613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8CF4CBF-CE27-44CF-B4CA-03CA15E9E19C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23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8432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C742010-B08D-4D2B-BABC-F5BB7B02065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44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8432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C742010-B08D-4D2B-BABC-F5BB7B02065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65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8227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777D9A9-3A2E-4C2D-8A52-F8974F3E2A82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68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7818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C17FFC4-6E2D-44CE-A6B3-DA2501BB4868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08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8022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FF28974-B079-4E9B-AC80-72E8AD1468D2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48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63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948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517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BD4EB19-6BE1-4346-A184-026D716A87C3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35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>
            <a:extLst>
              <a:ext uri="{FF2B5EF4-FFF2-40B4-BE49-F238E27FC236}">
                <a16:creationId xmlns:a16="http://schemas.microsoft.com/office/drawing/2014/main" id="{6AE0FF71-805B-4AAC-9F24-2ED5B3F18E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>
            <a:extLst>
              <a:ext uri="{FF2B5EF4-FFF2-40B4-BE49-F238E27FC236}">
                <a16:creationId xmlns:a16="http://schemas.microsoft.com/office/drawing/2014/main" id="{DF9A24CC-952D-48BC-8C35-A3E41A6D87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  <p:sp>
        <p:nvSpPr>
          <p:cNvPr id="198660" name="Slide Number Placeholder 3">
            <a:extLst>
              <a:ext uri="{FF2B5EF4-FFF2-40B4-BE49-F238E27FC236}">
                <a16:creationId xmlns:a16="http://schemas.microsoft.com/office/drawing/2014/main" id="{C4B70332-6D3C-43E6-8E2C-675E9AD76B6D}"/>
              </a:ext>
            </a:extLst>
          </p:cNvPr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C7ACB5B-CF8F-48D8-A5C6-D12B5E13E03B}" type="slidenum">
              <a:rPr lang="en-US" altLang="tr-TR" sz="1200">
                <a:latin typeface="Arial" panose="020B0604020202020204" pitchFamily="34" charset="0"/>
              </a:rPr>
              <a:pPr algn="r" eaLnBrk="1" hangingPunct="1"/>
              <a:t>64</a:t>
            </a:fld>
            <a:endParaRPr lang="en-US" altLang="tr-T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>
            <a:extLst>
              <a:ext uri="{FF2B5EF4-FFF2-40B4-BE49-F238E27FC236}">
                <a16:creationId xmlns:a16="http://schemas.microsoft.com/office/drawing/2014/main" id="{69860D75-0419-4601-B464-05F786284F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>
            <a:extLst>
              <a:ext uri="{FF2B5EF4-FFF2-40B4-BE49-F238E27FC236}">
                <a16:creationId xmlns:a16="http://schemas.microsoft.com/office/drawing/2014/main" id="{7F2E550C-DCB0-4B2B-B504-E6DB2DA5DB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AEDC58F-145F-4C0C-9813-2EDC6F98DFE6}"/>
              </a:ext>
            </a:extLst>
          </p:cNvPr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F4EFF4B-B246-4A76-A364-46BBF46F35A9}" type="slidenum">
              <a:rPr lang="en-US" altLang="tr-TR" sz="1200">
                <a:latin typeface="Arial" panose="020B0604020202020204" pitchFamily="34" charset="0"/>
              </a:rPr>
              <a:pPr algn="r" eaLnBrk="1" hangingPunct="1"/>
              <a:t>65</a:t>
            </a:fld>
            <a:endParaRPr lang="en-US" altLang="tr-T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>
            <a:extLst>
              <a:ext uri="{FF2B5EF4-FFF2-40B4-BE49-F238E27FC236}">
                <a16:creationId xmlns:a16="http://schemas.microsoft.com/office/drawing/2014/main" id="{DCAD9BC2-9991-465F-99BB-771410750F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>
            <a:extLst>
              <a:ext uri="{FF2B5EF4-FFF2-40B4-BE49-F238E27FC236}">
                <a16:creationId xmlns:a16="http://schemas.microsoft.com/office/drawing/2014/main" id="{2F1CC01D-6B79-489D-BB92-859BB738B0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  <p:sp>
        <p:nvSpPr>
          <p:cNvPr id="201732" name="Slide Number Placeholder 3">
            <a:extLst>
              <a:ext uri="{FF2B5EF4-FFF2-40B4-BE49-F238E27FC236}">
                <a16:creationId xmlns:a16="http://schemas.microsoft.com/office/drawing/2014/main" id="{01233025-CB5D-4389-B8AD-AC43371FA7C3}"/>
              </a:ext>
            </a:extLst>
          </p:cNvPr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E6CC96E-EA26-43F9-8689-1B5378F3C258}" type="slidenum">
              <a:rPr lang="en-US" altLang="tr-TR" sz="1200">
                <a:latin typeface="Arial" panose="020B0604020202020204" pitchFamily="34" charset="0"/>
              </a:rPr>
              <a:pPr algn="r" eaLnBrk="1" hangingPunct="1"/>
              <a:t>66</a:t>
            </a:fld>
            <a:endParaRPr lang="en-US" altLang="tr-T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>
            <a:extLst>
              <a:ext uri="{FF2B5EF4-FFF2-40B4-BE49-F238E27FC236}">
                <a16:creationId xmlns:a16="http://schemas.microsoft.com/office/drawing/2014/main" id="{57395E8E-F5CA-4805-8601-500A5E500B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>
            <a:extLst>
              <a:ext uri="{FF2B5EF4-FFF2-40B4-BE49-F238E27FC236}">
                <a16:creationId xmlns:a16="http://schemas.microsoft.com/office/drawing/2014/main" id="{D1EF393B-DEDD-4EC3-9BAC-524A5D7CF5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dirty="0"/>
          </a:p>
        </p:txBody>
      </p:sp>
      <p:sp>
        <p:nvSpPr>
          <p:cNvPr id="202756" name="Slide Number Placeholder 3">
            <a:extLst>
              <a:ext uri="{FF2B5EF4-FFF2-40B4-BE49-F238E27FC236}">
                <a16:creationId xmlns:a16="http://schemas.microsoft.com/office/drawing/2014/main" id="{A2721C52-4931-416F-BAAA-8D329C7036B5}"/>
              </a:ext>
            </a:extLst>
          </p:cNvPr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DFB658C-8741-47B3-BC74-4293131870D4}" type="slidenum">
              <a:rPr lang="en-US" altLang="tr-TR" sz="1200">
                <a:latin typeface="Arial" panose="020B0604020202020204" pitchFamily="34" charset="0"/>
              </a:rPr>
              <a:pPr algn="r" eaLnBrk="1" hangingPunct="1"/>
              <a:t>67</a:t>
            </a:fld>
            <a:endParaRPr lang="en-US" altLang="tr-T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376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871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72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47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EF992-FC87-454E-8A0E-85BAE93A2E2D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672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74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6641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598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93700" y="692150"/>
            <a:ext cx="6070600" cy="3416300"/>
          </a:xfrm>
          <a:ln/>
        </p:spPr>
      </p:sp>
    </p:spTree>
    <p:extLst>
      <p:ext uri="{BB962C8B-B14F-4D97-AF65-F5344CB8AC3E}">
        <p14:creationId xmlns:p14="http://schemas.microsoft.com/office/powerpoint/2010/main" val="4242710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619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251FACD-3DC8-4ADF-85AD-0D2D16BE2E1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74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76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287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77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200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C89A09-40F8-4E68-89B5-2D6462E12C38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78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5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79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0061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80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096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3BD168-7C28-47C4-A6F2-066518076646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81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737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82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237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69087-AA85-44C4-B74B-5B31F1A89EE5}" type="slidenum">
              <a:rPr lang="tr-TR" smtClean="0"/>
              <a:t>83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78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902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BC95E76-617B-4388-8AD8-F1A1812E20AB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7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816F-0F5E-4A98-BE57-2D27C17C21D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3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99F121-EEAC-4C43-A411-F24A1B5FA3C5}" type="slidenum">
              <a:rPr lang="en-US" altLang="en-US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0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438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0824F8C-B9EB-4B86-97C2-35023C45482E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3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746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D469463-BCFB-4800-9850-6BAEF46E2D00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9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950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30B0DEC-94E0-4961-ABDB-7D85AC6223FD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7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B87AAF-41F6-4372-87DF-05BFFD7B8530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56A-98A6-4C98-8425-10A6F16EDAA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7549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8ED6B4-AAEA-479C-BDE4-ED884B1FD61F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732-C07A-42F0-939B-46149E78188A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761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98F20-7F71-4B94-8120-6612A46051AF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0D32-5E98-4CBB-88B9-EDB12A5897C7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0629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076700"/>
            <a:ext cx="3810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2005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B268E402-D388-4F08-83B7-955D870DF5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148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0767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2005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370F8D20-F45B-4AA3-890A-E963F258A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74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D19EA0-81EF-4D54-BC53-C5C37D980EEE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B1E-634F-49B2-960E-983243FD2FD6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332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1E61D6-88F2-42FB-AA06-E26DE989B647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084-4867-4C63-B73E-A89C239D4AEB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84195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D7CC50-E45F-4720-956D-7A0D0EBDDF20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F4BD-0B8C-446C-9861-85B9D1A902EF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72CF33-751E-40A0-89A0-98291EE628C3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E72-B4EA-49C0-8BDB-CA47FAA4FB9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8363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BAD14E-D768-464F-B83F-6602C93B6045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FACB-BCDD-420C-A6A9-967070D36DB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905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4A2584-6723-4795-A8EE-DB97CBF59126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84EF-4BD5-40C4-8E8D-EE4DD9DE16BF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53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7E93D5-7215-4CBA-AB26-70F11985683B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827-022A-43F4-8EF6-026B51E2383B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80461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5ECE7C-EF3F-40EF-8E98-A29C18BD84E7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667D-83C0-47F5-A91B-FCB2259155F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1738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C80E40-C924-4738-8CB7-A4D54F17C751}" type="datetimeFigureOut">
              <a:rPr lang="tr-TR" smtClean="0"/>
              <a:pPr>
                <a:defRPr/>
              </a:pPr>
              <a:t>13.11.2023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8F33-A40F-40FD-8543-8419527826C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33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A93DA5-99EF-4023-BE1F-31343729C800}"/>
              </a:ext>
            </a:extLst>
          </p:cNvPr>
          <p:cNvSpPr txBox="1">
            <a:spLocks/>
          </p:cNvSpPr>
          <p:nvPr/>
        </p:nvSpPr>
        <p:spPr>
          <a:xfrm>
            <a:off x="648494" y="1052736"/>
            <a:ext cx="7847012" cy="1223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/>
              <a:t>COMP 2310</a:t>
            </a:r>
            <a:br>
              <a:rPr lang="en-US" altLang="en-US" sz="4400" dirty="0"/>
            </a:br>
            <a:r>
              <a:rPr lang="en-US" altLang="en-US" sz="4400" dirty="0"/>
              <a:t>Data Structures and Algorithms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3C7F2-65F7-4190-8303-AEEB1DFE13EF}"/>
              </a:ext>
            </a:extLst>
          </p:cNvPr>
          <p:cNvSpPr txBox="1">
            <a:spLocks/>
          </p:cNvSpPr>
          <p:nvPr/>
        </p:nvSpPr>
        <p:spPr>
          <a:xfrm>
            <a:off x="1371600" y="3080184"/>
            <a:ext cx="6400800" cy="106889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tr-TR" altLang="en-US" sz="3200" dirty="0" err="1">
                <a:latin typeface="+mj-lt"/>
              </a:rPr>
              <a:t>Lecture</a:t>
            </a:r>
            <a:r>
              <a:rPr lang="tr-TR" altLang="en-US" sz="3200" dirty="0">
                <a:latin typeface="+mj-lt"/>
              </a:rPr>
              <a:t> 5</a:t>
            </a:r>
          </a:p>
          <a:p>
            <a:pPr marL="0" indent="0" algn="ctr">
              <a:buNone/>
            </a:pPr>
            <a:r>
              <a:rPr lang="tr-TR" altLang="en-US" sz="3200" dirty="0" err="1">
                <a:latin typeface="+mj-lt"/>
              </a:rPr>
              <a:t>Linked</a:t>
            </a:r>
            <a:r>
              <a:rPr lang="tr-TR" altLang="en-US" sz="3200" dirty="0">
                <a:latin typeface="+mj-lt"/>
              </a:rPr>
              <a:t> </a:t>
            </a:r>
            <a:r>
              <a:rPr lang="tr-TR" altLang="en-US" sz="3200" dirty="0" err="1">
                <a:latin typeface="+mj-lt"/>
              </a:rPr>
              <a:t>Lists</a:t>
            </a:r>
            <a:endParaRPr lang="en-US" altLang="en-US" sz="3200" dirty="0">
              <a:latin typeface="+mj-lt"/>
            </a:endParaRPr>
          </a:p>
          <a:p>
            <a:pPr marL="0" indent="0" algn="ctr" eaLnBrk="1" hangingPunct="1">
              <a:buNone/>
            </a:pP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27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4888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Pointers: Example</a:t>
            </a:r>
            <a:r>
              <a:rPr lang="tr-TR" altLang="en-US" sz="3600" dirty="0">
                <a:latin typeface="+mn-lt"/>
              </a:rPr>
              <a:t>s</a:t>
            </a:r>
            <a:endParaRPr lang="en-US" altLang="en-US" sz="3600" dirty="0">
              <a:latin typeface="+mn-lt"/>
            </a:endParaRPr>
          </a:p>
        </p:txBody>
      </p:sp>
      <p:pic>
        <p:nvPicPr>
          <p:cNvPr id="17415" name="Picture 7" descr="carrano0403"/>
          <p:cNvPicPr preferRelativeResize="0"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1"/>
          <a:stretch>
            <a:fillRect/>
          </a:stretch>
        </p:blipFill>
        <p:spPr>
          <a:xfrm>
            <a:off x="685800" y="908720"/>
            <a:ext cx="7270576" cy="4554735"/>
          </a:xfrm>
          <a:noFill/>
          <a:ln/>
        </p:spPr>
      </p:pic>
      <p:sp>
        <p:nvSpPr>
          <p:cNvPr id="17411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0" y="5301208"/>
            <a:ext cx="9067800" cy="947192"/>
          </a:xfrm>
        </p:spPr>
        <p:txBody>
          <a:bodyPr>
            <a:normAutofit fontScale="25000" lnSpcReduction="20000"/>
          </a:bodyPr>
          <a:lstStyle/>
          <a:p>
            <a:pPr eaLnBrk="0" hangingPunc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6400" dirty="0">
                <a:latin typeface="Arial" panose="020B0604020202020204" pitchFamily="34" charset="0"/>
              </a:rPr>
              <a:t>(a) declaring pointer variables; (b) pointing to statically allocating memory; (c) assigning a value;</a:t>
            </a:r>
          </a:p>
          <a:p>
            <a:pPr eaLnBrk="0" hangingPunc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6400" dirty="0">
                <a:latin typeface="Arial" panose="020B0604020202020204" pitchFamily="34" charset="0"/>
              </a:rPr>
              <a:t>(d) allocating memory dynamically; (e) assigning a value</a:t>
            </a:r>
          </a:p>
        </p:txBody>
      </p:sp>
    </p:spTree>
    <p:extLst>
      <p:ext uri="{BB962C8B-B14F-4D97-AF65-F5344CB8AC3E}">
        <p14:creationId xmlns:p14="http://schemas.microsoft.com/office/powerpoint/2010/main" val="37464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3A3EAA70-99D5-4752-B40F-FD68D376D13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6096000" y="1981200"/>
            <a:ext cx="2667000" cy="3048000"/>
          </a:xfrm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(f) copying a pointer; </a:t>
            </a:r>
          </a:p>
          <a:p>
            <a:pPr eaLnBrk="0" hangingPunc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(g) allocating memory dynamically</a:t>
            </a:r>
          </a:p>
          <a:p>
            <a:pPr eaLnBrk="0" hangingPunc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and assigning a value; </a:t>
            </a:r>
          </a:p>
          <a:p>
            <a:pPr eaLnBrk="0" hangingPunc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(h) assigning NULL to a pointer</a:t>
            </a:r>
          </a:p>
          <a:p>
            <a:pPr eaLnBrk="0" hangingPunc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variable;</a:t>
            </a:r>
          </a:p>
          <a:p>
            <a:pPr eaLnBrk="0" hangingPunct="0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i</a:t>
            </a:r>
            <a:r>
              <a:rPr lang="en-US" altLang="en-US" sz="1200" dirty="0">
                <a:latin typeface="Arial" panose="020B0604020202020204" pitchFamily="34" charset="0"/>
              </a:rPr>
              <a:t>) deallocating memory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495800" y="64008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pic>
        <p:nvPicPr>
          <p:cNvPr id="108550" name="Picture 6" descr="carrano0403"/>
          <p:cNvPicPr preferRelativeResize="0"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9" b="4051"/>
          <a:stretch>
            <a:fillRect/>
          </a:stretch>
        </p:blipFill>
        <p:spPr>
          <a:xfrm>
            <a:off x="990600" y="1371600"/>
            <a:ext cx="3784600" cy="4954588"/>
          </a:xfrm>
          <a:noFill/>
          <a:ln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C1E671A-E34A-4AD7-9F6D-F3A6B504F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888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Pointers: Example</a:t>
            </a:r>
            <a:r>
              <a:rPr lang="tr-TR" altLang="en-US" sz="3600" dirty="0">
                <a:latin typeface="+mn-lt"/>
              </a:rPr>
              <a:t>s</a:t>
            </a:r>
            <a:endParaRPr lang="en-US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928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16632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&lt;iostream&gt; 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 </a:t>
            </a:r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pPr lvl="1"/>
            <a:r>
              <a:rPr lang="en-US" dirty="0"/>
              <a:t>int num = 11;    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dirty="0" err="1"/>
              <a:t>pNum</a:t>
            </a:r>
            <a:r>
              <a:rPr lang="en-US" dirty="0"/>
              <a:t>;                       //Declares a pointer to an integer                     </a:t>
            </a:r>
          </a:p>
          <a:p>
            <a:pPr lvl="1"/>
            <a:r>
              <a:rPr lang="en-US" dirty="0" err="1"/>
              <a:t>pNum</a:t>
            </a:r>
            <a:r>
              <a:rPr lang="en-US" dirty="0"/>
              <a:t> = &amp;num;                 //assign the address of num to pointer </a:t>
            </a:r>
            <a:r>
              <a:rPr lang="en-US" dirty="0" err="1"/>
              <a:t>pNum</a:t>
            </a:r>
            <a:r>
              <a:rPr lang="en-US" dirty="0"/>
              <a:t> </a:t>
            </a:r>
          </a:p>
          <a:p>
            <a:pPr marL="633413" lvl="1" indent="-176213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  // Print content of </a:t>
            </a:r>
            <a:r>
              <a:rPr lang="en-US" dirty="0" err="1"/>
              <a:t>pNum,an</a:t>
            </a:r>
            <a:r>
              <a:rPr lang="en-US" dirty="0"/>
              <a:t> internal address 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   // Print address of </a:t>
            </a:r>
            <a:r>
              <a:rPr lang="en-US" dirty="0" err="1"/>
              <a:t>num</a:t>
            </a:r>
            <a:r>
              <a:rPr lang="en-US" dirty="0"/>
              <a:t>  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*</a:t>
            </a:r>
            <a:r>
              <a:rPr lang="en-US" dirty="0" err="1"/>
              <a:t>pNum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 // Print value pointed to by </a:t>
            </a:r>
            <a:r>
              <a:rPr lang="en-US" dirty="0" err="1"/>
              <a:t>pNum</a:t>
            </a:r>
            <a:r>
              <a:rPr lang="en-US" dirty="0"/>
              <a:t>     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    // Print value of </a:t>
            </a:r>
            <a:r>
              <a:rPr lang="en-US" dirty="0" err="1"/>
              <a:t>num</a:t>
            </a:r>
            <a:r>
              <a:rPr lang="en-US" dirty="0"/>
              <a:t>     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pNum</a:t>
            </a:r>
            <a:r>
              <a:rPr lang="en-US" dirty="0"/>
              <a:t> = 22;                   //Assign another value pointed to by </a:t>
            </a:r>
            <a:r>
              <a:rPr lang="en-US" dirty="0" err="1"/>
              <a:t>pNum</a:t>
            </a:r>
            <a:r>
              <a:rPr lang="en-US" dirty="0"/>
              <a:t>         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*</a:t>
            </a:r>
            <a:r>
              <a:rPr lang="en-US" dirty="0" err="1"/>
              <a:t>pNum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                           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pNum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</a:t>
            </a:r>
          </a:p>
          <a:p>
            <a:pPr lvl="1"/>
            <a:r>
              <a:rPr lang="en-US" dirty="0"/>
              <a:t>Return 0;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3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0x23fe4c</a:t>
            </a:r>
            <a:r>
              <a:rPr lang="tr-TR" dirty="0"/>
              <a:t>  (=</a:t>
            </a:r>
            <a:r>
              <a:rPr lang="en-US" dirty="0"/>
              <a:t>internal address</a:t>
            </a:r>
            <a:r>
              <a:rPr lang="tr-TR" dirty="0"/>
              <a:t> of </a:t>
            </a:r>
            <a:r>
              <a:rPr lang="en-US" dirty="0" err="1"/>
              <a:t>pNum</a:t>
            </a:r>
            <a:r>
              <a:rPr lang="en-US" dirty="0"/>
              <a:t> </a:t>
            </a:r>
            <a:r>
              <a:rPr lang="tr-TR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0x23fe4c</a:t>
            </a:r>
          </a:p>
          <a:p>
            <a:pPr marL="0" indent="0">
              <a:buNone/>
            </a:pPr>
            <a:r>
              <a:rPr lang="en-US" dirty="0"/>
              <a:t>11         (= *</a:t>
            </a:r>
            <a:r>
              <a:rPr lang="en-US" dirty="0" err="1"/>
              <a:t>pnum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11         (=</a:t>
            </a:r>
            <a:r>
              <a:rPr lang="tr-TR" dirty="0"/>
              <a:t> </a:t>
            </a:r>
            <a:r>
              <a:rPr lang="en-US" dirty="0"/>
              <a:t>num )</a:t>
            </a:r>
          </a:p>
          <a:p>
            <a:pPr marL="0" indent="0">
              <a:buNone/>
            </a:pPr>
            <a:r>
              <a:rPr lang="en-US" dirty="0"/>
              <a:t>0x23fe4c</a:t>
            </a:r>
          </a:p>
          <a:p>
            <a:pPr marL="0" indent="0">
              <a:buNone/>
            </a:pPr>
            <a:r>
              <a:rPr lang="en-US" dirty="0"/>
              <a:t>0x23fe4c</a:t>
            </a:r>
          </a:p>
          <a:p>
            <a:pPr marL="0" indent="0">
              <a:buNone/>
            </a:pPr>
            <a:r>
              <a:rPr lang="en-US" dirty="0"/>
              <a:t>22</a:t>
            </a:r>
          </a:p>
          <a:p>
            <a:pPr marL="0" indent="0">
              <a:buNone/>
            </a:pPr>
            <a:r>
              <a:rPr lang="en-US" dirty="0"/>
              <a:t>22</a:t>
            </a:r>
          </a:p>
          <a:p>
            <a:pPr marL="0" indent="0">
              <a:buNone/>
            </a:pPr>
            <a:r>
              <a:rPr lang="en-US" dirty="0"/>
              <a:t>0x23fe40</a:t>
            </a:r>
          </a:p>
        </p:txBody>
      </p:sp>
    </p:spTree>
    <p:extLst>
      <p:ext uri="{BB962C8B-B14F-4D97-AF65-F5344CB8AC3E}">
        <p14:creationId xmlns:p14="http://schemas.microsoft.com/office/powerpoint/2010/main" val="253976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Linked List Structure: Properties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91822" cy="4486274"/>
          </a:xfrm>
        </p:spPr>
        <p:txBody>
          <a:bodyPr>
            <a:normAutofit/>
          </a:bodyPr>
          <a:lstStyle/>
          <a:p>
            <a:r>
              <a:rPr lang="en-US" sz="2400" dirty="0"/>
              <a:t>Linked lists are common and </a:t>
            </a:r>
            <a:r>
              <a:rPr lang="en-US" sz="2400" dirty="0">
                <a:solidFill>
                  <a:srgbClr val="FF0000"/>
                </a:solidFill>
              </a:rPr>
              <a:t>dynamic alternatives </a:t>
            </a:r>
            <a:r>
              <a:rPr lang="en-US" sz="2400" dirty="0"/>
              <a:t>to arrays in  list implementations.</a:t>
            </a:r>
            <a:endParaRPr lang="tr-TR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There is no need to define an </a:t>
            </a:r>
            <a:r>
              <a:rPr lang="en-US" sz="2400" dirty="0">
                <a:solidFill>
                  <a:srgbClr val="FF0000"/>
                </a:solidFill>
              </a:rPr>
              <a:t>initial size: Size can vary dynamically </a:t>
            </a:r>
            <a:r>
              <a:rPr lang="en-US" sz="2400" dirty="0"/>
              <a:t>by allocating and deallocating memory at run time.</a:t>
            </a:r>
          </a:p>
          <a:p>
            <a:pPr marL="803275" indent="-803275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tr-TR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cs typeface="Times New Roman" panose="02020603050405020304" pitchFamily="18" charset="0"/>
                <a:sym typeface="Wingdings" panose="05000000000000000000" pitchFamily="2" charset="2"/>
              </a:rPr>
              <a:t>L</a:t>
            </a:r>
            <a:r>
              <a:rPr lang="en-US" altLang="en-US" sz="2400" dirty="0">
                <a:cs typeface="Times New Roman" panose="02020603050405020304" pitchFamily="18" charset="0"/>
              </a:rPr>
              <a:t>inked lists are linear data structures which can automatically grow or shrink in size.</a:t>
            </a:r>
            <a:r>
              <a:rPr lang="en-US" altLang="en-US" sz="2400" dirty="0"/>
              <a:t> </a:t>
            </a:r>
          </a:p>
          <a:p>
            <a:endParaRPr lang="tr-TR" altLang="en-US" sz="2400" dirty="0"/>
          </a:p>
          <a:p>
            <a:r>
              <a:rPr lang="en-US" altLang="en-US" sz="2400" dirty="0"/>
              <a:t>Insertion and deletion of elements is quicker with linked lists than with arrays.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152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9" y="214313"/>
            <a:ext cx="8460432" cy="55039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en-US" sz="4400" dirty="0">
                <a:latin typeface="+mn-lt"/>
              </a:rPr>
              <a:t>Simple </a:t>
            </a:r>
            <a:r>
              <a:rPr lang="tr-TR" altLang="en-US" sz="4400" dirty="0" err="1">
                <a:latin typeface="+mn-lt"/>
              </a:rPr>
              <a:t>Linked</a:t>
            </a:r>
            <a:r>
              <a:rPr lang="tr-TR" altLang="en-US" sz="4400" dirty="0">
                <a:latin typeface="+mn-lt"/>
              </a:rPr>
              <a:t> </a:t>
            </a:r>
            <a:r>
              <a:rPr lang="tr-TR" altLang="en-US" sz="4400" dirty="0" err="1">
                <a:latin typeface="+mn-lt"/>
              </a:rPr>
              <a:t>Lists</a:t>
            </a:r>
            <a:r>
              <a:rPr lang="tr-TR" altLang="en-US" sz="4400" dirty="0">
                <a:latin typeface="+mn-lt"/>
              </a:rPr>
              <a:t> </a:t>
            </a:r>
            <a:r>
              <a:rPr lang="tr-TR" altLang="en-US" sz="4000" dirty="0">
                <a:latin typeface="+mn-lt"/>
              </a:rPr>
              <a:t>	</a:t>
            </a:r>
            <a:r>
              <a:rPr lang="tr-TR" altLang="en-US" sz="3200" dirty="0"/>
              <a:t>		</a:t>
            </a:r>
            <a:endParaRPr lang="tr-TR" altLang="en-US" sz="40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24744"/>
            <a:ext cx="8388424" cy="500776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Linked lists are implemented using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pointers: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   </a:t>
            </a:r>
            <a:r>
              <a:rPr lang="tr-TR" altLang="en-US" sz="2400" dirty="0" err="1">
                <a:cs typeface="Arial" panose="020B0604020202020204" pitchFamily="34" charset="0"/>
              </a:rPr>
              <a:t>Each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element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(node)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points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to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next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element</a:t>
            </a:r>
            <a:r>
              <a:rPr lang="tr-TR" altLang="en-US" sz="2400" dirty="0">
                <a:cs typeface="Arial" panose="020B0604020202020204" pitchFamily="34" charset="0"/>
              </a:rPr>
              <a:t>.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tr-TR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tr-TR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tr-TR" altLang="en-US" sz="2400" dirty="0" err="1">
                <a:cs typeface="Arial" panose="020B0604020202020204" pitchFamily="34" charset="0"/>
              </a:rPr>
              <a:t>If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we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know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where</a:t>
            </a:r>
            <a:r>
              <a:rPr lang="tr-TR" altLang="en-US" sz="2400" dirty="0">
                <a:cs typeface="Arial" panose="020B0604020202020204" pitchFamily="34" charset="0"/>
              </a:rPr>
              <a:t> an </a:t>
            </a:r>
            <a:r>
              <a:rPr lang="en-US" altLang="en-US" sz="2400" dirty="0">
                <a:cs typeface="Arial" panose="020B0604020202020204" pitchFamily="34" charset="0"/>
              </a:rPr>
              <a:t>element</a:t>
            </a:r>
            <a:r>
              <a:rPr lang="tr-TR" altLang="en-US" sz="2400" dirty="0">
                <a:cs typeface="Arial" panose="020B0604020202020204" pitchFamily="34" charset="0"/>
              </a:rPr>
              <a:t> is, </a:t>
            </a:r>
            <a:r>
              <a:rPr lang="tr-TR" altLang="en-US" sz="2400" dirty="0" err="1">
                <a:cs typeface="Arial" panose="020B0604020202020204" pitchFamily="34" charset="0"/>
              </a:rPr>
              <a:t>we</a:t>
            </a:r>
            <a:r>
              <a:rPr lang="tr-TR" altLang="en-US" sz="2400" dirty="0">
                <a:cs typeface="Arial" panose="020B0604020202020204" pitchFamily="34" charset="0"/>
              </a:rPr>
              <a:t> can de</a:t>
            </a:r>
            <a:r>
              <a:rPr lang="en-US" altLang="en-US" sz="2400" dirty="0" err="1">
                <a:cs typeface="Arial" panose="020B0604020202020204" pitchFamily="34" charset="0"/>
              </a:rPr>
              <a:t>te</a:t>
            </a:r>
            <a:r>
              <a:rPr lang="tr-TR" altLang="en-US" sz="2400" dirty="0" err="1">
                <a:cs typeface="Arial" panose="020B0604020202020204" pitchFamily="34" charset="0"/>
              </a:rPr>
              <a:t>rmine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its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successor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which</a:t>
            </a:r>
            <a:r>
              <a:rPr lang="tr-TR" altLang="en-US" sz="2400" dirty="0">
                <a:cs typeface="Arial" panose="020B0604020202020204" pitchFamily="34" charset="0"/>
              </a:rPr>
              <a:t> can be </a:t>
            </a:r>
            <a:r>
              <a:rPr lang="tr-TR" altLang="en-US" sz="2400" dirty="0" err="1">
                <a:cs typeface="Arial" panose="020B0604020202020204" pitchFamily="34" charset="0"/>
              </a:rPr>
              <a:t>anywhere</a:t>
            </a:r>
            <a:r>
              <a:rPr lang="tr-TR" altLang="en-US" sz="2400" dirty="0">
                <a:cs typeface="Arial" panose="020B0604020202020204" pitchFamily="34" charset="0"/>
              </a:rPr>
              <a:t> in </a:t>
            </a:r>
            <a:r>
              <a:rPr lang="tr-TR" altLang="en-US" sz="2400" dirty="0" err="1"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memory</a:t>
            </a:r>
            <a:r>
              <a:rPr lang="tr-TR" altLang="en-US" sz="2400" dirty="0"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tr-TR" altLang="en-US" sz="2400" dirty="0" err="1">
                <a:cs typeface="Arial" panose="020B0604020202020204" pitchFamily="34" charset="0"/>
              </a:rPr>
              <a:t>This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allows</a:t>
            </a:r>
            <a:r>
              <a:rPr lang="tr-TR" altLang="en-US" sz="2400" dirty="0">
                <a:cs typeface="Arial" panose="020B0604020202020204" pitchFamily="34" charset="0"/>
              </a:rPr>
              <a:t> us </a:t>
            </a:r>
            <a:r>
              <a:rPr lang="tr-TR" altLang="en-US" sz="2400" dirty="0" err="1">
                <a:cs typeface="Arial" panose="020B0604020202020204" pitchFamily="34" charset="0"/>
              </a:rPr>
              <a:t>to</a:t>
            </a:r>
            <a:r>
              <a:rPr lang="tr-TR" altLang="en-US" sz="2400" dirty="0">
                <a:cs typeface="Arial" panose="020B0604020202020204" pitchFamily="34" charset="0"/>
              </a:rPr>
              <a:t> insert an </a:t>
            </a:r>
            <a:r>
              <a:rPr lang="en-US" altLang="en-US" sz="2400" dirty="0">
                <a:cs typeface="Arial" panose="020B0604020202020204" pitchFamily="34" charset="0"/>
              </a:rPr>
              <a:t>element </a:t>
            </a:r>
            <a:r>
              <a:rPr lang="tr-TR" altLang="en-US" sz="2400" dirty="0" err="1">
                <a:cs typeface="Arial" panose="020B0604020202020204" pitchFamily="34" charset="0"/>
              </a:rPr>
              <a:t>without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shifting</a:t>
            </a:r>
            <a:r>
              <a:rPr lang="tr-TR" altLang="en-US" sz="2400" dirty="0">
                <a:cs typeface="Arial" panose="020B0604020202020204" pitchFamily="34" charset="0"/>
              </a:rPr>
              <a:t> data.</a:t>
            </a:r>
          </a:p>
          <a:p>
            <a:pPr eaLnBrk="1" hangingPunct="1"/>
            <a:r>
              <a:rPr lang="tr-TR" altLang="en-US" sz="2400" dirty="0" err="1">
                <a:cs typeface="Arial" panose="020B0604020202020204" pitchFamily="34" charset="0"/>
              </a:rPr>
              <a:t>It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also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allows</a:t>
            </a:r>
            <a:r>
              <a:rPr lang="tr-TR" altLang="en-US" sz="2400" dirty="0">
                <a:cs typeface="Arial" panose="020B0604020202020204" pitchFamily="34" charset="0"/>
              </a:rPr>
              <a:t> us </a:t>
            </a:r>
            <a:r>
              <a:rPr lang="tr-TR" altLang="en-US" sz="2400" dirty="0" err="1">
                <a:cs typeface="Arial" panose="020B0604020202020204" pitchFamily="34" charset="0"/>
              </a:rPr>
              <a:t>to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change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cs typeface="Arial" panose="020B0604020202020204" pitchFamily="34" charset="0"/>
              </a:rPr>
              <a:t> size of </a:t>
            </a:r>
            <a:r>
              <a:rPr lang="tr-TR" altLang="en-US" sz="2400" dirty="0" err="1"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list</a:t>
            </a:r>
            <a:r>
              <a:rPr lang="en-US" altLang="en-US" sz="2400" dirty="0">
                <a:cs typeface="Arial" panose="020B0604020202020204" pitchFamily="34" charset="0"/>
              </a:rPr>
              <a:t> dynamically</a:t>
            </a:r>
            <a:r>
              <a:rPr lang="tr-TR" altLang="en-US" sz="2400" dirty="0">
                <a:cs typeface="Arial" panose="020B0604020202020204" pitchFamily="34" charset="0"/>
              </a:rPr>
              <a:t>.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b="1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Dynamic </a:t>
            </a:r>
            <a:r>
              <a:rPr lang="tr-TR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memory</a:t>
            </a: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allocation</a:t>
            </a: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:</a:t>
            </a:r>
            <a:r>
              <a:rPr lang="tr-TR" altLang="en-US" sz="2400" dirty="0">
                <a:cs typeface="Arial" panose="020B0604020202020204" pitchFamily="34" charset="0"/>
              </a:rPr>
              <a:t> Memory </a:t>
            </a:r>
            <a:r>
              <a:rPr lang="tr-TR" altLang="en-US" sz="2400" dirty="0" err="1">
                <a:cs typeface="Arial" panose="020B0604020202020204" pitchFamily="34" charset="0"/>
              </a:rPr>
              <a:t>allocation</a:t>
            </a:r>
            <a:r>
              <a:rPr lang="tr-TR" altLang="en-US" sz="2400" dirty="0">
                <a:cs typeface="Arial" panose="020B0604020202020204" pitchFamily="34" charset="0"/>
              </a:rPr>
              <a:t> at </a:t>
            </a:r>
            <a:r>
              <a:rPr lang="en-US" altLang="en-US" sz="2400" dirty="0">
                <a:cs typeface="Arial" panose="020B0604020202020204" pitchFamily="34" charset="0"/>
              </a:rPr>
              <a:t>run </a:t>
            </a:r>
            <a:r>
              <a:rPr lang="tr-TR" altLang="en-US" sz="2400" dirty="0">
                <a:cs typeface="Arial" panose="020B0604020202020204" pitchFamily="34" charset="0"/>
              </a:rPr>
              <a:t>time.</a:t>
            </a:r>
            <a:endParaRPr lang="en-US" altLang="en-US" sz="2400" dirty="0">
              <a:cs typeface="Arial" panose="020B0604020202020204" pitchFamily="34" charset="0"/>
            </a:endParaRPr>
          </a:p>
          <a:p>
            <a:r>
              <a:rPr lang="en-US" sz="2400" dirty="0"/>
              <a:t>In a singly linked list the tail pointer is usually set to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tr-TR" altLang="en-US" sz="24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tr-T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4" descr="Figure 17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26193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052736" y="1988840"/>
            <a:ext cx="7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7913"/>
            <a:ext cx="8263830" cy="169068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Linked List Structure:</a:t>
            </a:r>
            <a:r>
              <a:rPr lang="tr-TR" sz="4000" dirty="0">
                <a:latin typeface="+mn-lt"/>
              </a:rPr>
              <a:t> </a:t>
            </a:r>
            <a:r>
              <a:rPr lang="en-US" sz="4000" dirty="0">
                <a:latin typeface="+mn-lt"/>
              </a:rPr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26243"/>
            <a:ext cx="7831782" cy="4764187"/>
          </a:xfrm>
        </p:spPr>
        <p:txBody>
          <a:bodyPr>
            <a:normAutofit/>
          </a:bodyPr>
          <a:lstStyle/>
          <a:p>
            <a:r>
              <a:rPr lang="en-US" sz="2400" dirty="0"/>
              <a:t>The Elements of a linked list are called </a:t>
            </a:r>
            <a:r>
              <a:rPr lang="en-US" sz="2400" dirty="0">
                <a:solidFill>
                  <a:srgbClr val="FF0000"/>
                </a:solidFill>
              </a:rPr>
              <a:t>nodes</a:t>
            </a:r>
            <a:r>
              <a:rPr lang="en-US" sz="2400" dirty="0"/>
              <a:t> of the list.</a:t>
            </a:r>
          </a:p>
          <a:p>
            <a:endParaRPr lang="tr-TR" sz="2400" dirty="0"/>
          </a:p>
          <a:p>
            <a:r>
              <a:rPr lang="en-US" sz="2400" dirty="0"/>
              <a:t>Each node contains a “</a:t>
            </a:r>
            <a:r>
              <a:rPr lang="en-US" sz="2400" dirty="0">
                <a:solidFill>
                  <a:srgbClr val="FF0000"/>
                </a:solidFill>
              </a:rPr>
              <a:t>data field” </a:t>
            </a:r>
            <a:r>
              <a:rPr lang="en-US" sz="2400" dirty="0"/>
              <a:t>of some type and a "</a:t>
            </a:r>
            <a:r>
              <a:rPr lang="en-US" sz="2400" dirty="0">
                <a:solidFill>
                  <a:srgbClr val="FF0000"/>
                </a:solidFill>
              </a:rPr>
              <a:t>next</a:t>
            </a:r>
            <a:r>
              <a:rPr lang="en-US" sz="2400" dirty="0"/>
              <a:t>" (or link) field,</a:t>
            </a:r>
            <a:r>
              <a:rPr lang="tr-TR" sz="2400" dirty="0"/>
              <a:t> </a:t>
            </a:r>
            <a:r>
              <a:rPr lang="en-US" sz="2400" dirty="0"/>
              <a:t>which is a pointer to link one node to the next node. </a:t>
            </a:r>
          </a:p>
          <a:p>
            <a:endParaRPr lang="tr-TR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data </a:t>
            </a:r>
            <a:r>
              <a:rPr lang="en-US" sz="2400" dirty="0"/>
              <a:t>part contains necessary information about the items of the list, the </a:t>
            </a:r>
            <a:r>
              <a:rPr lang="en-US" sz="2400" dirty="0">
                <a:solidFill>
                  <a:srgbClr val="FF0000"/>
                </a:solidFill>
              </a:rPr>
              <a:t>next </a:t>
            </a:r>
            <a:r>
              <a:rPr lang="en-US" sz="2400" dirty="0"/>
              <a:t>part contains the </a:t>
            </a:r>
            <a:r>
              <a:rPr lang="en-US" sz="2400" dirty="0">
                <a:solidFill>
                  <a:srgbClr val="FF0000"/>
                </a:solidFill>
              </a:rPr>
              <a:t>address of the next node. </a:t>
            </a:r>
          </a:p>
          <a:p>
            <a:endParaRPr lang="tr-TR" sz="2400" dirty="0"/>
          </a:p>
          <a:p>
            <a:r>
              <a:rPr lang="en-US" sz="2400" dirty="0"/>
              <a:t>In a linked list, it is easy to insert and delete elements at run time.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145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7724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Head of the List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95536" y="685800"/>
            <a:ext cx="8291264" cy="6096000"/>
          </a:xfrm>
        </p:spPr>
        <p:txBody>
          <a:bodyPr/>
          <a:lstStyle/>
          <a:p>
            <a:pPr marL="68263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cs typeface="Times New Roman" pitchFamily="18" charset="0"/>
              </a:rPr>
              <a:t>   </a:t>
            </a:r>
          </a:p>
          <a:p>
            <a:pPr marL="68263" indent="0">
              <a:buNone/>
              <a:defRPr/>
            </a:pPr>
            <a:r>
              <a:rPr lang="en-US" altLang="en-US" sz="2400" dirty="0">
                <a:cs typeface="Times New Roman" pitchFamily="18" charset="0"/>
              </a:rPr>
              <a:t> Head: A pointer</a:t>
            </a:r>
            <a:r>
              <a:rPr lang="tr-TR" altLang="en-US" sz="2400" dirty="0">
                <a:cs typeface="Times New Roman" pitchFamily="18" charset="0"/>
              </a:rPr>
              <a:t> </a:t>
            </a:r>
            <a:r>
              <a:rPr lang="en-US" altLang="en-US" sz="2400" dirty="0">
                <a:cs typeface="Times New Roman" pitchFamily="18" charset="0"/>
              </a:rPr>
              <a:t>(reference) to the </a:t>
            </a:r>
            <a:r>
              <a:rPr lang="en-US" altLang="en-US" sz="2400" i="1" dirty="0">
                <a:cs typeface="Times New Roman" pitchFamily="18" charset="0"/>
              </a:rPr>
              <a:t>First node</a:t>
            </a:r>
            <a:r>
              <a:rPr lang="en-US" altLang="en-US" sz="2400" dirty="0">
                <a:cs typeface="Times New Roman" pitchFamily="18" charset="0"/>
              </a:rPr>
              <a:t> of the list. </a:t>
            </a:r>
          </a:p>
          <a:p>
            <a:pPr marL="68263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cs typeface="Times New Roman" pitchFamily="18" charset="0"/>
              </a:rPr>
              <a:t> </a:t>
            </a:r>
            <a:r>
              <a:rPr lang="en-US" altLang="en-US" sz="1050" dirty="0">
                <a:cs typeface="Times New Roman" pitchFamily="18" charset="0"/>
              </a:rPr>
              <a:t>              </a:t>
            </a:r>
            <a:endParaRPr lang="en-US" altLang="en-US" sz="800" dirty="0">
              <a:cs typeface="Times New Roman" pitchFamily="18" charset="0"/>
            </a:endParaRPr>
          </a:p>
          <a:p>
            <a:pPr marL="68263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cs typeface="Times New Roman" pitchFamily="18" charset="0"/>
              </a:rPr>
              <a:t>             		</a:t>
            </a:r>
            <a:endParaRPr lang="en-US" altLang="en-US" dirty="0">
              <a:solidFill>
                <a:srgbClr val="FF00FF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FFA7FF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FFA7FF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FFA7FF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FFA7FF"/>
              </a:solidFill>
              <a:cs typeface="Times New Roman" pitchFamily="18" charset="0"/>
            </a:endParaRPr>
          </a:p>
          <a:p>
            <a:pPr marL="68263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1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               </a:t>
            </a:r>
            <a:endParaRPr lang="en-US" altLang="en-US" sz="2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2400" u="sng" dirty="0">
                <a:cs typeface="Times New Roman" pitchFamily="18" charset="0"/>
              </a:rPr>
              <a:t>Head</a:t>
            </a:r>
            <a:r>
              <a:rPr lang="en-US" altLang="en-US" sz="2400" dirty="0">
                <a:cs typeface="Times New Roman" pitchFamily="18" charset="0"/>
              </a:rPr>
              <a:t> holds the memory address of the first node</a:t>
            </a:r>
          </a:p>
          <a:p>
            <a:pPr>
              <a:defRPr/>
            </a:pPr>
            <a:r>
              <a:rPr lang="en-US" sz="2400" dirty="0">
                <a:cs typeface="Arial" charset="0"/>
              </a:rPr>
              <a:t>A linked list uses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linked allocation</a:t>
            </a:r>
            <a:r>
              <a:rPr lang="en-US" sz="2400" dirty="0">
                <a:cs typeface="Arial" charset="0"/>
              </a:rPr>
              <a:t>, and therefore each node may be stored anywhere in memory.</a:t>
            </a:r>
          </a:p>
          <a:p>
            <a:pPr marL="0" indent="0">
              <a:buNone/>
              <a:defRPr/>
            </a:pPr>
            <a:r>
              <a:rPr lang="tr-TR" sz="2400" dirty="0">
                <a:cs typeface="Arial" charset="0"/>
                <a:sym typeface="Wingdings" panose="05000000000000000000" pitchFamily="2" charset="2"/>
              </a:rPr>
              <a:t>	</a:t>
            </a:r>
            <a:endParaRPr lang="en-US" altLang="en-US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E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5"/>
                    </a:outerShdw>
                  </a:cont>
                  <a:cont type="tree" name="">
                    <a:effect ref="fillLine"/>
                    <a:outerShdw dist="38100" dir="2700000" algn="tl">
                      <a:srgbClr val="99988F"/>
                    </a:outerShdw>
                  </a:cont>
                  <a:effect ref="fillLine"/>
                </a:effectDag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FFFFE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5"/>
                    </a:outerShdw>
                  </a:cont>
                  <a:cont type="tree" name="">
                    <a:effect ref="fillLine"/>
                    <a:outerShdw dist="38100" dir="2700000" algn="tl">
                      <a:srgbClr val="99988F"/>
                    </a:outerShdw>
                  </a:cont>
                  <a:effect ref="fillLine"/>
                </a:effectDag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FFFFE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5"/>
                    </a:outerShdw>
                  </a:cont>
                  <a:cont type="tree" name="">
                    <a:effect ref="fillLine"/>
                    <a:outerShdw dist="38100" dir="2700000" algn="tl">
                      <a:srgbClr val="99988F"/>
                    </a:outerShdw>
                  </a:cont>
                  <a:effect ref="fillLine"/>
                </a:effectDag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FFFFE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5"/>
                    </a:outerShdw>
                  </a:cont>
                  <a:cont type="tree" name="">
                    <a:effect ref="fillLine"/>
                    <a:outerShdw dist="38100" dir="2700000" algn="tl">
                      <a:srgbClr val="99988F"/>
                    </a:outerShdw>
                  </a:cont>
                  <a:effect ref="fillLine"/>
                </a:effectDag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FFFFE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5"/>
                    </a:outerShdw>
                  </a:cont>
                  <a:cont type="tree" name="">
                    <a:effect ref="fillLine"/>
                    <a:outerShdw dist="38100" dir="2700000" algn="tl">
                      <a:srgbClr val="99988F"/>
                    </a:outerShdw>
                  </a:cont>
                  <a:effect ref="fillLine"/>
                </a:effectDag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E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5"/>
                    </a:outerShdw>
                  </a:cont>
                  <a:cont type="tree" name="">
                    <a:effect ref="fillLine"/>
                    <a:outerShdw dist="38100" dir="2700000" algn="tl">
                      <a:srgbClr val="99988F"/>
                    </a:outerShdw>
                  </a:cont>
                  <a:effect ref="fillLine"/>
                </a:effectDag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E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5"/>
                    </a:outerShdw>
                  </a:cont>
                  <a:cont type="tree" name="">
                    <a:effect ref="fillLine"/>
                    <a:outerShdw dist="38100" dir="2700000" algn="tl">
                      <a:srgbClr val="99988F"/>
                    </a:outerShdw>
                  </a:cont>
                  <a:effect ref="fillLine"/>
                </a:effectDag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E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5"/>
                    </a:outerShdw>
                  </a:cont>
                  <a:cont type="tree" name="">
                    <a:effect ref="fillLine"/>
                    <a:outerShdw dist="38100" dir="2700000" algn="tl">
                      <a:srgbClr val="99988F"/>
                    </a:outerShdw>
                  </a:cont>
                  <a:effect ref="fillLine"/>
                </a:effectDag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E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5"/>
                    </a:outerShdw>
                  </a:cont>
                  <a:cont type="tree" name="">
                    <a:effect ref="fillLine"/>
                    <a:outerShdw dist="38100" dir="2700000" algn="tl">
                      <a:srgbClr val="99988F"/>
                    </a:outerShdw>
                  </a:cont>
                  <a:effect ref="fillLine"/>
                </a:effectDag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6DDF8F-0B50-4B1A-A83E-A9C588FEA947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44" y="2132856"/>
            <a:ext cx="159791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4200662" y="2132857"/>
            <a:ext cx="2124522" cy="11059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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B80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effectLst/>
                <a:latin typeface="Times New Roman" panose="02020603050405020304" pitchFamily="18" charset="0"/>
              </a:rPr>
              <a:t>First node </a:t>
            </a:r>
          </a:p>
        </p:txBody>
      </p:sp>
    </p:spTree>
    <p:extLst>
      <p:ext uri="{BB962C8B-B14F-4D97-AF65-F5344CB8AC3E}">
        <p14:creationId xmlns:p14="http://schemas.microsoft.com/office/powerpoint/2010/main" val="47686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247900"/>
            <a:ext cx="76327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7158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Memory Structure of a Linked List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1340768"/>
            <a:ext cx="7886700" cy="483619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6256" y="2996952"/>
            <a:ext cx="19988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Linked List Object</a:t>
            </a:r>
          </a:p>
          <a:p>
            <a:r>
              <a:rPr lang="en-CA" sz="1200" dirty="0"/>
              <a:t>  0xFFFF37A0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40920" y="3378682"/>
            <a:ext cx="289171" cy="10708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28650" y="1027450"/>
            <a:ext cx="62476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Suppose we want a linked list to store these values:</a:t>
            </a:r>
          </a:p>
          <a:p>
            <a:pPr algn="ctr"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42</a:t>
            </a:r>
            <a:r>
              <a:rPr lang="en-US" b="1" dirty="0">
                <a:latin typeface="Courier New" pitchFamily="49" charset="0"/>
                <a:cs typeface="Arial" charset="0"/>
              </a:rPr>
              <a:t>  </a:t>
            </a:r>
            <a:r>
              <a:rPr lang="en-US" b="1" dirty="0">
                <a:solidFill>
                  <a:schemeClr val="accent4"/>
                </a:solidFill>
                <a:latin typeface="Courier New" pitchFamily="49" charset="0"/>
                <a:cs typeface="Arial" charset="0"/>
              </a:rPr>
              <a:t>95</a:t>
            </a:r>
            <a:r>
              <a:rPr lang="en-US" b="1" dirty="0">
                <a:latin typeface="Courier New" pitchFamily="49" charset="0"/>
                <a:cs typeface="Arial" charset="0"/>
              </a:rPr>
              <a:t> 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70</a:t>
            </a:r>
            <a:r>
              <a:rPr lang="en-US" b="1" dirty="0">
                <a:latin typeface="Courier New" pitchFamily="49" charset="0"/>
                <a:cs typeface="Arial" charset="0"/>
              </a:rPr>
              <a:t>  </a:t>
            </a:r>
            <a:r>
              <a:rPr lang="en-US" b="1" dirty="0">
                <a:solidFill>
                  <a:srgbClr val="FF33CC"/>
                </a:solidFill>
                <a:latin typeface="Courier New" pitchFamily="49" charset="0"/>
                <a:cs typeface="Arial" charset="0"/>
              </a:rPr>
              <a:t>81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Arial" charset="0"/>
              </a:rPr>
              <a:t>Memory allocation will be as follows </a:t>
            </a:r>
            <a:r>
              <a:rPr lang="en-US" b="1" dirty="0">
                <a:solidFill>
                  <a:srgbClr val="FF33CC"/>
                </a:solidFill>
                <a:latin typeface="Courier New" pitchFamily="49" charset="0"/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3346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03462"/>
            <a:ext cx="76327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40085" y="328543"/>
            <a:ext cx="7886700" cy="69884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Memory Structure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63974"/>
            <a:ext cx="8263830" cy="511299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400" dirty="0">
                <a:cs typeface="Arial" charset="0"/>
              </a:rPr>
              <a:t>	The </a:t>
            </a:r>
            <a:r>
              <a:rPr lang="en-US" sz="2400" dirty="0" err="1">
                <a:solidFill>
                  <a:srgbClr val="FF0000"/>
                </a:solidFill>
                <a:cs typeface="Consolas" pitchFamily="49" charset="0"/>
              </a:rPr>
              <a:t>next_node</a:t>
            </a:r>
            <a:r>
              <a:rPr lang="en-US" sz="2400" dirty="0">
                <a:cs typeface="Arial" charset="0"/>
              </a:rPr>
              <a:t> pointers store the addresses</a:t>
            </a:r>
            <a:r>
              <a:rPr lang="tr-TR" sz="2400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of the next node in the list. </a:t>
            </a:r>
            <a:r>
              <a:rPr lang="en-US" sz="2400" dirty="0">
                <a:solidFill>
                  <a:srgbClr val="008000"/>
                </a:solidFill>
                <a:cs typeface="Arial" charset="0"/>
              </a:rPr>
              <a:t>L</a:t>
            </a:r>
            <a:r>
              <a:rPr lang="en-US" sz="2400" dirty="0">
                <a:cs typeface="Arial" charset="0"/>
              </a:rPr>
              <a:t> is the list object whose start is </a:t>
            </a:r>
            <a:r>
              <a:rPr lang="en-US" sz="2400" dirty="0" err="1">
                <a:solidFill>
                  <a:srgbClr val="CC0066"/>
                </a:solidFill>
                <a:cs typeface="Arial" charset="0"/>
              </a:rPr>
              <a:t>list_head</a:t>
            </a:r>
            <a:endParaRPr lang="en-US" sz="2400" dirty="0">
              <a:solidFill>
                <a:srgbClr val="CC0066"/>
              </a:solidFill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6256" y="287547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L</a:t>
            </a:r>
            <a:r>
              <a:rPr lang="en-US" sz="1400" dirty="0"/>
              <a:t>  0xFFFF37A0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973466" y="3183255"/>
            <a:ext cx="49733" cy="118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2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65127"/>
            <a:ext cx="8191822" cy="6876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Dynamic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1268760"/>
            <a:ext cx="8568952" cy="5472608"/>
          </a:xfrm>
        </p:spPr>
        <p:txBody>
          <a:bodyPr>
            <a:normAutofit/>
          </a:bodyPr>
          <a:lstStyle/>
          <a:p>
            <a:r>
              <a:rPr lang="en-US" sz="2400" dirty="0"/>
              <a:t>Storage for all elements of a static array is allocated together </a:t>
            </a:r>
            <a:r>
              <a:rPr lang="tr-TR" sz="2400" dirty="0"/>
              <a:t>at </a:t>
            </a:r>
            <a:r>
              <a:rPr lang="tr-TR" sz="2400" dirty="0" err="1"/>
              <a:t>compile</a:t>
            </a:r>
            <a:r>
              <a:rPr lang="tr-TR" sz="2400" dirty="0"/>
              <a:t> time </a:t>
            </a:r>
            <a:r>
              <a:rPr lang="en-US" sz="2400" dirty="0"/>
              <a:t>as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fixed block of memory</a:t>
            </a:r>
            <a:r>
              <a:rPr lang="en-US" sz="2400" dirty="0"/>
              <a:t>.</a:t>
            </a:r>
          </a:p>
          <a:p>
            <a:r>
              <a:rPr lang="tr-TR" altLang="en-US" sz="2400" dirty="0" err="1">
                <a:cs typeface="Arial" panose="020B0604020202020204" pitchFamily="34" charset="0"/>
              </a:rPr>
              <a:t>If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insertions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and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deletions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are frequent,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array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implementation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>
                <a:cs typeface="Arial" panose="020B0604020202020204" pitchFamily="34" charset="0"/>
              </a:rPr>
              <a:t>is not a </a:t>
            </a:r>
            <a:r>
              <a:rPr lang="tr-TR" altLang="en-US" sz="2400" dirty="0" err="1">
                <a:cs typeface="Arial" panose="020B0604020202020204" pitchFamily="34" charset="0"/>
              </a:rPr>
              <a:t>good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choice</a:t>
            </a:r>
            <a:r>
              <a:rPr lang="en-US" altLang="en-US" sz="2400" dirty="0">
                <a:cs typeface="Arial" panose="020B0604020202020204" pitchFamily="34" charset="0"/>
              </a:rPr>
              <a:t> because of the need for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several shift operations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  <a:p>
            <a:r>
              <a:rPr lang="en-US" altLang="en-US" sz="2400" dirty="0">
                <a:cs typeface="Arial" panose="020B0604020202020204" pitchFamily="34" charset="0"/>
              </a:rPr>
              <a:t>Shifts at run time are costly (Take time).</a:t>
            </a:r>
          </a:p>
          <a:p>
            <a:r>
              <a:rPr lang="tr-TR" altLang="en-US" sz="2400" dirty="0" err="1">
                <a:cs typeface="Arial" panose="020B0604020202020204" pitchFamily="34" charset="0"/>
              </a:rPr>
              <a:t>What</a:t>
            </a:r>
            <a:r>
              <a:rPr lang="tr-TR" altLang="en-US" sz="2400" dirty="0">
                <a:cs typeface="Arial" panose="020B0604020202020204" pitchFamily="34" charset="0"/>
              </a:rPr>
              <a:t> can be done </a:t>
            </a:r>
            <a:r>
              <a:rPr lang="tr-TR" altLang="en-US" sz="2400" dirty="0" err="1">
                <a:cs typeface="Arial" panose="020B0604020202020204" pitchFamily="34" charset="0"/>
              </a:rPr>
              <a:t>to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overcome</a:t>
            </a:r>
            <a:r>
              <a:rPr lang="tr-TR" altLang="en-US" sz="2400" dirty="0">
                <a:cs typeface="Arial" panose="020B0604020202020204" pitchFamily="34" charset="0"/>
              </a:rPr>
              <a:t>  </a:t>
            </a:r>
            <a:r>
              <a:rPr lang="tr-TR" altLang="en-US" sz="2400" dirty="0" err="1">
                <a:cs typeface="Arial" panose="020B0604020202020204" pitchFamily="34" charset="0"/>
              </a:rPr>
              <a:t>disadvantages</a:t>
            </a:r>
            <a:r>
              <a:rPr lang="tr-TR" altLang="en-US" sz="2400" dirty="0">
                <a:cs typeface="Arial" panose="020B0604020202020204" pitchFamily="34" charset="0"/>
              </a:rPr>
              <a:t> of </a:t>
            </a:r>
            <a:r>
              <a:rPr lang="en-US" altLang="en-US" sz="2400" dirty="0"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static </a:t>
            </a:r>
            <a:r>
              <a:rPr lang="tr-TR" altLang="en-US" sz="2400" dirty="0" err="1">
                <a:cs typeface="Arial" panose="020B0604020202020204" pitchFamily="34" charset="0"/>
              </a:rPr>
              <a:t>array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implementation</a:t>
            </a:r>
            <a:r>
              <a:rPr lang="en-US" altLang="en-US" sz="2400" dirty="0">
                <a:cs typeface="Arial" panose="020B0604020202020204" pitchFamily="34" charset="0"/>
              </a:rPr>
              <a:t>s</a:t>
            </a:r>
            <a:r>
              <a:rPr lang="tr-TR" altLang="en-US" sz="2400" dirty="0">
                <a:cs typeface="Arial" panose="020B0604020202020204" pitchFamily="34" charset="0"/>
              </a:rPr>
              <a:t>?</a:t>
            </a:r>
            <a:endParaRPr lang="en-US" altLang="en-US" sz="2400" dirty="0">
              <a:cs typeface="Arial" panose="020B0604020202020204" pitchFamily="34" charset="0"/>
            </a:endParaRPr>
          </a:p>
          <a:p>
            <a:r>
              <a:rPr lang="en-US" altLang="en-US" sz="2400" dirty="0">
                <a:cs typeface="Arial" panose="020B0604020202020204" pitchFamily="34" charset="0"/>
              </a:rPr>
              <a:t>The answer is dynamic data structures whose sizes can change at run time. </a:t>
            </a:r>
            <a:endParaRPr lang="tr-TR" alt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2400" dirty="0">
                <a:cs typeface="Arial" panose="020B0604020202020204" pitchFamily="34" charset="0"/>
              </a:rPr>
              <a:t>As the first example we consider linked lists structures.</a:t>
            </a:r>
          </a:p>
          <a:p>
            <a:pPr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alt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834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09563"/>
            <a:ext cx="7886700" cy="923826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Definition of a Linked List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412776"/>
            <a:ext cx="7763966" cy="4764187"/>
          </a:xfrm>
        </p:spPr>
        <p:txBody>
          <a:bodyPr/>
          <a:lstStyle/>
          <a:p>
            <a:r>
              <a:rPr lang="en-US" altLang="en-US" sz="2400" dirty="0"/>
              <a:t>A linked list is a sequence of elements (nodes) where every element is linked to the next one.</a:t>
            </a:r>
          </a:p>
          <a:p>
            <a:r>
              <a:rPr lang="en-US" altLang="en-US" sz="2400" dirty="0"/>
              <a:t>The start address of the list is given by the head pointer.</a:t>
            </a:r>
            <a:endParaRPr lang="tr-TR" altLang="en-US" sz="2400" dirty="0"/>
          </a:p>
          <a:p>
            <a:r>
              <a:rPr lang="en-US" altLang="en-US" sz="2400" dirty="0"/>
              <a:t>A tail pointer may also be used to hold last node address.</a:t>
            </a:r>
          </a:p>
          <a:p>
            <a:pPr marL="0" indent="0">
              <a:buNone/>
            </a:pPr>
            <a:r>
              <a:rPr lang="en-US" altLang="en-US" sz="2400" dirty="0"/>
              <a:t>Graphically:</a:t>
            </a:r>
          </a:p>
        </p:txBody>
      </p:sp>
      <p:grpSp>
        <p:nvGrpSpPr>
          <p:cNvPr id="112676" name="Group 36"/>
          <p:cNvGrpSpPr>
            <a:grpSpLocks/>
          </p:cNvGrpSpPr>
          <p:nvPr/>
        </p:nvGrpSpPr>
        <p:grpSpPr bwMode="auto">
          <a:xfrm>
            <a:off x="861492" y="3794869"/>
            <a:ext cx="7344816" cy="1604756"/>
            <a:chOff x="672" y="2448"/>
            <a:chExt cx="4368" cy="944"/>
          </a:xfrm>
        </p:grpSpPr>
        <p:grpSp>
          <p:nvGrpSpPr>
            <p:cNvPr id="112665" name="Group 25"/>
            <p:cNvGrpSpPr>
              <a:grpSpLocks/>
            </p:cNvGrpSpPr>
            <p:nvPr/>
          </p:nvGrpSpPr>
          <p:grpSpPr bwMode="auto">
            <a:xfrm>
              <a:off x="1008" y="2448"/>
              <a:ext cx="3552" cy="336"/>
              <a:chOff x="816" y="2448"/>
              <a:chExt cx="3552" cy="336"/>
            </a:xfrm>
          </p:grpSpPr>
          <p:grpSp>
            <p:nvGrpSpPr>
              <p:cNvPr id="112647" name="Group 7"/>
              <p:cNvGrpSpPr>
                <a:grpSpLocks/>
              </p:cNvGrpSpPr>
              <p:nvPr/>
            </p:nvGrpSpPr>
            <p:grpSpPr bwMode="auto">
              <a:xfrm>
                <a:off x="816" y="2448"/>
                <a:ext cx="576" cy="336"/>
                <a:chOff x="816" y="2448"/>
                <a:chExt cx="576" cy="336"/>
              </a:xfrm>
            </p:grpSpPr>
            <p:sp>
              <p:nvSpPr>
                <p:cNvPr id="112644" name="Rectangle 4"/>
                <p:cNvSpPr>
                  <a:spLocks noChangeArrowheads="1"/>
                </p:cNvSpPr>
                <p:nvPr/>
              </p:nvSpPr>
              <p:spPr bwMode="auto">
                <a:xfrm>
                  <a:off x="816" y="2448"/>
                  <a:ext cx="384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/>
                    <a:t>data</a:t>
                  </a:r>
                </a:p>
              </p:txBody>
            </p:sp>
            <p:sp>
              <p:nvSpPr>
                <p:cNvPr id="112646" name="Rectangle 6"/>
                <p:cNvSpPr>
                  <a:spLocks noChangeArrowheads="1"/>
                </p:cNvSpPr>
                <p:nvPr/>
              </p:nvSpPr>
              <p:spPr bwMode="auto">
                <a:xfrm>
                  <a:off x="1200" y="2448"/>
                  <a:ext cx="192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652" name="Group 12"/>
              <p:cNvGrpSpPr>
                <a:grpSpLocks/>
              </p:cNvGrpSpPr>
              <p:nvPr/>
            </p:nvGrpSpPr>
            <p:grpSpPr bwMode="auto">
              <a:xfrm>
                <a:off x="1296" y="2448"/>
                <a:ext cx="816" cy="336"/>
                <a:chOff x="1296" y="2448"/>
                <a:chExt cx="816" cy="336"/>
              </a:xfrm>
            </p:grpSpPr>
            <p:grpSp>
              <p:nvGrpSpPr>
                <p:cNvPr id="112648" name="Group 8"/>
                <p:cNvGrpSpPr>
                  <a:grpSpLocks/>
                </p:cNvGrpSpPr>
                <p:nvPr/>
              </p:nvGrpSpPr>
              <p:grpSpPr bwMode="auto">
                <a:xfrm>
                  <a:off x="1536" y="2448"/>
                  <a:ext cx="576" cy="336"/>
                  <a:chOff x="816" y="2448"/>
                  <a:chExt cx="576" cy="336"/>
                </a:xfrm>
              </p:grpSpPr>
              <p:sp>
                <p:nvSpPr>
                  <p:cNvPr id="11264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448"/>
                    <a:ext cx="384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en-US"/>
                      <a:t>data</a:t>
                    </a:r>
                  </a:p>
                </p:txBody>
              </p:sp>
              <p:sp>
                <p:nvSpPr>
                  <p:cNvPr id="11265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448"/>
                    <a:ext cx="192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651" name="Line 11"/>
                <p:cNvSpPr>
                  <a:spLocks noChangeShapeType="1"/>
                </p:cNvSpPr>
                <p:nvPr/>
              </p:nvSpPr>
              <p:spPr bwMode="auto">
                <a:xfrm>
                  <a:off x="1296" y="25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653" name="Group 13"/>
              <p:cNvGrpSpPr>
                <a:grpSpLocks/>
              </p:cNvGrpSpPr>
              <p:nvPr/>
            </p:nvGrpSpPr>
            <p:grpSpPr bwMode="auto">
              <a:xfrm>
                <a:off x="2016" y="2448"/>
                <a:ext cx="816" cy="336"/>
                <a:chOff x="1296" y="2448"/>
                <a:chExt cx="816" cy="336"/>
              </a:xfrm>
            </p:grpSpPr>
            <p:grpSp>
              <p:nvGrpSpPr>
                <p:cNvPr id="112654" name="Group 14"/>
                <p:cNvGrpSpPr>
                  <a:grpSpLocks/>
                </p:cNvGrpSpPr>
                <p:nvPr/>
              </p:nvGrpSpPr>
              <p:grpSpPr bwMode="auto">
                <a:xfrm>
                  <a:off x="1536" y="2448"/>
                  <a:ext cx="576" cy="336"/>
                  <a:chOff x="816" y="2448"/>
                  <a:chExt cx="576" cy="336"/>
                </a:xfrm>
              </p:grpSpPr>
              <p:sp>
                <p:nvSpPr>
                  <p:cNvPr id="11265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448"/>
                    <a:ext cx="384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en-US"/>
                      <a:t>data</a:t>
                    </a:r>
                  </a:p>
                </p:txBody>
              </p:sp>
              <p:sp>
                <p:nvSpPr>
                  <p:cNvPr id="11265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448"/>
                    <a:ext cx="192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657" name="Line 17"/>
                <p:cNvSpPr>
                  <a:spLocks noChangeShapeType="1"/>
                </p:cNvSpPr>
                <p:nvPr/>
              </p:nvSpPr>
              <p:spPr bwMode="auto">
                <a:xfrm>
                  <a:off x="1296" y="25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658" name="Group 18"/>
              <p:cNvGrpSpPr>
                <a:grpSpLocks/>
              </p:cNvGrpSpPr>
              <p:nvPr/>
            </p:nvGrpSpPr>
            <p:grpSpPr bwMode="auto">
              <a:xfrm>
                <a:off x="3552" y="2448"/>
                <a:ext cx="816" cy="336"/>
                <a:chOff x="1296" y="2448"/>
                <a:chExt cx="816" cy="336"/>
              </a:xfrm>
            </p:grpSpPr>
            <p:grpSp>
              <p:nvGrpSpPr>
                <p:cNvPr id="112659" name="Group 19"/>
                <p:cNvGrpSpPr>
                  <a:grpSpLocks/>
                </p:cNvGrpSpPr>
                <p:nvPr/>
              </p:nvGrpSpPr>
              <p:grpSpPr bwMode="auto">
                <a:xfrm>
                  <a:off x="1536" y="2448"/>
                  <a:ext cx="576" cy="336"/>
                  <a:chOff x="816" y="2448"/>
                  <a:chExt cx="576" cy="336"/>
                </a:xfrm>
              </p:grpSpPr>
              <p:sp>
                <p:nvSpPr>
                  <p:cNvPr id="11266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448"/>
                    <a:ext cx="384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en-US"/>
                      <a:t>data</a:t>
                    </a:r>
                  </a:p>
                </p:txBody>
              </p:sp>
              <p:sp>
                <p:nvSpPr>
                  <p:cNvPr id="11266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448"/>
                    <a:ext cx="192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662" name="Line 22"/>
                <p:cNvSpPr>
                  <a:spLocks noChangeShapeType="1"/>
                </p:cNvSpPr>
                <p:nvPr/>
              </p:nvSpPr>
              <p:spPr bwMode="auto">
                <a:xfrm>
                  <a:off x="1296" y="25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663" name="Line 23"/>
              <p:cNvSpPr>
                <a:spLocks noChangeShapeType="1"/>
              </p:cNvSpPr>
              <p:nvPr/>
            </p:nvSpPr>
            <p:spPr bwMode="auto">
              <a:xfrm>
                <a:off x="2736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64" name="Line 24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666" name="Line 26"/>
            <p:cNvSpPr>
              <a:spLocks noChangeShapeType="1"/>
            </p:cNvSpPr>
            <p:nvPr/>
          </p:nvSpPr>
          <p:spPr bwMode="auto">
            <a:xfrm flipV="1">
              <a:off x="864" y="273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1" name="Rectangle 31"/>
            <p:cNvSpPr>
              <a:spLocks noChangeArrowheads="1"/>
            </p:cNvSpPr>
            <p:nvPr/>
          </p:nvSpPr>
          <p:spPr bwMode="auto">
            <a:xfrm>
              <a:off x="672" y="3024"/>
              <a:ext cx="86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 err="1">
                  <a:solidFill>
                    <a:srgbClr val="FF0000"/>
                  </a:solidFill>
                </a:rPr>
                <a:t>head_ptr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2672" name="Rectangle 32"/>
            <p:cNvSpPr>
              <a:spLocks noChangeArrowheads="1"/>
            </p:cNvSpPr>
            <p:nvPr/>
          </p:nvSpPr>
          <p:spPr bwMode="auto">
            <a:xfrm>
              <a:off x="4176" y="2976"/>
              <a:ext cx="86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 err="1">
                  <a:solidFill>
                    <a:srgbClr val="FF0000"/>
                  </a:solidFill>
                </a:rPr>
                <a:t>tail_ptr</a:t>
              </a:r>
              <a:br>
                <a:rPr lang="en-US" altLang="en-US" dirty="0">
                  <a:solidFill>
                    <a:srgbClr val="FF0000"/>
                  </a:solidFill>
                </a:rPr>
              </a:br>
              <a:r>
                <a:rPr lang="en-US" alt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112673" name="Line 33"/>
            <p:cNvSpPr>
              <a:spLocks noChangeShapeType="1"/>
            </p:cNvSpPr>
            <p:nvPr/>
          </p:nvSpPr>
          <p:spPr bwMode="auto">
            <a:xfrm flipH="1" flipV="1">
              <a:off x="4464" y="2736"/>
              <a:ext cx="96" cy="28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12675" name="AutoShape 35"/>
            <p:cNvCxnSpPr>
              <a:cxnSpLocks noChangeShapeType="1"/>
              <a:stCxn id="112661" idx="0"/>
              <a:endCxn id="112661" idx="3"/>
            </p:cNvCxnSpPr>
            <p:nvPr/>
          </p:nvCxnSpPr>
          <p:spPr bwMode="auto">
            <a:xfrm rot="5400000" flipV="1">
              <a:off x="4428" y="2484"/>
              <a:ext cx="168" cy="96"/>
            </a:xfrm>
            <a:prstGeom prst="curvedConnector4">
              <a:avLst>
                <a:gd name="adj1" fmla="val -85713"/>
                <a:gd name="adj2" fmla="val 250000"/>
              </a:avLst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7619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Examples of Linked Lists: A list of Numbers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 list of numbers : 10, 8, 6, 8, 2</a:t>
            </a:r>
          </a:p>
          <a:p>
            <a:r>
              <a:rPr lang="en-US" altLang="en-US" sz="2400" dirty="0"/>
              <a:t>A linked list of integers can be used to hold a dynamic list of numbers.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Dynamic</a:t>
            </a:r>
            <a:r>
              <a:rPr lang="en-US" altLang="en-US" sz="2400" dirty="0">
                <a:sym typeface="Wingdings" panose="05000000000000000000" pitchFamily="2" charset="2"/>
              </a:rPr>
              <a:t>: numbers can be added or removed at run time without worrying about their physical addresses.</a:t>
            </a:r>
            <a:endParaRPr lang="en-US" altLang="en-US" sz="2400" dirty="0"/>
          </a:p>
        </p:txBody>
      </p:sp>
      <p:grpSp>
        <p:nvGrpSpPr>
          <p:cNvPr id="155652" name="Group 4"/>
          <p:cNvGrpSpPr>
            <a:grpSpLocks/>
          </p:cNvGrpSpPr>
          <p:nvPr/>
        </p:nvGrpSpPr>
        <p:grpSpPr bwMode="auto">
          <a:xfrm>
            <a:off x="1524000" y="4724400"/>
            <a:ext cx="914400" cy="533400"/>
            <a:chOff x="816" y="2448"/>
            <a:chExt cx="576" cy="336"/>
          </a:xfrm>
        </p:grpSpPr>
        <p:sp>
          <p:nvSpPr>
            <p:cNvPr id="155653" name="Rectangle 5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155654" name="Rectangle 6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655" name="Group 7"/>
          <p:cNvGrpSpPr>
            <a:grpSpLocks/>
          </p:cNvGrpSpPr>
          <p:nvPr/>
        </p:nvGrpSpPr>
        <p:grpSpPr bwMode="auto">
          <a:xfrm>
            <a:off x="2286000" y="4724400"/>
            <a:ext cx="1295400" cy="533400"/>
            <a:chOff x="1296" y="2448"/>
            <a:chExt cx="816" cy="336"/>
          </a:xfrm>
        </p:grpSpPr>
        <p:grpSp>
          <p:nvGrpSpPr>
            <p:cNvPr id="155656" name="Group 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5657" name="Rectangle 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8</a:t>
                </a:r>
              </a:p>
            </p:txBody>
          </p:sp>
          <p:sp>
            <p:nvSpPr>
              <p:cNvPr id="155658" name="Rectangle 1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659" name="Line 1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660" name="Group 12"/>
          <p:cNvGrpSpPr>
            <a:grpSpLocks/>
          </p:cNvGrpSpPr>
          <p:nvPr/>
        </p:nvGrpSpPr>
        <p:grpSpPr bwMode="auto">
          <a:xfrm>
            <a:off x="3429000" y="4724400"/>
            <a:ext cx="1295400" cy="533400"/>
            <a:chOff x="1296" y="2448"/>
            <a:chExt cx="816" cy="336"/>
          </a:xfrm>
        </p:grpSpPr>
        <p:grpSp>
          <p:nvGrpSpPr>
            <p:cNvPr id="155661" name="Group 13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5662" name="Rectangle 14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6</a:t>
                </a:r>
              </a:p>
            </p:txBody>
          </p:sp>
          <p:sp>
            <p:nvSpPr>
              <p:cNvPr id="155663" name="Rectangle 15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664" name="Line 16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665" name="Group 17"/>
          <p:cNvGrpSpPr>
            <a:grpSpLocks/>
          </p:cNvGrpSpPr>
          <p:nvPr/>
        </p:nvGrpSpPr>
        <p:grpSpPr bwMode="auto">
          <a:xfrm>
            <a:off x="5657538" y="4724400"/>
            <a:ext cx="1295400" cy="533400"/>
            <a:chOff x="1296" y="2448"/>
            <a:chExt cx="816" cy="336"/>
          </a:xfrm>
        </p:grpSpPr>
        <p:grpSp>
          <p:nvGrpSpPr>
            <p:cNvPr id="155666" name="Group 1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5667" name="Rectangle 1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155668" name="Rectangle 2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669" name="Line 2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670" name="Line 22"/>
          <p:cNvSpPr>
            <a:spLocks noChangeShapeType="1"/>
          </p:cNvSpPr>
          <p:nvPr/>
        </p:nvSpPr>
        <p:spPr bwMode="auto">
          <a:xfrm flipV="1">
            <a:off x="1295400" y="518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71" name="Rectangle 23"/>
          <p:cNvSpPr>
            <a:spLocks noChangeArrowheads="1"/>
          </p:cNvSpPr>
          <p:nvPr/>
        </p:nvSpPr>
        <p:spPr bwMode="auto">
          <a:xfrm>
            <a:off x="914400" y="5486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head_ptr</a:t>
            </a:r>
          </a:p>
        </p:txBody>
      </p:sp>
      <p:sp>
        <p:nvSpPr>
          <p:cNvPr id="155672" name="Rectangle 24"/>
          <p:cNvSpPr>
            <a:spLocks noChangeArrowheads="1"/>
          </p:cNvSpPr>
          <p:nvPr/>
        </p:nvSpPr>
        <p:spPr bwMode="auto">
          <a:xfrm>
            <a:off x="6172200" y="5410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tail_ptr</a:t>
            </a:r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 flipH="1" flipV="1">
            <a:off x="6800538" y="5322888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5674" name="AutoShape 26"/>
          <p:cNvCxnSpPr>
            <a:cxnSpLocks noChangeShapeType="1"/>
            <a:stCxn id="155668" idx="0"/>
            <a:endCxn id="155668" idx="3"/>
          </p:cNvCxnSpPr>
          <p:nvPr/>
        </p:nvCxnSpPr>
        <p:spPr bwMode="auto">
          <a:xfrm rot="16200000" flipH="1">
            <a:off x="6743388" y="4781550"/>
            <a:ext cx="266700" cy="152400"/>
          </a:xfrm>
          <a:prstGeom prst="curvedConnector4">
            <a:avLst>
              <a:gd name="adj1" fmla="val -85714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5675" name="Group 27"/>
          <p:cNvGrpSpPr>
            <a:grpSpLocks/>
          </p:cNvGrpSpPr>
          <p:nvPr/>
        </p:nvGrpSpPr>
        <p:grpSpPr bwMode="auto">
          <a:xfrm>
            <a:off x="4572000" y="4724400"/>
            <a:ext cx="1295400" cy="533400"/>
            <a:chOff x="1296" y="2448"/>
            <a:chExt cx="816" cy="336"/>
          </a:xfrm>
        </p:grpSpPr>
        <p:grpSp>
          <p:nvGrpSpPr>
            <p:cNvPr id="155676" name="Group 2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5677" name="Rectangle 2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8</a:t>
                </a:r>
              </a:p>
            </p:txBody>
          </p:sp>
          <p:sp>
            <p:nvSpPr>
              <p:cNvPr id="155678" name="Rectangle 3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679" name="Line 3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680" name="Line 32"/>
          <p:cNvSpPr>
            <a:spLocks noChangeShapeType="1"/>
          </p:cNvSpPr>
          <p:nvPr/>
        </p:nvSpPr>
        <p:spPr bwMode="auto">
          <a:xfrm>
            <a:off x="5715000" y="4953000"/>
            <a:ext cx="3810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656" y="-7492"/>
            <a:ext cx="7886700" cy="1054895"/>
          </a:xfrm>
        </p:spPr>
        <p:txBody>
          <a:bodyPr>
            <a:normAutofit fontScale="90000"/>
          </a:bodyPr>
          <a:lstStyle/>
          <a:p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sz="4000" b="1" dirty="0"/>
              <a:t>Examples of Linked Lists</a:t>
            </a:r>
            <a:br>
              <a:rPr lang="tr-TR" altLang="en-US" sz="4000" b="1" dirty="0"/>
            </a:br>
            <a:br>
              <a:rPr lang="en-US" altLang="en-US" sz="4000" b="1" dirty="0"/>
            </a:br>
            <a:r>
              <a:rPr lang="en-US" altLang="en-US" sz="2700" dirty="0"/>
              <a:t>Sequence (list) of four items &lt; </a:t>
            </a:r>
            <a:r>
              <a:rPr lang="en-US" altLang="en-US" sz="2700" i="1" dirty="0"/>
              <a:t>a</a:t>
            </a:r>
            <a:r>
              <a:rPr lang="en-US" altLang="en-US" sz="2700" i="1" baseline="-25000" dirty="0"/>
              <a:t>1</a:t>
            </a:r>
            <a:r>
              <a:rPr lang="en-US" altLang="en-US" sz="2700" i="1" dirty="0"/>
              <a:t>,a</a:t>
            </a:r>
            <a:r>
              <a:rPr lang="en-US" altLang="en-US" sz="2700" i="1" baseline="-25000" dirty="0"/>
              <a:t>2</a:t>
            </a:r>
            <a:r>
              <a:rPr lang="en-US" altLang="en-US" sz="2700" dirty="0"/>
              <a:t> </a:t>
            </a:r>
            <a:r>
              <a:rPr lang="en-US" altLang="en-US" sz="2700" i="1" dirty="0"/>
              <a:t>,a</a:t>
            </a:r>
            <a:r>
              <a:rPr lang="en-US" altLang="en-US" sz="2700" i="1" baseline="-25000" dirty="0"/>
              <a:t>3</a:t>
            </a:r>
            <a:r>
              <a:rPr lang="en-US" altLang="en-US" sz="2700" dirty="0"/>
              <a:t> </a:t>
            </a:r>
            <a:r>
              <a:rPr lang="en-US" altLang="en-US" sz="2700" i="1" dirty="0"/>
              <a:t>,a</a:t>
            </a:r>
            <a:r>
              <a:rPr lang="en-US" altLang="en-US" sz="2700" i="1" baseline="-25000" dirty="0"/>
              <a:t>4</a:t>
            </a:r>
            <a:r>
              <a:rPr lang="en-US" altLang="en-US" sz="2700" dirty="0"/>
              <a:t> &gt; :</a:t>
            </a:r>
            <a:endParaRPr lang="en-US" altLang="en-US" sz="2700" b="1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214" y="3334393"/>
            <a:ext cx="7886700" cy="1315343"/>
          </a:xfrm>
        </p:spPr>
        <p:txBody>
          <a:bodyPr>
            <a:normAutofit fontScale="92500" lnSpcReduction="20000"/>
          </a:bodyPr>
          <a:lstStyle/>
          <a:p>
            <a:endParaRPr lang="en-US" altLang="en-US" sz="2400" dirty="0"/>
          </a:p>
          <a:p>
            <a:r>
              <a:rPr lang="en-US" altLang="en-US" sz="2400" dirty="0"/>
              <a:t>A waiting line of customers: John, Mary, Dan, Sue from the head to the tail of the line</a:t>
            </a:r>
          </a:p>
          <a:p>
            <a:r>
              <a:rPr lang="en-US" altLang="en-US" sz="2400" dirty="0"/>
              <a:t>A linked list of </a:t>
            </a:r>
            <a:r>
              <a:rPr lang="en-US" altLang="en-US" sz="2400" dirty="0">
                <a:solidFill>
                  <a:srgbClr val="FF0000"/>
                </a:solidFill>
              </a:rPr>
              <a:t>strings </a:t>
            </a:r>
            <a:r>
              <a:rPr lang="en-US" altLang="en-US" sz="2400" dirty="0"/>
              <a:t>can represent this waiting line:</a:t>
            </a:r>
          </a:p>
        </p:txBody>
      </p:sp>
      <p:grpSp>
        <p:nvGrpSpPr>
          <p:cNvPr id="154630" name="Group 6"/>
          <p:cNvGrpSpPr>
            <a:grpSpLocks/>
          </p:cNvGrpSpPr>
          <p:nvPr/>
        </p:nvGrpSpPr>
        <p:grpSpPr bwMode="auto">
          <a:xfrm>
            <a:off x="1524000" y="4888308"/>
            <a:ext cx="914400" cy="533400"/>
            <a:chOff x="816" y="2448"/>
            <a:chExt cx="576" cy="336"/>
          </a:xfrm>
        </p:grpSpPr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John</a:t>
              </a:r>
            </a:p>
          </p:txBody>
        </p: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633" name="Group 9"/>
          <p:cNvGrpSpPr>
            <a:grpSpLocks/>
          </p:cNvGrpSpPr>
          <p:nvPr/>
        </p:nvGrpSpPr>
        <p:grpSpPr bwMode="auto">
          <a:xfrm>
            <a:off x="2285999" y="4888308"/>
            <a:ext cx="1427805" cy="533400"/>
            <a:chOff x="1296" y="2448"/>
            <a:chExt cx="816" cy="336"/>
          </a:xfrm>
        </p:grpSpPr>
        <p:grpSp>
          <p:nvGrpSpPr>
            <p:cNvPr id="154634" name="Group 10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4635" name="Rectangle 11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dirty="0"/>
                  <a:t>Mary</a:t>
                </a:r>
              </a:p>
            </p:txBody>
          </p:sp>
          <p:sp>
            <p:nvSpPr>
              <p:cNvPr id="154636" name="Rectangle 12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38" name="Group 14"/>
          <p:cNvGrpSpPr>
            <a:grpSpLocks/>
          </p:cNvGrpSpPr>
          <p:nvPr/>
        </p:nvGrpSpPr>
        <p:grpSpPr bwMode="auto">
          <a:xfrm>
            <a:off x="3491880" y="4888308"/>
            <a:ext cx="1295400" cy="533400"/>
            <a:chOff x="1296" y="2448"/>
            <a:chExt cx="816" cy="336"/>
          </a:xfrm>
        </p:grpSpPr>
        <p:grpSp>
          <p:nvGrpSpPr>
            <p:cNvPr id="154639" name="Group 15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4640" name="Rectangle 16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dirty="0"/>
                  <a:t>Dan</a:t>
                </a:r>
              </a:p>
            </p:txBody>
          </p:sp>
          <p:sp>
            <p:nvSpPr>
              <p:cNvPr id="154641" name="Rectangle 17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43" name="Group 19"/>
          <p:cNvGrpSpPr>
            <a:grpSpLocks/>
          </p:cNvGrpSpPr>
          <p:nvPr/>
        </p:nvGrpSpPr>
        <p:grpSpPr bwMode="auto">
          <a:xfrm>
            <a:off x="4664649" y="4888308"/>
            <a:ext cx="1285875" cy="533400"/>
            <a:chOff x="1302" y="2448"/>
            <a:chExt cx="810" cy="336"/>
          </a:xfrm>
        </p:grpSpPr>
        <p:grpSp>
          <p:nvGrpSpPr>
            <p:cNvPr id="154644" name="Group 20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4645" name="Rectangle 21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dirty="0"/>
                  <a:t>Sue</a:t>
                </a:r>
              </a:p>
            </p:txBody>
          </p:sp>
          <p:sp>
            <p:nvSpPr>
              <p:cNvPr id="154646" name="Rectangle 22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647" name="Line 23"/>
            <p:cNvSpPr>
              <a:spLocks noChangeShapeType="1"/>
            </p:cNvSpPr>
            <p:nvPr/>
          </p:nvSpPr>
          <p:spPr bwMode="auto">
            <a:xfrm>
              <a:off x="1302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50" name="Line 26"/>
          <p:cNvSpPr>
            <a:spLocks noChangeShapeType="1"/>
          </p:cNvSpPr>
          <p:nvPr/>
        </p:nvSpPr>
        <p:spPr bwMode="auto">
          <a:xfrm flipV="1">
            <a:off x="1295400" y="534550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1" name="Rectangle 27"/>
          <p:cNvSpPr>
            <a:spLocks noChangeArrowheads="1"/>
          </p:cNvSpPr>
          <p:nvPr/>
        </p:nvSpPr>
        <p:spPr bwMode="auto">
          <a:xfrm>
            <a:off x="990600" y="580270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head_ptr</a:t>
            </a:r>
          </a:p>
        </p:txBody>
      </p: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5562600" y="565030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tail_ptr</a:t>
            </a:r>
            <a:endParaRPr lang="en-US" altLang="en-US" dirty="0"/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 flipH="1" flipV="1">
            <a:off x="5791200" y="5421708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167168" y="1618306"/>
            <a:ext cx="7399701" cy="1449387"/>
            <a:chOff x="229" y="1335"/>
            <a:chExt cx="5047" cy="913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840" y="1888"/>
              <a:ext cx="792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1304" y="1880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990" y="1919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a</a:t>
              </a:r>
              <a:r>
                <a:rPr lang="en-US" altLang="en-US" sz="2000" i="1" baseline="-25000"/>
                <a:t>1</a:t>
              </a:r>
              <a:endParaRPr lang="en-US" altLang="en-US" sz="2000" i="1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1496" y="2033"/>
              <a:ext cx="50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992" y="1904"/>
              <a:ext cx="792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2456" y="1896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2142" y="1935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a</a:t>
              </a:r>
              <a:r>
                <a:rPr lang="en-US" altLang="en-US" sz="2000" i="1" baseline="-25000"/>
                <a:t>2</a:t>
              </a:r>
              <a:endParaRPr lang="en-US" altLang="en-US" sz="2000" i="1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 flipV="1">
              <a:off x="2648" y="2049"/>
              <a:ext cx="50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144" y="1920"/>
              <a:ext cx="792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3608" y="1912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3294" y="1951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a</a:t>
              </a:r>
              <a:r>
                <a:rPr lang="en-US" altLang="en-US" sz="2000" i="1" baseline="-25000"/>
                <a:t>3</a:t>
              </a:r>
              <a:endParaRPr lang="en-US" altLang="en-US" sz="2000" i="1"/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 flipV="1">
              <a:off x="3800" y="2065"/>
              <a:ext cx="50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4296" y="1936"/>
              <a:ext cx="792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>
              <a:off x="4760" y="1928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4446" y="196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a</a:t>
              </a:r>
              <a:r>
                <a:rPr lang="en-US" altLang="en-US" sz="2000" i="1" baseline="-25000"/>
                <a:t>4</a:t>
              </a:r>
              <a:endParaRPr lang="en-US" altLang="en-US" sz="2000" i="1"/>
            </a:p>
          </p:txBody>
        </p:sp>
        <p:sp>
          <p:nvSpPr>
            <p:cNvPr id="45" name="Line 28"/>
            <p:cNvSpPr>
              <a:spLocks noChangeShapeType="1"/>
            </p:cNvSpPr>
            <p:nvPr/>
          </p:nvSpPr>
          <p:spPr bwMode="auto">
            <a:xfrm flipH="1">
              <a:off x="4760" y="1944"/>
              <a:ext cx="327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229" y="1353"/>
              <a:ext cx="8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 err="1">
                  <a:solidFill>
                    <a:srgbClr val="0000FF"/>
                  </a:solidFill>
                </a:rPr>
                <a:t>Head_ptr</a:t>
              </a:r>
              <a:endParaRPr lang="en-US" altLang="en-US" sz="2000" i="1" dirty="0">
                <a:solidFill>
                  <a:srgbClr val="0000FF"/>
                </a:solidFill>
              </a:endParaRP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1064" y="1440"/>
              <a:ext cx="104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4582" y="1335"/>
              <a:ext cx="6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 err="1">
                  <a:solidFill>
                    <a:srgbClr val="0070C0"/>
                  </a:solidFill>
                </a:rPr>
                <a:t>Tail_ptr</a:t>
              </a:r>
              <a:endParaRPr lang="en-US" altLang="en-US" sz="2000" i="1" dirty="0">
                <a:solidFill>
                  <a:srgbClr val="0070C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i="1" dirty="0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 flipH="1">
              <a:off x="4951" y="1600"/>
              <a:ext cx="120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602216" y="4950222"/>
            <a:ext cx="227084" cy="29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85340" y="4992636"/>
            <a:ext cx="227084" cy="35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1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552" y="300013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+mn-lt"/>
              </a:rPr>
              <a:t>Operations on Linked Lists</a:t>
            </a:r>
          </a:p>
        </p:txBody>
      </p:sp>
      <p:sp>
        <p:nvSpPr>
          <p:cNvPr id="1146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772400" cy="50432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Insert</a:t>
            </a:r>
            <a:r>
              <a:rPr lang="en-US" altLang="en-US" sz="2800" dirty="0"/>
              <a:t> a new item: Options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At the head of the list, 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At the tail of the list, 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Inside the list, in some designated position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Search </a:t>
            </a:r>
            <a:r>
              <a:rPr lang="en-US" altLang="en-US" sz="2800" dirty="0"/>
              <a:t>for an item in the list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item can be specified by position, or by data value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Delete</a:t>
            </a:r>
            <a:r>
              <a:rPr lang="en-US" altLang="en-US" sz="2800" dirty="0"/>
              <a:t> an item from the list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Search for and locate the item, then remove the item, and finally adjust the surrounding pointers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size()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rgbClr val="FF0000"/>
                </a:solidFill>
              </a:rPr>
              <a:t>isEmpty</a:t>
            </a:r>
            <a:r>
              <a:rPr lang="en-US" altLang="en-US" sz="2800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rgbClr val="FF0000"/>
                </a:solidFill>
              </a:rPr>
              <a:t>isFull</a:t>
            </a:r>
            <a:r>
              <a:rPr lang="en-US" altLang="en-US" sz="2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7295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Insert / Delete 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119814" cy="4620171"/>
          </a:xfrm>
        </p:spPr>
        <p:txBody>
          <a:bodyPr>
            <a:normAutofit/>
          </a:bodyPr>
          <a:lstStyle/>
          <a:p>
            <a:r>
              <a:rPr lang="en-US" sz="2400" dirty="0"/>
              <a:t>Insertion into a linked list has three special cases:</a:t>
            </a:r>
          </a:p>
          <a:p>
            <a:pPr lvl="1"/>
            <a:r>
              <a:rPr lang="en-US" sz="2000" dirty="0"/>
              <a:t>Inserting a new node </a:t>
            </a:r>
            <a:r>
              <a:rPr lang="en-US" sz="2000" dirty="0">
                <a:solidFill>
                  <a:srgbClr val="FF0000"/>
                </a:solidFill>
              </a:rPr>
              <a:t>before the first </a:t>
            </a:r>
            <a:r>
              <a:rPr lang="en-US" sz="2000" dirty="0"/>
              <a:t>(to the very beginning of the list)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After the last </a:t>
            </a:r>
            <a:r>
              <a:rPr lang="en-US" sz="2000" dirty="0"/>
              <a:t>(to the very end of the list).</a:t>
            </a:r>
          </a:p>
          <a:p>
            <a:pPr lvl="1"/>
            <a:r>
              <a:rPr lang="en-US" sz="2000" dirty="0"/>
              <a:t>In other cases, new node is inserted </a:t>
            </a:r>
            <a:r>
              <a:rPr lang="en-US" sz="2000" dirty="0">
                <a:solidFill>
                  <a:srgbClr val="FF0000"/>
                </a:solidFill>
              </a:rPr>
              <a:t>inside</a:t>
            </a:r>
            <a:r>
              <a:rPr lang="en-US" sz="2000" dirty="0"/>
              <a:t> the list and so, has a </a:t>
            </a:r>
            <a:r>
              <a:rPr lang="en-US" sz="2000" dirty="0">
                <a:solidFill>
                  <a:srgbClr val="FF0000"/>
                </a:solidFill>
              </a:rPr>
              <a:t>predecessor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successor</a:t>
            </a:r>
            <a:r>
              <a:rPr lang="en-US" sz="2000" dirty="0"/>
              <a:t> in the list.</a:t>
            </a:r>
          </a:p>
          <a:p>
            <a:endParaRPr lang="tr-TR" sz="2400" dirty="0"/>
          </a:p>
          <a:p>
            <a:r>
              <a:rPr lang="en-US" sz="2400" dirty="0"/>
              <a:t>The operator </a:t>
            </a:r>
            <a:r>
              <a:rPr lang="en-US" sz="2400" dirty="0">
                <a:solidFill>
                  <a:srgbClr val="00B050"/>
                </a:solidFill>
              </a:rPr>
              <a:t>NEW</a:t>
            </a:r>
            <a:r>
              <a:rPr lang="en-US" sz="2400" dirty="0"/>
              <a:t> creates a new and empty node whose structure should be known.</a:t>
            </a:r>
            <a:r>
              <a:rPr lang="tr-TR" sz="2400" dirty="0"/>
              <a:t> </a:t>
            </a:r>
            <a:r>
              <a:rPr lang="en-US" sz="2400" dirty="0"/>
              <a:t>The link field of a new node is NULL.</a:t>
            </a:r>
          </a:p>
          <a:p>
            <a:endParaRPr lang="tr-TR" sz="2400" dirty="0"/>
          </a:p>
          <a:p>
            <a:r>
              <a:rPr lang="en-US" sz="2400" dirty="0"/>
              <a:t>For deletion of a node from the list we also have the same cases: Delete the first, the last or delete a node inside the list.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164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42553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Insert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– </a:t>
            </a:r>
            <a:r>
              <a:rPr lang="tr-TR" altLang="en-US" sz="3600" dirty="0">
                <a:latin typeface="+mn-lt"/>
              </a:rPr>
              <a:t>a</a:t>
            </a:r>
            <a:r>
              <a:rPr lang="en-US" altLang="en-US" sz="3600" dirty="0">
                <a:latin typeface="+mn-lt"/>
              </a:rPr>
              <a:t>t the Head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7505" y="1196752"/>
            <a:ext cx="8350696" cy="4772187"/>
          </a:xfrm>
        </p:spPr>
        <p:txBody>
          <a:bodyPr/>
          <a:lstStyle/>
          <a:p>
            <a:r>
              <a:rPr lang="en-US" altLang="en-US" sz="2400" dirty="0"/>
              <a:t>Insert data A into the new node(create):  </a:t>
            </a:r>
            <a:r>
              <a:rPr lang="en-US" altLang="en-US" sz="2400" dirty="0" err="1"/>
              <a:t>newPtr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     List before insertion: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0" indent="0">
              <a:buNone/>
            </a:pPr>
            <a:br>
              <a:rPr lang="en-US" altLang="en-US" sz="2400" dirty="0"/>
            </a:br>
            <a:r>
              <a:rPr lang="en-US" altLang="en-US" sz="2400" dirty="0"/>
              <a:t>After insertion to head: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111650" name="Group 1058"/>
          <p:cNvGrpSpPr>
            <a:grpSpLocks/>
          </p:cNvGrpSpPr>
          <p:nvPr/>
        </p:nvGrpSpPr>
        <p:grpSpPr bwMode="auto">
          <a:xfrm>
            <a:off x="1447800" y="2209800"/>
            <a:ext cx="914400" cy="533400"/>
            <a:chOff x="816" y="2448"/>
            <a:chExt cx="576" cy="336"/>
          </a:xfrm>
        </p:grpSpPr>
        <p:sp>
          <p:nvSpPr>
            <p:cNvPr id="111651" name="Rectangle 1059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11652" name="Rectangle 1060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53" name="Group 1061"/>
          <p:cNvGrpSpPr>
            <a:grpSpLocks/>
          </p:cNvGrpSpPr>
          <p:nvPr/>
        </p:nvGrpSpPr>
        <p:grpSpPr bwMode="auto">
          <a:xfrm>
            <a:off x="2209800" y="2209800"/>
            <a:ext cx="1295400" cy="533400"/>
            <a:chOff x="1296" y="2448"/>
            <a:chExt cx="816" cy="336"/>
          </a:xfrm>
        </p:grpSpPr>
        <p:grpSp>
          <p:nvGrpSpPr>
            <p:cNvPr id="111654" name="Group 1062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11655" name="Rectangle 1063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11656" name="Rectangle 1064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657" name="Line 1065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58" name="Group 1066"/>
          <p:cNvGrpSpPr>
            <a:grpSpLocks/>
          </p:cNvGrpSpPr>
          <p:nvPr/>
        </p:nvGrpSpPr>
        <p:grpSpPr bwMode="auto">
          <a:xfrm>
            <a:off x="3352800" y="2209800"/>
            <a:ext cx="1295400" cy="533400"/>
            <a:chOff x="1296" y="2448"/>
            <a:chExt cx="816" cy="336"/>
          </a:xfrm>
        </p:grpSpPr>
        <p:grpSp>
          <p:nvGrpSpPr>
            <p:cNvPr id="111659" name="Group 1067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11660" name="Rectangle 1068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11661" name="Rectangle 1069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662" name="Line 1070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63" name="Group 1071"/>
          <p:cNvGrpSpPr>
            <a:grpSpLocks/>
          </p:cNvGrpSpPr>
          <p:nvPr/>
        </p:nvGrpSpPr>
        <p:grpSpPr bwMode="auto">
          <a:xfrm>
            <a:off x="5753100" y="2190750"/>
            <a:ext cx="1295400" cy="533400"/>
            <a:chOff x="1296" y="2448"/>
            <a:chExt cx="816" cy="336"/>
          </a:xfrm>
        </p:grpSpPr>
        <p:grpSp>
          <p:nvGrpSpPr>
            <p:cNvPr id="111664" name="Group 1072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11665" name="Rectangle 1073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11666" name="Rectangle 1074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667" name="Line 1075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668" name="Line 1076"/>
          <p:cNvSpPr>
            <a:spLocks noChangeShapeType="1"/>
          </p:cNvSpPr>
          <p:nvPr/>
        </p:nvSpPr>
        <p:spPr bwMode="auto">
          <a:xfrm>
            <a:off x="44958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9" name="Line 1077"/>
          <p:cNvSpPr>
            <a:spLocks noChangeShapeType="1"/>
          </p:cNvSpPr>
          <p:nvPr/>
        </p:nvSpPr>
        <p:spPr bwMode="auto">
          <a:xfrm>
            <a:off x="4953000" y="2438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70" name="Line 1078"/>
          <p:cNvSpPr>
            <a:spLocks noChangeShapeType="1"/>
          </p:cNvSpPr>
          <p:nvPr/>
        </p:nvSpPr>
        <p:spPr bwMode="auto">
          <a:xfrm flipV="1">
            <a:off x="1219200" y="2667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71" name="Rectangle 1079"/>
          <p:cNvSpPr>
            <a:spLocks noChangeArrowheads="1"/>
          </p:cNvSpPr>
          <p:nvPr/>
        </p:nvSpPr>
        <p:spPr bwMode="auto">
          <a:xfrm>
            <a:off x="9144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head_ptr</a:t>
            </a:r>
          </a:p>
        </p:txBody>
      </p:sp>
      <p:sp>
        <p:nvSpPr>
          <p:cNvPr id="111672" name="Rectangle 1080"/>
          <p:cNvSpPr>
            <a:spLocks noChangeArrowheads="1"/>
          </p:cNvSpPr>
          <p:nvPr/>
        </p:nvSpPr>
        <p:spPr bwMode="auto">
          <a:xfrm>
            <a:off x="64770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tail_ptr</a:t>
            </a:r>
          </a:p>
        </p:txBody>
      </p:sp>
      <p:sp>
        <p:nvSpPr>
          <p:cNvPr id="111673" name="Line 1081"/>
          <p:cNvSpPr>
            <a:spLocks noChangeShapeType="1"/>
          </p:cNvSpPr>
          <p:nvPr/>
        </p:nvSpPr>
        <p:spPr bwMode="auto">
          <a:xfrm flipH="1" flipV="1">
            <a:off x="6896100" y="2781300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1674" name="AutoShape 1082"/>
          <p:cNvCxnSpPr>
            <a:cxnSpLocks noChangeShapeType="1"/>
            <a:stCxn id="111666" idx="0"/>
            <a:endCxn id="111666" idx="3"/>
          </p:cNvCxnSpPr>
          <p:nvPr/>
        </p:nvCxnSpPr>
        <p:spPr bwMode="auto">
          <a:xfrm rot="16200000" flipH="1">
            <a:off x="6838950" y="2247900"/>
            <a:ext cx="266700" cy="152400"/>
          </a:xfrm>
          <a:prstGeom prst="curvedConnector4">
            <a:avLst>
              <a:gd name="adj1" fmla="val -85714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682" name="Group 1090"/>
          <p:cNvGrpSpPr>
            <a:grpSpLocks/>
          </p:cNvGrpSpPr>
          <p:nvPr/>
        </p:nvGrpSpPr>
        <p:grpSpPr bwMode="auto">
          <a:xfrm>
            <a:off x="6934200" y="1134504"/>
            <a:ext cx="914400" cy="533400"/>
            <a:chOff x="816" y="2448"/>
            <a:chExt cx="576" cy="336"/>
          </a:xfrm>
        </p:grpSpPr>
        <p:sp>
          <p:nvSpPr>
            <p:cNvPr id="111683" name="Rectangle 1091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A      /</a:t>
              </a:r>
            </a:p>
          </p:txBody>
        </p:sp>
        <p:sp>
          <p:nvSpPr>
            <p:cNvPr id="111684" name="Rectangle 1092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87" name="Group 1095"/>
          <p:cNvGrpSpPr>
            <a:grpSpLocks/>
          </p:cNvGrpSpPr>
          <p:nvPr/>
        </p:nvGrpSpPr>
        <p:grpSpPr bwMode="auto">
          <a:xfrm>
            <a:off x="1905000" y="4038600"/>
            <a:ext cx="5638800" cy="533400"/>
            <a:chOff x="816" y="2448"/>
            <a:chExt cx="3552" cy="336"/>
          </a:xfrm>
        </p:grpSpPr>
        <p:grpSp>
          <p:nvGrpSpPr>
            <p:cNvPr id="111688" name="Group 1096"/>
            <p:cNvGrpSpPr>
              <a:grpSpLocks/>
            </p:cNvGrpSpPr>
            <p:nvPr/>
          </p:nvGrpSpPr>
          <p:grpSpPr bwMode="auto">
            <a:xfrm>
              <a:off x="816" y="2448"/>
              <a:ext cx="576" cy="336"/>
              <a:chOff x="816" y="2448"/>
              <a:chExt cx="576" cy="336"/>
            </a:xfrm>
          </p:grpSpPr>
          <p:sp>
            <p:nvSpPr>
              <p:cNvPr id="111689" name="Rectangle 1097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11690" name="Rectangle 109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691" name="Group 1099"/>
            <p:cNvGrpSpPr>
              <a:grpSpLocks/>
            </p:cNvGrpSpPr>
            <p:nvPr/>
          </p:nvGrpSpPr>
          <p:grpSpPr bwMode="auto">
            <a:xfrm>
              <a:off x="1296" y="2448"/>
              <a:ext cx="816" cy="336"/>
              <a:chOff x="1296" y="2448"/>
              <a:chExt cx="816" cy="336"/>
            </a:xfrm>
          </p:grpSpPr>
          <p:grpSp>
            <p:nvGrpSpPr>
              <p:cNvPr id="111692" name="Group 1100"/>
              <p:cNvGrpSpPr>
                <a:grpSpLocks/>
              </p:cNvGrpSpPr>
              <p:nvPr/>
            </p:nvGrpSpPr>
            <p:grpSpPr bwMode="auto">
              <a:xfrm>
                <a:off x="1536" y="2448"/>
                <a:ext cx="576" cy="336"/>
                <a:chOff x="816" y="2448"/>
                <a:chExt cx="576" cy="336"/>
              </a:xfrm>
            </p:grpSpPr>
            <p:sp>
              <p:nvSpPr>
                <p:cNvPr id="111693" name="Rectangle 1101"/>
                <p:cNvSpPr>
                  <a:spLocks noChangeArrowheads="1"/>
                </p:cNvSpPr>
                <p:nvPr/>
              </p:nvSpPr>
              <p:spPr bwMode="auto">
                <a:xfrm>
                  <a:off x="816" y="2448"/>
                  <a:ext cx="384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/>
                    <a:t>data</a:t>
                  </a:r>
                </a:p>
              </p:txBody>
            </p:sp>
            <p:sp>
              <p:nvSpPr>
                <p:cNvPr id="111694" name="Rectangle 1102"/>
                <p:cNvSpPr>
                  <a:spLocks noChangeArrowheads="1"/>
                </p:cNvSpPr>
                <p:nvPr/>
              </p:nvSpPr>
              <p:spPr bwMode="auto">
                <a:xfrm>
                  <a:off x="1200" y="2448"/>
                  <a:ext cx="192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1695" name="Line 1103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1696" name="Group 1104"/>
            <p:cNvGrpSpPr>
              <a:grpSpLocks/>
            </p:cNvGrpSpPr>
            <p:nvPr/>
          </p:nvGrpSpPr>
          <p:grpSpPr bwMode="auto">
            <a:xfrm>
              <a:off x="2016" y="2448"/>
              <a:ext cx="816" cy="336"/>
              <a:chOff x="1296" y="2448"/>
              <a:chExt cx="816" cy="336"/>
            </a:xfrm>
          </p:grpSpPr>
          <p:grpSp>
            <p:nvGrpSpPr>
              <p:cNvPr id="111697" name="Group 1105"/>
              <p:cNvGrpSpPr>
                <a:grpSpLocks/>
              </p:cNvGrpSpPr>
              <p:nvPr/>
            </p:nvGrpSpPr>
            <p:grpSpPr bwMode="auto">
              <a:xfrm>
                <a:off x="1536" y="2448"/>
                <a:ext cx="576" cy="336"/>
                <a:chOff x="816" y="2448"/>
                <a:chExt cx="576" cy="336"/>
              </a:xfrm>
            </p:grpSpPr>
            <p:sp>
              <p:nvSpPr>
                <p:cNvPr id="111698" name="Rectangle 1106"/>
                <p:cNvSpPr>
                  <a:spLocks noChangeArrowheads="1"/>
                </p:cNvSpPr>
                <p:nvPr/>
              </p:nvSpPr>
              <p:spPr bwMode="auto">
                <a:xfrm>
                  <a:off x="816" y="2448"/>
                  <a:ext cx="384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/>
                    <a:t>data</a:t>
                  </a:r>
                </a:p>
              </p:txBody>
            </p:sp>
            <p:sp>
              <p:nvSpPr>
                <p:cNvPr id="111699" name="Rectangle 1107"/>
                <p:cNvSpPr>
                  <a:spLocks noChangeArrowheads="1"/>
                </p:cNvSpPr>
                <p:nvPr/>
              </p:nvSpPr>
              <p:spPr bwMode="auto">
                <a:xfrm>
                  <a:off x="1200" y="2448"/>
                  <a:ext cx="192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1700" name="Line 1108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1701" name="Group 1109"/>
            <p:cNvGrpSpPr>
              <a:grpSpLocks/>
            </p:cNvGrpSpPr>
            <p:nvPr/>
          </p:nvGrpSpPr>
          <p:grpSpPr bwMode="auto">
            <a:xfrm>
              <a:off x="3552" y="2448"/>
              <a:ext cx="816" cy="336"/>
              <a:chOff x="1296" y="2448"/>
              <a:chExt cx="816" cy="336"/>
            </a:xfrm>
          </p:grpSpPr>
          <p:grpSp>
            <p:nvGrpSpPr>
              <p:cNvPr id="111702" name="Group 1110"/>
              <p:cNvGrpSpPr>
                <a:grpSpLocks/>
              </p:cNvGrpSpPr>
              <p:nvPr/>
            </p:nvGrpSpPr>
            <p:grpSpPr bwMode="auto">
              <a:xfrm>
                <a:off x="1536" y="2448"/>
                <a:ext cx="576" cy="336"/>
                <a:chOff x="816" y="2448"/>
                <a:chExt cx="576" cy="336"/>
              </a:xfrm>
            </p:grpSpPr>
            <p:sp>
              <p:nvSpPr>
                <p:cNvPr id="111703" name="Rectangle 1111"/>
                <p:cNvSpPr>
                  <a:spLocks noChangeArrowheads="1"/>
                </p:cNvSpPr>
                <p:nvPr/>
              </p:nvSpPr>
              <p:spPr bwMode="auto">
                <a:xfrm>
                  <a:off x="816" y="2448"/>
                  <a:ext cx="384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/>
                    <a:t>data</a:t>
                  </a:r>
                </a:p>
              </p:txBody>
            </p:sp>
            <p:sp>
              <p:nvSpPr>
                <p:cNvPr id="111704" name="Rectangle 1112"/>
                <p:cNvSpPr>
                  <a:spLocks noChangeArrowheads="1"/>
                </p:cNvSpPr>
                <p:nvPr/>
              </p:nvSpPr>
              <p:spPr bwMode="auto">
                <a:xfrm>
                  <a:off x="1200" y="2448"/>
                  <a:ext cx="192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1705" name="Line 1113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1706" name="Line 1114"/>
            <p:cNvSpPr>
              <a:spLocks noChangeShapeType="1"/>
            </p:cNvSpPr>
            <p:nvPr/>
          </p:nvSpPr>
          <p:spPr bwMode="auto">
            <a:xfrm>
              <a:off x="273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707" name="Line 1115"/>
            <p:cNvSpPr>
              <a:spLocks noChangeShapeType="1"/>
            </p:cNvSpPr>
            <p:nvPr/>
          </p:nvSpPr>
          <p:spPr bwMode="auto">
            <a:xfrm>
              <a:off x="3024" y="2592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708" name="Line 1116"/>
          <p:cNvSpPr>
            <a:spLocks noChangeShapeType="1"/>
          </p:cNvSpPr>
          <p:nvPr/>
        </p:nvSpPr>
        <p:spPr bwMode="auto">
          <a:xfrm flipV="1">
            <a:off x="6858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709" name="Rectangle 1117"/>
          <p:cNvSpPr>
            <a:spLocks noChangeArrowheads="1"/>
          </p:cNvSpPr>
          <p:nvPr/>
        </p:nvSpPr>
        <p:spPr bwMode="auto">
          <a:xfrm>
            <a:off x="107504" y="5029200"/>
            <a:ext cx="1873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err="1"/>
              <a:t>head_ptr</a:t>
            </a:r>
            <a:endParaRPr lang="en-US" altLang="en-US" dirty="0"/>
          </a:p>
        </p:txBody>
      </p:sp>
      <p:sp>
        <p:nvSpPr>
          <p:cNvPr id="111710" name="Rectangle 1118"/>
          <p:cNvSpPr>
            <a:spLocks noChangeArrowheads="1"/>
          </p:cNvSpPr>
          <p:nvPr/>
        </p:nvSpPr>
        <p:spPr bwMode="auto">
          <a:xfrm>
            <a:off x="7239000" y="4756151"/>
            <a:ext cx="1276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err="1"/>
              <a:t>tail_ptr</a:t>
            </a:r>
            <a:endParaRPr lang="en-US" altLang="en-US" dirty="0"/>
          </a:p>
        </p:txBody>
      </p:sp>
      <p:sp>
        <p:nvSpPr>
          <p:cNvPr id="111711" name="Line 1119"/>
          <p:cNvSpPr>
            <a:spLocks noChangeShapeType="1"/>
          </p:cNvSpPr>
          <p:nvPr/>
        </p:nvSpPr>
        <p:spPr bwMode="auto">
          <a:xfrm flipH="1" flipV="1">
            <a:off x="7316449" y="4511675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1712" name="AutoShape 1120"/>
          <p:cNvCxnSpPr>
            <a:cxnSpLocks noChangeShapeType="1"/>
            <a:stCxn id="111704" idx="0"/>
            <a:endCxn id="111704" idx="3"/>
          </p:cNvCxnSpPr>
          <p:nvPr/>
        </p:nvCxnSpPr>
        <p:spPr bwMode="auto">
          <a:xfrm rot="5400000" flipV="1">
            <a:off x="7334250" y="4095750"/>
            <a:ext cx="266700" cy="152400"/>
          </a:xfrm>
          <a:prstGeom prst="curvedConnector4">
            <a:avLst>
              <a:gd name="adj1" fmla="val -85713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713" name="Group 1121"/>
          <p:cNvGrpSpPr>
            <a:grpSpLocks/>
          </p:cNvGrpSpPr>
          <p:nvPr/>
        </p:nvGrpSpPr>
        <p:grpSpPr bwMode="auto">
          <a:xfrm>
            <a:off x="762000" y="4038600"/>
            <a:ext cx="914400" cy="533400"/>
            <a:chOff x="816" y="2448"/>
            <a:chExt cx="576" cy="336"/>
          </a:xfrm>
        </p:grpSpPr>
        <p:sp>
          <p:nvSpPr>
            <p:cNvPr id="111714" name="Rectangle 1122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111715" name="Rectangle 1123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716" name="Line 1124"/>
          <p:cNvSpPr>
            <a:spLocks noChangeShapeType="1"/>
          </p:cNvSpPr>
          <p:nvPr/>
        </p:nvSpPr>
        <p:spPr bwMode="auto">
          <a:xfrm>
            <a:off x="1524000" y="4267200"/>
            <a:ext cx="3810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717" name="Line 1125"/>
          <p:cNvSpPr>
            <a:spLocks noChangeShapeType="1"/>
          </p:cNvSpPr>
          <p:nvPr/>
        </p:nvSpPr>
        <p:spPr bwMode="auto">
          <a:xfrm flipV="1">
            <a:off x="6400800" y="1413766"/>
            <a:ext cx="533400" cy="1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718" name="Rectangle 1126"/>
          <p:cNvSpPr>
            <a:spLocks noChangeArrowheads="1"/>
          </p:cNvSpPr>
          <p:nvPr/>
        </p:nvSpPr>
        <p:spPr bwMode="auto">
          <a:xfrm>
            <a:off x="1239199" y="5716569"/>
            <a:ext cx="6019800" cy="914400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The link value in the new node = old first node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The new value of </a:t>
            </a:r>
            <a:r>
              <a:rPr lang="en-US" altLang="en-US" dirty="0" err="1"/>
              <a:t>head_ptr</a:t>
            </a:r>
            <a:r>
              <a:rPr lang="en-US" altLang="en-US" dirty="0"/>
              <a:t> = </a:t>
            </a:r>
            <a:r>
              <a:rPr lang="en-US" altLang="en-US" dirty="0" err="1"/>
              <a:t>newPtr</a:t>
            </a:r>
            <a:endParaRPr lang="en-US" altLang="en-US"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7581900" y="1238696"/>
            <a:ext cx="228600" cy="32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090299CA-6D01-438F-8F7F-E52F6FD1A624}"/>
              </a:ext>
            </a:extLst>
          </p:cNvPr>
          <p:cNvCxnSpPr>
            <a:cxnSpLocks/>
          </p:cNvCxnSpPr>
          <p:nvPr/>
        </p:nvCxnSpPr>
        <p:spPr>
          <a:xfrm flipV="1">
            <a:off x="7334250" y="4168775"/>
            <a:ext cx="133350" cy="2826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C876CC-CB19-4106-B63E-A8BB606FB92B}"/>
              </a:ext>
            </a:extLst>
          </p:cNvPr>
          <p:cNvCxnSpPr>
            <a:cxnSpLocks/>
            <a:endCxn id="111711" idx="1"/>
          </p:cNvCxnSpPr>
          <p:nvPr/>
        </p:nvCxnSpPr>
        <p:spPr>
          <a:xfrm flipH="1">
            <a:off x="7316449" y="4130928"/>
            <a:ext cx="151152" cy="38074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9AE6083-43DB-44EC-8304-BFCE1ACFA503}"/>
              </a:ext>
            </a:extLst>
          </p:cNvPr>
          <p:cNvCxnSpPr>
            <a:cxnSpLocks/>
          </p:cNvCxnSpPr>
          <p:nvPr/>
        </p:nvCxnSpPr>
        <p:spPr>
          <a:xfrm flipH="1">
            <a:off x="6934200" y="2260719"/>
            <a:ext cx="140240" cy="6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43CA7E15-9E62-48B7-BA45-E0D2B1453801}"/>
              </a:ext>
            </a:extLst>
          </p:cNvPr>
          <p:cNvCxnSpPr>
            <a:cxnSpLocks/>
          </p:cNvCxnSpPr>
          <p:nvPr/>
        </p:nvCxnSpPr>
        <p:spPr>
          <a:xfrm flipH="1">
            <a:off x="6765790" y="2243252"/>
            <a:ext cx="238530" cy="44279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1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0452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Insert – at the Tail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5098"/>
            <a:ext cx="7772400" cy="4572000"/>
          </a:xfrm>
        </p:spPr>
        <p:txBody>
          <a:bodyPr/>
          <a:lstStyle/>
          <a:p>
            <a:r>
              <a:rPr lang="en-US" altLang="en-US" sz="2400" dirty="0"/>
              <a:t>Insert a new data A. Call </a:t>
            </a:r>
            <a:r>
              <a:rPr lang="en-US" altLang="en-US" sz="2400" b="1" dirty="0">
                <a:solidFill>
                  <a:srgbClr val="FF0000"/>
                </a:solidFill>
              </a:rPr>
              <a:t>new: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       </a:t>
            </a:r>
            <a:r>
              <a:rPr lang="en-US" altLang="en-US" sz="2400" dirty="0" err="1"/>
              <a:t>newPtr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List before insertion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After insertion to tail: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1447800" y="2209800"/>
            <a:ext cx="914400" cy="533400"/>
            <a:chOff x="816" y="2448"/>
            <a:chExt cx="576" cy="336"/>
          </a:xfrm>
        </p:grpSpPr>
        <p:sp>
          <p:nvSpPr>
            <p:cNvPr id="148485" name="Rectangle 5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48486" name="Rectangle 6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8487" name="Group 7"/>
          <p:cNvGrpSpPr>
            <a:grpSpLocks/>
          </p:cNvGrpSpPr>
          <p:nvPr/>
        </p:nvGrpSpPr>
        <p:grpSpPr bwMode="auto">
          <a:xfrm>
            <a:off x="2209800" y="2209800"/>
            <a:ext cx="1295400" cy="533400"/>
            <a:chOff x="1296" y="2448"/>
            <a:chExt cx="816" cy="336"/>
          </a:xfrm>
        </p:grpSpPr>
        <p:grpSp>
          <p:nvGrpSpPr>
            <p:cNvPr id="148488" name="Group 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48489" name="Rectangle 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48490" name="Rectangle 1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8491" name="Line 1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492" name="Group 12"/>
          <p:cNvGrpSpPr>
            <a:grpSpLocks/>
          </p:cNvGrpSpPr>
          <p:nvPr/>
        </p:nvGrpSpPr>
        <p:grpSpPr bwMode="auto">
          <a:xfrm>
            <a:off x="3352800" y="2209800"/>
            <a:ext cx="1295400" cy="533400"/>
            <a:chOff x="1296" y="2448"/>
            <a:chExt cx="816" cy="336"/>
          </a:xfrm>
        </p:grpSpPr>
        <p:grpSp>
          <p:nvGrpSpPr>
            <p:cNvPr id="148493" name="Group 13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48494" name="Rectangle 14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48495" name="Rectangle 15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8496" name="Line 16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497" name="Group 17"/>
          <p:cNvGrpSpPr>
            <a:grpSpLocks/>
          </p:cNvGrpSpPr>
          <p:nvPr/>
        </p:nvGrpSpPr>
        <p:grpSpPr bwMode="auto">
          <a:xfrm>
            <a:off x="5810470" y="2220516"/>
            <a:ext cx="1295400" cy="533400"/>
            <a:chOff x="1296" y="2448"/>
            <a:chExt cx="816" cy="336"/>
          </a:xfrm>
        </p:grpSpPr>
        <p:grpSp>
          <p:nvGrpSpPr>
            <p:cNvPr id="148498" name="Group 1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48499" name="Rectangle 1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48500" name="Rectangle 2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8501" name="Line 2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44958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03" name="Line 23"/>
          <p:cNvSpPr>
            <a:spLocks noChangeShapeType="1"/>
          </p:cNvSpPr>
          <p:nvPr/>
        </p:nvSpPr>
        <p:spPr bwMode="auto">
          <a:xfrm>
            <a:off x="4953000" y="2438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 flipV="1">
            <a:off x="1219200" y="2667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05" name="Rectangle 25"/>
          <p:cNvSpPr>
            <a:spLocks noChangeArrowheads="1"/>
          </p:cNvSpPr>
          <p:nvPr/>
        </p:nvSpPr>
        <p:spPr bwMode="auto">
          <a:xfrm>
            <a:off x="9144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head_ptr</a:t>
            </a:r>
          </a:p>
        </p:txBody>
      </p:sp>
      <p:sp>
        <p:nvSpPr>
          <p:cNvPr id="148506" name="Rectangle 26"/>
          <p:cNvSpPr>
            <a:spLocks noChangeArrowheads="1"/>
          </p:cNvSpPr>
          <p:nvPr/>
        </p:nvSpPr>
        <p:spPr bwMode="auto">
          <a:xfrm>
            <a:off x="64770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tail_ptr</a:t>
            </a:r>
          </a:p>
        </p:txBody>
      </p:sp>
      <p:sp>
        <p:nvSpPr>
          <p:cNvPr id="148507" name="Line 27"/>
          <p:cNvSpPr>
            <a:spLocks noChangeShapeType="1"/>
          </p:cNvSpPr>
          <p:nvPr/>
        </p:nvSpPr>
        <p:spPr bwMode="auto">
          <a:xfrm flipH="1" flipV="1">
            <a:off x="6896725" y="2781300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508" name="AutoShape 28"/>
          <p:cNvCxnSpPr>
            <a:cxnSpLocks noChangeShapeType="1"/>
            <a:stCxn id="148500" idx="0"/>
            <a:endCxn id="148500" idx="3"/>
          </p:cNvCxnSpPr>
          <p:nvPr/>
        </p:nvCxnSpPr>
        <p:spPr bwMode="auto">
          <a:xfrm rot="16200000" flipH="1">
            <a:off x="6896320" y="2277666"/>
            <a:ext cx="266700" cy="152400"/>
          </a:xfrm>
          <a:prstGeom prst="curvedConnector4">
            <a:avLst>
              <a:gd name="adj1" fmla="val -85714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8509" name="Group 29"/>
          <p:cNvGrpSpPr>
            <a:grpSpLocks/>
          </p:cNvGrpSpPr>
          <p:nvPr/>
        </p:nvGrpSpPr>
        <p:grpSpPr bwMode="auto">
          <a:xfrm>
            <a:off x="6668655" y="1257300"/>
            <a:ext cx="914400" cy="533400"/>
            <a:chOff x="816" y="2448"/>
            <a:chExt cx="576" cy="336"/>
          </a:xfrm>
        </p:grpSpPr>
        <p:sp>
          <p:nvSpPr>
            <p:cNvPr id="148510" name="Rectangle 30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148511" name="Rectangle 31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8512" name="Group 32"/>
          <p:cNvGrpSpPr>
            <a:grpSpLocks/>
          </p:cNvGrpSpPr>
          <p:nvPr/>
        </p:nvGrpSpPr>
        <p:grpSpPr bwMode="auto">
          <a:xfrm>
            <a:off x="914400" y="4038600"/>
            <a:ext cx="5638800" cy="533400"/>
            <a:chOff x="816" y="2448"/>
            <a:chExt cx="3552" cy="336"/>
          </a:xfrm>
        </p:grpSpPr>
        <p:grpSp>
          <p:nvGrpSpPr>
            <p:cNvPr id="148513" name="Group 33"/>
            <p:cNvGrpSpPr>
              <a:grpSpLocks/>
            </p:cNvGrpSpPr>
            <p:nvPr/>
          </p:nvGrpSpPr>
          <p:grpSpPr bwMode="auto">
            <a:xfrm>
              <a:off x="816" y="2448"/>
              <a:ext cx="576" cy="336"/>
              <a:chOff x="816" y="2448"/>
              <a:chExt cx="576" cy="336"/>
            </a:xfrm>
          </p:grpSpPr>
          <p:sp>
            <p:nvSpPr>
              <p:cNvPr id="148514" name="Rectangle 34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48515" name="Rectangle 35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516" name="Group 36"/>
            <p:cNvGrpSpPr>
              <a:grpSpLocks/>
            </p:cNvGrpSpPr>
            <p:nvPr/>
          </p:nvGrpSpPr>
          <p:grpSpPr bwMode="auto">
            <a:xfrm>
              <a:off x="1296" y="2448"/>
              <a:ext cx="816" cy="336"/>
              <a:chOff x="1296" y="2448"/>
              <a:chExt cx="816" cy="336"/>
            </a:xfrm>
          </p:grpSpPr>
          <p:grpSp>
            <p:nvGrpSpPr>
              <p:cNvPr id="148517" name="Group 37"/>
              <p:cNvGrpSpPr>
                <a:grpSpLocks/>
              </p:cNvGrpSpPr>
              <p:nvPr/>
            </p:nvGrpSpPr>
            <p:grpSpPr bwMode="auto">
              <a:xfrm>
                <a:off x="1536" y="2448"/>
                <a:ext cx="576" cy="336"/>
                <a:chOff x="816" y="2448"/>
                <a:chExt cx="576" cy="336"/>
              </a:xfrm>
            </p:grpSpPr>
            <p:sp>
              <p:nvSpPr>
                <p:cNvPr id="148518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448"/>
                  <a:ext cx="384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/>
                    <a:t>data</a:t>
                  </a:r>
                </a:p>
              </p:txBody>
            </p:sp>
            <p:sp>
              <p:nvSpPr>
                <p:cNvPr id="148519" name="Rectangle 39"/>
                <p:cNvSpPr>
                  <a:spLocks noChangeArrowheads="1"/>
                </p:cNvSpPr>
                <p:nvPr/>
              </p:nvSpPr>
              <p:spPr bwMode="auto">
                <a:xfrm>
                  <a:off x="1200" y="2448"/>
                  <a:ext cx="192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8520" name="Line 40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521" name="Group 41"/>
            <p:cNvGrpSpPr>
              <a:grpSpLocks/>
            </p:cNvGrpSpPr>
            <p:nvPr/>
          </p:nvGrpSpPr>
          <p:grpSpPr bwMode="auto">
            <a:xfrm>
              <a:off x="2016" y="2448"/>
              <a:ext cx="816" cy="336"/>
              <a:chOff x="1296" y="2448"/>
              <a:chExt cx="816" cy="336"/>
            </a:xfrm>
          </p:grpSpPr>
          <p:grpSp>
            <p:nvGrpSpPr>
              <p:cNvPr id="148522" name="Group 42"/>
              <p:cNvGrpSpPr>
                <a:grpSpLocks/>
              </p:cNvGrpSpPr>
              <p:nvPr/>
            </p:nvGrpSpPr>
            <p:grpSpPr bwMode="auto">
              <a:xfrm>
                <a:off x="1536" y="2448"/>
                <a:ext cx="576" cy="336"/>
                <a:chOff x="816" y="2448"/>
                <a:chExt cx="576" cy="336"/>
              </a:xfrm>
            </p:grpSpPr>
            <p:sp>
              <p:nvSpPr>
                <p:cNvPr id="148523" name="Rectangle 43"/>
                <p:cNvSpPr>
                  <a:spLocks noChangeArrowheads="1"/>
                </p:cNvSpPr>
                <p:nvPr/>
              </p:nvSpPr>
              <p:spPr bwMode="auto">
                <a:xfrm>
                  <a:off x="816" y="2448"/>
                  <a:ext cx="384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/>
                    <a:t>data</a:t>
                  </a:r>
                </a:p>
              </p:txBody>
            </p:sp>
            <p:sp>
              <p:nvSpPr>
                <p:cNvPr id="148524" name="Rectangle 44"/>
                <p:cNvSpPr>
                  <a:spLocks noChangeArrowheads="1"/>
                </p:cNvSpPr>
                <p:nvPr/>
              </p:nvSpPr>
              <p:spPr bwMode="auto">
                <a:xfrm>
                  <a:off x="1200" y="2448"/>
                  <a:ext cx="192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8525" name="Line 45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526" name="Group 46"/>
            <p:cNvGrpSpPr>
              <a:grpSpLocks/>
            </p:cNvGrpSpPr>
            <p:nvPr/>
          </p:nvGrpSpPr>
          <p:grpSpPr bwMode="auto">
            <a:xfrm>
              <a:off x="3552" y="2448"/>
              <a:ext cx="816" cy="336"/>
              <a:chOff x="1296" y="2448"/>
              <a:chExt cx="816" cy="336"/>
            </a:xfrm>
          </p:grpSpPr>
          <p:grpSp>
            <p:nvGrpSpPr>
              <p:cNvPr id="148527" name="Group 47"/>
              <p:cNvGrpSpPr>
                <a:grpSpLocks/>
              </p:cNvGrpSpPr>
              <p:nvPr/>
            </p:nvGrpSpPr>
            <p:grpSpPr bwMode="auto">
              <a:xfrm>
                <a:off x="1536" y="2448"/>
                <a:ext cx="576" cy="336"/>
                <a:chOff x="816" y="2448"/>
                <a:chExt cx="576" cy="336"/>
              </a:xfrm>
            </p:grpSpPr>
            <p:sp>
              <p:nvSpPr>
                <p:cNvPr id="148528" name="Rectangle 48"/>
                <p:cNvSpPr>
                  <a:spLocks noChangeArrowheads="1"/>
                </p:cNvSpPr>
                <p:nvPr/>
              </p:nvSpPr>
              <p:spPr bwMode="auto">
                <a:xfrm>
                  <a:off x="816" y="2448"/>
                  <a:ext cx="384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/>
                    <a:t>data</a:t>
                  </a:r>
                </a:p>
              </p:txBody>
            </p:sp>
            <p:sp>
              <p:nvSpPr>
                <p:cNvPr id="148529" name="Rectangle 49"/>
                <p:cNvSpPr>
                  <a:spLocks noChangeArrowheads="1"/>
                </p:cNvSpPr>
                <p:nvPr/>
              </p:nvSpPr>
              <p:spPr bwMode="auto">
                <a:xfrm>
                  <a:off x="1200" y="2448"/>
                  <a:ext cx="192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8530" name="Line 50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531" name="Line 51"/>
            <p:cNvSpPr>
              <a:spLocks noChangeShapeType="1"/>
            </p:cNvSpPr>
            <p:nvPr/>
          </p:nvSpPr>
          <p:spPr bwMode="auto">
            <a:xfrm>
              <a:off x="273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2" name="Line 52"/>
            <p:cNvSpPr>
              <a:spLocks noChangeShapeType="1"/>
            </p:cNvSpPr>
            <p:nvPr/>
          </p:nvSpPr>
          <p:spPr bwMode="auto">
            <a:xfrm>
              <a:off x="3024" y="2592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533" name="Line 53"/>
          <p:cNvSpPr>
            <a:spLocks noChangeShapeType="1"/>
          </p:cNvSpPr>
          <p:nvPr/>
        </p:nvSpPr>
        <p:spPr bwMode="auto">
          <a:xfrm flipV="1">
            <a:off x="6858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34" name="Rectangle 54"/>
          <p:cNvSpPr>
            <a:spLocks noChangeArrowheads="1"/>
          </p:cNvSpPr>
          <p:nvPr/>
        </p:nvSpPr>
        <p:spPr bwMode="auto">
          <a:xfrm>
            <a:off x="323528" y="4848954"/>
            <a:ext cx="1434069" cy="4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err="1"/>
              <a:t>head_ptr</a:t>
            </a:r>
            <a:endParaRPr lang="en-US" altLang="en-US" dirty="0"/>
          </a:p>
        </p:txBody>
      </p:sp>
      <p:sp>
        <p:nvSpPr>
          <p:cNvPr id="148535" name="Rectangle 55"/>
          <p:cNvSpPr>
            <a:spLocks noChangeArrowheads="1"/>
          </p:cNvSpPr>
          <p:nvPr/>
        </p:nvSpPr>
        <p:spPr bwMode="auto">
          <a:xfrm>
            <a:off x="7010400" y="4648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tail_ptr</a:t>
            </a:r>
          </a:p>
        </p:txBody>
      </p:sp>
      <p:sp>
        <p:nvSpPr>
          <p:cNvPr id="148536" name="Line 56"/>
          <p:cNvSpPr>
            <a:spLocks noChangeShapeType="1"/>
          </p:cNvSpPr>
          <p:nvPr/>
        </p:nvSpPr>
        <p:spPr bwMode="auto">
          <a:xfrm flipH="1" flipV="1">
            <a:off x="7505388" y="4620354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544" name="Group 64"/>
          <p:cNvGrpSpPr>
            <a:grpSpLocks/>
          </p:cNvGrpSpPr>
          <p:nvPr/>
        </p:nvGrpSpPr>
        <p:grpSpPr bwMode="auto">
          <a:xfrm>
            <a:off x="6400800" y="4038600"/>
            <a:ext cx="1295400" cy="533400"/>
            <a:chOff x="4512" y="2112"/>
            <a:chExt cx="816" cy="336"/>
          </a:xfrm>
        </p:grpSpPr>
        <p:cxnSp>
          <p:nvCxnSpPr>
            <p:cNvPr id="148537" name="AutoShape 57"/>
            <p:cNvCxnSpPr>
              <a:cxnSpLocks noChangeShapeType="1"/>
            </p:cNvCxnSpPr>
            <p:nvPr/>
          </p:nvCxnSpPr>
          <p:spPr bwMode="auto">
            <a:xfrm rot="5400000" flipV="1">
              <a:off x="5196" y="2148"/>
              <a:ext cx="168" cy="96"/>
            </a:xfrm>
            <a:prstGeom prst="curvedConnector4">
              <a:avLst>
                <a:gd name="adj1" fmla="val -85713"/>
                <a:gd name="adj2" fmla="val 250000"/>
              </a:avLst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8538" name="Group 58"/>
            <p:cNvGrpSpPr>
              <a:grpSpLocks/>
            </p:cNvGrpSpPr>
            <p:nvPr/>
          </p:nvGrpSpPr>
          <p:grpSpPr bwMode="auto">
            <a:xfrm>
              <a:off x="4752" y="2112"/>
              <a:ext cx="576" cy="336"/>
              <a:chOff x="816" y="2448"/>
              <a:chExt cx="576" cy="336"/>
            </a:xfrm>
          </p:grpSpPr>
          <p:sp>
            <p:nvSpPr>
              <p:cNvPr id="148539" name="Rectangle 5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A</a:t>
                </a:r>
              </a:p>
            </p:txBody>
          </p:sp>
          <p:sp>
            <p:nvSpPr>
              <p:cNvPr id="148540" name="Rectangle 6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8541" name="Line 61"/>
            <p:cNvSpPr>
              <a:spLocks noChangeShapeType="1"/>
            </p:cNvSpPr>
            <p:nvPr/>
          </p:nvSpPr>
          <p:spPr bwMode="auto">
            <a:xfrm>
              <a:off x="4512" y="2256"/>
              <a:ext cx="240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542" name="Line 62"/>
          <p:cNvSpPr>
            <a:spLocks noChangeShapeType="1"/>
          </p:cNvSpPr>
          <p:nvPr/>
        </p:nvSpPr>
        <p:spPr bwMode="auto">
          <a:xfrm>
            <a:off x="6200212" y="1524000"/>
            <a:ext cx="3810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3" name="Rectangle 63"/>
          <p:cNvSpPr>
            <a:spLocks noChangeArrowheads="1"/>
          </p:cNvSpPr>
          <p:nvPr/>
        </p:nvSpPr>
        <p:spPr bwMode="auto">
          <a:xfrm>
            <a:off x="1295400" y="5257800"/>
            <a:ext cx="6019800" cy="914400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The link value in the new node = NULL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The link value of the old last node = </a:t>
            </a:r>
            <a:r>
              <a:rPr lang="en-US" altLang="en-US" dirty="0" err="1"/>
              <a:t>newPtr</a:t>
            </a:r>
            <a:endParaRPr lang="en-US" altLang="en-US"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7291580" y="1279230"/>
            <a:ext cx="228600" cy="46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CB74A46D-881A-4D2B-BD91-4F8A89B40E73}"/>
              </a:ext>
            </a:extLst>
          </p:cNvPr>
          <p:cNvCxnSpPr>
            <a:cxnSpLocks/>
          </p:cNvCxnSpPr>
          <p:nvPr/>
        </p:nvCxnSpPr>
        <p:spPr>
          <a:xfrm flipH="1">
            <a:off x="7391400" y="4079917"/>
            <a:ext cx="287777" cy="492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E7CD76A3-829D-4344-B4CD-E48114542CAA}"/>
              </a:ext>
            </a:extLst>
          </p:cNvPr>
          <p:cNvCxnSpPr/>
          <p:nvPr/>
        </p:nvCxnSpPr>
        <p:spPr>
          <a:xfrm>
            <a:off x="6934200" y="2386609"/>
            <a:ext cx="11349" cy="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CCAAD892-5B4D-4081-975E-47E26AB1A766}"/>
              </a:ext>
            </a:extLst>
          </p:cNvPr>
          <p:cNvCxnSpPr>
            <a:cxnSpLocks/>
          </p:cNvCxnSpPr>
          <p:nvPr/>
        </p:nvCxnSpPr>
        <p:spPr>
          <a:xfrm flipV="1">
            <a:off x="6860751" y="2261592"/>
            <a:ext cx="225849" cy="391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53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7974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Insert – inside the List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r>
              <a:rPr lang="en-US" altLang="en-US" sz="2400" dirty="0"/>
              <a:t>Insert a new data A. Call </a:t>
            </a:r>
            <a:r>
              <a:rPr lang="en-US" altLang="en-US" sz="2400" b="1" dirty="0">
                <a:solidFill>
                  <a:srgbClr val="FF0000"/>
                </a:solidFill>
              </a:rPr>
              <a:t>new:</a:t>
            </a:r>
            <a:r>
              <a:rPr lang="en-US" altLang="en-US" sz="2400" dirty="0"/>
              <a:t>        </a:t>
            </a:r>
            <a:r>
              <a:rPr lang="en-US" altLang="en-US" sz="2400" dirty="0" err="1"/>
              <a:t>newPtr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List before insertion: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After insertion in </a:t>
            </a:r>
            <a:r>
              <a:rPr lang="en-US" altLang="en-US" sz="2400" dirty="0">
                <a:solidFill>
                  <a:srgbClr val="FF0000"/>
                </a:solidFill>
              </a:rPr>
              <a:t>3</a:t>
            </a:r>
            <a:r>
              <a:rPr lang="en-US" altLang="en-US" sz="2400" baseline="30000" dirty="0">
                <a:solidFill>
                  <a:srgbClr val="FF0000"/>
                </a:solidFill>
              </a:rPr>
              <a:t>rd</a:t>
            </a:r>
            <a:r>
              <a:rPr lang="en-US" altLang="en-US" sz="2400" dirty="0"/>
              <a:t> position: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149508" name="Group 4"/>
          <p:cNvGrpSpPr>
            <a:grpSpLocks/>
          </p:cNvGrpSpPr>
          <p:nvPr/>
        </p:nvGrpSpPr>
        <p:grpSpPr bwMode="auto">
          <a:xfrm>
            <a:off x="1447800" y="2209800"/>
            <a:ext cx="914400" cy="533400"/>
            <a:chOff x="816" y="2448"/>
            <a:chExt cx="576" cy="336"/>
          </a:xfrm>
        </p:grpSpPr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11" name="Group 7"/>
          <p:cNvGrpSpPr>
            <a:grpSpLocks/>
          </p:cNvGrpSpPr>
          <p:nvPr/>
        </p:nvGrpSpPr>
        <p:grpSpPr bwMode="auto">
          <a:xfrm>
            <a:off x="2209800" y="2209800"/>
            <a:ext cx="1295400" cy="533400"/>
            <a:chOff x="1296" y="2448"/>
            <a:chExt cx="816" cy="336"/>
          </a:xfrm>
        </p:grpSpPr>
        <p:grpSp>
          <p:nvGrpSpPr>
            <p:cNvPr id="149512" name="Group 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49513" name="Rectangle 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49514" name="Rectangle 1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515" name="Line 1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516" name="Group 12"/>
          <p:cNvGrpSpPr>
            <a:grpSpLocks/>
          </p:cNvGrpSpPr>
          <p:nvPr/>
        </p:nvGrpSpPr>
        <p:grpSpPr bwMode="auto">
          <a:xfrm>
            <a:off x="3368842" y="2171700"/>
            <a:ext cx="1295400" cy="533400"/>
            <a:chOff x="1296" y="2448"/>
            <a:chExt cx="816" cy="336"/>
          </a:xfrm>
        </p:grpSpPr>
        <p:grpSp>
          <p:nvGrpSpPr>
            <p:cNvPr id="149517" name="Group 13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49518" name="Rectangle 14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49519" name="Rectangle 15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521" name="Group 17"/>
          <p:cNvGrpSpPr>
            <a:grpSpLocks/>
          </p:cNvGrpSpPr>
          <p:nvPr/>
        </p:nvGrpSpPr>
        <p:grpSpPr bwMode="auto">
          <a:xfrm>
            <a:off x="5791200" y="2209800"/>
            <a:ext cx="1295400" cy="533400"/>
            <a:chOff x="1296" y="2448"/>
            <a:chExt cx="816" cy="336"/>
          </a:xfrm>
        </p:grpSpPr>
        <p:grpSp>
          <p:nvGrpSpPr>
            <p:cNvPr id="149522" name="Group 1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49523" name="Rectangle 1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49524" name="Rectangle 2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525" name="Line 2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44958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7" name="Line 23"/>
          <p:cNvSpPr>
            <a:spLocks noChangeShapeType="1"/>
          </p:cNvSpPr>
          <p:nvPr/>
        </p:nvSpPr>
        <p:spPr bwMode="auto">
          <a:xfrm>
            <a:off x="4953000" y="2438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8" name="Line 24"/>
          <p:cNvSpPr>
            <a:spLocks noChangeShapeType="1"/>
          </p:cNvSpPr>
          <p:nvPr/>
        </p:nvSpPr>
        <p:spPr bwMode="auto">
          <a:xfrm flipV="1">
            <a:off x="1219200" y="2667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9144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head_ptr</a:t>
            </a: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64770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tail_ptr</a:t>
            </a:r>
          </a:p>
        </p:txBody>
      </p:sp>
      <p:sp>
        <p:nvSpPr>
          <p:cNvPr id="149531" name="Line 27"/>
          <p:cNvSpPr>
            <a:spLocks noChangeShapeType="1"/>
          </p:cNvSpPr>
          <p:nvPr/>
        </p:nvSpPr>
        <p:spPr bwMode="auto">
          <a:xfrm flipH="1" flipV="1">
            <a:off x="6934200" y="2743200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9532" name="AutoShape 28"/>
          <p:cNvCxnSpPr>
            <a:cxnSpLocks noChangeShapeType="1"/>
            <a:stCxn id="149524" idx="0"/>
            <a:endCxn id="149524" idx="3"/>
          </p:cNvCxnSpPr>
          <p:nvPr/>
        </p:nvCxnSpPr>
        <p:spPr bwMode="auto">
          <a:xfrm rot="5400000" flipV="1">
            <a:off x="6877050" y="2266950"/>
            <a:ext cx="266700" cy="152400"/>
          </a:xfrm>
          <a:prstGeom prst="curvedConnector4">
            <a:avLst>
              <a:gd name="adj1" fmla="val -85713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9533" name="Group 29"/>
          <p:cNvGrpSpPr>
            <a:grpSpLocks/>
          </p:cNvGrpSpPr>
          <p:nvPr/>
        </p:nvGrpSpPr>
        <p:grpSpPr bwMode="auto">
          <a:xfrm>
            <a:off x="6743700" y="1231404"/>
            <a:ext cx="990600" cy="533400"/>
            <a:chOff x="768" y="2448"/>
            <a:chExt cx="624" cy="336"/>
          </a:xfrm>
        </p:grpSpPr>
        <p:sp>
          <p:nvSpPr>
            <p:cNvPr id="149534" name="Rectangle 30"/>
            <p:cNvSpPr>
              <a:spLocks noChangeArrowheads="1"/>
            </p:cNvSpPr>
            <p:nvPr/>
          </p:nvSpPr>
          <p:spPr bwMode="auto">
            <a:xfrm>
              <a:off x="768" y="2448"/>
              <a:ext cx="432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data</a:t>
              </a:r>
            </a:p>
          </p:txBody>
        </p:sp>
        <p:sp>
          <p:nvSpPr>
            <p:cNvPr id="149535" name="Rectangle 31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37" name="Group 33"/>
          <p:cNvGrpSpPr>
            <a:grpSpLocks/>
          </p:cNvGrpSpPr>
          <p:nvPr/>
        </p:nvGrpSpPr>
        <p:grpSpPr bwMode="auto">
          <a:xfrm>
            <a:off x="1905000" y="4038600"/>
            <a:ext cx="914400" cy="533400"/>
            <a:chOff x="816" y="2448"/>
            <a:chExt cx="576" cy="336"/>
          </a:xfrm>
        </p:grpSpPr>
        <p:sp>
          <p:nvSpPr>
            <p:cNvPr id="149538" name="Rectangle 34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49539" name="Rectangle 35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40" name="Group 36"/>
          <p:cNvGrpSpPr>
            <a:grpSpLocks/>
          </p:cNvGrpSpPr>
          <p:nvPr/>
        </p:nvGrpSpPr>
        <p:grpSpPr bwMode="auto">
          <a:xfrm>
            <a:off x="2667000" y="4038600"/>
            <a:ext cx="1295400" cy="533400"/>
            <a:chOff x="1296" y="2448"/>
            <a:chExt cx="816" cy="336"/>
          </a:xfrm>
        </p:grpSpPr>
        <p:grpSp>
          <p:nvGrpSpPr>
            <p:cNvPr id="149541" name="Group 37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49542" name="Rectangle 38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A</a:t>
                </a:r>
              </a:p>
            </p:txBody>
          </p:sp>
          <p:sp>
            <p:nvSpPr>
              <p:cNvPr id="149543" name="Rectangle 39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545" name="Group 41"/>
          <p:cNvGrpSpPr>
            <a:grpSpLocks/>
          </p:cNvGrpSpPr>
          <p:nvPr/>
        </p:nvGrpSpPr>
        <p:grpSpPr bwMode="auto">
          <a:xfrm>
            <a:off x="3810000" y="4038600"/>
            <a:ext cx="1295400" cy="533400"/>
            <a:chOff x="1296" y="2448"/>
            <a:chExt cx="816" cy="336"/>
          </a:xfrm>
        </p:grpSpPr>
        <p:grpSp>
          <p:nvGrpSpPr>
            <p:cNvPr id="149546" name="Group 42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49547" name="Rectangle 43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49548" name="Rectangle 44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549" name="Line 45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550" name="Group 46"/>
          <p:cNvGrpSpPr>
            <a:grpSpLocks/>
          </p:cNvGrpSpPr>
          <p:nvPr/>
        </p:nvGrpSpPr>
        <p:grpSpPr bwMode="auto">
          <a:xfrm>
            <a:off x="6248400" y="4038600"/>
            <a:ext cx="1295400" cy="533400"/>
            <a:chOff x="1296" y="2448"/>
            <a:chExt cx="816" cy="336"/>
          </a:xfrm>
        </p:grpSpPr>
        <p:grpSp>
          <p:nvGrpSpPr>
            <p:cNvPr id="149551" name="Group 47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49552" name="Rectangle 48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49553" name="Rectangle 49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554" name="Line 50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555" name="Line 51"/>
          <p:cNvSpPr>
            <a:spLocks noChangeShapeType="1"/>
          </p:cNvSpPr>
          <p:nvPr/>
        </p:nvSpPr>
        <p:spPr bwMode="auto">
          <a:xfrm>
            <a:off x="49530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56" name="Line 52"/>
          <p:cNvSpPr>
            <a:spLocks noChangeShapeType="1"/>
          </p:cNvSpPr>
          <p:nvPr/>
        </p:nvSpPr>
        <p:spPr bwMode="auto">
          <a:xfrm>
            <a:off x="5410200" y="42672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57" name="Line 53"/>
          <p:cNvSpPr>
            <a:spLocks noChangeShapeType="1"/>
          </p:cNvSpPr>
          <p:nvPr/>
        </p:nvSpPr>
        <p:spPr bwMode="auto">
          <a:xfrm flipV="1">
            <a:off x="6858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58" name="Rectangle 54"/>
          <p:cNvSpPr>
            <a:spLocks noChangeArrowheads="1"/>
          </p:cNvSpPr>
          <p:nvPr/>
        </p:nvSpPr>
        <p:spPr bwMode="auto">
          <a:xfrm>
            <a:off x="512618" y="49149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head_ptr</a:t>
            </a:r>
            <a:endParaRPr lang="en-US" altLang="en-US" dirty="0"/>
          </a:p>
        </p:txBody>
      </p:sp>
      <p:sp>
        <p:nvSpPr>
          <p:cNvPr id="149559" name="Rectangle 55"/>
          <p:cNvSpPr>
            <a:spLocks noChangeArrowheads="1"/>
          </p:cNvSpPr>
          <p:nvPr/>
        </p:nvSpPr>
        <p:spPr bwMode="auto">
          <a:xfrm>
            <a:off x="6934200" y="4572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tail_ptr</a:t>
            </a:r>
          </a:p>
        </p:txBody>
      </p:sp>
      <p:sp>
        <p:nvSpPr>
          <p:cNvPr id="149560" name="Line 56"/>
          <p:cNvSpPr>
            <a:spLocks noChangeShapeType="1"/>
          </p:cNvSpPr>
          <p:nvPr/>
        </p:nvSpPr>
        <p:spPr bwMode="auto">
          <a:xfrm flipH="1" flipV="1">
            <a:off x="7408889" y="4550139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9561" name="AutoShape 57"/>
          <p:cNvCxnSpPr>
            <a:cxnSpLocks noChangeShapeType="1"/>
            <a:stCxn id="149553" idx="0"/>
            <a:endCxn id="149553" idx="3"/>
          </p:cNvCxnSpPr>
          <p:nvPr/>
        </p:nvCxnSpPr>
        <p:spPr bwMode="auto">
          <a:xfrm rot="5400000" flipV="1">
            <a:off x="7334250" y="4095750"/>
            <a:ext cx="266700" cy="152400"/>
          </a:xfrm>
          <a:prstGeom prst="curvedConnector4">
            <a:avLst>
              <a:gd name="adj1" fmla="val -85713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9562" name="Group 58"/>
          <p:cNvGrpSpPr>
            <a:grpSpLocks/>
          </p:cNvGrpSpPr>
          <p:nvPr/>
        </p:nvGrpSpPr>
        <p:grpSpPr bwMode="auto">
          <a:xfrm>
            <a:off x="762000" y="4038600"/>
            <a:ext cx="914400" cy="533400"/>
            <a:chOff x="816" y="2448"/>
            <a:chExt cx="576" cy="336"/>
          </a:xfrm>
        </p:grpSpPr>
        <p:sp>
          <p:nvSpPr>
            <p:cNvPr id="149563" name="Rectangle 59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49564" name="Rectangle 60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565" name="Line 61"/>
          <p:cNvSpPr>
            <a:spLocks noChangeShapeType="1"/>
          </p:cNvSpPr>
          <p:nvPr/>
        </p:nvSpPr>
        <p:spPr bwMode="auto">
          <a:xfrm>
            <a:off x="1524000" y="4267200"/>
            <a:ext cx="3810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66" name="Line 62"/>
          <p:cNvSpPr>
            <a:spLocks noChangeShapeType="1"/>
          </p:cNvSpPr>
          <p:nvPr/>
        </p:nvSpPr>
        <p:spPr bwMode="auto">
          <a:xfrm>
            <a:off x="6316821" y="1527789"/>
            <a:ext cx="3810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67" name="Rectangle 63"/>
          <p:cNvSpPr>
            <a:spLocks noChangeArrowheads="1"/>
          </p:cNvSpPr>
          <p:nvPr/>
        </p:nvSpPr>
        <p:spPr bwMode="auto">
          <a:xfrm>
            <a:off x="658091" y="5464540"/>
            <a:ext cx="7543800" cy="914400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The link-value in the new node = link-value of 2</a:t>
            </a:r>
            <a:r>
              <a:rPr lang="en-US" altLang="en-US" baseline="30000" dirty="0"/>
              <a:t>nd</a:t>
            </a:r>
            <a:r>
              <a:rPr lang="en-US" altLang="en-US" dirty="0"/>
              <a:t> item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The new link-value of 2</a:t>
            </a:r>
            <a:r>
              <a:rPr lang="en-US" altLang="en-US" baseline="30000" dirty="0"/>
              <a:t>nd</a:t>
            </a:r>
            <a:r>
              <a:rPr lang="en-US" altLang="en-US" dirty="0"/>
              <a:t> node = </a:t>
            </a:r>
            <a:r>
              <a:rPr lang="en-US" altLang="en-US" dirty="0" err="1"/>
              <a:t>newPtr</a:t>
            </a:r>
            <a:endParaRPr lang="en-US" alt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467600" y="1295400"/>
            <a:ext cx="266700" cy="46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1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50825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Delete – the First Node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r>
              <a:rPr lang="en-US" altLang="en-US" sz="2400" dirty="0"/>
              <a:t>List before deletion:         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List after deletion of the First item: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150532" name="Group 4"/>
          <p:cNvGrpSpPr>
            <a:grpSpLocks/>
          </p:cNvGrpSpPr>
          <p:nvPr/>
        </p:nvGrpSpPr>
        <p:grpSpPr bwMode="auto">
          <a:xfrm>
            <a:off x="1295400" y="2209800"/>
            <a:ext cx="914400" cy="533400"/>
            <a:chOff x="816" y="2448"/>
            <a:chExt cx="576" cy="336"/>
          </a:xfrm>
        </p:grpSpPr>
        <p:sp>
          <p:nvSpPr>
            <p:cNvPr id="150533" name="Rectangle 5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data</a:t>
              </a:r>
            </a:p>
          </p:txBody>
        </p:sp>
        <p:sp>
          <p:nvSpPr>
            <p:cNvPr id="150534" name="Rectangle 6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0535" name="Group 7"/>
          <p:cNvGrpSpPr>
            <a:grpSpLocks/>
          </p:cNvGrpSpPr>
          <p:nvPr/>
        </p:nvGrpSpPr>
        <p:grpSpPr bwMode="auto">
          <a:xfrm>
            <a:off x="2057400" y="2209800"/>
            <a:ext cx="1295400" cy="533400"/>
            <a:chOff x="1296" y="2448"/>
            <a:chExt cx="816" cy="336"/>
          </a:xfrm>
        </p:grpSpPr>
        <p:grpSp>
          <p:nvGrpSpPr>
            <p:cNvPr id="150536" name="Group 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0537" name="Rectangle 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0538" name="Rectangle 1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0539" name="Line 1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540" name="Group 12"/>
          <p:cNvGrpSpPr>
            <a:grpSpLocks/>
          </p:cNvGrpSpPr>
          <p:nvPr/>
        </p:nvGrpSpPr>
        <p:grpSpPr bwMode="auto">
          <a:xfrm>
            <a:off x="3200400" y="2209800"/>
            <a:ext cx="1295400" cy="533400"/>
            <a:chOff x="1296" y="2448"/>
            <a:chExt cx="816" cy="336"/>
          </a:xfrm>
        </p:grpSpPr>
        <p:grpSp>
          <p:nvGrpSpPr>
            <p:cNvPr id="150541" name="Group 13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0542" name="Rectangle 14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0543" name="Rectangle 15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0544" name="Line 16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545" name="Group 17"/>
          <p:cNvGrpSpPr>
            <a:grpSpLocks/>
          </p:cNvGrpSpPr>
          <p:nvPr/>
        </p:nvGrpSpPr>
        <p:grpSpPr bwMode="auto">
          <a:xfrm>
            <a:off x="6629400" y="2209800"/>
            <a:ext cx="1295400" cy="533400"/>
            <a:chOff x="1296" y="2448"/>
            <a:chExt cx="816" cy="336"/>
          </a:xfrm>
        </p:grpSpPr>
        <p:grpSp>
          <p:nvGrpSpPr>
            <p:cNvPr id="150546" name="Group 1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0547" name="Rectangle 1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0548" name="Rectangle 2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0549" name="Line 2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550" name="Line 22"/>
          <p:cNvSpPr>
            <a:spLocks noChangeShapeType="1"/>
          </p:cNvSpPr>
          <p:nvPr/>
        </p:nvSpPr>
        <p:spPr bwMode="auto">
          <a:xfrm>
            <a:off x="43434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1" name="Line 23"/>
          <p:cNvSpPr>
            <a:spLocks noChangeShapeType="1"/>
          </p:cNvSpPr>
          <p:nvPr/>
        </p:nvSpPr>
        <p:spPr bwMode="auto">
          <a:xfrm>
            <a:off x="4800600" y="2438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2" name="Line 24"/>
          <p:cNvSpPr>
            <a:spLocks noChangeShapeType="1"/>
          </p:cNvSpPr>
          <p:nvPr/>
        </p:nvSpPr>
        <p:spPr bwMode="auto">
          <a:xfrm flipV="1">
            <a:off x="1219200" y="2667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3" name="Rectangle 25"/>
          <p:cNvSpPr>
            <a:spLocks noChangeArrowheads="1"/>
          </p:cNvSpPr>
          <p:nvPr/>
        </p:nvSpPr>
        <p:spPr bwMode="auto">
          <a:xfrm>
            <a:off x="9144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head_ptr</a:t>
            </a:r>
          </a:p>
        </p:txBody>
      </p:sp>
      <p:sp>
        <p:nvSpPr>
          <p:cNvPr id="150554" name="Rectangle 26"/>
          <p:cNvSpPr>
            <a:spLocks noChangeArrowheads="1"/>
          </p:cNvSpPr>
          <p:nvPr/>
        </p:nvSpPr>
        <p:spPr bwMode="auto">
          <a:xfrm>
            <a:off x="7583055" y="3122639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tail_ptr</a:t>
            </a:r>
            <a:endParaRPr lang="en-US" altLang="en-US" dirty="0"/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 flipH="1" flipV="1">
            <a:off x="7825509" y="2819400"/>
            <a:ext cx="228600" cy="344461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0556" name="AutoShape 28"/>
          <p:cNvCxnSpPr>
            <a:cxnSpLocks noChangeShapeType="1"/>
            <a:stCxn id="150548" idx="0"/>
            <a:endCxn id="150548" idx="3"/>
          </p:cNvCxnSpPr>
          <p:nvPr/>
        </p:nvCxnSpPr>
        <p:spPr bwMode="auto">
          <a:xfrm rot="5400000" flipV="1">
            <a:off x="7715250" y="2266950"/>
            <a:ext cx="266700" cy="152400"/>
          </a:xfrm>
          <a:prstGeom prst="curvedConnector4">
            <a:avLst>
              <a:gd name="adj1" fmla="val -85713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0560" name="Group 32"/>
          <p:cNvGrpSpPr>
            <a:grpSpLocks/>
          </p:cNvGrpSpPr>
          <p:nvPr/>
        </p:nvGrpSpPr>
        <p:grpSpPr bwMode="auto">
          <a:xfrm>
            <a:off x="2438400" y="4038600"/>
            <a:ext cx="914400" cy="533400"/>
            <a:chOff x="816" y="2448"/>
            <a:chExt cx="576" cy="336"/>
          </a:xfrm>
        </p:grpSpPr>
        <p:sp>
          <p:nvSpPr>
            <p:cNvPr id="150561" name="Rectangle 33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50562" name="Rectangle 34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0563" name="Group 35"/>
          <p:cNvGrpSpPr>
            <a:grpSpLocks/>
          </p:cNvGrpSpPr>
          <p:nvPr/>
        </p:nvGrpSpPr>
        <p:grpSpPr bwMode="auto">
          <a:xfrm>
            <a:off x="3200400" y="4038600"/>
            <a:ext cx="1295400" cy="533400"/>
            <a:chOff x="1296" y="2448"/>
            <a:chExt cx="816" cy="336"/>
          </a:xfrm>
        </p:grpSpPr>
        <p:grpSp>
          <p:nvGrpSpPr>
            <p:cNvPr id="150564" name="Group 36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0565" name="Rectangle 37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0566" name="Rectangle 3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0567" name="Line 39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568" name="Group 40"/>
          <p:cNvGrpSpPr>
            <a:grpSpLocks/>
          </p:cNvGrpSpPr>
          <p:nvPr/>
        </p:nvGrpSpPr>
        <p:grpSpPr bwMode="auto">
          <a:xfrm>
            <a:off x="5410200" y="4038600"/>
            <a:ext cx="1295400" cy="533400"/>
            <a:chOff x="1296" y="2448"/>
            <a:chExt cx="816" cy="336"/>
          </a:xfrm>
        </p:grpSpPr>
        <p:grpSp>
          <p:nvGrpSpPr>
            <p:cNvPr id="150569" name="Group 41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0570" name="Rectangle 42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0571" name="Rectangle 43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0572" name="Line 44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573" name="Group 45"/>
          <p:cNvGrpSpPr>
            <a:grpSpLocks/>
          </p:cNvGrpSpPr>
          <p:nvPr/>
        </p:nvGrpSpPr>
        <p:grpSpPr bwMode="auto">
          <a:xfrm>
            <a:off x="6553200" y="4038600"/>
            <a:ext cx="1295400" cy="533400"/>
            <a:chOff x="1296" y="2448"/>
            <a:chExt cx="816" cy="336"/>
          </a:xfrm>
        </p:grpSpPr>
        <p:grpSp>
          <p:nvGrpSpPr>
            <p:cNvPr id="150574" name="Group 46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0575" name="Rectangle 47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0576" name="Rectangle 4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0577" name="Line 49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578" name="Line 50"/>
          <p:cNvSpPr>
            <a:spLocks noChangeShapeType="1"/>
          </p:cNvSpPr>
          <p:nvPr/>
        </p:nvSpPr>
        <p:spPr bwMode="auto">
          <a:xfrm>
            <a:off x="43434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79" name="Line 51"/>
          <p:cNvSpPr>
            <a:spLocks noChangeShapeType="1"/>
          </p:cNvSpPr>
          <p:nvPr/>
        </p:nvSpPr>
        <p:spPr bwMode="auto">
          <a:xfrm>
            <a:off x="4724400" y="42672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80" name="Line 52"/>
          <p:cNvSpPr>
            <a:spLocks noChangeShapeType="1"/>
          </p:cNvSpPr>
          <p:nvPr/>
        </p:nvSpPr>
        <p:spPr bwMode="auto">
          <a:xfrm flipV="1">
            <a:off x="2292558" y="4572000"/>
            <a:ext cx="374442" cy="4413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143000" y="4724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head_ptr</a:t>
            </a:r>
          </a:p>
        </p:txBody>
      </p:sp>
      <p:sp>
        <p:nvSpPr>
          <p:cNvPr id="150582" name="Rectangle 54"/>
          <p:cNvSpPr>
            <a:spLocks noChangeArrowheads="1"/>
          </p:cNvSpPr>
          <p:nvPr/>
        </p:nvSpPr>
        <p:spPr bwMode="auto">
          <a:xfrm>
            <a:off x="7488013" y="4855155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err="1"/>
              <a:t>tail_ptr</a:t>
            </a:r>
            <a:endParaRPr lang="en-US" altLang="en-US" dirty="0"/>
          </a:p>
        </p:txBody>
      </p:sp>
      <p:sp>
        <p:nvSpPr>
          <p:cNvPr id="150583" name="Line 55"/>
          <p:cNvSpPr>
            <a:spLocks noChangeShapeType="1"/>
          </p:cNvSpPr>
          <p:nvPr/>
        </p:nvSpPr>
        <p:spPr bwMode="auto">
          <a:xfrm flipH="1" flipV="1">
            <a:off x="7754897" y="4588455"/>
            <a:ext cx="298242" cy="33337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0584" name="AutoShape 56"/>
          <p:cNvCxnSpPr>
            <a:cxnSpLocks noChangeShapeType="1"/>
            <a:stCxn id="150576" idx="0"/>
            <a:endCxn id="150576" idx="3"/>
          </p:cNvCxnSpPr>
          <p:nvPr/>
        </p:nvCxnSpPr>
        <p:spPr bwMode="auto">
          <a:xfrm rot="5400000" flipV="1">
            <a:off x="7639050" y="4095750"/>
            <a:ext cx="266700" cy="152400"/>
          </a:xfrm>
          <a:prstGeom prst="curvedConnector4">
            <a:avLst>
              <a:gd name="adj1" fmla="val -85713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0585" name="Group 57"/>
          <p:cNvGrpSpPr>
            <a:grpSpLocks/>
          </p:cNvGrpSpPr>
          <p:nvPr/>
        </p:nvGrpSpPr>
        <p:grpSpPr bwMode="auto">
          <a:xfrm>
            <a:off x="1295400" y="4038600"/>
            <a:ext cx="914400" cy="533400"/>
            <a:chOff x="816" y="2448"/>
            <a:chExt cx="576" cy="336"/>
          </a:xfrm>
        </p:grpSpPr>
        <p:sp>
          <p:nvSpPr>
            <p:cNvPr id="150586" name="Rectangle 58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50587" name="Rectangle 59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590" name="Rectangle 62"/>
          <p:cNvSpPr>
            <a:spLocks noChangeArrowheads="1"/>
          </p:cNvSpPr>
          <p:nvPr/>
        </p:nvSpPr>
        <p:spPr bwMode="auto">
          <a:xfrm>
            <a:off x="762000" y="5257800"/>
            <a:ext cx="7543800" cy="914400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The new value of </a:t>
            </a:r>
            <a:r>
              <a:rPr lang="en-US" altLang="en-US" dirty="0" err="1"/>
              <a:t>head_ptr</a:t>
            </a:r>
            <a:r>
              <a:rPr lang="en-US" altLang="en-US" dirty="0"/>
              <a:t> = link-value of the old first node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The old first node is deleted and its memory returned </a:t>
            </a:r>
          </a:p>
        </p:txBody>
      </p:sp>
      <p:grpSp>
        <p:nvGrpSpPr>
          <p:cNvPr id="150591" name="Group 63"/>
          <p:cNvGrpSpPr>
            <a:grpSpLocks/>
          </p:cNvGrpSpPr>
          <p:nvPr/>
        </p:nvGrpSpPr>
        <p:grpSpPr bwMode="auto">
          <a:xfrm>
            <a:off x="5486400" y="2209800"/>
            <a:ext cx="1295400" cy="533400"/>
            <a:chOff x="1296" y="2448"/>
            <a:chExt cx="816" cy="336"/>
          </a:xfrm>
        </p:grpSpPr>
        <p:grpSp>
          <p:nvGrpSpPr>
            <p:cNvPr id="150592" name="Group 64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0593" name="Rectangle 65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0594" name="Rectangle 66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0595" name="Line 67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49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1759" y="4191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Delete – the Tail Node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r>
              <a:rPr lang="en-US" altLang="en-US" sz="2400" dirty="0"/>
              <a:t>List before deletion:         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List after deletion of the tail node: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151556" name="Group 4"/>
          <p:cNvGrpSpPr>
            <a:grpSpLocks/>
          </p:cNvGrpSpPr>
          <p:nvPr/>
        </p:nvGrpSpPr>
        <p:grpSpPr bwMode="auto">
          <a:xfrm>
            <a:off x="1295400" y="2209800"/>
            <a:ext cx="914400" cy="533400"/>
            <a:chOff x="816" y="2448"/>
            <a:chExt cx="576" cy="336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data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59" name="Group 7"/>
          <p:cNvGrpSpPr>
            <a:grpSpLocks/>
          </p:cNvGrpSpPr>
          <p:nvPr/>
        </p:nvGrpSpPr>
        <p:grpSpPr bwMode="auto">
          <a:xfrm>
            <a:off x="2057400" y="2209800"/>
            <a:ext cx="1295400" cy="533400"/>
            <a:chOff x="1296" y="2448"/>
            <a:chExt cx="816" cy="336"/>
          </a:xfrm>
        </p:grpSpPr>
        <p:grpSp>
          <p:nvGrpSpPr>
            <p:cNvPr id="151560" name="Group 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1561" name="Rectangle 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1562" name="Rectangle 1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63" name="Line 1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64" name="Group 12"/>
          <p:cNvGrpSpPr>
            <a:grpSpLocks/>
          </p:cNvGrpSpPr>
          <p:nvPr/>
        </p:nvGrpSpPr>
        <p:grpSpPr bwMode="auto">
          <a:xfrm>
            <a:off x="3200400" y="2209800"/>
            <a:ext cx="1295400" cy="533400"/>
            <a:chOff x="1296" y="2448"/>
            <a:chExt cx="816" cy="336"/>
          </a:xfrm>
        </p:grpSpPr>
        <p:grpSp>
          <p:nvGrpSpPr>
            <p:cNvPr id="151565" name="Group 13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1566" name="Rectangle 14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1567" name="Rectangle 15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68" name="Line 16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69" name="Group 17"/>
          <p:cNvGrpSpPr>
            <a:grpSpLocks/>
          </p:cNvGrpSpPr>
          <p:nvPr/>
        </p:nvGrpSpPr>
        <p:grpSpPr bwMode="auto">
          <a:xfrm>
            <a:off x="6629400" y="2209800"/>
            <a:ext cx="1295400" cy="533400"/>
            <a:chOff x="1296" y="2448"/>
            <a:chExt cx="816" cy="336"/>
          </a:xfrm>
        </p:grpSpPr>
        <p:grpSp>
          <p:nvGrpSpPr>
            <p:cNvPr id="151570" name="Group 1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1571" name="Rectangle 1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1572" name="Rectangle 2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73" name="Line 2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574" name="Line 22"/>
          <p:cNvSpPr>
            <a:spLocks noChangeShapeType="1"/>
          </p:cNvSpPr>
          <p:nvPr/>
        </p:nvSpPr>
        <p:spPr bwMode="auto">
          <a:xfrm>
            <a:off x="43434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>
            <a:off x="4800600" y="2438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6" name="Line 24"/>
          <p:cNvSpPr>
            <a:spLocks noChangeShapeType="1"/>
          </p:cNvSpPr>
          <p:nvPr/>
        </p:nvSpPr>
        <p:spPr bwMode="auto">
          <a:xfrm flipV="1">
            <a:off x="1219200" y="2667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876300" y="302118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head_ptr</a:t>
            </a:r>
            <a:endParaRPr lang="en-US" altLang="en-US" dirty="0"/>
          </a:p>
        </p:txBody>
      </p:sp>
      <p:sp>
        <p:nvSpPr>
          <p:cNvPr id="151578" name="Rectangle 26"/>
          <p:cNvSpPr>
            <a:spLocks noChangeArrowheads="1"/>
          </p:cNvSpPr>
          <p:nvPr/>
        </p:nvSpPr>
        <p:spPr bwMode="auto">
          <a:xfrm>
            <a:off x="7609032" y="3000345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  </a:t>
            </a:r>
            <a:r>
              <a:rPr lang="en-US" altLang="en-US" dirty="0" err="1"/>
              <a:t>tail_ptr</a:t>
            </a:r>
            <a:endParaRPr lang="en-US" altLang="en-US" dirty="0"/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 flipH="1" flipV="1">
            <a:off x="7734300" y="2810068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1580" name="AutoShape 28"/>
          <p:cNvCxnSpPr>
            <a:cxnSpLocks noChangeShapeType="1"/>
            <a:stCxn id="151572" idx="0"/>
            <a:endCxn id="151572" idx="3"/>
          </p:cNvCxnSpPr>
          <p:nvPr/>
        </p:nvCxnSpPr>
        <p:spPr bwMode="auto">
          <a:xfrm rot="5400000" flipV="1">
            <a:off x="7715250" y="2266950"/>
            <a:ext cx="266700" cy="152400"/>
          </a:xfrm>
          <a:prstGeom prst="curvedConnector4">
            <a:avLst>
              <a:gd name="adj1" fmla="val -85713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2438400" y="4038600"/>
            <a:ext cx="914400" cy="533400"/>
            <a:chOff x="816" y="2448"/>
            <a:chExt cx="576" cy="336"/>
          </a:xfrm>
        </p:grpSpPr>
        <p:sp>
          <p:nvSpPr>
            <p:cNvPr id="151582" name="Rectangle 30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51583" name="Rectangle 31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84" name="Group 32"/>
          <p:cNvGrpSpPr>
            <a:grpSpLocks/>
          </p:cNvGrpSpPr>
          <p:nvPr/>
        </p:nvGrpSpPr>
        <p:grpSpPr bwMode="auto">
          <a:xfrm>
            <a:off x="3200400" y="4038600"/>
            <a:ext cx="1295400" cy="533400"/>
            <a:chOff x="1296" y="2448"/>
            <a:chExt cx="816" cy="336"/>
          </a:xfrm>
        </p:grpSpPr>
        <p:grpSp>
          <p:nvGrpSpPr>
            <p:cNvPr id="151585" name="Group 33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1586" name="Rectangle 34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1587" name="Rectangle 35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88" name="Line 36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89" name="Group 37"/>
          <p:cNvGrpSpPr>
            <a:grpSpLocks/>
          </p:cNvGrpSpPr>
          <p:nvPr/>
        </p:nvGrpSpPr>
        <p:grpSpPr bwMode="auto">
          <a:xfrm>
            <a:off x="5486400" y="4038600"/>
            <a:ext cx="1295400" cy="533400"/>
            <a:chOff x="1296" y="2448"/>
            <a:chExt cx="816" cy="336"/>
          </a:xfrm>
        </p:grpSpPr>
        <p:grpSp>
          <p:nvGrpSpPr>
            <p:cNvPr id="151590" name="Group 3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1591" name="Rectangle 3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1592" name="Rectangle 4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3" name="Line 4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599" name="Line 47"/>
          <p:cNvSpPr>
            <a:spLocks noChangeShapeType="1"/>
          </p:cNvSpPr>
          <p:nvPr/>
        </p:nvSpPr>
        <p:spPr bwMode="auto">
          <a:xfrm>
            <a:off x="44196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00" name="Line 48"/>
          <p:cNvSpPr>
            <a:spLocks noChangeShapeType="1"/>
          </p:cNvSpPr>
          <p:nvPr/>
        </p:nvSpPr>
        <p:spPr bwMode="auto">
          <a:xfrm>
            <a:off x="4800600" y="42672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01" name="Line 49"/>
          <p:cNvSpPr>
            <a:spLocks noChangeShapeType="1"/>
          </p:cNvSpPr>
          <p:nvPr/>
        </p:nvSpPr>
        <p:spPr bwMode="auto">
          <a:xfrm flipV="1">
            <a:off x="12192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02" name="Rectangle 50"/>
          <p:cNvSpPr>
            <a:spLocks noChangeArrowheads="1"/>
          </p:cNvSpPr>
          <p:nvPr/>
        </p:nvSpPr>
        <p:spPr bwMode="auto">
          <a:xfrm>
            <a:off x="527144" y="4800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head_ptr</a:t>
            </a:r>
          </a:p>
        </p:txBody>
      </p:sp>
      <p:sp>
        <p:nvSpPr>
          <p:cNvPr id="151603" name="Rectangle 51"/>
          <p:cNvSpPr>
            <a:spLocks noChangeArrowheads="1"/>
          </p:cNvSpPr>
          <p:nvPr/>
        </p:nvSpPr>
        <p:spPr bwMode="auto">
          <a:xfrm>
            <a:off x="6697230" y="4810126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tail_ptr</a:t>
            </a:r>
            <a:endParaRPr lang="en-US" altLang="en-US" dirty="0"/>
          </a:p>
        </p:txBody>
      </p:sp>
      <p:sp>
        <p:nvSpPr>
          <p:cNvPr id="151604" name="Line 52"/>
          <p:cNvSpPr>
            <a:spLocks noChangeShapeType="1"/>
          </p:cNvSpPr>
          <p:nvPr/>
        </p:nvSpPr>
        <p:spPr bwMode="auto">
          <a:xfrm flipH="1" flipV="1">
            <a:off x="6629400" y="4625975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1605" name="AutoShape 53"/>
          <p:cNvCxnSpPr>
            <a:cxnSpLocks noChangeShapeType="1"/>
          </p:cNvCxnSpPr>
          <p:nvPr/>
        </p:nvCxnSpPr>
        <p:spPr bwMode="auto">
          <a:xfrm rot="5400000" flipV="1">
            <a:off x="6572250" y="4095750"/>
            <a:ext cx="266700" cy="152400"/>
          </a:xfrm>
          <a:prstGeom prst="curvedConnector4">
            <a:avLst>
              <a:gd name="adj1" fmla="val -85713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610" name="Rectangle 58"/>
          <p:cNvSpPr>
            <a:spLocks noChangeArrowheads="1"/>
          </p:cNvSpPr>
          <p:nvPr/>
        </p:nvSpPr>
        <p:spPr bwMode="auto">
          <a:xfrm>
            <a:off x="762000" y="5257800"/>
            <a:ext cx="7543800" cy="914400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New value of </a:t>
            </a:r>
            <a:r>
              <a:rPr lang="en-US" altLang="en-US" dirty="0" err="1"/>
              <a:t>tail_ptr</a:t>
            </a:r>
            <a:r>
              <a:rPr lang="en-US" altLang="en-US" dirty="0"/>
              <a:t> = link-value of the node before the tail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New link-value of new last node = </a:t>
            </a:r>
            <a:r>
              <a:rPr lang="en-US" altLang="en-US" dirty="0">
                <a:solidFill>
                  <a:srgbClr val="FF0000"/>
                </a:solidFill>
              </a:rPr>
              <a:t>NULL</a:t>
            </a:r>
            <a:r>
              <a:rPr lang="en-US" altLang="en-US" dirty="0"/>
              <a:t>. </a:t>
            </a:r>
          </a:p>
        </p:txBody>
      </p:sp>
      <p:grpSp>
        <p:nvGrpSpPr>
          <p:cNvPr id="151611" name="Group 59"/>
          <p:cNvGrpSpPr>
            <a:grpSpLocks/>
          </p:cNvGrpSpPr>
          <p:nvPr/>
        </p:nvGrpSpPr>
        <p:grpSpPr bwMode="auto">
          <a:xfrm>
            <a:off x="5486400" y="2209800"/>
            <a:ext cx="1295400" cy="533400"/>
            <a:chOff x="1296" y="2448"/>
            <a:chExt cx="816" cy="336"/>
          </a:xfrm>
        </p:grpSpPr>
        <p:grpSp>
          <p:nvGrpSpPr>
            <p:cNvPr id="151612" name="Group 60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1613" name="Rectangle 61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1614" name="Rectangle 62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615" name="Line 63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616" name="Group 64"/>
          <p:cNvGrpSpPr>
            <a:grpSpLocks/>
          </p:cNvGrpSpPr>
          <p:nvPr/>
        </p:nvGrpSpPr>
        <p:grpSpPr bwMode="auto">
          <a:xfrm>
            <a:off x="7159052" y="4038600"/>
            <a:ext cx="914400" cy="533400"/>
            <a:chOff x="816" y="2448"/>
            <a:chExt cx="576" cy="336"/>
          </a:xfrm>
        </p:grpSpPr>
        <p:sp>
          <p:nvSpPr>
            <p:cNvPr id="151617" name="Rectangle 65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data</a:t>
              </a:r>
            </a:p>
          </p:txBody>
        </p:sp>
        <p:sp>
          <p:nvSpPr>
            <p:cNvPr id="151618" name="Rectangle 66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619" name="Group 67"/>
          <p:cNvGrpSpPr>
            <a:grpSpLocks/>
          </p:cNvGrpSpPr>
          <p:nvPr/>
        </p:nvGrpSpPr>
        <p:grpSpPr bwMode="auto">
          <a:xfrm>
            <a:off x="1295400" y="4038600"/>
            <a:ext cx="914400" cy="533400"/>
            <a:chOff x="816" y="2448"/>
            <a:chExt cx="576" cy="336"/>
          </a:xfrm>
        </p:grpSpPr>
        <p:sp>
          <p:nvSpPr>
            <p:cNvPr id="151620" name="Rectangle 68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51621" name="Rectangle 69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622" name="Line 70"/>
          <p:cNvSpPr>
            <a:spLocks noChangeShapeType="1"/>
          </p:cNvSpPr>
          <p:nvPr/>
        </p:nvSpPr>
        <p:spPr bwMode="auto">
          <a:xfrm>
            <a:off x="2057400" y="4267200"/>
            <a:ext cx="3810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267FE9-A8D6-4894-86EC-62C5CF78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/>
              <a:t>Static</a:t>
            </a:r>
            <a:r>
              <a:rPr lang="tr-TR" sz="3200" b="1" dirty="0"/>
              <a:t> </a:t>
            </a:r>
            <a:r>
              <a:rPr lang="tr-TR" sz="3200" b="1" dirty="0" err="1"/>
              <a:t>and</a:t>
            </a:r>
            <a:r>
              <a:rPr lang="tr-TR" sz="3200" b="1" dirty="0"/>
              <a:t> </a:t>
            </a:r>
            <a:r>
              <a:rPr lang="tr-TR" sz="3600" b="1" dirty="0" err="1"/>
              <a:t>Dynamic</a:t>
            </a:r>
            <a:r>
              <a:rPr lang="tr-TR" sz="3200" b="1" dirty="0"/>
              <a:t> Data </a:t>
            </a:r>
            <a:r>
              <a:rPr lang="tr-TR" sz="3200" b="1" dirty="0" err="1"/>
              <a:t>Structures</a:t>
            </a:r>
            <a:endParaRPr lang="tr-TR" sz="3200" b="1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89691EB-35F1-44ED-A814-18244B30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828217"/>
            <a:ext cx="7886700" cy="464805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FB96F3A-E043-4C6B-AF2D-586BB5CA4590}"/>
              </a:ext>
            </a:extLst>
          </p:cNvPr>
          <p:cNvSpPr txBox="1"/>
          <p:nvPr/>
        </p:nvSpPr>
        <p:spPr>
          <a:xfrm>
            <a:off x="2699792" y="22048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B92EDFD-3462-4835-ACDD-2DB254CB26EC}"/>
              </a:ext>
            </a:extLst>
          </p:cNvPr>
          <p:cNvSpPr txBox="1"/>
          <p:nvPr/>
        </p:nvSpPr>
        <p:spPr>
          <a:xfrm>
            <a:off x="1151620" y="2204864"/>
            <a:ext cx="2376264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Memory </a:t>
            </a:r>
            <a:r>
              <a:rPr lang="tr-TR" dirty="0" err="1"/>
              <a:t>allocation</a:t>
            </a:r>
            <a:r>
              <a:rPr lang="tr-TR" dirty="0"/>
              <a:t>: </a:t>
            </a:r>
            <a:r>
              <a:rPr lang="tr-TR" dirty="0" err="1"/>
              <a:t>Compile</a:t>
            </a:r>
            <a:r>
              <a:rPr lang="tr-TR" dirty="0"/>
              <a:t> time, </a:t>
            </a:r>
            <a:r>
              <a:rPr lang="tr-TR" dirty="0" err="1"/>
              <a:t>fixed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052EA50-9854-4AA4-8C20-C3D5193570A5}"/>
              </a:ext>
            </a:extLst>
          </p:cNvPr>
          <p:cNvSpPr txBox="1"/>
          <p:nvPr/>
        </p:nvSpPr>
        <p:spPr>
          <a:xfrm>
            <a:off x="827584" y="4797152"/>
            <a:ext cx="2376264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Memory </a:t>
            </a:r>
            <a:r>
              <a:rPr lang="tr-TR" dirty="0" err="1"/>
              <a:t>allocation</a:t>
            </a:r>
            <a:r>
              <a:rPr lang="tr-TR" dirty="0"/>
              <a:t>: Run time, </a:t>
            </a:r>
            <a:r>
              <a:rPr lang="tr-TR" dirty="0" err="1"/>
              <a:t>dynamic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9383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4B2D-5E7E-4800-89BB-017E2DD50A2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Delete – an inside Node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r>
              <a:rPr lang="en-US" altLang="en-US" sz="2400" dirty="0"/>
              <a:t>List before deletion:         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List after deletion of </a:t>
            </a:r>
            <a:r>
              <a:rPr lang="en-US" altLang="en-US" sz="2400" dirty="0">
                <a:solidFill>
                  <a:srgbClr val="FF0000"/>
                </a:solidFill>
              </a:rPr>
              <a:t>the 2</a:t>
            </a:r>
            <a:r>
              <a:rPr lang="en-US" altLang="en-US" sz="2400" baseline="30000" dirty="0">
                <a:solidFill>
                  <a:srgbClr val="FF0000"/>
                </a:solidFill>
              </a:rPr>
              <a:t>nd</a:t>
            </a:r>
            <a:r>
              <a:rPr lang="en-US" altLang="en-US" sz="2400" dirty="0">
                <a:solidFill>
                  <a:srgbClr val="FF0000"/>
                </a:solidFill>
              </a:rPr>
              <a:t> node</a:t>
            </a:r>
            <a:r>
              <a:rPr lang="en-US" altLang="en-US" sz="2400" dirty="0"/>
              <a:t>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 </a:t>
            </a:r>
          </a:p>
        </p:txBody>
      </p:sp>
      <p:grpSp>
        <p:nvGrpSpPr>
          <p:cNvPr id="153604" name="Group 4"/>
          <p:cNvGrpSpPr>
            <a:grpSpLocks/>
          </p:cNvGrpSpPr>
          <p:nvPr/>
        </p:nvGrpSpPr>
        <p:grpSpPr bwMode="auto">
          <a:xfrm>
            <a:off x="1295400" y="2209800"/>
            <a:ext cx="914400" cy="533400"/>
            <a:chOff x="816" y="2448"/>
            <a:chExt cx="576" cy="336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07" name="Group 7"/>
          <p:cNvGrpSpPr>
            <a:grpSpLocks/>
          </p:cNvGrpSpPr>
          <p:nvPr/>
        </p:nvGrpSpPr>
        <p:grpSpPr bwMode="auto">
          <a:xfrm>
            <a:off x="2057400" y="2209800"/>
            <a:ext cx="1295400" cy="533400"/>
            <a:chOff x="1296" y="2448"/>
            <a:chExt cx="816" cy="336"/>
          </a:xfrm>
        </p:grpSpPr>
        <p:grpSp>
          <p:nvGrpSpPr>
            <p:cNvPr id="153608" name="Group 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3609" name="Rectangle 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3610" name="Rectangle 1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11" name="Line 1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12" name="Group 12"/>
          <p:cNvGrpSpPr>
            <a:grpSpLocks/>
          </p:cNvGrpSpPr>
          <p:nvPr/>
        </p:nvGrpSpPr>
        <p:grpSpPr bwMode="auto">
          <a:xfrm>
            <a:off x="3200400" y="2209800"/>
            <a:ext cx="1295400" cy="533400"/>
            <a:chOff x="1296" y="2448"/>
            <a:chExt cx="816" cy="336"/>
          </a:xfrm>
        </p:grpSpPr>
        <p:grpSp>
          <p:nvGrpSpPr>
            <p:cNvPr id="153613" name="Group 13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3614" name="Rectangle 14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3615" name="Rectangle 15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16" name="Line 16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17" name="Group 17"/>
          <p:cNvGrpSpPr>
            <a:grpSpLocks/>
          </p:cNvGrpSpPr>
          <p:nvPr/>
        </p:nvGrpSpPr>
        <p:grpSpPr bwMode="auto">
          <a:xfrm>
            <a:off x="6629400" y="2209800"/>
            <a:ext cx="1295400" cy="533400"/>
            <a:chOff x="1296" y="2448"/>
            <a:chExt cx="816" cy="336"/>
          </a:xfrm>
        </p:grpSpPr>
        <p:grpSp>
          <p:nvGrpSpPr>
            <p:cNvPr id="153618" name="Group 1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3619" name="Rectangle 1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3620" name="Rectangle 2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21" name="Line 2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22" name="Line 22"/>
          <p:cNvSpPr>
            <a:spLocks noChangeShapeType="1"/>
          </p:cNvSpPr>
          <p:nvPr/>
        </p:nvSpPr>
        <p:spPr bwMode="auto">
          <a:xfrm>
            <a:off x="43434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23" name="Line 23"/>
          <p:cNvSpPr>
            <a:spLocks noChangeShapeType="1"/>
          </p:cNvSpPr>
          <p:nvPr/>
        </p:nvSpPr>
        <p:spPr bwMode="auto">
          <a:xfrm>
            <a:off x="4800600" y="2438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24" name="Line 24"/>
          <p:cNvSpPr>
            <a:spLocks noChangeShapeType="1"/>
          </p:cNvSpPr>
          <p:nvPr/>
        </p:nvSpPr>
        <p:spPr bwMode="auto">
          <a:xfrm flipV="1">
            <a:off x="1053940" y="2590293"/>
            <a:ext cx="152400" cy="432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25" name="Rectangle 25"/>
          <p:cNvSpPr>
            <a:spLocks noChangeArrowheads="1"/>
          </p:cNvSpPr>
          <p:nvPr/>
        </p:nvSpPr>
        <p:spPr bwMode="auto">
          <a:xfrm>
            <a:off x="609600" y="2920662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head_ptr</a:t>
            </a:r>
            <a:endParaRPr lang="en-US" altLang="en-US" dirty="0"/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7467600" y="2971431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  </a:t>
            </a:r>
            <a:r>
              <a:rPr lang="en-US" altLang="en-US" dirty="0" err="1"/>
              <a:t>tail_ptr</a:t>
            </a:r>
            <a:endParaRPr lang="en-US" altLang="en-US" dirty="0"/>
          </a:p>
        </p:txBody>
      </p:sp>
      <p:sp>
        <p:nvSpPr>
          <p:cNvPr id="153627" name="Line 27"/>
          <p:cNvSpPr>
            <a:spLocks noChangeShapeType="1"/>
          </p:cNvSpPr>
          <p:nvPr/>
        </p:nvSpPr>
        <p:spPr bwMode="auto">
          <a:xfrm flipH="1" flipV="1">
            <a:off x="7784267" y="2806362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28" name="AutoShape 28"/>
          <p:cNvCxnSpPr>
            <a:cxnSpLocks noChangeShapeType="1"/>
            <a:stCxn id="153620" idx="0"/>
            <a:endCxn id="153620" idx="3"/>
          </p:cNvCxnSpPr>
          <p:nvPr/>
        </p:nvCxnSpPr>
        <p:spPr bwMode="auto">
          <a:xfrm rot="5400000" flipV="1">
            <a:off x="7715250" y="2266950"/>
            <a:ext cx="266700" cy="152400"/>
          </a:xfrm>
          <a:prstGeom prst="curvedConnector4">
            <a:avLst>
              <a:gd name="adj1" fmla="val -85713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629" name="Group 29"/>
          <p:cNvGrpSpPr>
            <a:grpSpLocks/>
          </p:cNvGrpSpPr>
          <p:nvPr/>
        </p:nvGrpSpPr>
        <p:grpSpPr bwMode="auto">
          <a:xfrm>
            <a:off x="3581400" y="4038600"/>
            <a:ext cx="914400" cy="533400"/>
            <a:chOff x="816" y="2448"/>
            <a:chExt cx="576" cy="336"/>
          </a:xfrm>
        </p:grpSpPr>
        <p:sp>
          <p:nvSpPr>
            <p:cNvPr id="153630" name="Rectangle 30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53631" name="Rectangle 31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37" name="Group 37"/>
          <p:cNvGrpSpPr>
            <a:grpSpLocks/>
          </p:cNvGrpSpPr>
          <p:nvPr/>
        </p:nvGrpSpPr>
        <p:grpSpPr bwMode="auto">
          <a:xfrm>
            <a:off x="5486400" y="4038600"/>
            <a:ext cx="1295400" cy="533400"/>
            <a:chOff x="1296" y="2448"/>
            <a:chExt cx="816" cy="336"/>
          </a:xfrm>
        </p:grpSpPr>
        <p:grpSp>
          <p:nvGrpSpPr>
            <p:cNvPr id="153638" name="Group 38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3639" name="Rectangle 39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3640" name="Rectangle 40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41" name="Line 41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43" name="Line 43"/>
          <p:cNvSpPr>
            <a:spLocks noChangeShapeType="1"/>
          </p:cNvSpPr>
          <p:nvPr/>
        </p:nvSpPr>
        <p:spPr bwMode="auto">
          <a:xfrm>
            <a:off x="4800600" y="42672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4" name="Line 44"/>
          <p:cNvSpPr>
            <a:spLocks noChangeShapeType="1"/>
          </p:cNvSpPr>
          <p:nvPr/>
        </p:nvSpPr>
        <p:spPr bwMode="auto">
          <a:xfrm flipV="1">
            <a:off x="12192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5" name="Rectangle 45"/>
          <p:cNvSpPr>
            <a:spLocks noChangeArrowheads="1"/>
          </p:cNvSpPr>
          <p:nvPr/>
        </p:nvSpPr>
        <p:spPr bwMode="auto">
          <a:xfrm>
            <a:off x="457200" y="4800600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head_ptr</a:t>
            </a:r>
            <a:endParaRPr lang="en-US" altLang="en-US" dirty="0"/>
          </a:p>
        </p:txBody>
      </p:sp>
      <p:sp>
        <p:nvSpPr>
          <p:cNvPr id="153646" name="Rectangle 46"/>
          <p:cNvSpPr>
            <a:spLocks noChangeArrowheads="1"/>
          </p:cNvSpPr>
          <p:nvPr/>
        </p:nvSpPr>
        <p:spPr bwMode="auto">
          <a:xfrm>
            <a:off x="6934200" y="4724400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    </a:t>
            </a:r>
            <a:r>
              <a:rPr lang="en-US" altLang="en-US" dirty="0" err="1"/>
              <a:t>tail_ptr</a:t>
            </a:r>
            <a:endParaRPr lang="en-US" altLang="en-US" dirty="0"/>
          </a:p>
        </p:txBody>
      </p:sp>
      <p:sp>
        <p:nvSpPr>
          <p:cNvPr id="153647" name="Line 47"/>
          <p:cNvSpPr>
            <a:spLocks noChangeShapeType="1"/>
          </p:cNvSpPr>
          <p:nvPr/>
        </p:nvSpPr>
        <p:spPr bwMode="auto">
          <a:xfrm flipH="1" flipV="1">
            <a:off x="7695576" y="4587876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0" name="Rectangle 50"/>
          <p:cNvSpPr>
            <a:spLocks noChangeArrowheads="1"/>
          </p:cNvSpPr>
          <p:nvPr/>
        </p:nvSpPr>
        <p:spPr bwMode="auto">
          <a:xfrm>
            <a:off x="762000" y="5257800"/>
            <a:ext cx="7543800" cy="914400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New link-value of the node located before the deleted one</a:t>
            </a:r>
            <a:endParaRPr lang="tr-TR" altLang="en-US" dirty="0"/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 = the link-value of the deleted node</a:t>
            </a:r>
          </a:p>
        </p:txBody>
      </p:sp>
      <p:grpSp>
        <p:nvGrpSpPr>
          <p:cNvPr id="153651" name="Group 51"/>
          <p:cNvGrpSpPr>
            <a:grpSpLocks/>
          </p:cNvGrpSpPr>
          <p:nvPr/>
        </p:nvGrpSpPr>
        <p:grpSpPr bwMode="auto">
          <a:xfrm>
            <a:off x="5486400" y="2209800"/>
            <a:ext cx="1295400" cy="533400"/>
            <a:chOff x="1296" y="2448"/>
            <a:chExt cx="816" cy="336"/>
          </a:xfrm>
        </p:grpSpPr>
        <p:grpSp>
          <p:nvGrpSpPr>
            <p:cNvPr id="153652" name="Group 52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3653" name="Rectangle 53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3654" name="Rectangle 54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55" name="Line 55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59" name="Group 59"/>
          <p:cNvGrpSpPr>
            <a:grpSpLocks/>
          </p:cNvGrpSpPr>
          <p:nvPr/>
        </p:nvGrpSpPr>
        <p:grpSpPr bwMode="auto">
          <a:xfrm>
            <a:off x="1295400" y="4038600"/>
            <a:ext cx="914400" cy="533400"/>
            <a:chOff x="816" y="2448"/>
            <a:chExt cx="576" cy="336"/>
          </a:xfrm>
        </p:grpSpPr>
        <p:sp>
          <p:nvSpPr>
            <p:cNvPr id="153660" name="Rectangle 60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53661" name="Rectangle 61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62" name="Line 62"/>
          <p:cNvSpPr>
            <a:spLocks noChangeShapeType="1"/>
          </p:cNvSpPr>
          <p:nvPr/>
        </p:nvSpPr>
        <p:spPr bwMode="auto">
          <a:xfrm>
            <a:off x="4419600" y="4267200"/>
            <a:ext cx="3810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63" name="Group 63"/>
          <p:cNvGrpSpPr>
            <a:grpSpLocks/>
          </p:cNvGrpSpPr>
          <p:nvPr/>
        </p:nvGrpSpPr>
        <p:grpSpPr bwMode="auto">
          <a:xfrm>
            <a:off x="6629400" y="4038600"/>
            <a:ext cx="1295400" cy="533400"/>
            <a:chOff x="1296" y="2448"/>
            <a:chExt cx="816" cy="336"/>
          </a:xfrm>
        </p:grpSpPr>
        <p:grpSp>
          <p:nvGrpSpPr>
            <p:cNvPr id="153664" name="Group 64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53665" name="Rectangle 65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data</a:t>
                </a:r>
              </a:p>
            </p:txBody>
          </p:sp>
          <p:sp>
            <p:nvSpPr>
              <p:cNvPr id="153666" name="Rectangle 66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67" name="Line 67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3668" name="AutoShape 68"/>
          <p:cNvCxnSpPr>
            <a:cxnSpLocks noChangeShapeType="1"/>
          </p:cNvCxnSpPr>
          <p:nvPr/>
        </p:nvCxnSpPr>
        <p:spPr bwMode="auto">
          <a:xfrm rot="5400000" flipV="1">
            <a:off x="7715250" y="4095750"/>
            <a:ext cx="266700" cy="152400"/>
          </a:xfrm>
          <a:prstGeom prst="curvedConnector4">
            <a:avLst>
              <a:gd name="adj1" fmla="val -85713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669" name="Group 69"/>
          <p:cNvGrpSpPr>
            <a:grpSpLocks/>
          </p:cNvGrpSpPr>
          <p:nvPr/>
        </p:nvGrpSpPr>
        <p:grpSpPr bwMode="auto">
          <a:xfrm>
            <a:off x="2438400" y="4038600"/>
            <a:ext cx="914400" cy="533400"/>
            <a:chOff x="816" y="2448"/>
            <a:chExt cx="576" cy="336"/>
          </a:xfrm>
        </p:grpSpPr>
        <p:sp>
          <p:nvSpPr>
            <p:cNvPr id="153670" name="Rectangle 70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data</a:t>
              </a:r>
            </a:p>
          </p:txBody>
        </p:sp>
        <p:sp>
          <p:nvSpPr>
            <p:cNvPr id="153671" name="Rectangle 71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73" name="Line 73"/>
          <p:cNvSpPr>
            <a:spLocks noChangeShapeType="1"/>
          </p:cNvSpPr>
          <p:nvPr/>
        </p:nvSpPr>
        <p:spPr bwMode="auto">
          <a:xfrm>
            <a:off x="2057400" y="4343400"/>
            <a:ext cx="0" cy="457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4" name="Line 74"/>
          <p:cNvSpPr>
            <a:spLocks noChangeShapeType="1"/>
          </p:cNvSpPr>
          <p:nvPr/>
        </p:nvSpPr>
        <p:spPr bwMode="auto">
          <a:xfrm>
            <a:off x="2057400" y="4800600"/>
            <a:ext cx="13716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5" name="Line 75"/>
          <p:cNvSpPr>
            <a:spLocks noChangeShapeType="1"/>
          </p:cNvSpPr>
          <p:nvPr/>
        </p:nvSpPr>
        <p:spPr bwMode="auto">
          <a:xfrm flipV="1">
            <a:off x="3429000" y="4343400"/>
            <a:ext cx="0" cy="457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6" name="Line 76"/>
          <p:cNvSpPr>
            <a:spLocks noChangeShapeType="1"/>
          </p:cNvSpPr>
          <p:nvPr/>
        </p:nvSpPr>
        <p:spPr bwMode="auto">
          <a:xfrm>
            <a:off x="3429000" y="4343400"/>
            <a:ext cx="1524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31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</a:rPr>
              <a:t> </a:t>
            </a:r>
            <a:r>
              <a:rPr lang="tr-TR" altLang="en-US" sz="3600" dirty="0">
                <a:latin typeface="+mn-lt"/>
              </a:rPr>
              <a:t>Simple </a:t>
            </a:r>
            <a:r>
              <a:rPr lang="tr-TR" altLang="en-US" sz="3600" dirty="0" err="1">
                <a:latin typeface="+mn-lt"/>
              </a:rPr>
              <a:t>Linked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Lis</a:t>
            </a:r>
            <a:r>
              <a:rPr lang="en-US" altLang="en-US" sz="3600" dirty="0" err="1">
                <a:latin typeface="+mn-lt"/>
              </a:rPr>
              <a:t>ts</a:t>
            </a:r>
            <a:r>
              <a:rPr lang="en-US" altLang="en-US" sz="3600" dirty="0">
                <a:latin typeface="+mn-lt"/>
              </a:rPr>
              <a:t>: Summary</a:t>
            </a:r>
            <a:r>
              <a:rPr lang="tr-TR" altLang="en-US" sz="3200" dirty="0"/>
              <a:t>		</a:t>
            </a:r>
            <a:endParaRPr lang="tr-TR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12776"/>
            <a:ext cx="7886700" cy="4663578"/>
          </a:xfrm>
        </p:spPr>
        <p:txBody>
          <a:bodyPr/>
          <a:lstStyle/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tr-TR" altLang="en-US" sz="2400" dirty="0">
                <a:cs typeface="Arial" panose="020B0604020202020204" pitchFamily="34" charset="0"/>
              </a:rPr>
              <a:t>A </a:t>
            </a:r>
            <a:r>
              <a:rPr lang="tr-TR" altLang="en-US" sz="2400" dirty="0" err="1">
                <a:cs typeface="Arial" panose="020B0604020202020204" pitchFamily="34" charset="0"/>
              </a:rPr>
              <a:t>linked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structure</a:t>
            </a:r>
            <a:r>
              <a:rPr lang="tr-TR" altLang="en-US" sz="2400" dirty="0">
                <a:cs typeface="Arial" panose="020B0604020202020204" pitchFamily="34" charset="0"/>
              </a:rPr>
              <a:t> is a </a:t>
            </a:r>
            <a:r>
              <a:rPr lang="tr-TR" altLang="en-US" sz="2400" dirty="0" err="1">
                <a:cs typeface="Arial" panose="020B0604020202020204" pitchFamily="34" charset="0"/>
              </a:rPr>
              <a:t>collection</a:t>
            </a:r>
            <a:r>
              <a:rPr lang="tr-TR" altLang="en-US" sz="2400" dirty="0">
                <a:cs typeface="Arial" panose="020B0604020202020204" pitchFamily="34" charset="0"/>
              </a:rPr>
              <a:t> of </a:t>
            </a:r>
            <a:r>
              <a:rPr lang="tr-TR" altLang="en-US" sz="2400" dirty="0" err="1">
                <a:cs typeface="Arial" panose="020B0604020202020204" pitchFamily="34" charset="0"/>
              </a:rPr>
              <a:t>nodes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storing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data </a:t>
            </a:r>
            <a:r>
              <a:rPr lang="tr-TR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and</a:t>
            </a: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links</a:t>
            </a: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to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other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nodes</a:t>
            </a:r>
            <a:r>
              <a:rPr lang="tr-TR" altLang="en-US" sz="2400" dirty="0"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tr-TR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tr-TR" altLang="en-US" sz="2400" dirty="0" err="1">
                <a:cs typeface="Arial" panose="020B0604020202020204" pitchFamily="34" charset="0"/>
              </a:rPr>
              <a:t>In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this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way</a:t>
            </a:r>
            <a:r>
              <a:rPr lang="en-US" altLang="en-US" sz="2400" dirty="0">
                <a:cs typeface="Arial" panose="020B0604020202020204" pitchFamily="34" charset="0"/>
              </a:rPr>
              <a:t>,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nodes</a:t>
            </a:r>
            <a:r>
              <a:rPr lang="tr-TR" altLang="en-US" sz="2400" dirty="0">
                <a:cs typeface="Arial" panose="020B0604020202020204" pitchFamily="34" charset="0"/>
              </a:rPr>
              <a:t> can be </a:t>
            </a:r>
            <a:r>
              <a:rPr lang="tr-TR" altLang="en-US" sz="2400" dirty="0" err="1">
                <a:cs typeface="Arial" panose="020B0604020202020204" pitchFamily="34" charset="0"/>
              </a:rPr>
              <a:t>located</a:t>
            </a:r>
            <a:r>
              <a:rPr lang="tr-TR" altLang="en-US" sz="2400" dirty="0">
                <a:cs typeface="Arial" panose="020B0604020202020204" pitchFamily="34" charset="0"/>
              </a:rPr>
              <a:t>  </a:t>
            </a:r>
            <a:r>
              <a:rPr lang="tr-TR" altLang="en-US" sz="2400" dirty="0" err="1">
                <a:cs typeface="Arial" panose="020B0604020202020204" pitchFamily="34" charset="0"/>
              </a:rPr>
              <a:t>anywhere</a:t>
            </a:r>
            <a:r>
              <a:rPr lang="tr-TR" altLang="en-US" sz="2400" dirty="0">
                <a:cs typeface="Arial" panose="020B0604020202020204" pitchFamily="34" charset="0"/>
              </a:rPr>
              <a:t> in </a:t>
            </a:r>
            <a:r>
              <a:rPr lang="tr-TR" altLang="en-US" sz="2400" dirty="0" err="1"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memory</a:t>
            </a:r>
            <a:endParaRPr lang="tr-TR" altLang="en-US" sz="24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tr-TR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tr-TR" altLang="en-US" sz="2400" dirty="0" err="1">
                <a:cs typeface="Arial" panose="020B0604020202020204" pitchFamily="34" charset="0"/>
              </a:rPr>
              <a:t>Passing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from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one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node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to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another</a:t>
            </a:r>
            <a:r>
              <a:rPr lang="tr-TR" altLang="en-US" sz="2400" dirty="0">
                <a:cs typeface="Arial" panose="020B0604020202020204" pitchFamily="34" charset="0"/>
              </a:rPr>
              <a:t> is </a:t>
            </a:r>
            <a:r>
              <a:rPr lang="tr-TR" altLang="en-US" sz="2400" dirty="0" err="1">
                <a:cs typeface="Arial" panose="020B0604020202020204" pitchFamily="34" charset="0"/>
              </a:rPr>
              <a:t>accomplished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by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storing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the address</a:t>
            </a: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of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an</a:t>
            </a:r>
            <a:r>
              <a:rPr lang="tr-TR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other</a:t>
            </a: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node</a:t>
            </a: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altLang="en-US" sz="2400" dirty="0">
                <a:cs typeface="Arial" panose="020B0604020202020204" pitchFamily="34" charset="0"/>
              </a:rPr>
              <a:t>in </a:t>
            </a:r>
            <a:r>
              <a:rPr lang="tr-TR" altLang="en-US" sz="2400" dirty="0" err="1"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linked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structure</a:t>
            </a:r>
            <a:r>
              <a:rPr lang="tr-TR" altLang="en-US" sz="2400" dirty="0"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9" y="214313"/>
            <a:ext cx="8460432" cy="1462087"/>
          </a:xfrm>
        </p:spPr>
        <p:txBody>
          <a:bodyPr/>
          <a:lstStyle/>
          <a:p>
            <a:pPr eaLnBrk="1" hangingPunct="1"/>
            <a:r>
              <a:rPr lang="tr-TR" altLang="en-US" sz="4000" dirty="0" err="1">
                <a:latin typeface="+mn-lt"/>
              </a:rPr>
              <a:t>Pointer</a:t>
            </a:r>
            <a:r>
              <a:rPr lang="en-US" altLang="en-US" sz="4000" dirty="0">
                <a:latin typeface="+mn-lt"/>
              </a:rPr>
              <a:t>s to structures</a:t>
            </a:r>
            <a:r>
              <a:rPr lang="tr-TR" altLang="en-US" sz="3200" dirty="0"/>
              <a:t>		</a:t>
            </a:r>
            <a:endParaRPr lang="tr-TR" altLang="en-US" sz="40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62545"/>
            <a:ext cx="8460431" cy="44275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Like</a:t>
            </a:r>
            <a: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any</a:t>
            </a:r>
            <a: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other</a:t>
            </a:r>
            <a: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type</a:t>
            </a:r>
            <a: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, </a:t>
            </a: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structures</a:t>
            </a:r>
            <a: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can be </a:t>
            </a: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pointed</a:t>
            </a:r>
            <a: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by</a:t>
            </a:r>
            <a: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its</a:t>
            </a:r>
            <a: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own</a:t>
            </a:r>
            <a: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type</a:t>
            </a:r>
            <a: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of </a:t>
            </a:r>
            <a:r>
              <a:rPr lang="tr-TR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pointers</a:t>
            </a:r>
            <a:br>
              <a:rPr lang="tr-TR" altLang="en-US" sz="24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altLang="en-US" sz="20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tr-T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tr-TR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//Declare apple object</a:t>
            </a:r>
            <a:endParaRPr lang="tr-T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tr-TR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tr-T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pt_apple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//Declare a pointer for product </a:t>
            </a:r>
            <a:endParaRPr lang="tr-T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tr-T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pt_apple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tr-T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//Pointer now holds the address of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//apple object  </a:t>
            </a:r>
            <a:endParaRPr lang="tr-T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95738" y="6165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65126"/>
            <a:ext cx="8424936" cy="768157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Implementation: Pointer-Based Linked Lists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376" y="1412776"/>
            <a:ext cx="8250063" cy="435538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node in a linked list is usually a struct,</a:t>
            </a:r>
            <a:r>
              <a:rPr lang="tr-TR" altLang="en-US" sz="2400" dirty="0"/>
              <a:t> </a:t>
            </a:r>
            <a:r>
              <a:rPr lang="en-US" altLang="en-US" sz="2400" dirty="0"/>
              <a:t>which</a:t>
            </a:r>
            <a:r>
              <a:rPr lang="tr-TR" altLang="en-US" sz="2400" dirty="0">
                <a:cs typeface="Courier New" panose="02070309020205020404" pitchFamily="49" charset="0"/>
              </a:rPr>
              <a:t> can </a:t>
            </a:r>
            <a:r>
              <a:rPr lang="tr-TR" altLang="en-US" sz="2400" dirty="0" err="1">
                <a:cs typeface="Courier New" panose="02070309020205020404" pitchFamily="49" charset="0"/>
              </a:rPr>
              <a:t>have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one</a:t>
            </a:r>
            <a:r>
              <a:rPr lang="tr-TR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of </a:t>
            </a:r>
            <a:r>
              <a:rPr lang="tr-TR" altLang="en-US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its</a:t>
            </a:r>
            <a:r>
              <a:rPr lang="tr-TR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members</a:t>
            </a:r>
            <a:r>
              <a:rPr lang="tr-TR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as a </a:t>
            </a:r>
            <a:r>
              <a:rPr lang="tr-TR" altLang="en-US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pointer</a:t>
            </a:r>
            <a:r>
              <a:rPr lang="tr-TR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to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another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struct</a:t>
            </a:r>
            <a:r>
              <a:rPr lang="en-US" altLang="en-US" sz="2400" dirty="0">
                <a:cs typeface="Courier New" panose="02070309020205020404" pitchFamily="49" charset="0"/>
              </a:rPr>
              <a:t>u</a:t>
            </a:r>
            <a:r>
              <a:rPr lang="tr-TR" altLang="en-US" sz="2400" dirty="0">
                <a:cs typeface="Courier New" panose="02070309020205020404" pitchFamily="49" charset="0"/>
              </a:rPr>
              <a:t>r</a:t>
            </a:r>
            <a:r>
              <a:rPr lang="en-US" altLang="en-US" sz="2400" dirty="0">
                <a:cs typeface="Courier New" panose="02070309020205020404" pitchFamily="49" charset="0"/>
              </a:rPr>
              <a:t>e</a:t>
            </a:r>
            <a:r>
              <a:rPr lang="tr-TR" altLang="en-US" sz="2400" dirty="0">
                <a:cs typeface="Courier New" panose="02070309020205020404" pitchFamily="49" charset="0"/>
              </a:rPr>
              <a:t> of </a:t>
            </a:r>
            <a:r>
              <a:rPr lang="tr-TR" altLang="en-US" sz="2400" dirty="0" err="1"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same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type</a:t>
            </a:r>
            <a:r>
              <a:rPr lang="tr-TR" altLang="en-US" sz="24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endParaRPr lang="tr-TR" altLang="en-US" sz="2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tr-TR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data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*next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</a:t>
            </a:r>
          </a:p>
          <a:p>
            <a:pPr>
              <a:lnSpc>
                <a:spcPct val="80000"/>
              </a:lnSpc>
            </a:pPr>
            <a:endParaRPr lang="tr-TR" altLang="en-US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  //Declare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 //Create           </a:t>
            </a:r>
            <a:r>
              <a:rPr lang="en-US" altLang="en-US" sz="2400" dirty="0">
                <a:latin typeface="Courier New" panose="02070309020205020404" pitchFamily="49" charset="0"/>
              </a:rPr>
              <a:t>p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6452" y="5033764"/>
            <a:ext cx="1360587" cy="8229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478500" y="536214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328" y="5167183"/>
            <a:ext cx="576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7092280" y="5137446"/>
            <a:ext cx="284601" cy="30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58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1" y="214313"/>
            <a:ext cx="8532440" cy="146208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Pointer </a:t>
            </a:r>
            <a:r>
              <a:rPr lang="en-US" altLang="en-US" sz="4000" dirty="0" err="1"/>
              <a:t>B</a:t>
            </a:r>
            <a:r>
              <a:rPr lang="tr-TR" altLang="en-US" sz="4000" dirty="0" err="1"/>
              <a:t>ased</a:t>
            </a:r>
            <a:r>
              <a:rPr lang="tr-TR" altLang="en-US" sz="4000" dirty="0"/>
              <a:t> </a:t>
            </a:r>
            <a:r>
              <a:rPr lang="en-US" altLang="en-US" sz="4000" dirty="0" err="1"/>
              <a:t>L</a:t>
            </a:r>
            <a:r>
              <a:rPr lang="tr-TR" altLang="en-US" sz="4000" dirty="0" err="1"/>
              <a:t>inked</a:t>
            </a:r>
            <a:r>
              <a:rPr lang="tr-TR" altLang="en-US" sz="4000" dirty="0"/>
              <a:t> </a:t>
            </a:r>
            <a:r>
              <a:rPr lang="en-US" altLang="en-US" sz="4000" dirty="0" err="1"/>
              <a:t>L</a:t>
            </a:r>
            <a:r>
              <a:rPr lang="tr-TR" altLang="en-US" sz="4000" dirty="0" err="1"/>
              <a:t>ists</a:t>
            </a:r>
            <a:r>
              <a:rPr lang="tr-TR" altLang="en-US" sz="4000" dirty="0"/>
              <a:t>	</a:t>
            </a:r>
            <a:r>
              <a:rPr lang="tr-TR" altLang="en-US" sz="3200" dirty="0"/>
              <a:t>	</a:t>
            </a:r>
            <a:endParaRPr lang="tr-TR" altLang="en-US" sz="40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6320" y="1412776"/>
            <a:ext cx="7740352" cy="4565749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In 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C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, 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C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++, </a:t>
            </a:r>
            <a:r>
              <a:rPr lang="en-US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t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he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statement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    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tr-T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 </a:t>
            </a:r>
            <a:r>
              <a:rPr lang="tr-TR" altLang="en-US" sz="2400" dirty="0" err="1">
                <a:cs typeface="Courier New" panose="02070309020205020404" pitchFamily="49" charset="0"/>
              </a:rPr>
              <a:t>defines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that</a:t>
            </a:r>
            <a:r>
              <a:rPr lang="tr-TR" altLang="en-US" sz="2400" dirty="0">
                <a:cs typeface="Courier New" panose="02070309020205020404" pitchFamily="49" charset="0"/>
              </a:rPr>
              <a:t> data </a:t>
            </a:r>
            <a:r>
              <a:rPr lang="en-US" altLang="en-US" sz="2400" dirty="0">
                <a:cs typeface="Courier New" panose="02070309020205020404" pitchFamily="49" charset="0"/>
              </a:rPr>
              <a:t>content</a:t>
            </a:r>
            <a:r>
              <a:rPr lang="tr-TR" altLang="en-US" sz="2400" dirty="0">
                <a:cs typeface="Courier New" panose="02070309020205020404" pitchFamily="49" charset="0"/>
              </a:rPr>
              <a:t> of </a:t>
            </a:r>
            <a:r>
              <a:rPr lang="tr-TR" altLang="en-US" sz="2400" dirty="0" err="1"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which</a:t>
            </a:r>
            <a:r>
              <a:rPr lang="tr-TR" altLang="en-US" sz="2400" dirty="0">
                <a:cs typeface="Courier New" panose="02070309020205020404" pitchFamily="49" charset="0"/>
              </a:rPr>
              <a:t> is </a:t>
            </a:r>
            <a:r>
              <a:rPr lang="tr-TR" altLang="en-US" sz="2400" dirty="0" err="1">
                <a:cs typeface="Courier New" panose="02070309020205020404" pitchFamily="49" charset="0"/>
              </a:rPr>
              <a:t>pointed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by</a:t>
            </a:r>
            <a:r>
              <a:rPr lang="tr-TR" altLang="en-US" sz="2400" dirty="0">
                <a:cs typeface="Courier New" panose="02070309020205020404" pitchFamily="49" charset="0"/>
              </a:rPr>
              <a:t> p. 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endParaRPr lang="tr-TR" altLang="en-US" sz="2400" dirty="0">
              <a:cs typeface="Courier New" panose="02070309020205020404" pitchFamily="49" charset="0"/>
            </a:endParaRPr>
          </a:p>
          <a:p>
            <a:r>
              <a:rPr lang="en-US" altLang="en-US" sz="2400" dirty="0">
                <a:cs typeface="Courier New" panose="02070309020205020404" pitchFamily="49" charset="0"/>
              </a:rPr>
              <a:t>In algorithmic notation we use </a:t>
            </a:r>
            <a:r>
              <a:rPr lang="en-US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data[p]</a:t>
            </a:r>
            <a:r>
              <a:rPr lang="en-US" altLang="en-US" sz="2400" dirty="0">
                <a:cs typeface="Courier New" panose="02070309020205020404" pitchFamily="49" charset="0"/>
              </a:rPr>
              <a:t>  for p-&gt;data.</a:t>
            </a:r>
          </a:p>
          <a:p>
            <a:pPr>
              <a:lnSpc>
                <a:spcPct val="80000"/>
              </a:lnSpc>
            </a:pPr>
            <a:endParaRPr lang="tr-TR" altLang="en-US" sz="24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tr-TR" altLang="en-US" sz="2400" dirty="0">
                <a:cs typeface="Courier New" panose="02070309020205020404" pitchFamily="49" charset="0"/>
              </a:rPr>
              <a:t>How do </a:t>
            </a:r>
            <a:r>
              <a:rPr lang="tr-TR" altLang="en-US" sz="2400" dirty="0" err="1">
                <a:cs typeface="Courier New" panose="02070309020205020404" pitchFamily="49" charset="0"/>
              </a:rPr>
              <a:t>we</a:t>
            </a:r>
            <a:r>
              <a:rPr lang="tr-TR" altLang="en-US" sz="2400" dirty="0">
                <a:cs typeface="Courier New" panose="02070309020205020404" pitchFamily="49" charset="0"/>
              </a:rPr>
              <a:t> g</a:t>
            </a:r>
            <a:r>
              <a:rPr lang="en-US" altLang="en-US" sz="2400" dirty="0">
                <a:cs typeface="Courier New" panose="02070309020205020404" pitchFamily="49" charset="0"/>
              </a:rPr>
              <a:t>et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chemeClr val="tx2"/>
                </a:solidFill>
                <a:cs typeface="Courier New" panose="02070309020205020404" pitchFamily="49" charset="0"/>
              </a:rPr>
              <a:t>beginning</a:t>
            </a:r>
            <a:r>
              <a:rPr lang="tr-TR" altLang="en-US" sz="2400" dirty="0">
                <a:cs typeface="Courier New" panose="02070309020205020404" pitchFamily="49" charset="0"/>
              </a:rPr>
              <a:t> of </a:t>
            </a:r>
            <a:r>
              <a:rPr lang="tr-TR" altLang="en-US" sz="2400" dirty="0" err="1"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list</a:t>
            </a:r>
            <a:r>
              <a:rPr lang="tr-TR" altLang="en-US" sz="2400" dirty="0">
                <a:cs typeface="Courier New" panose="02070309020205020404" pitchFamily="49" charset="0"/>
              </a:rPr>
              <a:t>?</a:t>
            </a:r>
          </a:p>
          <a:p>
            <a:pPr lvl="1">
              <a:lnSpc>
                <a:spcPct val="80000"/>
              </a:lnSpc>
            </a:pP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We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declare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an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additional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pointer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(</a:t>
            </a:r>
            <a:r>
              <a:rPr lang="tr-TR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pointer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)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point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first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of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linked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list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tr-TR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is an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external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pointer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(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different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than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tr-TR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always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exists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even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when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there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are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no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nodes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o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n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  <a:cs typeface="Courier New" panose="02070309020205020404" pitchFamily="49" charset="0"/>
              </a:rPr>
              <a:t>list</a:t>
            </a:r>
            <a:r>
              <a:rPr lang="tr-TR" altLang="en-US" sz="200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995738" y="6165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332656"/>
            <a:ext cx="7793037" cy="1462087"/>
          </a:xfrm>
        </p:spPr>
        <p:txBody>
          <a:bodyPr/>
          <a:lstStyle/>
          <a:p>
            <a:r>
              <a:rPr lang="tr-TR" altLang="en-US" sz="4000" dirty="0">
                <a:latin typeface="+mn-lt"/>
              </a:rPr>
              <a:t>Pointer </a:t>
            </a:r>
            <a:r>
              <a:rPr lang="en-US" altLang="en-US" sz="4000" dirty="0">
                <a:latin typeface="+mn-lt"/>
              </a:rPr>
              <a:t>B</a:t>
            </a:r>
            <a:r>
              <a:rPr lang="tr-TR" altLang="en-US" sz="4000" dirty="0" err="1">
                <a:latin typeface="+mn-lt"/>
              </a:rPr>
              <a:t>ased</a:t>
            </a:r>
            <a:r>
              <a:rPr lang="tr-TR" altLang="en-US" sz="4000" dirty="0">
                <a:latin typeface="+mn-lt"/>
              </a:rPr>
              <a:t> </a:t>
            </a:r>
            <a:r>
              <a:rPr lang="en-US" altLang="en-US" sz="4000" dirty="0">
                <a:latin typeface="+mn-lt"/>
              </a:rPr>
              <a:t>L</a:t>
            </a:r>
            <a:r>
              <a:rPr lang="tr-TR" altLang="en-US" sz="4000" dirty="0" err="1">
                <a:latin typeface="+mn-lt"/>
              </a:rPr>
              <a:t>inked</a:t>
            </a:r>
            <a:r>
              <a:rPr lang="tr-TR" altLang="en-US" sz="4000" dirty="0">
                <a:latin typeface="+mn-lt"/>
              </a:rPr>
              <a:t> </a:t>
            </a:r>
            <a:r>
              <a:rPr lang="en-US" altLang="en-US" sz="4000" dirty="0">
                <a:latin typeface="+mn-lt"/>
              </a:rPr>
              <a:t>L</a:t>
            </a:r>
            <a:r>
              <a:rPr lang="tr-TR" altLang="en-US" sz="4000" dirty="0" err="1">
                <a:latin typeface="+mn-lt"/>
              </a:rPr>
              <a:t>ists</a:t>
            </a:r>
            <a:r>
              <a:rPr lang="tr-TR" altLang="en-US" sz="4000" dirty="0">
                <a:latin typeface="+mn-lt"/>
              </a:rPr>
              <a:t> </a:t>
            </a:r>
            <a:r>
              <a:rPr lang="tr-TR" altLang="en-US" sz="3200" dirty="0"/>
              <a:t>	</a:t>
            </a:r>
            <a:endParaRPr lang="tr-TR" altLang="en-US" sz="40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2349500"/>
            <a:ext cx="8604448" cy="3816350"/>
          </a:xfrm>
        </p:spPr>
        <p:txBody>
          <a:bodyPr/>
          <a:lstStyle/>
          <a:p>
            <a:pPr eaLnBrk="1" hangingPunct="1"/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Creating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head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whose type is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    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  </a:t>
            </a:r>
          </a:p>
          <a:p>
            <a:pPr eaLnBrk="1" hangingPunct="1"/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initialize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	   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pPr eaLnBrk="1" hangingPunct="1"/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If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is 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then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list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is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empty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9" y="214313"/>
            <a:ext cx="8820472" cy="1462087"/>
          </a:xfrm>
        </p:spPr>
        <p:txBody>
          <a:bodyPr/>
          <a:lstStyle/>
          <a:p>
            <a:pPr eaLnBrk="1" hangingPunct="1"/>
            <a:r>
              <a:rPr lang="tr-TR" altLang="en-US" sz="4000" dirty="0">
                <a:latin typeface="+mn-lt"/>
              </a:rPr>
              <a:t>Pointer </a:t>
            </a:r>
            <a:r>
              <a:rPr lang="en-US" altLang="en-US" sz="4000" dirty="0" err="1">
                <a:latin typeface="+mn-lt"/>
              </a:rPr>
              <a:t>B</a:t>
            </a:r>
            <a:r>
              <a:rPr lang="tr-TR" altLang="en-US" sz="4000" dirty="0" err="1">
                <a:latin typeface="+mn-lt"/>
              </a:rPr>
              <a:t>ased</a:t>
            </a:r>
            <a:r>
              <a:rPr lang="tr-TR" altLang="en-US" sz="4000" dirty="0">
                <a:latin typeface="+mn-lt"/>
              </a:rPr>
              <a:t> </a:t>
            </a:r>
            <a:r>
              <a:rPr lang="en-US" altLang="en-US" sz="4000" dirty="0">
                <a:latin typeface="+mn-lt"/>
              </a:rPr>
              <a:t>L</a:t>
            </a:r>
            <a:r>
              <a:rPr lang="tr-TR" altLang="en-US" sz="4000" dirty="0" err="1">
                <a:latin typeface="+mn-lt"/>
              </a:rPr>
              <a:t>inked</a:t>
            </a:r>
            <a:r>
              <a:rPr lang="tr-TR" altLang="en-US" sz="4000" dirty="0">
                <a:latin typeface="+mn-lt"/>
              </a:rPr>
              <a:t> </a:t>
            </a:r>
            <a:r>
              <a:rPr lang="en-US" altLang="en-US" sz="4000" dirty="0" err="1">
                <a:latin typeface="+mn-lt"/>
              </a:rPr>
              <a:t>L</a:t>
            </a:r>
            <a:r>
              <a:rPr lang="tr-TR" altLang="en-US" sz="4000" dirty="0" err="1">
                <a:latin typeface="+mn-lt"/>
              </a:rPr>
              <a:t>ists</a:t>
            </a:r>
            <a:r>
              <a:rPr lang="tr-TR" altLang="en-US" sz="3200" dirty="0"/>
              <a:t>		</a:t>
            </a:r>
            <a:endParaRPr lang="tr-TR" altLang="en-US" sz="40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9" y="1484784"/>
            <a:ext cx="8820471" cy="4619154"/>
          </a:xfrm>
        </p:spPr>
        <p:txBody>
          <a:bodyPr/>
          <a:lstStyle/>
          <a:p>
            <a:pPr eaLnBrk="1" hangingPunct="1"/>
            <a:r>
              <a:rPr lang="tr-TR" altLang="en-US" sz="2400" dirty="0" err="1"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statement</a:t>
            </a:r>
            <a:endParaRPr lang="tr-TR" altLang="en-US" sz="2400" dirty="0"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cs typeface="Courier New" panose="02070309020205020404" pitchFamily="49" charset="0"/>
              </a:rPr>
              <a:t>	 	</a:t>
            </a:r>
            <a:r>
              <a:rPr lang="tr-TR" altLang="en-US" sz="2400" dirty="0" err="1">
                <a:solidFill>
                  <a:srgbClr val="008000"/>
                </a:solidFill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 *p;</a:t>
            </a:r>
            <a:r>
              <a:rPr lang="en-US" alt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    (or </a:t>
            </a:r>
            <a:r>
              <a:rPr lang="tr-TR" alt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N</a:t>
            </a:r>
            <a:r>
              <a:rPr lang="en-US" alt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ode* p)</a:t>
            </a:r>
            <a:endParaRPr lang="tr-TR" altLang="en-US" sz="2400" dirty="0">
              <a:solidFill>
                <a:srgbClr val="008000"/>
              </a:solidFill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cs typeface="Courier New" panose="02070309020205020404" pitchFamily="49" charset="0"/>
              </a:rPr>
              <a:t>	de</a:t>
            </a:r>
            <a:r>
              <a:rPr lang="en-US" altLang="en-US" sz="2400" dirty="0" err="1">
                <a:cs typeface="Courier New" panose="02070309020205020404" pitchFamily="49" charset="0"/>
              </a:rPr>
              <a:t>clares</a:t>
            </a:r>
            <a:r>
              <a:rPr lang="tr-TR" altLang="en-US" sz="2400" dirty="0">
                <a:cs typeface="Courier New" panose="02070309020205020404" pitchFamily="49" charset="0"/>
              </a:rPr>
              <a:t> a </a:t>
            </a:r>
            <a:r>
              <a:rPr lang="tr-TR" altLang="en-US" sz="2400" dirty="0" err="1">
                <a:cs typeface="Courier New" panose="02070309020205020404" pitchFamily="49" charset="0"/>
              </a:rPr>
              <a:t>pointer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variabe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which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points</a:t>
            </a:r>
            <a:r>
              <a:rPr lang="tr-TR" altLang="en-US" sz="2400" dirty="0">
                <a:cs typeface="Courier New" panose="02070309020205020404" pitchFamily="49" charset="0"/>
              </a:rPr>
              <a:t> to </a:t>
            </a:r>
            <a:r>
              <a:rPr lang="tr-TR" altLang="en-US" sz="2400" dirty="0" err="1">
                <a:cs typeface="Courier New" panose="02070309020205020404" pitchFamily="49" charset="0"/>
              </a:rPr>
              <a:t>another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variable</a:t>
            </a:r>
            <a:r>
              <a:rPr lang="tr-TR" altLang="en-US" sz="2400" dirty="0">
                <a:cs typeface="Courier New" panose="02070309020205020404" pitchFamily="49" charset="0"/>
              </a:rPr>
              <a:t> of </a:t>
            </a:r>
            <a:r>
              <a:rPr lang="tr-TR" altLang="en-US" sz="2400" dirty="0" err="1">
                <a:cs typeface="Courier New" panose="02070309020205020404" pitchFamily="49" charset="0"/>
              </a:rPr>
              <a:t>type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cs typeface="Courier New" panose="02070309020205020404" pitchFamily="49" charset="0"/>
              </a:rPr>
              <a:t>. (</a:t>
            </a:r>
            <a:r>
              <a:rPr lang="tr-TR" altLang="en-US" sz="2400" dirty="0" err="1">
                <a:cs typeface="Courier New" panose="02070309020205020404" pitchFamily="49" charset="0"/>
              </a:rPr>
              <a:t>Its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value</a:t>
            </a:r>
            <a:r>
              <a:rPr lang="tr-TR" altLang="en-US" sz="2400" dirty="0">
                <a:cs typeface="Courier New" panose="02070309020205020404" pitchFamily="49" charset="0"/>
              </a:rPr>
              <a:t> is </a:t>
            </a:r>
            <a:r>
              <a:rPr lang="tr-TR" altLang="en-US" sz="2400" dirty="0" err="1">
                <a:cs typeface="Courier New" panose="02070309020205020404" pitchFamily="49" charset="0"/>
              </a:rPr>
              <a:t>undefined</a:t>
            </a:r>
            <a:r>
              <a:rPr lang="tr-TR" altLang="en-US" sz="2400" dirty="0">
                <a:cs typeface="Courier New" panose="02070309020205020404" pitchFamily="49" charset="0"/>
              </a:rPr>
              <a:t>.)</a:t>
            </a:r>
          </a:p>
          <a:p>
            <a:pPr marL="0" indent="0" eaLnBrk="1" hangingPunct="1">
              <a:buNone/>
            </a:pPr>
            <a:r>
              <a:rPr lang="tr-TR" altLang="en-US" sz="2400" dirty="0">
                <a:cs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tr-TR" altLang="en-US" sz="2400" dirty="0" err="1"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statement</a:t>
            </a:r>
            <a:endParaRPr lang="tr-TR" altLang="en-US" sz="2400" dirty="0"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cs typeface="Courier New" panose="02070309020205020404" pitchFamily="49" charset="0"/>
              </a:rPr>
              <a:t>	 	p = </a:t>
            </a:r>
            <a:r>
              <a:rPr lang="tr-TR" altLang="en-US" sz="2400" dirty="0" err="1">
                <a:solidFill>
                  <a:srgbClr val="000099"/>
                </a:solidFill>
                <a:cs typeface="Courier New" panose="02070309020205020404" pitchFamily="49" charset="0"/>
              </a:rPr>
              <a:t>new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cs typeface="Courier New" panose="02070309020205020404" pitchFamily="49" charset="0"/>
              </a:rPr>
              <a:t>	</a:t>
            </a:r>
            <a:r>
              <a:rPr lang="tr-TR" altLang="en-US" sz="2400" dirty="0" err="1">
                <a:cs typeface="Courier New" panose="02070309020205020404" pitchFamily="49" charset="0"/>
              </a:rPr>
              <a:t>allocates</a:t>
            </a:r>
            <a:r>
              <a:rPr lang="tr-TR" altLang="en-US" sz="2400" dirty="0">
                <a:cs typeface="Courier New" panose="02070309020205020404" pitchFamily="49" charset="0"/>
              </a:rPr>
              <a:t> a </a:t>
            </a:r>
            <a:r>
              <a:rPr lang="en-US" altLang="en-US" sz="2400" dirty="0">
                <a:cs typeface="Courier New" panose="02070309020205020404" pitchFamily="49" charset="0"/>
              </a:rPr>
              <a:t>new </a:t>
            </a:r>
            <a:r>
              <a:rPr lang="tr-TR" altLang="en-US" sz="2400" dirty="0" err="1"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which</a:t>
            </a:r>
            <a:r>
              <a:rPr lang="tr-TR" altLang="en-US" sz="2400" dirty="0">
                <a:cs typeface="Courier New" panose="02070309020205020404" pitchFamily="49" charset="0"/>
              </a:rPr>
              <a:t> is </a:t>
            </a:r>
            <a:r>
              <a:rPr lang="tr-TR" altLang="en-US" sz="2400" dirty="0" err="1">
                <a:cs typeface="Courier New" panose="02070309020205020404" pitchFamily="49" charset="0"/>
              </a:rPr>
              <a:t>pointed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by</a:t>
            </a:r>
            <a:r>
              <a:rPr lang="tr-TR" altLang="en-US" sz="2400" dirty="0">
                <a:cs typeface="Courier New" panose="02070309020205020404" pitchFamily="49" charset="0"/>
              </a:rPr>
              <a:t> p. </a:t>
            </a:r>
            <a:endParaRPr lang="tr-TR" altLang="en-US" dirty="0">
              <a:cs typeface="Courier New" panose="02070309020205020404" pitchFamily="49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995738" y="6165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" name="Rectangle 1"/>
          <p:cNvSpPr/>
          <p:nvPr/>
        </p:nvSpPr>
        <p:spPr>
          <a:xfrm>
            <a:off x="399468" y="4768738"/>
            <a:ext cx="82769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dirty="0"/>
            </a:br>
            <a:r>
              <a:rPr lang="en-US" altLang="zh-CN" sz="2400" dirty="0">
                <a:latin typeface="Calibri" panose="020F0502020204030204" pitchFamily="34" charset="0"/>
              </a:rPr>
              <a:t>Here is the C++ statement:</a:t>
            </a:r>
          </a:p>
          <a:p>
            <a:r>
              <a:rPr lang="en-US" altLang="zh-CN" sz="2400" dirty="0">
                <a:latin typeface="Calibri" panose="020F0502020204030204" pitchFamily="34" charset="0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new_ptr</a:t>
            </a:r>
            <a:r>
              <a:rPr lang="en-US" altLang="zh-CN" sz="2400" dirty="0">
                <a:latin typeface="Calibri" panose="020F0502020204030204" pitchFamily="34" charset="0"/>
              </a:rPr>
              <a:t> = </a:t>
            </a:r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</a:rPr>
              <a:t>new </a:t>
            </a:r>
            <a:r>
              <a:rPr lang="en-US" altLang="zh-CN" sz="2400" dirty="0">
                <a:latin typeface="Calibri" panose="020F0502020204030204" pitchFamily="34" charset="0"/>
              </a:rPr>
              <a:t>node;</a:t>
            </a:r>
          </a:p>
          <a:p>
            <a:r>
              <a:rPr lang="en-US" altLang="zh-CN" sz="2400" dirty="0">
                <a:latin typeface="Calibri" panose="020F0502020204030204" pitchFamily="34" charset="0"/>
              </a:rPr>
              <a:t>The statement creates a new node, and points the local variable </a:t>
            </a:r>
            <a:r>
              <a:rPr lang="en-US" altLang="zh-CN" sz="2400" dirty="0" err="1">
                <a:latin typeface="Calibri" panose="020F0502020204030204" pitchFamily="34" charset="0"/>
              </a:rPr>
              <a:t>new_ptr</a:t>
            </a:r>
            <a:r>
              <a:rPr lang="en-US" altLang="zh-CN" sz="2400" dirty="0">
                <a:latin typeface="Calibri" panose="020F0502020204030204" pitchFamily="34" charset="0"/>
              </a:rPr>
              <a:t> at this newly-created node.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" y="214313"/>
            <a:ext cx="8964488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latin typeface="+mn-lt"/>
              </a:rPr>
              <a:t>Algorithms: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Displaying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the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Contents</a:t>
            </a:r>
            <a:r>
              <a:rPr lang="tr-TR" altLang="en-US" sz="3200" dirty="0">
                <a:latin typeface="+mn-lt"/>
              </a:rPr>
              <a:t> of a </a:t>
            </a:r>
            <a:r>
              <a:rPr lang="tr-TR" altLang="en-US" sz="3200" dirty="0" err="1">
                <a:latin typeface="+mn-lt"/>
              </a:rPr>
              <a:t>Linked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List</a:t>
            </a:r>
            <a:endParaRPr lang="tr-TR" altLang="en-US" sz="3200" dirty="0">
              <a:latin typeface="+mn-lt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5780" y="1915961"/>
            <a:ext cx="8532440" cy="10080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Suppose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print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tr-T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1225" y="3746500"/>
            <a:ext cx="642938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  <a:r>
              <a:rPr lang="tr-TR" sz="1200" dirty="0">
                <a:solidFill>
                  <a:schemeClr val="tx1"/>
                </a:solidFill>
              </a:rPr>
              <a:t>=5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4400" y="4287838"/>
            <a:ext cx="647700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67590" name="TextBox 5"/>
          <p:cNvSpPr txBox="1">
            <a:spLocks noChangeArrowheads="1"/>
          </p:cNvSpPr>
          <p:nvPr/>
        </p:nvSpPr>
        <p:spPr bwMode="auto">
          <a:xfrm>
            <a:off x="1547813" y="3602038"/>
            <a:ext cx="719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 b="1" dirty="0">
                <a:latin typeface="Arial" panose="020B0604020202020204" pitchFamily="34" charset="0"/>
              </a:rPr>
              <a:t>head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  <p:grpSp>
        <p:nvGrpSpPr>
          <p:cNvPr id="67591" name="Group 8"/>
          <p:cNvGrpSpPr>
            <a:grpSpLocks/>
          </p:cNvGrpSpPr>
          <p:nvPr/>
        </p:nvGrpSpPr>
        <p:grpSpPr bwMode="auto">
          <a:xfrm>
            <a:off x="1908969" y="3924300"/>
            <a:ext cx="287337" cy="144462"/>
            <a:chOff x="4332" y="1797"/>
            <a:chExt cx="181" cy="136"/>
          </a:xfrm>
        </p:grpSpPr>
        <p:sp>
          <p:nvSpPr>
            <p:cNvPr id="67605" name="Line 9"/>
            <p:cNvSpPr>
              <a:spLocks noChangeShapeType="1"/>
            </p:cNvSpPr>
            <p:nvPr/>
          </p:nvSpPr>
          <p:spPr bwMode="auto">
            <a:xfrm>
              <a:off x="4332" y="1797"/>
              <a:ext cx="0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Line 10"/>
            <p:cNvSpPr>
              <a:spLocks noChangeShapeType="1"/>
            </p:cNvSpPr>
            <p:nvPr/>
          </p:nvSpPr>
          <p:spPr bwMode="auto">
            <a:xfrm>
              <a:off x="4332" y="1933"/>
              <a:ext cx="18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3"/>
          <p:cNvSpPr/>
          <p:nvPr/>
        </p:nvSpPr>
        <p:spPr>
          <a:xfrm>
            <a:off x="2943225" y="3746500"/>
            <a:ext cx="642938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  <a:r>
              <a:rPr lang="tr-TR" sz="1200" dirty="0">
                <a:solidFill>
                  <a:schemeClr val="tx1"/>
                </a:solidFill>
              </a:rPr>
              <a:t>=9</a:t>
            </a:r>
          </a:p>
        </p:txBody>
      </p:sp>
      <p:sp>
        <p:nvSpPr>
          <p:cNvPr id="3" name="Rectangle 4"/>
          <p:cNvSpPr/>
          <p:nvPr/>
        </p:nvSpPr>
        <p:spPr>
          <a:xfrm>
            <a:off x="2946400" y="4287838"/>
            <a:ext cx="647700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>
                <a:solidFill>
                  <a:schemeClr val="tx1"/>
                </a:solidFill>
              </a:rPr>
              <a:t>next</a:t>
            </a:r>
            <a:endParaRPr lang="tr-TR" sz="1400" dirty="0">
              <a:solidFill>
                <a:schemeClr val="tx1"/>
              </a:solidFill>
            </a:endParaRPr>
          </a:p>
        </p:txBody>
      </p:sp>
      <p:cxnSp>
        <p:nvCxnSpPr>
          <p:cNvPr id="67594" name="AutoShape 14"/>
          <p:cNvCxnSpPr>
            <a:cxnSpLocks noChangeShapeType="1"/>
          </p:cNvCxnSpPr>
          <p:nvPr/>
        </p:nvCxnSpPr>
        <p:spPr bwMode="auto">
          <a:xfrm rot="-5400000">
            <a:off x="2536031" y="3953669"/>
            <a:ext cx="398463" cy="35877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3"/>
          <p:cNvSpPr/>
          <p:nvPr/>
        </p:nvSpPr>
        <p:spPr>
          <a:xfrm>
            <a:off x="4462463" y="3789363"/>
            <a:ext cx="736600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  <a:r>
              <a:rPr lang="tr-TR" sz="1200" dirty="0">
                <a:solidFill>
                  <a:schemeClr val="tx1"/>
                </a:solidFill>
              </a:rPr>
              <a:t>=15</a:t>
            </a:r>
          </a:p>
        </p:txBody>
      </p:sp>
      <p:sp>
        <p:nvSpPr>
          <p:cNvPr id="7" name="Rectangle 4"/>
          <p:cNvSpPr/>
          <p:nvPr/>
        </p:nvSpPr>
        <p:spPr>
          <a:xfrm>
            <a:off x="4462463" y="4341813"/>
            <a:ext cx="647700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7598" name="AutoShape 23"/>
          <p:cNvCxnSpPr>
            <a:cxnSpLocks noChangeShapeType="1"/>
          </p:cNvCxnSpPr>
          <p:nvPr/>
        </p:nvCxnSpPr>
        <p:spPr bwMode="auto">
          <a:xfrm rot="-5400000">
            <a:off x="3329781" y="3953669"/>
            <a:ext cx="398463" cy="35877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9" name="Line 25"/>
          <p:cNvSpPr>
            <a:spLocks noChangeShapeType="1"/>
          </p:cNvSpPr>
          <p:nvPr/>
        </p:nvSpPr>
        <p:spPr bwMode="auto">
          <a:xfrm>
            <a:off x="4787900" y="4724400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0" name="Line 26"/>
          <p:cNvSpPr>
            <a:spLocks noChangeShapeType="1"/>
          </p:cNvSpPr>
          <p:nvPr/>
        </p:nvSpPr>
        <p:spPr bwMode="auto">
          <a:xfrm>
            <a:off x="4284663" y="3933825"/>
            <a:ext cx="1444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TextBox 5"/>
          <p:cNvSpPr txBox="1">
            <a:spLocks noChangeArrowheads="1"/>
          </p:cNvSpPr>
          <p:nvPr/>
        </p:nvSpPr>
        <p:spPr bwMode="auto">
          <a:xfrm>
            <a:off x="4478338" y="503078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>
                <a:latin typeface="Courier New" panose="02070309020205020404" pitchFamily="49" charset="0"/>
              </a:rPr>
              <a:t>NULL</a:t>
            </a:r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92275" y="3287713"/>
            <a:ext cx="360363" cy="357187"/>
          </a:xfrm>
          <a:prstGeom prst="rect">
            <a:avLst/>
          </a:prstGeom>
          <a:solidFill>
            <a:srgbClr val="686868"/>
          </a:solidFill>
          <a:ln w="25400" algn="ctr">
            <a:solidFill>
              <a:srgbClr val="00A77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603" name="Text Box 37"/>
          <p:cNvSpPr txBox="1">
            <a:spLocks noChangeArrowheads="1"/>
          </p:cNvSpPr>
          <p:nvPr/>
        </p:nvSpPr>
        <p:spPr bwMode="auto">
          <a:xfrm>
            <a:off x="3708400" y="3641725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dirty="0"/>
              <a:t>.....</a:t>
            </a:r>
          </a:p>
        </p:txBody>
      </p:sp>
      <p:sp>
        <p:nvSpPr>
          <p:cNvPr id="67604" name="Line 38"/>
          <p:cNvSpPr>
            <a:spLocks noChangeShapeType="1"/>
          </p:cNvSpPr>
          <p:nvPr/>
        </p:nvSpPr>
        <p:spPr bwMode="auto">
          <a:xfrm flipV="1">
            <a:off x="4452938" y="4352925"/>
            <a:ext cx="649287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1698" y="188640"/>
            <a:ext cx="8532440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200" dirty="0" err="1">
                <a:latin typeface="+mn-lt"/>
              </a:rPr>
              <a:t>Displaying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Node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Contents</a:t>
            </a:r>
            <a:r>
              <a:rPr lang="tr-TR" altLang="en-US" sz="3200" dirty="0">
                <a:latin typeface="+mn-lt"/>
              </a:rPr>
              <a:t> of a </a:t>
            </a:r>
            <a:r>
              <a:rPr lang="tr-TR" altLang="en-US" sz="3200" dirty="0" err="1">
                <a:latin typeface="+mn-lt"/>
              </a:rPr>
              <a:t>Linked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List</a:t>
            </a:r>
            <a:endParaRPr lang="tr-TR" altLang="en-US" sz="32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9" y="1412776"/>
            <a:ext cx="8424936" cy="48348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//Prints data contents of all nodes from first to last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DisplayList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L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current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head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[ L]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//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is a </a:t>
            </a:r>
            <a:r>
              <a:rPr lang="tr-TR" alt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pointer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that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points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				           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  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to </a:t>
            </a:r>
            <a:r>
              <a:rPr lang="tr-TR" alt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first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of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tr-T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current ≠ 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[current ] </a:t>
            </a:r>
          </a:p>
          <a:p>
            <a:pPr>
              <a:lnSpc>
                <a:spcPct val="80000"/>
              </a:lnSpc>
              <a:buNone/>
            </a:pP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	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current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←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next</a:t>
            </a: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tr-TR" altLang="en-US" sz="24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current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//Continue until NULL</a:t>
            </a:r>
            <a:endParaRPr lang="tr-TR" altLang="en-US" sz="2400" i="1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8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3AF-99D6-4206-AAAC-AD968195639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Searching for a Node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5437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We want to find the node whose </a:t>
            </a:r>
            <a:r>
              <a:rPr lang="en-US" altLang="en-US" sz="2800" dirty="0">
                <a:solidFill>
                  <a:srgbClr val="FF0000"/>
                </a:solidFill>
              </a:rPr>
              <a:t>data value is k</a:t>
            </a:r>
          </a:p>
          <a:p>
            <a:pPr lvl="1"/>
            <a:r>
              <a:rPr lang="tr-TR" altLang="en-US" sz="2400" dirty="0">
                <a:cs typeface="Courier New" panose="02070309020205020404" pitchFamily="49" charset="0"/>
              </a:rPr>
              <a:t>We </a:t>
            </a:r>
            <a:r>
              <a:rPr lang="tr-TR" altLang="en-US" sz="2400" dirty="0" err="1">
                <a:cs typeface="Courier New" panose="02070309020205020404" pitchFamily="49" charset="0"/>
              </a:rPr>
              <a:t>perform</a:t>
            </a:r>
            <a:r>
              <a:rPr lang="tr-TR" altLang="en-US" sz="2400" dirty="0">
                <a:cs typeface="Courier New" panose="02070309020205020404" pitchFamily="49" charset="0"/>
              </a:rPr>
              <a:t> a </a:t>
            </a:r>
            <a:r>
              <a:rPr lang="tr-TR" altLang="en-US" sz="2400" dirty="0" err="1">
                <a:cs typeface="Courier New" panose="02070309020205020404" pitchFamily="49" charset="0"/>
              </a:rPr>
              <a:t>simple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linear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search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in the list </a:t>
            </a:r>
            <a:r>
              <a:rPr lang="tr-TR" altLang="en-US" sz="2400" dirty="0" err="1">
                <a:cs typeface="Courier New" panose="02070309020205020404" pitchFamily="49" charset="0"/>
              </a:rPr>
              <a:t>and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return</a:t>
            </a:r>
            <a:r>
              <a:rPr lang="tr-TR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a </a:t>
            </a:r>
            <a:r>
              <a:rPr lang="tr-TR" altLang="en-US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pointer</a:t>
            </a:r>
            <a:r>
              <a:rPr lang="tr-TR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to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this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en-US" sz="2400" dirty="0"/>
              <a:t>At each node, a comparison between the data member and </a:t>
            </a:r>
            <a:r>
              <a:rPr lang="en-US" altLang="en-US" sz="2400" dirty="0">
                <a:solidFill>
                  <a:srgbClr val="FF0000"/>
                </a:solidFill>
              </a:rPr>
              <a:t>k</a:t>
            </a:r>
            <a:r>
              <a:rPr lang="en-US" altLang="en-US" sz="2400" dirty="0"/>
              <a:t> is performed.</a:t>
            </a:r>
          </a:p>
          <a:p>
            <a:pPr lvl="1"/>
            <a:r>
              <a:rPr lang="tr-TR" altLang="en-US" sz="2400" dirty="0" err="1">
                <a:cs typeface="Courier New" panose="02070309020205020404" pitchFamily="49" charset="0"/>
              </a:rPr>
              <a:t>If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no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object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with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given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value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found</a:t>
            </a:r>
            <a:r>
              <a:rPr lang="tr-TR" altLang="en-US" sz="2400" dirty="0">
                <a:cs typeface="Courier New" panose="02070309020205020404" pitchFamily="49" charset="0"/>
              </a:rPr>
              <a:t> in </a:t>
            </a:r>
            <a:r>
              <a:rPr lang="tr-TR" altLang="en-US" sz="2400" dirty="0" err="1"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list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then</a:t>
            </a:r>
            <a:r>
              <a:rPr lang="tr-TR" altLang="en-US" sz="2400" dirty="0">
                <a:cs typeface="Courier New" panose="02070309020205020404" pitchFamily="49" charset="0"/>
              </a:rPr>
              <a:t> NULL is </a:t>
            </a:r>
            <a:r>
              <a:rPr lang="tr-TR" altLang="en-US" sz="2400" dirty="0" err="1">
                <a:cs typeface="Courier New" panose="02070309020205020404" pitchFamily="49" charset="0"/>
              </a:rPr>
              <a:t>returned</a:t>
            </a:r>
            <a:r>
              <a:rPr lang="tr-TR" altLang="en-US" sz="2400" dirty="0">
                <a:cs typeface="Courier New" panose="02070309020205020404" pitchFamily="49" charset="0"/>
              </a:rPr>
              <a:t>.</a:t>
            </a:r>
            <a:r>
              <a:rPr lang="tr-TR" altLang="en-US" sz="2400" b="1" dirty="0"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95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F5449403-E35A-430E-A377-32A3E60EE247}"/>
              </a:ext>
            </a:extLst>
          </p:cNvPr>
          <p:cNvSpPr/>
          <p:nvPr/>
        </p:nvSpPr>
        <p:spPr>
          <a:xfrm>
            <a:off x="467544" y="302359"/>
            <a:ext cx="756084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{</a:t>
            </a:r>
            <a:endParaRPr lang="tr-TR" dirty="0"/>
          </a:p>
          <a:p>
            <a:r>
              <a:rPr lang="tr-TR" dirty="0"/>
              <a:t>    </a:t>
            </a:r>
            <a:r>
              <a:rPr lang="en-US" dirty="0"/>
              <a:t>int array[</a:t>
            </a:r>
            <a:r>
              <a:rPr lang="tr-TR" dirty="0"/>
              <a:t>6</a:t>
            </a:r>
            <a:r>
              <a:rPr lang="en-US" dirty="0"/>
              <a:t>];    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tr-TR" dirty="0"/>
              <a:t>6</a:t>
            </a:r>
            <a:r>
              <a:rPr lang="en-US" dirty="0"/>
              <a:t>;i++) { </a:t>
            </a:r>
            <a:endParaRPr lang="tr-TR" dirty="0"/>
          </a:p>
          <a:p>
            <a:r>
              <a:rPr lang="tr-TR" dirty="0"/>
              <a:t>        </a:t>
            </a:r>
            <a:r>
              <a:rPr lang="en-US" dirty="0"/>
              <a:t>array[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tr-TR" dirty="0"/>
              <a:t>  </a:t>
            </a:r>
            <a:r>
              <a:rPr lang="en-US" dirty="0" err="1"/>
              <a:t>cout</a:t>
            </a:r>
            <a:r>
              <a:rPr lang="tr-TR" dirty="0"/>
              <a:t> </a:t>
            </a:r>
            <a:r>
              <a:rPr lang="en-US" dirty="0"/>
              <a:t>&lt;&lt;</a:t>
            </a:r>
            <a:r>
              <a:rPr lang="tr-TR" dirty="0"/>
              <a:t> </a:t>
            </a:r>
            <a:r>
              <a:rPr lang="en-US" dirty="0"/>
              <a:t>array[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tr-TR" dirty="0"/>
              <a:t> </a:t>
            </a:r>
            <a:r>
              <a:rPr lang="en-US" dirty="0"/>
              <a:t>&lt;&lt;</a:t>
            </a:r>
            <a:r>
              <a:rPr lang="tr-TR" dirty="0"/>
              <a:t> </a:t>
            </a:r>
            <a:r>
              <a:rPr lang="en-US" dirty="0"/>
              <a:t>" "; </a:t>
            </a:r>
            <a:endParaRPr lang="tr-TR" dirty="0"/>
          </a:p>
          <a:p>
            <a:r>
              <a:rPr lang="tr-TR" dirty="0"/>
              <a:t>    </a:t>
            </a:r>
            <a:r>
              <a:rPr lang="en-US" dirty="0"/>
              <a:t>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 // changing line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tr-TR" dirty="0"/>
              <a:t>6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tr-TR" dirty="0"/>
              <a:t>    </a:t>
            </a:r>
            <a:r>
              <a:rPr lang="en-US" dirty="0"/>
              <a:t>array[</a:t>
            </a:r>
            <a:r>
              <a:rPr lang="en-US" dirty="0" err="1"/>
              <a:t>i</a:t>
            </a:r>
            <a:r>
              <a:rPr lang="en-US" dirty="0"/>
              <a:t>] = 1</a:t>
            </a:r>
            <a:r>
              <a:rPr lang="tr-TR" dirty="0"/>
              <a:t>5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tr-TR" dirty="0"/>
              <a:t>  </a:t>
            </a:r>
            <a:r>
              <a:rPr lang="en-US" dirty="0" err="1"/>
              <a:t>cout</a:t>
            </a:r>
            <a:r>
              <a:rPr lang="tr-TR" dirty="0"/>
              <a:t> </a:t>
            </a:r>
            <a:r>
              <a:rPr lang="en-US" dirty="0"/>
              <a:t>&lt;&lt;</a:t>
            </a:r>
            <a:r>
              <a:rPr lang="tr-TR" dirty="0"/>
              <a:t> </a:t>
            </a:r>
            <a:r>
              <a:rPr lang="en-US" dirty="0"/>
              <a:t>array[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tr-TR" dirty="0"/>
              <a:t> </a:t>
            </a:r>
            <a:r>
              <a:rPr lang="en-US" dirty="0"/>
              <a:t>&lt;&lt;</a:t>
            </a:r>
            <a:r>
              <a:rPr lang="tr-TR" dirty="0"/>
              <a:t> </a:t>
            </a:r>
            <a:r>
              <a:rPr lang="en-US" dirty="0"/>
              <a:t>" ";</a:t>
            </a:r>
            <a:r>
              <a:rPr lang="tr-TR" dirty="0"/>
              <a:t> </a:t>
            </a:r>
            <a:r>
              <a:rPr lang="en-US" dirty="0"/>
              <a:t> </a:t>
            </a:r>
            <a:endParaRPr lang="tr-TR" dirty="0"/>
          </a:p>
          <a:p>
            <a:r>
              <a:rPr lang="tr-TR" dirty="0"/>
              <a:t>    </a:t>
            </a:r>
            <a:r>
              <a:rPr lang="en-US" dirty="0"/>
              <a:t>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tr-TR" dirty="0"/>
          </a:p>
          <a:p>
            <a:endParaRPr lang="en-US" dirty="0"/>
          </a:p>
          <a:p>
            <a:r>
              <a:rPr lang="en-US" dirty="0"/>
              <a:t>Output :</a:t>
            </a:r>
          </a:p>
          <a:p>
            <a:r>
              <a:rPr lang="en-US" dirty="0"/>
              <a:t>0 1 2 3 4</a:t>
            </a:r>
            <a:r>
              <a:rPr lang="tr-TR" dirty="0"/>
              <a:t> 5</a:t>
            </a:r>
            <a:endParaRPr lang="en-US" dirty="0"/>
          </a:p>
          <a:p>
            <a:r>
              <a:rPr lang="en-US" dirty="0"/>
              <a:t>1</a:t>
            </a:r>
            <a:r>
              <a:rPr lang="tr-TR" dirty="0"/>
              <a:t>5</a:t>
            </a:r>
            <a:r>
              <a:rPr lang="en-US" dirty="0"/>
              <a:t> 1</a:t>
            </a:r>
            <a:r>
              <a:rPr lang="tr-TR" dirty="0"/>
              <a:t>5</a:t>
            </a:r>
            <a:r>
              <a:rPr lang="en-US" dirty="0"/>
              <a:t> 1</a:t>
            </a:r>
            <a:r>
              <a:rPr lang="tr-TR" dirty="0"/>
              <a:t>5</a:t>
            </a:r>
            <a:r>
              <a:rPr lang="en-US" dirty="0"/>
              <a:t> 1</a:t>
            </a:r>
            <a:r>
              <a:rPr lang="tr-TR" dirty="0"/>
              <a:t>5</a:t>
            </a:r>
            <a:r>
              <a:rPr lang="en-US" dirty="0"/>
              <a:t> 1</a:t>
            </a:r>
            <a:r>
              <a:rPr lang="tr-T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2940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5" y="214313"/>
            <a:ext cx="8316416" cy="1462087"/>
          </a:xfrm>
        </p:spPr>
        <p:txBody>
          <a:bodyPr>
            <a:normAutofit/>
          </a:bodyPr>
          <a:lstStyle/>
          <a:p>
            <a:r>
              <a:rPr lang="tr-TR" altLang="en-US" sz="4000" dirty="0">
                <a:latin typeface="+mn-lt"/>
              </a:rPr>
              <a:t>Search</a:t>
            </a:r>
            <a:r>
              <a:rPr lang="en-US" altLang="en-US" sz="4000" dirty="0">
                <a:latin typeface="+mn-lt"/>
              </a:rPr>
              <a:t> Algorithm</a:t>
            </a:r>
            <a:endParaRPr lang="tr-TR" altLang="en-US" sz="4000" dirty="0">
              <a:latin typeface="+mn-lt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76400"/>
            <a:ext cx="8892480" cy="44561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//Performs a search for the node whose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data value is 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SearchList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L, k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current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head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[L] </a:t>
            </a:r>
            <a:endParaRPr lang="en-US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while </a:t>
            </a:r>
            <a:r>
              <a:rPr lang="tr-TR" altLang="en-US" sz="24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current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≠ 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NULL </a:t>
            </a:r>
            <a:r>
              <a:rPr lang="tr-TR" alt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[current]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≠ k</a:t>
            </a: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 //search for the node  </a:t>
            </a: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		do </a:t>
            </a:r>
            <a:r>
              <a:rPr lang="tr-TR" altLang="en-US" sz="24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current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← </a:t>
            </a:r>
            <a:r>
              <a:rPr lang="tr-TR" altLang="en-US" sz="24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next</a:t>
            </a: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tr-TR" altLang="en-US" sz="24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current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altLang="en-US" sz="2400" i="1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400" b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current</a:t>
            </a: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//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Returns the pointer to the node containing k</a:t>
            </a: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or NULL</a:t>
            </a:r>
            <a:endParaRPr lang="tr-TR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65126"/>
            <a:ext cx="8119814" cy="1325563"/>
          </a:xfrm>
        </p:spPr>
        <p:txBody>
          <a:bodyPr/>
          <a:lstStyle/>
          <a:p>
            <a:r>
              <a:rPr lang="tr-TR" altLang="en-US" sz="3600" dirty="0" err="1">
                <a:solidFill>
                  <a:prstClr val="black"/>
                </a:solidFill>
                <a:latin typeface="+mn-lt"/>
              </a:rPr>
              <a:t>Inserting</a:t>
            </a:r>
            <a:r>
              <a:rPr lang="tr-TR" altLang="en-US" sz="3600" dirty="0">
                <a:solidFill>
                  <a:prstClr val="black"/>
                </a:solidFill>
                <a:latin typeface="+mn-lt"/>
              </a:rPr>
              <a:t> a </a:t>
            </a:r>
            <a:r>
              <a:rPr lang="tr-TR" altLang="en-US" sz="3600" dirty="0" err="1">
                <a:solidFill>
                  <a:prstClr val="black"/>
                </a:solidFill>
                <a:latin typeface="+mn-lt"/>
              </a:rPr>
              <a:t>Node</a:t>
            </a:r>
            <a:r>
              <a:rPr lang="tr-TR" altLang="en-US" sz="3600" dirty="0">
                <a:solidFill>
                  <a:prstClr val="black"/>
                </a:solidFill>
                <a:latin typeface="+mn-lt"/>
              </a:rPr>
              <a:t> </a:t>
            </a:r>
            <a:r>
              <a:rPr lang="tr-TR" altLang="en-US" sz="3600" dirty="0" err="1">
                <a:solidFill>
                  <a:prstClr val="black"/>
                </a:solidFill>
                <a:latin typeface="+mn-lt"/>
              </a:rPr>
              <a:t>to</a:t>
            </a:r>
            <a:r>
              <a:rPr lang="tr-TR" altLang="en-US" sz="3600" dirty="0">
                <a:solidFill>
                  <a:prstClr val="black"/>
                </a:solidFill>
                <a:latin typeface="+mn-lt"/>
              </a:rPr>
              <a:t> </a:t>
            </a:r>
            <a:r>
              <a:rPr lang="tr-TR" altLang="en-US" sz="3600" dirty="0" err="1">
                <a:solidFill>
                  <a:prstClr val="black"/>
                </a:solidFill>
                <a:latin typeface="+mn-lt"/>
              </a:rPr>
              <a:t>the</a:t>
            </a:r>
            <a:r>
              <a:rPr lang="en-US" altLang="en-US" sz="3600" dirty="0">
                <a:solidFill>
                  <a:prstClr val="black"/>
                </a:solidFill>
                <a:latin typeface="+mn-lt"/>
              </a:rPr>
              <a:t> Front </a:t>
            </a:r>
            <a:r>
              <a:rPr lang="tr-TR" altLang="en-US" sz="3600" dirty="0">
                <a:solidFill>
                  <a:prstClr val="black"/>
                </a:solidFill>
                <a:latin typeface="+mn-lt"/>
              </a:rPr>
              <a:t>of </a:t>
            </a:r>
            <a:r>
              <a:rPr lang="en-US" altLang="en-US" sz="3600" dirty="0">
                <a:solidFill>
                  <a:prstClr val="black"/>
                </a:solidFill>
                <a:latin typeface="+mn-lt"/>
              </a:rPr>
              <a:t>a</a:t>
            </a:r>
            <a:r>
              <a:rPr lang="tr-TR" altLang="en-US" sz="3600" dirty="0">
                <a:solidFill>
                  <a:prstClr val="black"/>
                </a:solidFill>
                <a:latin typeface="+mn-lt"/>
              </a:rPr>
              <a:t> </a:t>
            </a:r>
            <a:r>
              <a:rPr lang="tr-TR" altLang="en-US" sz="3600" dirty="0" err="1">
                <a:solidFill>
                  <a:prstClr val="black"/>
                </a:solidFill>
                <a:latin typeface="+mn-lt"/>
              </a:rPr>
              <a:t>List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90689"/>
            <a:ext cx="79208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Assume that the </a:t>
            </a:r>
            <a:r>
              <a:rPr lang="en-US" sz="2400" dirty="0">
                <a:solidFill>
                  <a:srgbClr val="FF0000"/>
                </a:solidFill>
              </a:rPr>
              <a:t>new node is x </a:t>
            </a:r>
            <a:r>
              <a:rPr lang="en-US" sz="2400" dirty="0"/>
              <a:t>and its fields have been set.</a:t>
            </a:r>
          </a:p>
          <a:p>
            <a:r>
              <a:rPr lang="en-US" sz="2400" dirty="0"/>
              <a:t>Given the list L and </a:t>
            </a:r>
            <a:r>
              <a:rPr lang="en-US" sz="2400" dirty="0" err="1"/>
              <a:t>new_node</a:t>
            </a:r>
            <a:r>
              <a:rPr lang="en-US" sz="2400" dirty="0"/>
              <a:t> x, insert x onto the front as the first node.</a:t>
            </a:r>
          </a:p>
          <a:p>
            <a:pPr lvl="1"/>
            <a:r>
              <a:rPr lang="en-US" sz="2400" dirty="0"/>
              <a:t>The algorithm checks for an empty node, if this is the case the </a:t>
            </a:r>
            <a:r>
              <a:rPr lang="en-US" sz="2400" dirty="0">
                <a:solidFill>
                  <a:srgbClr val="FF0000"/>
                </a:solidFill>
              </a:rPr>
              <a:t>head points to x .</a:t>
            </a:r>
          </a:p>
          <a:p>
            <a:pPr lvl="1"/>
            <a:r>
              <a:rPr lang="en-US" sz="2400" dirty="0"/>
              <a:t>If the list is not empty, the next pointer of x is set to the previous first node of the list and x becomes the new first node .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878942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9" y="139362"/>
            <a:ext cx="8820472" cy="694407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Inserting a </a:t>
            </a:r>
            <a:r>
              <a:rPr lang="tr-TR" altLang="en-US" sz="3600" dirty="0" err="1"/>
              <a:t>Node</a:t>
            </a:r>
            <a:r>
              <a:rPr lang="tr-TR" altLang="en-US" sz="3600" dirty="0"/>
              <a:t> </a:t>
            </a:r>
            <a:r>
              <a:rPr lang="tr-TR" altLang="en-US" sz="3600" dirty="0" err="1"/>
              <a:t>to</a:t>
            </a:r>
            <a:r>
              <a:rPr lang="tr-TR" altLang="en-US" sz="3600" dirty="0"/>
              <a:t> </a:t>
            </a:r>
            <a:r>
              <a:rPr lang="tr-TR" altLang="en-US" sz="3600" dirty="0" err="1"/>
              <a:t>the</a:t>
            </a:r>
            <a:r>
              <a:rPr lang="en-US" altLang="en-US" sz="3600" dirty="0"/>
              <a:t> Head </a:t>
            </a:r>
            <a:r>
              <a:rPr lang="tr-TR" altLang="en-US" sz="3600" dirty="0"/>
              <a:t> of </a:t>
            </a:r>
            <a:r>
              <a:rPr lang="en-US" altLang="en-US" sz="3600" dirty="0"/>
              <a:t>a</a:t>
            </a:r>
            <a:r>
              <a:rPr lang="tr-TR" altLang="en-US" sz="3600" dirty="0"/>
              <a:t> </a:t>
            </a:r>
            <a:r>
              <a:rPr lang="tr-TR" altLang="en-US" sz="3600" dirty="0" err="1"/>
              <a:t>List</a:t>
            </a:r>
            <a:endParaRPr lang="tr-TR" altLang="en-US" sz="3600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9" y="850925"/>
            <a:ext cx="8820471" cy="5818435"/>
          </a:xfrm>
        </p:spPr>
        <p:txBody>
          <a:bodyPr/>
          <a:lstStyle/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// Inserts the node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to the head of a list. x has been created elsewhere </a:t>
            </a:r>
          </a:p>
          <a:p>
            <a:pPr>
              <a:buNone/>
            </a:pPr>
            <a:r>
              <a:rPr lang="tr-TR" alt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InsertList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L, x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head [L]= NULL  //The list is empty </a:t>
            </a: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head [L]← x </a:t>
            </a: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else </a:t>
            </a:r>
          </a:p>
          <a:p>
            <a:pPr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ext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[x ]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[L] </a:t>
            </a:r>
            <a:endParaRPr lang="en-US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head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[L]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x</a:t>
            </a:r>
            <a:endParaRPr lang="tr-TR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tr-TR" altLang="en-US" sz="2400" b="1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760142"/>
            <a:ext cx="6789658" cy="26642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9997" y="4242933"/>
            <a:ext cx="5760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x</a:t>
            </a:r>
          </a:p>
        </p:txBody>
      </p:sp>
    </p:spTree>
    <p:extLst>
      <p:ext uri="{BB962C8B-B14F-4D97-AF65-F5344CB8AC3E}">
        <p14:creationId xmlns:p14="http://schemas.microsoft.com/office/powerpoint/2010/main" val="4085926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Inserting a Node to the </a:t>
            </a:r>
            <a:r>
              <a:rPr lang="tr-TR" sz="4000" dirty="0">
                <a:latin typeface="+mn-lt"/>
              </a:rPr>
              <a:t>T</a:t>
            </a:r>
            <a:r>
              <a:rPr lang="en-US" sz="4000" dirty="0">
                <a:latin typeface="+mn-lt"/>
              </a:rPr>
              <a:t>ail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25625"/>
            <a:ext cx="81918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Assume there is no tail pointer.</a:t>
            </a:r>
          </a:p>
          <a:p>
            <a:pPr marL="0" indent="0">
              <a:buNone/>
            </a:pPr>
            <a:r>
              <a:rPr lang="en-US" sz="2400" dirty="0"/>
              <a:t>Informal algorithm: x is the node to be inserted to the tail</a:t>
            </a:r>
          </a:p>
          <a:p>
            <a:pPr marL="0" indent="0">
              <a:buNone/>
            </a:pPr>
            <a:r>
              <a:rPr lang="en-US" sz="2400" dirty="0"/>
              <a:t>	If the list is empty</a:t>
            </a:r>
            <a:br>
              <a:rPr lang="en-US" sz="2400" dirty="0"/>
            </a:br>
            <a:r>
              <a:rPr lang="en-US" sz="2400" dirty="0"/>
              <a:t>		Make the new node the first node.</a:t>
            </a:r>
            <a:br>
              <a:rPr lang="en-US" sz="2400" dirty="0"/>
            </a:br>
            <a:r>
              <a:rPr lang="en-US" sz="2400" dirty="0"/>
              <a:t>	Else</a:t>
            </a:r>
            <a:br>
              <a:rPr lang="en-US" sz="2400" dirty="0"/>
            </a:br>
            <a:r>
              <a:rPr lang="en-US" sz="2400" dirty="0"/>
              <a:t>		Traverse the List to Find the last node.</a:t>
            </a:r>
            <a:br>
              <a:rPr lang="en-US" sz="2400" dirty="0"/>
            </a:br>
            <a:r>
              <a:rPr lang="en-US" sz="2400" dirty="0"/>
              <a:t>		Add the new node to the end of the list.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39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14313"/>
            <a:ext cx="8892481" cy="982439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+mn-lt"/>
              </a:rPr>
              <a:t>Inserting a </a:t>
            </a:r>
            <a:r>
              <a:rPr lang="tr-TR" altLang="en-US" sz="3600" dirty="0" err="1">
                <a:latin typeface="+mn-lt"/>
              </a:rPr>
              <a:t>Node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to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the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end</a:t>
            </a:r>
            <a:r>
              <a:rPr lang="tr-TR" altLang="en-US" sz="3600" dirty="0">
                <a:latin typeface="+mn-lt"/>
              </a:rPr>
              <a:t> of </a:t>
            </a:r>
            <a:r>
              <a:rPr lang="en-US" altLang="en-US" sz="3600" dirty="0">
                <a:latin typeface="+mn-lt"/>
              </a:rPr>
              <a:t>a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List</a:t>
            </a:r>
            <a:endParaRPr lang="tr-TR" altLang="en-US" sz="3600" dirty="0">
              <a:latin typeface="+mn-lt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40768"/>
            <a:ext cx="8892480" cy="475252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//Inserts the new node x to the tail as the last node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InsertList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L, x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tr-TR" altLang="en-US" sz="24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current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head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[L] </a:t>
            </a:r>
            <a:endParaRPr lang="en-US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tr-TR" altLang="en-US" sz="2400" b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[L]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// List empty</a:t>
            </a:r>
            <a:endParaRPr lang="tr-TR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400" b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en-US" sz="2400" b="1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head [L]← x </a:t>
            </a:r>
            <a:endParaRPr lang="en-US" altLang="en-US" sz="2400" i="1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else </a:t>
            </a:r>
            <a:endParaRPr lang="en-US" altLang="en-US" sz="2400" b="1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next [current]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≠</a:t>
            </a:r>
            <a:r>
              <a:rPr lang="en-US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NULL  // </a:t>
            </a:r>
            <a:r>
              <a:rPr lang="en-US" alt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Seach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for the tail</a:t>
            </a:r>
          </a:p>
          <a:p>
            <a:pPr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do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current ← next[current]</a:t>
            </a:r>
            <a:r>
              <a:rPr lang="en-US" altLang="en-US" sz="2400" b="1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next[current]</a:t>
            </a:r>
            <a:r>
              <a:rPr lang="en-US" altLang="en-US" sz="2400" b="1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← x</a:t>
            </a:r>
            <a:r>
              <a:rPr lang="en-US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//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Now,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current is the tail node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tr-TR" altLang="en-US" sz="2400" b="1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2924944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5" y="214313"/>
            <a:ext cx="8676456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>
                <a:latin typeface="+mn-lt"/>
              </a:rPr>
              <a:t>Deleting a </a:t>
            </a:r>
            <a:r>
              <a:rPr lang="tr-TR" altLang="en-US" sz="3600" dirty="0" err="1">
                <a:latin typeface="+mn-lt"/>
              </a:rPr>
              <a:t>Node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from</a:t>
            </a:r>
            <a:r>
              <a:rPr lang="tr-TR" altLang="en-US" sz="3600" dirty="0">
                <a:latin typeface="+mn-lt"/>
              </a:rPr>
              <a:t> a </a:t>
            </a:r>
            <a:r>
              <a:rPr lang="tr-TR" altLang="en-US" sz="3600" dirty="0" err="1">
                <a:latin typeface="+mn-lt"/>
              </a:rPr>
              <a:t>Linked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List</a:t>
            </a:r>
            <a:endParaRPr lang="tr-TR" altLang="en-US" sz="3600" dirty="0">
              <a:latin typeface="+mn-lt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844824"/>
            <a:ext cx="7776864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delete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a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:</a:t>
            </a:r>
            <a:endParaRPr lang="tr-TR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/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We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locate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that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we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want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delete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(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This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has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be done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seperately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Change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pointers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disconnect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this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Free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memory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occupied by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this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100" dirty="0" err="1"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tr-TR" altLang="en-US" sz="210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88640"/>
            <a:ext cx="8316416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>
                <a:latin typeface="+mn-lt"/>
              </a:rPr>
              <a:t>Deleting a </a:t>
            </a:r>
            <a:r>
              <a:rPr lang="tr-TR" altLang="en-US" sz="3600" dirty="0" err="1">
                <a:latin typeface="+mn-lt"/>
              </a:rPr>
              <a:t>Node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from</a:t>
            </a:r>
            <a:r>
              <a:rPr lang="tr-TR" altLang="en-US" sz="3600" dirty="0">
                <a:latin typeface="+mn-lt"/>
              </a:rPr>
              <a:t> a </a:t>
            </a:r>
            <a:r>
              <a:rPr lang="tr-TR" altLang="en-US" sz="3600" dirty="0" err="1">
                <a:latin typeface="+mn-lt"/>
              </a:rPr>
              <a:t>Linked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List</a:t>
            </a:r>
            <a:endParaRPr lang="tr-TR" altLang="en-US" sz="3600" dirty="0">
              <a:latin typeface="+mn-lt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84784"/>
            <a:ext cx="8208912" cy="4647729"/>
          </a:xfrm>
        </p:spPr>
        <p:txBody>
          <a:bodyPr/>
          <a:lstStyle/>
          <a:p>
            <a:pPr eaLnBrk="1" hangingPunct="1"/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In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diagram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s,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there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are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two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external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pointers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namely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and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in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addition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whose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data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type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is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We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must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locate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address of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node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be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deleted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We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need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change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pointer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in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that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preceeds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current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We set </a:t>
            </a:r>
            <a:r>
              <a:rPr lang="tr-TR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so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that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it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points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that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follows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current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.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In C++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prev-&gt;</a:t>
            </a:r>
            <a:r>
              <a:rPr lang="tr-TR" altLang="en-US" sz="2400" dirty="0" err="1">
                <a:latin typeface="Calibri" panose="020F0502020204030204" pitchFamily="34" charset="0"/>
                <a:cs typeface="Courier New" panose="02070309020205020404" pitchFamily="49" charset="0"/>
              </a:rPr>
              <a:t>next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tr-TR" altLang="en-US" sz="2400" dirty="0" err="1">
                <a:latin typeface="Calibri" panose="020F0502020204030204" pitchFamily="34" charset="0"/>
                <a:cs typeface="Courier New" panose="02070309020205020404" pitchFamily="49" charset="0"/>
              </a:rPr>
              <a:t>curr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-&gt;</a:t>
            </a:r>
            <a:r>
              <a:rPr lang="tr-TR" altLang="en-US" sz="2400" dirty="0" err="1">
                <a:latin typeface="Calibri" panose="020F0502020204030204" pitchFamily="34" charset="0"/>
                <a:cs typeface="Courier New" panose="02070309020205020404" pitchFamily="49" charset="0"/>
              </a:rPr>
              <a:t>next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4" name="Rectangle 8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693737"/>
          </a:xfrm>
        </p:spPr>
        <p:txBody>
          <a:bodyPr/>
          <a:lstStyle/>
          <a:p>
            <a:r>
              <a:rPr lang="en-US" altLang="en-US" dirty="0"/>
              <a:t>Deleting a Specified Node from a Linked List</a:t>
            </a:r>
          </a:p>
        </p:txBody>
      </p:sp>
      <p:pic>
        <p:nvPicPr>
          <p:cNvPr id="96260" name="Picture 4" descr="carrano0410"/>
          <p:cNvPicPr preferRelativeResize="0"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622" y="3821618"/>
            <a:ext cx="6633673" cy="2266847"/>
          </a:xfrm>
          <a:noFill/>
          <a:ln/>
        </p:spPr>
      </p:pic>
      <p:pic>
        <p:nvPicPr>
          <p:cNvPr id="96263" name="Picture 7" descr="carrano0411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209" y="1629239"/>
            <a:ext cx="6161113" cy="1682750"/>
          </a:xfrm>
          <a:noFill/>
          <a:ln/>
        </p:spPr>
      </p:pic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620843" y="3347961"/>
            <a:ext cx="6615452" cy="8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1400" b="1" i="1" dirty="0">
                <a:latin typeface="Arial" panose="020B0604020202020204" pitchFamily="34" charset="0"/>
              </a:rPr>
              <a:t>  </a:t>
            </a:r>
            <a:r>
              <a:rPr lang="en-US" altLang="en-US" sz="1800" dirty="0"/>
              <a:t>Deleting an internal node: </a:t>
            </a:r>
            <a:r>
              <a:rPr lang="tr-TR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next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tr-TR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prev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]</a:t>
            </a:r>
            <a:r>
              <a:rPr lang="tr-TR" altLang="en-US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tr-TR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next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tr-TR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cur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]</a:t>
            </a:r>
            <a:endParaRPr lang="tr-TR" altLang="en-US" dirty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en-US" sz="1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32878" y="921510"/>
            <a:ext cx="5811330" cy="8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endParaRPr lang="en-US" altLang="en-US" sz="1400" b="1" i="1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sz="1800" dirty="0"/>
              <a:t>Deleting the first node:</a:t>
            </a:r>
            <a:r>
              <a:rPr lang="en-US" altLang="en-US" sz="18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head= next [cur]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00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9" y="214313"/>
            <a:ext cx="8460432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>
                <a:latin typeface="+mn-lt"/>
              </a:rPr>
              <a:t>Deleting </a:t>
            </a:r>
            <a:r>
              <a:rPr lang="en-US" altLang="en-US" sz="3600" dirty="0">
                <a:latin typeface="+mn-lt"/>
              </a:rPr>
              <a:t>The Last </a:t>
            </a:r>
            <a:r>
              <a:rPr lang="tr-TR" altLang="en-US" sz="3600" dirty="0" err="1">
                <a:latin typeface="+mn-lt"/>
              </a:rPr>
              <a:t>Node</a:t>
            </a:r>
            <a:endParaRPr lang="tr-TR" altLang="en-US" sz="3600" dirty="0">
              <a:latin typeface="+mn-lt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1" y="1525587"/>
            <a:ext cx="8013526" cy="4148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What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happens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if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last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node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is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to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be </a:t>
            </a:r>
            <a:r>
              <a:rPr lang="tr-TR" altLang="en-US" sz="2400" dirty="0" err="1">
                <a:latin typeface="Arial" panose="020B0604020202020204" pitchFamily="34" charset="0"/>
                <a:cs typeface="Courier New" panose="02070309020205020404" pitchFamily="49" charset="0"/>
              </a:rPr>
              <a:t>deleted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The last node contains data value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(item) 8.</a:t>
            </a:r>
            <a:r>
              <a:rPr lang="tr-TR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Delete this.</a:t>
            </a:r>
            <a:endParaRPr lang="tr-TR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  <a:endParaRPr lang="tr-TR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74756" name="Group 32"/>
          <p:cNvGrpSpPr>
            <a:grpSpLocks/>
          </p:cNvGrpSpPr>
          <p:nvPr/>
        </p:nvGrpSpPr>
        <p:grpSpPr bwMode="auto">
          <a:xfrm>
            <a:off x="1475656" y="2636912"/>
            <a:ext cx="6048672" cy="2838450"/>
            <a:chOff x="975" y="1706"/>
            <a:chExt cx="2903" cy="1788"/>
          </a:xfrm>
        </p:grpSpPr>
        <p:sp>
          <p:nvSpPr>
            <p:cNvPr id="74757" name="Rectangle 3"/>
            <p:cNvSpPr>
              <a:spLocks noChangeArrowheads="1"/>
            </p:cNvSpPr>
            <p:nvPr/>
          </p:nvSpPr>
          <p:spPr bwMode="auto">
            <a:xfrm>
              <a:off x="1374" y="2495"/>
              <a:ext cx="405" cy="315"/>
            </a:xfrm>
            <a:prstGeom prst="rect">
              <a:avLst/>
            </a:prstGeom>
            <a:solidFill>
              <a:srgbClr val="B9FFED"/>
            </a:solidFill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 sz="1200"/>
                <a:t>item=5</a:t>
              </a:r>
            </a:p>
          </p:txBody>
        </p:sp>
        <p:sp>
          <p:nvSpPr>
            <p:cNvPr id="74758" name="Rectangle 4"/>
            <p:cNvSpPr>
              <a:spLocks noChangeArrowheads="1"/>
            </p:cNvSpPr>
            <p:nvPr/>
          </p:nvSpPr>
          <p:spPr bwMode="auto">
            <a:xfrm>
              <a:off x="1376" y="2836"/>
              <a:ext cx="408" cy="182"/>
            </a:xfrm>
            <a:prstGeom prst="rect">
              <a:avLst/>
            </a:prstGeom>
            <a:solidFill>
              <a:srgbClr val="B9FFED"/>
            </a:solidFill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 sz="1400"/>
                <a:t>next</a:t>
              </a:r>
            </a:p>
          </p:txBody>
        </p:sp>
        <p:sp>
          <p:nvSpPr>
            <p:cNvPr id="74759" name="TextBox 5"/>
            <p:cNvSpPr txBox="1">
              <a:spLocks noChangeArrowheads="1"/>
            </p:cNvSpPr>
            <p:nvPr/>
          </p:nvSpPr>
          <p:spPr bwMode="auto">
            <a:xfrm>
              <a:off x="975" y="2194"/>
              <a:ext cx="4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400" dirty="0"/>
                <a:t>head</a:t>
              </a:r>
              <a:endParaRPr lang="en-US" altLang="en-US" sz="1400" dirty="0"/>
            </a:p>
          </p:txBody>
        </p:sp>
        <p:grpSp>
          <p:nvGrpSpPr>
            <p:cNvPr id="74760" name="Group 7"/>
            <p:cNvGrpSpPr>
              <a:grpSpLocks/>
            </p:cNvGrpSpPr>
            <p:nvPr/>
          </p:nvGrpSpPr>
          <p:grpSpPr bwMode="auto">
            <a:xfrm>
              <a:off x="1195" y="2606"/>
              <a:ext cx="181" cy="91"/>
              <a:chOff x="4332" y="1797"/>
              <a:chExt cx="181" cy="136"/>
            </a:xfrm>
          </p:grpSpPr>
          <p:sp>
            <p:nvSpPr>
              <p:cNvPr id="74782" name="Line 8"/>
              <p:cNvSpPr>
                <a:spLocks noChangeShapeType="1"/>
              </p:cNvSpPr>
              <p:nvPr/>
            </p:nvSpPr>
            <p:spPr bwMode="auto">
              <a:xfrm>
                <a:off x="4332" y="1797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3" name="Line 9"/>
              <p:cNvSpPr>
                <a:spLocks noChangeShapeType="1"/>
              </p:cNvSpPr>
              <p:nvPr/>
            </p:nvSpPr>
            <p:spPr bwMode="auto">
              <a:xfrm>
                <a:off x="4332" y="1933"/>
                <a:ext cx="18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761" name="Rectangle 3"/>
            <p:cNvSpPr>
              <a:spLocks noChangeArrowheads="1"/>
            </p:cNvSpPr>
            <p:nvPr/>
          </p:nvSpPr>
          <p:spPr bwMode="auto">
            <a:xfrm>
              <a:off x="1885" y="2490"/>
              <a:ext cx="405" cy="315"/>
            </a:xfrm>
            <a:prstGeom prst="rect">
              <a:avLst/>
            </a:prstGeom>
            <a:solidFill>
              <a:srgbClr val="D6EEFC"/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tr-TR" altLang="en-US" sz="1200"/>
                <a:t>item=9</a:t>
              </a:r>
            </a:p>
          </p:txBody>
        </p:sp>
        <p:sp>
          <p:nvSpPr>
            <p:cNvPr id="3" name="Rectangle 4"/>
            <p:cNvSpPr/>
            <p:nvPr/>
          </p:nvSpPr>
          <p:spPr>
            <a:xfrm>
              <a:off x="1882" y="2832"/>
              <a:ext cx="408" cy="1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r-TR" sz="1400" dirty="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6" name="Rectangle 3"/>
            <p:cNvSpPr/>
            <p:nvPr/>
          </p:nvSpPr>
          <p:spPr>
            <a:xfrm>
              <a:off x="3470" y="2522"/>
              <a:ext cx="405" cy="315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r-TR" sz="1200" dirty="0">
                  <a:solidFill>
                    <a:schemeClr val="tx1"/>
                  </a:solidFill>
                </a:rPr>
                <a:t>item=8</a:t>
              </a:r>
            </a:p>
          </p:txBody>
        </p:sp>
        <p:sp>
          <p:nvSpPr>
            <p:cNvPr id="7" name="Rectangle 4"/>
            <p:cNvSpPr/>
            <p:nvPr/>
          </p:nvSpPr>
          <p:spPr>
            <a:xfrm>
              <a:off x="3470" y="2870"/>
              <a:ext cx="408" cy="182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4765" name="AutoShape 14"/>
            <p:cNvCxnSpPr>
              <a:cxnSpLocks noChangeShapeType="1"/>
            </p:cNvCxnSpPr>
            <p:nvPr/>
          </p:nvCxnSpPr>
          <p:spPr bwMode="auto">
            <a:xfrm rot="-5400000">
              <a:off x="1642" y="2618"/>
              <a:ext cx="251" cy="226"/>
            </a:xfrm>
            <a:prstGeom prst="curvedConnector3">
              <a:avLst>
                <a:gd name="adj1" fmla="val 49801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66" name="Line 15"/>
            <p:cNvSpPr>
              <a:spLocks noChangeShapeType="1"/>
            </p:cNvSpPr>
            <p:nvPr/>
          </p:nvSpPr>
          <p:spPr bwMode="auto">
            <a:xfrm>
              <a:off x="3238" y="3121"/>
              <a:ext cx="0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7" name="Line 16"/>
            <p:cNvSpPr>
              <a:spLocks noChangeShapeType="1"/>
            </p:cNvSpPr>
            <p:nvPr/>
          </p:nvSpPr>
          <p:spPr bwMode="auto">
            <a:xfrm>
              <a:off x="2734" y="2680"/>
              <a:ext cx="18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TextBox 5"/>
            <p:cNvSpPr txBox="1">
              <a:spLocks noChangeArrowheads="1"/>
            </p:cNvSpPr>
            <p:nvPr/>
          </p:nvSpPr>
          <p:spPr bwMode="auto">
            <a:xfrm>
              <a:off x="3129" y="3302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400" dirty="0">
                  <a:latin typeface="Courier New" panose="02070309020205020404" pitchFamily="49" charset="0"/>
                </a:rPr>
                <a:t>NULL</a:t>
              </a:r>
              <a:endParaRPr lang="en-US" altLang="en-US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066" y="2388"/>
              <a:ext cx="227" cy="225"/>
            </a:xfrm>
            <a:prstGeom prst="rect">
              <a:avLst/>
            </a:prstGeom>
            <a:noFill/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74770" name="Text Box 19"/>
            <p:cNvSpPr txBox="1">
              <a:spLocks noChangeArrowheads="1"/>
            </p:cNvSpPr>
            <p:nvPr/>
          </p:nvSpPr>
          <p:spPr bwMode="auto">
            <a:xfrm>
              <a:off x="2377" y="2506"/>
              <a:ext cx="4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/>
                <a:t>.....</a:t>
              </a:r>
            </a:p>
          </p:txBody>
        </p:sp>
        <p:sp>
          <p:nvSpPr>
            <p:cNvPr id="74771" name="Line 20"/>
            <p:cNvSpPr>
              <a:spLocks noChangeShapeType="1"/>
            </p:cNvSpPr>
            <p:nvPr/>
          </p:nvSpPr>
          <p:spPr bwMode="auto">
            <a:xfrm flipV="1">
              <a:off x="3464" y="2877"/>
              <a:ext cx="409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2" name="TextBox 5"/>
            <p:cNvSpPr txBox="1">
              <a:spLocks noChangeArrowheads="1"/>
            </p:cNvSpPr>
            <p:nvPr/>
          </p:nvSpPr>
          <p:spPr bwMode="auto">
            <a:xfrm>
              <a:off x="1020" y="1706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400" dirty="0"/>
                <a:t>prev</a:t>
              </a:r>
              <a:endParaRPr lang="en-US" altLang="en-US" sz="1400" dirty="0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070" y="1889"/>
              <a:ext cx="227" cy="225"/>
            </a:xfrm>
            <a:prstGeom prst="rect">
              <a:avLst/>
            </a:prstGeom>
            <a:noFill/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74774" name="Line 23"/>
            <p:cNvSpPr>
              <a:spLocks noChangeShapeType="1"/>
            </p:cNvSpPr>
            <p:nvPr/>
          </p:nvSpPr>
          <p:spPr bwMode="auto">
            <a:xfrm>
              <a:off x="3128" y="2271"/>
              <a:ext cx="0" cy="22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Arc 24"/>
            <p:cNvSpPr>
              <a:spLocks/>
            </p:cNvSpPr>
            <p:nvPr/>
          </p:nvSpPr>
          <p:spPr bwMode="auto">
            <a:xfrm rot="1382052" flipH="1">
              <a:off x="1207" y="2199"/>
              <a:ext cx="841" cy="537"/>
            </a:xfrm>
            <a:custGeom>
              <a:avLst/>
              <a:gdLst>
                <a:gd name="T0" fmla="*/ 0 w 35820"/>
                <a:gd name="T1" fmla="*/ 0 h 25430"/>
                <a:gd name="T2" fmla="*/ 0 w 35820"/>
                <a:gd name="T3" fmla="*/ 0 h 25430"/>
                <a:gd name="T4" fmla="*/ 0 w 35820"/>
                <a:gd name="T5" fmla="*/ 0 h 25430"/>
                <a:gd name="T6" fmla="*/ 0 60000 65536"/>
                <a:gd name="T7" fmla="*/ 0 60000 65536"/>
                <a:gd name="T8" fmla="*/ 0 60000 65536"/>
                <a:gd name="T9" fmla="*/ 0 w 35820"/>
                <a:gd name="T10" fmla="*/ 0 h 25430"/>
                <a:gd name="T11" fmla="*/ 35820 w 35820"/>
                <a:gd name="T12" fmla="*/ 25430 h 25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20" h="25430" fill="none" extrusionOk="0">
                  <a:moveTo>
                    <a:pt x="0" y="5341"/>
                  </a:moveTo>
                  <a:cubicBezTo>
                    <a:pt x="3937" y="1897"/>
                    <a:pt x="8989" y="-1"/>
                    <a:pt x="14220" y="0"/>
                  </a:cubicBezTo>
                  <a:cubicBezTo>
                    <a:pt x="26149" y="0"/>
                    <a:pt x="35820" y="9670"/>
                    <a:pt x="35820" y="21600"/>
                  </a:cubicBezTo>
                  <a:cubicBezTo>
                    <a:pt x="35820" y="22884"/>
                    <a:pt x="35705" y="24166"/>
                    <a:pt x="35477" y="25429"/>
                  </a:cubicBezTo>
                </a:path>
                <a:path w="35820" h="25430" stroke="0" extrusionOk="0">
                  <a:moveTo>
                    <a:pt x="0" y="5341"/>
                  </a:moveTo>
                  <a:cubicBezTo>
                    <a:pt x="3937" y="1897"/>
                    <a:pt x="8989" y="-1"/>
                    <a:pt x="14220" y="0"/>
                  </a:cubicBezTo>
                  <a:cubicBezTo>
                    <a:pt x="26149" y="0"/>
                    <a:pt x="35820" y="9670"/>
                    <a:pt x="35820" y="21600"/>
                  </a:cubicBezTo>
                  <a:cubicBezTo>
                    <a:pt x="35820" y="22884"/>
                    <a:pt x="35705" y="24166"/>
                    <a:pt x="35477" y="25429"/>
                  </a:cubicBezTo>
                  <a:lnTo>
                    <a:pt x="1422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2926" y="2520"/>
              <a:ext cx="405" cy="3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r-TR" sz="1200" dirty="0">
                  <a:solidFill>
                    <a:schemeClr val="tx1"/>
                  </a:solidFill>
                </a:rPr>
                <a:t>item=14</a:t>
              </a:r>
            </a:p>
          </p:txBody>
        </p:sp>
        <p:sp>
          <p:nvSpPr>
            <p:cNvPr id="11" name="Rectangle 4"/>
            <p:cNvSpPr/>
            <p:nvPr/>
          </p:nvSpPr>
          <p:spPr>
            <a:xfrm>
              <a:off x="2926" y="2863"/>
              <a:ext cx="408" cy="1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r-TR" sz="1400" dirty="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74779" name="TextBox 5"/>
            <p:cNvSpPr txBox="1">
              <a:spLocks noChangeArrowheads="1"/>
            </p:cNvSpPr>
            <p:nvPr/>
          </p:nvSpPr>
          <p:spPr bwMode="auto">
            <a:xfrm>
              <a:off x="2952" y="1847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sz="1400" dirty="0" err="1"/>
                <a:t>cur</a:t>
              </a:r>
              <a:endParaRPr lang="en-US" altLang="en-US" sz="1400" dirty="0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011" y="2040"/>
              <a:ext cx="227" cy="225"/>
            </a:xfrm>
            <a:prstGeom prst="rect">
              <a:avLst/>
            </a:prstGeom>
            <a:noFill/>
            <a:ln w="25400" algn="ctr">
              <a:solidFill>
                <a:srgbClr val="00A7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74781" name="Line 31"/>
            <p:cNvSpPr>
              <a:spLocks noChangeShapeType="1"/>
            </p:cNvSpPr>
            <p:nvPr/>
          </p:nvSpPr>
          <p:spPr bwMode="auto">
            <a:xfrm flipV="1">
              <a:off x="1065" y="1888"/>
              <a:ext cx="226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C9AFF183-E4C5-40E8-A0BF-41442D607728}"/>
                  </a:ext>
                </a:extLst>
              </p14:cNvPr>
              <p14:cNvContentPartPr/>
              <p14:nvPr/>
            </p14:nvContentPartPr>
            <p14:xfrm>
              <a:off x="5588862" y="4493757"/>
              <a:ext cx="724680" cy="219960"/>
            </p14:xfrm>
          </p:contentPart>
        </mc:Choice>
        <mc:Fallback xmlns=""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C9AFF183-E4C5-40E8-A0BF-41442D6077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9862" y="4484757"/>
                <a:ext cx="742320" cy="23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21" y="332656"/>
            <a:ext cx="8892480" cy="903634"/>
          </a:xfrm>
        </p:spPr>
        <p:txBody>
          <a:bodyPr/>
          <a:lstStyle/>
          <a:p>
            <a:r>
              <a:rPr lang="tr-TR" altLang="en-US" sz="3600" dirty="0">
                <a:latin typeface="+mn-lt"/>
              </a:rPr>
              <a:t>Deleting a </a:t>
            </a:r>
            <a:r>
              <a:rPr lang="tr-TR" altLang="en-US" sz="3600" dirty="0" err="1">
                <a:latin typeface="+mn-lt"/>
              </a:rPr>
              <a:t>Node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from</a:t>
            </a:r>
            <a:r>
              <a:rPr lang="tr-TR" altLang="en-US" sz="3600" dirty="0">
                <a:latin typeface="+mn-lt"/>
              </a:rPr>
              <a:t> a </a:t>
            </a:r>
            <a:r>
              <a:rPr lang="tr-TR" altLang="en-US" sz="3600" dirty="0" err="1">
                <a:latin typeface="+mn-lt"/>
              </a:rPr>
              <a:t>Linked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List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047806" cy="4692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Assume  address of the node to be deleted is given as </a:t>
            </a:r>
            <a:r>
              <a:rPr lang="en-US" sz="2400" dirty="0">
                <a:solidFill>
                  <a:srgbClr val="FF0000"/>
                </a:solidFill>
              </a:rPr>
              <a:t>pointer 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prev</a:t>
            </a:r>
            <a:r>
              <a:rPr lang="en-US" sz="2400" dirty="0"/>
              <a:t> represents the node just before x.</a:t>
            </a:r>
          </a:p>
          <a:p>
            <a:pPr marL="0" indent="0">
              <a:buNone/>
            </a:pPr>
            <a:r>
              <a:rPr lang="en-US" sz="2400" dirty="0"/>
              <a:t>// Removes node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from the list L.  </a:t>
            </a:r>
            <a:r>
              <a:rPr lang="en-US" sz="2400" dirty="0">
                <a:solidFill>
                  <a:srgbClr val="FF0000"/>
                </a:solidFill>
              </a:rPr>
              <a:t>x </a:t>
            </a:r>
            <a:r>
              <a:rPr lang="en-US" sz="2400" dirty="0"/>
              <a:t>represents </a:t>
            </a:r>
            <a:r>
              <a:rPr lang="en-US" sz="2400" dirty="0">
                <a:solidFill>
                  <a:srgbClr val="00B050"/>
                </a:solidFill>
              </a:rPr>
              <a:t>cur</a:t>
            </a:r>
            <a:r>
              <a:rPr lang="en-US" sz="2400" dirty="0"/>
              <a:t> in the algorithm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LIST-DELETE</a:t>
            </a:r>
            <a:r>
              <a:rPr lang="en-US" sz="2400" dirty="0"/>
              <a:t>(</a:t>
            </a:r>
            <a:r>
              <a:rPr lang="en-US" sz="2400" dirty="0" err="1"/>
              <a:t>L,x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b="1" dirty="0"/>
              <a:t>if </a:t>
            </a:r>
            <a:r>
              <a:rPr lang="en-US" sz="2400" dirty="0"/>
              <a:t>head [L] = x</a:t>
            </a:r>
          </a:p>
          <a:p>
            <a:pPr marL="0" indent="0">
              <a:buNone/>
            </a:pPr>
            <a:r>
              <a:rPr lang="en-US" sz="2400" dirty="0"/>
              <a:t>      then head [L]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r>
              <a:rPr lang="en-US" sz="2400" dirty="0"/>
              <a:t> next [x]</a:t>
            </a:r>
            <a:r>
              <a:rPr lang="tr-TR" sz="2400" dirty="0"/>
              <a:t>   // C++ :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ourier New" panose="02070309020205020404" pitchFamily="49" charset="0"/>
              </a:rPr>
              <a:t>head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 = x-&gt;</a:t>
            </a:r>
            <a:r>
              <a:rPr lang="tr-TR" altLang="en-US" sz="2400" dirty="0" err="1">
                <a:latin typeface="Calibri" panose="020F0502020204030204" pitchFamily="34" charset="0"/>
                <a:cs typeface="Courier New" panose="02070309020205020404" pitchFamily="49" charset="0"/>
              </a:rPr>
              <a:t>next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b="1" dirty="0"/>
              <a:t>else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prev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r>
              <a:rPr lang="en-US" sz="2400" dirty="0"/>
              <a:t>  head [L]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while </a:t>
            </a:r>
            <a:r>
              <a:rPr lang="en-US" sz="2400" dirty="0"/>
              <a:t>next[</a:t>
            </a:r>
            <a:r>
              <a:rPr lang="en-US" sz="2400" dirty="0" err="1"/>
              <a:t>prev</a:t>
            </a:r>
            <a:r>
              <a:rPr lang="en-US" sz="2400" dirty="0"/>
              <a:t>] ≠ x  // Search for x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do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      prev ← next [</a:t>
            </a:r>
            <a:r>
              <a:rPr lang="en-US" sz="2400" dirty="0" err="1"/>
              <a:t>prev</a:t>
            </a:r>
            <a:r>
              <a:rPr lang="en-US" sz="2400" dirty="0"/>
              <a:t>] // Move to next node until x</a:t>
            </a:r>
          </a:p>
          <a:p>
            <a:pPr marL="0" indent="0">
              <a:buNone/>
            </a:pPr>
            <a:r>
              <a:rPr lang="en-US" sz="2400" dirty="0"/>
              <a:t>  next[</a:t>
            </a:r>
            <a:r>
              <a:rPr lang="en-US" sz="2400" dirty="0" err="1"/>
              <a:t>prev</a:t>
            </a:r>
            <a:r>
              <a:rPr lang="en-US" sz="2400" dirty="0"/>
              <a:t>]</a:t>
            </a:r>
            <a:r>
              <a:rPr lang="en-US" sz="2400" dirty="0">
                <a:sym typeface="Wingdings" panose="05000000000000000000" pitchFamily="2" charset="2"/>
              </a:rPr>
              <a:t> </a:t>
            </a:r>
            <a:r>
              <a:rPr lang="en-US" sz="2400" dirty="0"/>
              <a:t> next[x]  // Update link of </a:t>
            </a:r>
            <a:r>
              <a:rPr lang="en-US" sz="2400" dirty="0" err="1"/>
              <a:t>prev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31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84BA02CB-B254-40D5-AACD-7B97907A03F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altLang="en-US" sz="3600" dirty="0" err="1">
                <a:latin typeface="+mn-lt"/>
              </a:rPr>
              <a:t>Implementing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Dynamic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Structures</a:t>
            </a:r>
            <a:r>
              <a:rPr lang="en-US" altLang="en-US" sz="3600" dirty="0">
                <a:latin typeface="+mn-lt"/>
              </a:rPr>
              <a:t> </a:t>
            </a:r>
            <a:r>
              <a:rPr lang="tr-TR" altLang="en-US" sz="3600" dirty="0">
                <a:latin typeface="+mn-lt"/>
              </a:rPr>
              <a:t>             </a:t>
            </a:r>
            <a:r>
              <a:rPr lang="en-US" altLang="en-US" sz="3600" dirty="0">
                <a:latin typeface="+mn-lt"/>
              </a:rPr>
              <a:t>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pointer contains the location, or address in memory, of a memory cell</a:t>
            </a:r>
          </a:p>
          <a:p>
            <a:pPr lvl="1">
              <a:lnSpc>
                <a:spcPct val="80000"/>
              </a:lnSpc>
            </a:pPr>
            <a:endParaRPr lang="tr-TR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Initially undefined, but not </a:t>
            </a:r>
            <a:r>
              <a:rPr lang="en-US" altLang="en-US" sz="2400" i="1" dirty="0">
                <a:latin typeface="Courier New" panose="02070309020205020404" pitchFamily="49" charset="0"/>
              </a:rPr>
              <a:t>NULL</a:t>
            </a:r>
          </a:p>
          <a:p>
            <a:pPr lvl="1">
              <a:lnSpc>
                <a:spcPct val="80000"/>
              </a:lnSpc>
            </a:pPr>
            <a:endParaRPr lang="tr-TR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 statically allocated pointer declaration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int</a:t>
            </a:r>
            <a:r>
              <a:rPr lang="tr-TR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*p;</a:t>
            </a:r>
          </a:p>
          <a:p>
            <a:pPr lvl="1">
              <a:lnSpc>
                <a:spcPct val="80000"/>
              </a:lnSpc>
            </a:pPr>
            <a:endParaRPr lang="tr-TR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A dynamically allocated pointer variable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 =</a:t>
            </a:r>
            <a:r>
              <a:rPr lang="tr-TR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new int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52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560840" cy="677726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</a:rPr>
              <a:t>Complexities </a:t>
            </a:r>
            <a:r>
              <a:rPr lang="en-US" sz="3600" dirty="0">
                <a:latin typeface="+mn-lt"/>
              </a:rPr>
              <a:t>of Linked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7776864" cy="4536504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Running times of some list operations: </a:t>
            </a:r>
          </a:p>
          <a:p>
            <a:pPr lvl="1"/>
            <a:r>
              <a:rPr lang="en-US" sz="2000" dirty="0"/>
              <a:t>Add to head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a</a:t>
            </a:r>
            <a:r>
              <a:rPr lang="en-US" sz="2000" dirty="0"/>
              <a:t>dd to tail</a:t>
            </a:r>
            <a:r>
              <a:rPr lang="en-US" sz="2000" b="1" dirty="0"/>
              <a:t>:</a:t>
            </a:r>
            <a:r>
              <a:rPr lang="en-US" sz="2000" dirty="0"/>
              <a:t> O(1) assuming tail pointer </a:t>
            </a:r>
            <a:endParaRPr lang="tr-TR" sz="2000" dirty="0"/>
          </a:p>
          <a:p>
            <a:pPr lvl="1"/>
            <a:r>
              <a:rPr lang="en-US" sz="2000" dirty="0"/>
              <a:t>Delete from head or tail</a:t>
            </a:r>
            <a:r>
              <a:rPr lang="en-US" sz="2000" b="1" dirty="0"/>
              <a:t>: </a:t>
            </a:r>
            <a:r>
              <a:rPr lang="en-US" sz="2000" dirty="0"/>
              <a:t>O(1), assuming tail pointer </a:t>
            </a:r>
          </a:p>
          <a:p>
            <a:pPr lvl="1"/>
            <a:r>
              <a:rPr lang="en-US" sz="2000" dirty="0"/>
              <a:t>Search for a node</a:t>
            </a:r>
            <a:r>
              <a:rPr lang="en-US" sz="2000" b="1" dirty="0"/>
              <a:t>:</a:t>
            </a:r>
            <a:r>
              <a:rPr lang="en-US" sz="2000" dirty="0"/>
              <a:t> Worst case O(n). We may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en-US" sz="2000" dirty="0"/>
              <a:t>traverse the entire list in the worst case.</a:t>
            </a:r>
          </a:p>
          <a:p>
            <a:pPr lvl="1"/>
            <a:r>
              <a:rPr lang="en-US" sz="2000" dirty="0"/>
              <a:t>Adding inside the list: O(n) if the position is not given</a:t>
            </a:r>
            <a:r>
              <a:rPr lang="tr-TR" sz="2000" dirty="0"/>
              <a:t> </a:t>
            </a:r>
            <a:r>
              <a:rPr lang="en-US" sz="2000" dirty="0"/>
              <a:t>(Worst case).</a:t>
            </a:r>
          </a:p>
          <a:p>
            <a:pPr lvl="1"/>
            <a:r>
              <a:rPr lang="en-US" sz="2000" dirty="0"/>
              <a:t>Delete a node</a:t>
            </a:r>
            <a:r>
              <a:rPr lang="en-US" sz="2000" b="1" dirty="0"/>
              <a:t>:</a:t>
            </a:r>
            <a:r>
              <a:rPr lang="en-US" sz="2000" dirty="0"/>
              <a:t> O(n), if the positon is not given</a:t>
            </a:r>
            <a:r>
              <a:rPr lang="tr-TR" sz="2000" dirty="0"/>
              <a:t> </a:t>
            </a:r>
            <a:r>
              <a:rPr lang="en-US" sz="2000" dirty="0"/>
              <a:t>(Worst case).</a:t>
            </a:r>
          </a:p>
          <a:p>
            <a:pPr lvl="1"/>
            <a:r>
              <a:rPr lang="en-US" sz="2000" dirty="0"/>
              <a:t>Average case complexities of last three are O(n/2) = O(n)</a:t>
            </a:r>
          </a:p>
          <a:p>
            <a:pPr marL="3429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</a:t>
            </a:r>
            <a:r>
              <a:rPr lang="en-US" sz="2000" dirty="0"/>
              <a:t>If the position is given as a pointer , complexity is O(1)</a:t>
            </a:r>
          </a:p>
        </p:txBody>
      </p:sp>
    </p:spTree>
    <p:extLst>
      <p:ext uri="{BB962C8B-B14F-4D97-AF65-F5344CB8AC3E}">
        <p14:creationId xmlns:p14="http://schemas.microsoft.com/office/powerpoint/2010/main" val="4214394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687" y="188640"/>
            <a:ext cx="7886700" cy="806811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+mn-lt"/>
              </a:rPr>
              <a:t>Arrays or Linked Lists 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136904" cy="4680520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Linked lists are more complex to code and manage than arrays, but they have some </a:t>
            </a:r>
            <a:r>
              <a:rPr lang="en-US" altLang="en-US" sz="2200" dirty="0">
                <a:solidFill>
                  <a:srgbClr val="FF0000"/>
                </a:solidFill>
              </a:rPr>
              <a:t>distinct advantages</a:t>
            </a:r>
            <a:r>
              <a:rPr lang="en-US" altLang="en-US" sz="2200" dirty="0"/>
              <a:t>.</a:t>
            </a:r>
          </a:p>
          <a:p>
            <a:pPr lvl="1"/>
            <a:r>
              <a:rPr lang="en-US" altLang="en-US" sz="2200" dirty="0">
                <a:solidFill>
                  <a:srgbClr val="FF0000"/>
                </a:solidFill>
              </a:rPr>
              <a:t>Dynamic:</a:t>
            </a:r>
            <a:r>
              <a:rPr lang="en-US" altLang="en-US" sz="2200" dirty="0"/>
              <a:t> a linked list can easily grow and shrink in size.</a:t>
            </a:r>
          </a:p>
          <a:p>
            <a:pPr lvl="2"/>
            <a:r>
              <a:rPr lang="en-US" altLang="en-US" sz="2200" dirty="0"/>
              <a:t>We don’t need to know how many nodes will be in the list. They are </a:t>
            </a:r>
            <a:r>
              <a:rPr lang="en-US" altLang="en-US" sz="2200" dirty="0">
                <a:solidFill>
                  <a:srgbClr val="FF0000"/>
                </a:solidFill>
              </a:rPr>
              <a:t>created in memory at run time as needed.</a:t>
            </a:r>
          </a:p>
          <a:p>
            <a:pPr lvl="2"/>
            <a:r>
              <a:rPr lang="en-US" altLang="en-US" sz="2200" dirty="0"/>
              <a:t>In contrast, the size of an array is fixed at compilation time.</a:t>
            </a:r>
          </a:p>
          <a:p>
            <a:pPr lvl="1"/>
            <a:r>
              <a:rPr lang="en-US" altLang="en-US" sz="2200" dirty="0">
                <a:solidFill>
                  <a:schemeClr val="hlink"/>
                </a:solidFill>
              </a:rPr>
              <a:t>Easy and fast insertions and deletions</a:t>
            </a:r>
          </a:p>
          <a:p>
            <a:pPr lvl="2"/>
            <a:r>
              <a:rPr lang="en-US" altLang="en-US" sz="2200" dirty="0"/>
              <a:t>In an array updates are costly: we need to copy to temporary variables to make room for new elements or close the gap caused by deleted elements</a:t>
            </a:r>
          </a:p>
          <a:p>
            <a:pPr marL="685800" lvl="2" indent="0"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    Several shift operations.</a:t>
            </a:r>
            <a:endParaRPr lang="en-US" altLang="en-US" sz="2200" dirty="0"/>
          </a:p>
          <a:p>
            <a:pPr lvl="2"/>
            <a:r>
              <a:rPr lang="en-US" altLang="en-US" sz="2200" dirty="0"/>
              <a:t>With a linked list, no need to move other nodes. Only need to reset some pointers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811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Linked List Variations: Doubly Linked Lists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8119814" cy="4764187"/>
          </a:xfrm>
        </p:spPr>
        <p:txBody>
          <a:bodyPr/>
          <a:lstStyle/>
          <a:p>
            <a:pPr marL="257175" lvl="0" indent="-257175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Tahoma" panose="020B0604030504040204" pitchFamily="34" charset="0"/>
              </a:rPr>
              <a:t>So far we have considered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</a:rPr>
              <a:t>singly linked </a:t>
            </a:r>
            <a:r>
              <a:rPr lang="en-US" sz="1800" dirty="0">
                <a:solidFill>
                  <a:prstClr val="black"/>
                </a:solidFill>
                <a:latin typeface="Tahoma" panose="020B0604030504040204" pitchFamily="34" charset="0"/>
              </a:rPr>
              <a:t>lists: Every node has one link field.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Tahoma" panose="020B0604030504040204" pitchFamily="34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 Singly linked lists allow only one-way traversal of the list</a:t>
            </a:r>
          </a:p>
          <a:p>
            <a:pPr marL="257175" indent="-257175"/>
            <a:endParaRPr lang="tr-TR" sz="2000" dirty="0"/>
          </a:p>
          <a:p>
            <a:pPr marL="257175" indent="-257175"/>
            <a:r>
              <a:rPr lang="en-US" sz="2000" dirty="0"/>
              <a:t>There are many important applications where singly linked list structures can not represent well the data and operations</a:t>
            </a:r>
            <a:r>
              <a:rPr lang="tr-TR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</a:t>
            </a:r>
            <a:r>
              <a:rPr lang="en-US" sz="2000" dirty="0"/>
              <a:t>We need more powerful list structures.</a:t>
            </a:r>
          </a:p>
          <a:p>
            <a:endParaRPr lang="tr-TR" sz="2000" dirty="0"/>
          </a:p>
          <a:p>
            <a:r>
              <a:rPr lang="en-US" sz="2000" dirty="0"/>
              <a:t>Frequently, we need to traverse a list in </a:t>
            </a:r>
            <a:r>
              <a:rPr lang="en-US" sz="2000" dirty="0">
                <a:solidFill>
                  <a:srgbClr val="FF0000"/>
                </a:solidFill>
              </a:rPr>
              <a:t>BOTH directions </a:t>
            </a:r>
            <a:r>
              <a:rPr lang="en-US" sz="2000" dirty="0"/>
              <a:t>efficiently 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en-US" sz="2000" dirty="0"/>
              <a:t> Solution: Use a linked list structure where each node has two pointers:</a:t>
            </a:r>
          </a:p>
          <a:p>
            <a:pPr marL="0" indent="0">
              <a:buNone/>
            </a:pPr>
            <a:r>
              <a:rPr lang="en-US" sz="2000" dirty="0"/>
              <a:t>      1.Pointer to the </a:t>
            </a:r>
            <a:r>
              <a:rPr lang="en-US" sz="2000" dirty="0">
                <a:solidFill>
                  <a:srgbClr val="FF0000"/>
                </a:solidFill>
              </a:rPr>
              <a:t>successor</a:t>
            </a:r>
            <a:r>
              <a:rPr lang="en-US" sz="2000" dirty="0"/>
              <a:t> (next) node</a:t>
            </a:r>
          </a:p>
          <a:p>
            <a:pPr marL="0" indent="0">
              <a:buNone/>
            </a:pPr>
            <a:r>
              <a:rPr lang="en-US" sz="2000" dirty="0"/>
              <a:t>      2.Pointer to the </a:t>
            </a:r>
            <a:r>
              <a:rPr lang="en-US" sz="2000" dirty="0">
                <a:solidFill>
                  <a:srgbClr val="FF0000"/>
                </a:solidFill>
              </a:rPr>
              <a:t>predecessor</a:t>
            </a:r>
            <a:r>
              <a:rPr lang="tr-TR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(previous) node.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Doubly Linked List </a:t>
            </a:r>
            <a:r>
              <a:rPr lang="en-US" sz="2000" dirty="0"/>
              <a:t>nodes contain two link fields: </a:t>
            </a:r>
            <a:r>
              <a:rPr lang="en-US" sz="2000" dirty="0">
                <a:solidFill>
                  <a:srgbClr val="00B0F0"/>
                </a:solidFill>
              </a:rPr>
              <a:t>next, </a:t>
            </a:r>
            <a:r>
              <a:rPr lang="en-US" sz="2000" dirty="0" err="1">
                <a:solidFill>
                  <a:srgbClr val="00B0F0"/>
                </a:solidFill>
              </a:rPr>
              <a:t>prev</a:t>
            </a:r>
            <a:endParaRPr lang="en-US" sz="2000" dirty="0">
              <a:solidFill>
                <a:srgbClr val="00B0F0"/>
              </a:solidFill>
            </a:endParaRP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51542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60130"/>
            <a:ext cx="6379407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+mn-lt"/>
              </a:rPr>
              <a:t>Doubly Liked List Structure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292" y="2088356"/>
            <a:ext cx="6407358" cy="3493295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GB" altLang="en-US" dirty="0"/>
          </a:p>
          <a:p>
            <a:pPr eaLnBrk="1" hangingPunct="1"/>
            <a:endParaRPr lang="en-US" altLang="en-US" dirty="0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3738195" y="3581098"/>
            <a:ext cx="3711179" cy="1134666"/>
            <a:chOff x="2344" y="2055"/>
            <a:chExt cx="3375" cy="953"/>
          </a:xfrm>
        </p:grpSpPr>
        <p:grpSp>
          <p:nvGrpSpPr>
            <p:cNvPr id="31785" name="Group 5"/>
            <p:cNvGrpSpPr>
              <a:grpSpLocks/>
            </p:cNvGrpSpPr>
            <p:nvPr/>
          </p:nvGrpSpPr>
          <p:grpSpPr bwMode="auto">
            <a:xfrm>
              <a:off x="2344" y="2439"/>
              <a:ext cx="3375" cy="569"/>
              <a:chOff x="2352" y="2447"/>
              <a:chExt cx="3375" cy="569"/>
            </a:xfrm>
          </p:grpSpPr>
          <p:sp>
            <p:nvSpPr>
              <p:cNvPr id="31788" name="Line 6"/>
              <p:cNvSpPr>
                <a:spLocks noChangeShapeType="1"/>
              </p:cNvSpPr>
              <p:nvPr/>
            </p:nvSpPr>
            <p:spPr bwMode="auto">
              <a:xfrm>
                <a:off x="2352" y="2768"/>
                <a:ext cx="49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1789" name="Line 7"/>
              <p:cNvSpPr>
                <a:spLocks noChangeShapeType="1"/>
              </p:cNvSpPr>
              <p:nvPr/>
            </p:nvSpPr>
            <p:spPr bwMode="auto">
              <a:xfrm>
                <a:off x="3486" y="2791"/>
                <a:ext cx="48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1790" name="Line 8"/>
              <p:cNvSpPr>
                <a:spLocks noChangeShapeType="1"/>
              </p:cNvSpPr>
              <p:nvPr/>
            </p:nvSpPr>
            <p:spPr bwMode="auto">
              <a:xfrm flipV="1">
                <a:off x="4561" y="2786"/>
                <a:ext cx="47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1791" name="Line 9"/>
              <p:cNvSpPr>
                <a:spLocks noChangeShapeType="1"/>
              </p:cNvSpPr>
              <p:nvPr/>
            </p:nvSpPr>
            <p:spPr bwMode="auto">
              <a:xfrm flipH="1">
                <a:off x="5599" y="2720"/>
                <a:ext cx="128" cy="2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1792" name="Text Box 10"/>
              <p:cNvSpPr txBox="1">
                <a:spLocks noChangeArrowheads="1"/>
              </p:cNvSpPr>
              <p:nvPr/>
            </p:nvSpPr>
            <p:spPr bwMode="auto">
              <a:xfrm>
                <a:off x="3438" y="2447"/>
                <a:ext cx="499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500" i="1" dirty="0">
                    <a:solidFill>
                      <a:srgbClr val="FF0000"/>
                    </a:solidFill>
                  </a:rPr>
                  <a:t>next</a:t>
                </a:r>
              </a:p>
            </p:txBody>
          </p:sp>
        </p:grpSp>
        <p:sp>
          <p:nvSpPr>
            <p:cNvPr id="31786" name="Line 11"/>
            <p:cNvSpPr>
              <a:spLocks noChangeShapeType="1"/>
            </p:cNvSpPr>
            <p:nvPr/>
          </p:nvSpPr>
          <p:spPr bwMode="auto">
            <a:xfrm flipV="1">
              <a:off x="2568" y="2352"/>
              <a:ext cx="2591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31787" name="Text Box 12"/>
            <p:cNvSpPr txBox="1">
              <a:spLocks noChangeArrowheads="1"/>
            </p:cNvSpPr>
            <p:nvPr/>
          </p:nvSpPr>
          <p:spPr bwMode="auto">
            <a:xfrm>
              <a:off x="3238" y="2055"/>
              <a:ext cx="147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/>
                <a:t>forward traversal</a:t>
              </a:r>
            </a:p>
          </p:txBody>
        </p:sp>
      </p:grp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1328951" y="3540919"/>
            <a:ext cx="6096978" cy="1188244"/>
            <a:chOff x="173" y="2405"/>
            <a:chExt cx="5565" cy="648"/>
          </a:xfrm>
        </p:grpSpPr>
        <p:sp>
          <p:nvSpPr>
            <p:cNvPr id="31762" name="Text Box 14"/>
            <p:cNvSpPr txBox="1">
              <a:spLocks noChangeArrowheads="1"/>
            </p:cNvSpPr>
            <p:nvPr/>
          </p:nvSpPr>
          <p:spPr bwMode="auto">
            <a:xfrm>
              <a:off x="598" y="2405"/>
              <a:ext cx="17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500" b="1" i="1" dirty="0"/>
                <a:t>Doubly Linked List.</a:t>
              </a:r>
            </a:p>
          </p:txBody>
        </p:sp>
        <p:grpSp>
          <p:nvGrpSpPr>
            <p:cNvPr id="31763" name="Group 15"/>
            <p:cNvGrpSpPr>
              <a:grpSpLocks/>
            </p:cNvGrpSpPr>
            <p:nvPr/>
          </p:nvGrpSpPr>
          <p:grpSpPr bwMode="auto">
            <a:xfrm>
              <a:off x="173" y="2681"/>
              <a:ext cx="5565" cy="372"/>
              <a:chOff x="173" y="2681"/>
              <a:chExt cx="5565" cy="372"/>
            </a:xfrm>
          </p:grpSpPr>
          <p:sp>
            <p:nvSpPr>
              <p:cNvPr id="31764" name="Rectangle 16"/>
              <p:cNvSpPr>
                <a:spLocks noChangeArrowheads="1"/>
              </p:cNvSpPr>
              <p:nvPr/>
            </p:nvSpPr>
            <p:spPr bwMode="auto">
              <a:xfrm>
                <a:off x="729" y="2681"/>
                <a:ext cx="546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5" name="Rectangle 17"/>
              <p:cNvSpPr>
                <a:spLocks noChangeArrowheads="1"/>
              </p:cNvSpPr>
              <p:nvPr/>
            </p:nvSpPr>
            <p:spPr bwMode="auto">
              <a:xfrm>
                <a:off x="1702" y="2699"/>
                <a:ext cx="700" cy="3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6" name="Line 18"/>
              <p:cNvSpPr>
                <a:spLocks noChangeShapeType="1"/>
              </p:cNvSpPr>
              <p:nvPr/>
            </p:nvSpPr>
            <p:spPr bwMode="auto">
              <a:xfrm>
                <a:off x="2248" y="2709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1767" name="Text Box 19"/>
              <p:cNvSpPr txBox="1">
                <a:spLocks noChangeArrowheads="1"/>
              </p:cNvSpPr>
              <p:nvPr/>
            </p:nvSpPr>
            <p:spPr bwMode="auto">
              <a:xfrm>
                <a:off x="1912" y="2748"/>
                <a:ext cx="313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350">
                    <a:solidFill>
                      <a:srgbClr val="0000FF"/>
                    </a:solidFill>
                  </a:rPr>
                  <a:t>x</a:t>
                </a:r>
                <a:r>
                  <a:rPr lang="en-GB" altLang="en-US" sz="1350" baseline="-25000">
                    <a:solidFill>
                      <a:srgbClr val="0000FF"/>
                    </a:solidFill>
                  </a:rPr>
                  <a:t>1</a:t>
                </a:r>
                <a:endParaRPr lang="en-GB" altLang="en-US" sz="1350">
                  <a:solidFill>
                    <a:srgbClr val="0000FF"/>
                  </a:solidFill>
                </a:endParaRPr>
              </a:p>
            </p:txBody>
          </p:sp>
          <p:sp>
            <p:nvSpPr>
              <p:cNvPr id="31768" name="Rectangle 20"/>
              <p:cNvSpPr>
                <a:spLocks noChangeArrowheads="1"/>
              </p:cNvSpPr>
              <p:nvPr/>
            </p:nvSpPr>
            <p:spPr bwMode="auto">
              <a:xfrm>
                <a:off x="5038" y="2705"/>
                <a:ext cx="700" cy="3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9" name="Line 21"/>
              <p:cNvSpPr>
                <a:spLocks noChangeShapeType="1"/>
              </p:cNvSpPr>
              <p:nvPr/>
            </p:nvSpPr>
            <p:spPr bwMode="auto">
              <a:xfrm>
                <a:off x="5575" y="2715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1770" name="Text Box 22"/>
              <p:cNvSpPr txBox="1">
                <a:spLocks noChangeArrowheads="1"/>
              </p:cNvSpPr>
              <p:nvPr/>
            </p:nvSpPr>
            <p:spPr bwMode="auto">
              <a:xfrm>
                <a:off x="5266" y="2763"/>
                <a:ext cx="277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350">
                    <a:solidFill>
                      <a:srgbClr val="0000FF"/>
                    </a:solidFill>
                  </a:rPr>
                  <a:t>x</a:t>
                </a:r>
                <a:r>
                  <a:rPr lang="en-GB" altLang="en-US" sz="1350" baseline="-25000">
                    <a:solidFill>
                      <a:srgbClr val="0000FF"/>
                    </a:solidFill>
                  </a:rPr>
                  <a:t>4</a:t>
                </a:r>
                <a:endParaRPr lang="en-GB" altLang="en-US" sz="1350">
                  <a:solidFill>
                    <a:srgbClr val="0000FF"/>
                  </a:solidFill>
                </a:endParaRPr>
              </a:p>
            </p:txBody>
          </p:sp>
          <p:sp>
            <p:nvSpPr>
              <p:cNvPr id="31771" name="Line 23"/>
              <p:cNvSpPr>
                <a:spLocks noChangeShapeType="1"/>
              </p:cNvSpPr>
              <p:nvPr/>
            </p:nvSpPr>
            <p:spPr bwMode="auto">
              <a:xfrm>
                <a:off x="999" y="2872"/>
                <a:ext cx="7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grpSp>
            <p:nvGrpSpPr>
              <p:cNvPr id="31772" name="Group 24"/>
              <p:cNvGrpSpPr>
                <a:grpSpLocks/>
              </p:cNvGrpSpPr>
              <p:nvPr/>
            </p:nvGrpSpPr>
            <p:grpSpPr bwMode="auto">
              <a:xfrm>
                <a:off x="2844" y="2704"/>
                <a:ext cx="636" cy="333"/>
                <a:chOff x="2844" y="2704"/>
                <a:chExt cx="636" cy="333"/>
              </a:xfrm>
            </p:grpSpPr>
            <p:sp>
              <p:nvSpPr>
                <p:cNvPr id="31781" name="Rectangle 25"/>
                <p:cNvSpPr>
                  <a:spLocks noChangeArrowheads="1"/>
                </p:cNvSpPr>
                <p:nvPr/>
              </p:nvSpPr>
              <p:spPr bwMode="auto">
                <a:xfrm>
                  <a:off x="2844" y="2704"/>
                  <a:ext cx="636" cy="3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82" name="Line 26"/>
                <p:cNvSpPr>
                  <a:spLocks noChangeShapeType="1"/>
                </p:cNvSpPr>
                <p:nvPr/>
              </p:nvSpPr>
              <p:spPr bwMode="auto">
                <a:xfrm>
                  <a:off x="3381" y="2714"/>
                  <a:ext cx="0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3178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072" y="2780"/>
                  <a:ext cx="386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50">
                      <a:solidFill>
                        <a:srgbClr val="0000FF"/>
                      </a:solidFill>
                    </a:rPr>
                    <a:t>x</a:t>
                  </a:r>
                  <a:r>
                    <a:rPr lang="en-GB" altLang="en-US" sz="1350" baseline="-25000">
                      <a:solidFill>
                        <a:srgbClr val="0000FF"/>
                      </a:solidFill>
                    </a:rPr>
                    <a:t>2</a:t>
                  </a:r>
                  <a:endParaRPr lang="en-GB" altLang="en-US" sz="135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84" name="Line 28"/>
                <p:cNvSpPr>
                  <a:spLocks noChangeShapeType="1"/>
                </p:cNvSpPr>
                <p:nvPr/>
              </p:nvSpPr>
              <p:spPr bwMode="auto">
                <a:xfrm>
                  <a:off x="3031" y="2719"/>
                  <a:ext cx="0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</p:grpSp>
          <p:sp>
            <p:nvSpPr>
              <p:cNvPr id="31773" name="Line 29"/>
              <p:cNvSpPr>
                <a:spLocks noChangeShapeType="1"/>
              </p:cNvSpPr>
              <p:nvPr/>
            </p:nvSpPr>
            <p:spPr bwMode="auto">
              <a:xfrm>
                <a:off x="1854" y="2706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5198" y="2720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1775" name="Text Box 31"/>
              <p:cNvSpPr txBox="1">
                <a:spLocks noChangeArrowheads="1"/>
              </p:cNvSpPr>
              <p:nvPr/>
            </p:nvSpPr>
            <p:spPr bwMode="auto">
              <a:xfrm>
                <a:off x="173" y="2710"/>
                <a:ext cx="618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350" dirty="0">
                    <a:solidFill>
                      <a:srgbClr val="0000FF"/>
                    </a:solidFill>
                  </a:rPr>
                  <a:t>head</a:t>
                </a:r>
              </a:p>
            </p:txBody>
          </p:sp>
          <p:grpSp>
            <p:nvGrpSpPr>
              <p:cNvPr id="31776" name="Group 32"/>
              <p:cNvGrpSpPr>
                <a:grpSpLocks/>
              </p:cNvGrpSpPr>
              <p:nvPr/>
            </p:nvGrpSpPr>
            <p:grpSpPr bwMode="auto">
              <a:xfrm>
                <a:off x="3940" y="2720"/>
                <a:ext cx="700" cy="333"/>
                <a:chOff x="2844" y="2704"/>
                <a:chExt cx="700" cy="333"/>
              </a:xfrm>
            </p:grpSpPr>
            <p:sp>
              <p:nvSpPr>
                <p:cNvPr id="31777" name="Rectangle 33"/>
                <p:cNvSpPr>
                  <a:spLocks noChangeArrowheads="1"/>
                </p:cNvSpPr>
                <p:nvPr/>
              </p:nvSpPr>
              <p:spPr bwMode="auto">
                <a:xfrm>
                  <a:off x="2844" y="2704"/>
                  <a:ext cx="700" cy="3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78" name="Line 34"/>
                <p:cNvSpPr>
                  <a:spLocks noChangeShapeType="1"/>
                </p:cNvSpPr>
                <p:nvPr/>
              </p:nvSpPr>
              <p:spPr bwMode="auto">
                <a:xfrm>
                  <a:off x="3381" y="2714"/>
                  <a:ext cx="0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3177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072" y="2780"/>
                  <a:ext cx="386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50">
                      <a:solidFill>
                        <a:srgbClr val="0000FF"/>
                      </a:solidFill>
                    </a:rPr>
                    <a:t>x</a:t>
                  </a:r>
                  <a:r>
                    <a:rPr lang="en-GB" altLang="en-US" sz="1350" baseline="-25000">
                      <a:solidFill>
                        <a:srgbClr val="0000FF"/>
                      </a:solidFill>
                    </a:rPr>
                    <a:t>3</a:t>
                  </a:r>
                  <a:endParaRPr lang="en-GB" altLang="en-US" sz="135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80" name="Line 36"/>
                <p:cNvSpPr>
                  <a:spLocks noChangeShapeType="1"/>
                </p:cNvSpPr>
                <p:nvPr/>
              </p:nvSpPr>
              <p:spPr bwMode="auto">
                <a:xfrm>
                  <a:off x="3031" y="2719"/>
                  <a:ext cx="0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</p:grpSp>
        </p:grpSp>
      </p:grpSp>
      <p:grpSp>
        <p:nvGrpSpPr>
          <p:cNvPr id="87077" name="Group 37"/>
          <p:cNvGrpSpPr>
            <a:grpSpLocks/>
          </p:cNvGrpSpPr>
          <p:nvPr/>
        </p:nvGrpSpPr>
        <p:grpSpPr bwMode="auto">
          <a:xfrm>
            <a:off x="3020617" y="4332685"/>
            <a:ext cx="3806428" cy="1273969"/>
            <a:chOff x="1712" y="2720"/>
            <a:chExt cx="3463" cy="1070"/>
          </a:xfrm>
        </p:grpSpPr>
        <p:sp>
          <p:nvSpPr>
            <p:cNvPr id="31753" name="Line 38"/>
            <p:cNvSpPr>
              <a:spLocks noChangeShapeType="1"/>
            </p:cNvSpPr>
            <p:nvPr/>
          </p:nvSpPr>
          <p:spPr bwMode="auto">
            <a:xfrm flipV="1">
              <a:off x="2584" y="3440"/>
              <a:ext cx="2591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31754" name="Text Box 39"/>
            <p:cNvSpPr txBox="1">
              <a:spLocks noChangeArrowheads="1"/>
            </p:cNvSpPr>
            <p:nvPr/>
          </p:nvSpPr>
          <p:spPr bwMode="auto">
            <a:xfrm>
              <a:off x="3222" y="3519"/>
              <a:ext cx="16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/>
                <a:t>backward traversal</a:t>
              </a:r>
            </a:p>
          </p:txBody>
        </p:sp>
        <p:grpSp>
          <p:nvGrpSpPr>
            <p:cNvPr id="31755" name="Group 40"/>
            <p:cNvGrpSpPr>
              <a:grpSpLocks/>
            </p:cNvGrpSpPr>
            <p:nvPr/>
          </p:nvGrpSpPr>
          <p:grpSpPr bwMode="auto">
            <a:xfrm>
              <a:off x="1712" y="2720"/>
              <a:ext cx="3404" cy="606"/>
              <a:chOff x="1712" y="2712"/>
              <a:chExt cx="3404" cy="606"/>
            </a:xfrm>
          </p:grpSpPr>
          <p:grpSp>
            <p:nvGrpSpPr>
              <p:cNvPr id="31756" name="Group 41"/>
              <p:cNvGrpSpPr>
                <a:grpSpLocks/>
              </p:cNvGrpSpPr>
              <p:nvPr/>
            </p:nvGrpSpPr>
            <p:grpSpPr bwMode="auto">
              <a:xfrm>
                <a:off x="1712" y="2712"/>
                <a:ext cx="3404" cy="304"/>
                <a:chOff x="1712" y="2712"/>
                <a:chExt cx="3404" cy="304"/>
              </a:xfrm>
            </p:grpSpPr>
            <p:sp>
              <p:nvSpPr>
                <p:cNvPr id="3175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420" y="2928"/>
                  <a:ext cx="536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31759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668" y="2933"/>
                  <a:ext cx="448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31760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567" y="2929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3176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712" y="2712"/>
                  <a:ext cx="136" cy="304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</p:grpSp>
          <p:sp>
            <p:nvSpPr>
              <p:cNvPr id="31757" name="Text Box 46"/>
              <p:cNvSpPr txBox="1">
                <a:spLocks noChangeArrowheads="1"/>
              </p:cNvSpPr>
              <p:nvPr/>
            </p:nvSpPr>
            <p:spPr bwMode="auto">
              <a:xfrm>
                <a:off x="2598" y="3047"/>
                <a:ext cx="509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500" i="1">
                    <a:solidFill>
                      <a:srgbClr val="009900"/>
                    </a:solidFill>
                  </a:rPr>
                  <a:t>prev</a:t>
                </a:r>
                <a:endParaRPr lang="en-US" altLang="en-US" sz="1500" i="1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09156" y="1353929"/>
            <a:ext cx="81673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node of a doubly linked list can be used to start a new traversal of the list,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either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head may have pointers to both ends of the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Insert/delete operations in a doubly linked list require changing more links than the same operations on a 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54490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995" y="497088"/>
            <a:ext cx="6832553" cy="602456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zh-TW" sz="3200" dirty="0">
                <a:latin typeface="+mn-lt"/>
              </a:rPr>
              <a:t>Doubly Linked List Node Declaration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7442" y="1395593"/>
            <a:ext cx="7245255" cy="3935611"/>
          </a:xfrm>
          <a:extLst/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DblListNode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altLang="zh-TW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  <a:defRPr/>
            </a:pP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altLang="zh-TW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data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altLang="zh-TW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  <a:defRPr/>
            </a:pP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DblListNode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left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right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altLang="zh-TW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  <a:defRPr/>
            </a:pPr>
            <a:r>
              <a:rPr lang="zh-TW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</a:t>
            </a:r>
            <a:endParaRPr lang="en-US" altLang="zh-TW" sz="1800" dirty="0"/>
          </a:p>
          <a:p>
            <a:pPr marL="0" indent="0">
              <a:buNone/>
              <a:defRPr/>
            </a:pPr>
            <a:r>
              <a:rPr lang="en-US" altLang="zh-TW" sz="1800" dirty="0"/>
              <a:t>In the following example,</a:t>
            </a:r>
            <a:r>
              <a:rPr lang="tr-TR" altLang="zh-TW" sz="1800" dirty="0"/>
              <a:t> </a:t>
            </a:r>
            <a:r>
              <a:rPr lang="en-US" altLang="zh-TW" sz="1800" dirty="0"/>
              <a:t>the head includes links to both first and last nodes: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896917" y="3687367"/>
            <a:ext cx="315515" cy="28336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26756" y="3687367"/>
            <a:ext cx="315516" cy="28336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336658" y="4274345"/>
            <a:ext cx="315516" cy="2833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621756" y="4274345"/>
            <a:ext cx="315516" cy="2833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937274" y="4274345"/>
            <a:ext cx="315515" cy="2833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3896917" y="4274345"/>
            <a:ext cx="315515" cy="2833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211242" y="4274345"/>
            <a:ext cx="315515" cy="2833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4526756" y="4274345"/>
            <a:ext cx="315516" cy="2833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495925" y="4274345"/>
            <a:ext cx="315516" cy="2833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5810250" y="4274345"/>
            <a:ext cx="315516" cy="2833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6125767" y="4274345"/>
            <a:ext cx="315515" cy="2833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146824" y="4487466"/>
            <a:ext cx="7453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4747024" y="4474369"/>
            <a:ext cx="7453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H="1">
            <a:off x="3264695" y="4366022"/>
            <a:ext cx="745331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851799" y="4354116"/>
            <a:ext cx="745331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79" name="Line 26"/>
          <p:cNvSpPr>
            <a:spLocks noChangeShapeType="1"/>
          </p:cNvSpPr>
          <p:nvPr/>
        </p:nvSpPr>
        <p:spPr bwMode="auto">
          <a:xfrm>
            <a:off x="4733168" y="3839767"/>
            <a:ext cx="0" cy="250031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80" name="Line 27"/>
          <p:cNvSpPr>
            <a:spLocks noChangeShapeType="1"/>
          </p:cNvSpPr>
          <p:nvPr/>
        </p:nvSpPr>
        <p:spPr bwMode="auto">
          <a:xfrm>
            <a:off x="4747023" y="4089797"/>
            <a:ext cx="121800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81" name="Line 28"/>
          <p:cNvSpPr>
            <a:spLocks noChangeShapeType="1"/>
          </p:cNvSpPr>
          <p:nvPr/>
        </p:nvSpPr>
        <p:spPr bwMode="auto">
          <a:xfrm>
            <a:off x="5975747" y="4089797"/>
            <a:ext cx="0" cy="1857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82" name="Line 29"/>
          <p:cNvSpPr>
            <a:spLocks noChangeShapeType="1"/>
          </p:cNvSpPr>
          <p:nvPr/>
        </p:nvSpPr>
        <p:spPr bwMode="auto">
          <a:xfrm>
            <a:off x="4111229" y="3760428"/>
            <a:ext cx="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83" name="Line 30"/>
          <p:cNvSpPr>
            <a:spLocks noChangeShapeType="1"/>
          </p:cNvSpPr>
          <p:nvPr/>
        </p:nvSpPr>
        <p:spPr bwMode="auto">
          <a:xfrm flipH="1" flipV="1">
            <a:off x="2796779" y="4070749"/>
            <a:ext cx="1304493" cy="190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84" name="Line 31"/>
          <p:cNvSpPr>
            <a:spLocks noChangeShapeType="1"/>
          </p:cNvSpPr>
          <p:nvPr/>
        </p:nvSpPr>
        <p:spPr bwMode="auto">
          <a:xfrm>
            <a:off x="2796779" y="4089798"/>
            <a:ext cx="0" cy="1416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85" name="Text Box 32"/>
          <p:cNvSpPr txBox="1">
            <a:spLocks noChangeArrowheads="1"/>
          </p:cNvSpPr>
          <p:nvPr/>
        </p:nvSpPr>
        <p:spPr bwMode="auto">
          <a:xfrm>
            <a:off x="3742135" y="3425430"/>
            <a:ext cx="442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00B05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left</a:t>
            </a:r>
          </a:p>
        </p:txBody>
      </p:sp>
      <p:sp>
        <p:nvSpPr>
          <p:cNvPr id="45086" name="Text Box 33"/>
          <p:cNvSpPr txBox="1">
            <a:spLocks noChangeArrowheads="1"/>
          </p:cNvSpPr>
          <p:nvPr/>
        </p:nvSpPr>
        <p:spPr bwMode="auto">
          <a:xfrm>
            <a:off x="4145756" y="3398046"/>
            <a:ext cx="573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Comic Sans MS" panose="030F0702030302020204" pitchFamily="66" charset="0"/>
                <a:ea typeface="新細明體" panose="02020500000000000000" pitchFamily="18" charset="-120"/>
              </a:rPr>
              <a:t>data</a:t>
            </a:r>
          </a:p>
        </p:txBody>
      </p:sp>
      <p:sp>
        <p:nvSpPr>
          <p:cNvPr id="45087" name="Text Box 34"/>
          <p:cNvSpPr txBox="1">
            <a:spLocks noChangeArrowheads="1"/>
          </p:cNvSpPr>
          <p:nvPr/>
        </p:nvSpPr>
        <p:spPr bwMode="auto">
          <a:xfrm>
            <a:off x="4545808" y="3421857"/>
            <a:ext cx="8108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right</a:t>
            </a:r>
          </a:p>
        </p:txBody>
      </p:sp>
      <p:sp>
        <p:nvSpPr>
          <p:cNvPr id="45088" name="Line 35"/>
          <p:cNvSpPr>
            <a:spLocks noChangeShapeType="1"/>
          </p:cNvSpPr>
          <p:nvPr/>
        </p:nvSpPr>
        <p:spPr bwMode="auto">
          <a:xfrm>
            <a:off x="2775348" y="3731419"/>
            <a:ext cx="11108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89" name="Text Box 36"/>
          <p:cNvSpPr txBox="1">
            <a:spLocks noChangeArrowheads="1"/>
          </p:cNvSpPr>
          <p:nvPr/>
        </p:nvSpPr>
        <p:spPr bwMode="auto">
          <a:xfrm>
            <a:off x="1669258" y="3581400"/>
            <a:ext cx="1268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500" dirty="0">
                <a:latin typeface="Comic Sans MS" panose="030F0702030302020204" pitchFamily="66" charset="0"/>
                <a:ea typeface="新細明體" panose="02020500000000000000" pitchFamily="18" charset="-120"/>
              </a:rPr>
              <a:t>Head Node</a:t>
            </a:r>
          </a:p>
        </p:txBody>
      </p:sp>
      <p:sp>
        <p:nvSpPr>
          <p:cNvPr id="45090" name="Rectangle 37"/>
          <p:cNvSpPr>
            <a:spLocks noChangeArrowheads="1"/>
          </p:cNvSpPr>
          <p:nvPr/>
        </p:nvSpPr>
        <p:spPr bwMode="auto">
          <a:xfrm>
            <a:off x="4266011" y="5319714"/>
            <a:ext cx="315515" cy="28336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91" name="Rectangle 38"/>
          <p:cNvSpPr>
            <a:spLocks noChangeArrowheads="1"/>
          </p:cNvSpPr>
          <p:nvPr/>
        </p:nvSpPr>
        <p:spPr bwMode="auto">
          <a:xfrm>
            <a:off x="4580335" y="5319714"/>
            <a:ext cx="315515" cy="28336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92" name="Rectangle 39"/>
          <p:cNvSpPr>
            <a:spLocks noChangeArrowheads="1"/>
          </p:cNvSpPr>
          <p:nvPr/>
        </p:nvSpPr>
        <p:spPr bwMode="auto">
          <a:xfrm>
            <a:off x="4895850" y="5319714"/>
            <a:ext cx="315516" cy="28336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093" name="Text Box 40"/>
          <p:cNvSpPr txBox="1">
            <a:spLocks noChangeArrowheads="1"/>
          </p:cNvSpPr>
          <p:nvPr/>
        </p:nvSpPr>
        <p:spPr bwMode="auto">
          <a:xfrm>
            <a:off x="4111228" y="5057776"/>
            <a:ext cx="442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00B05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left</a:t>
            </a:r>
          </a:p>
        </p:txBody>
      </p:sp>
      <p:sp>
        <p:nvSpPr>
          <p:cNvPr id="45094" name="Text Box 41"/>
          <p:cNvSpPr txBox="1">
            <a:spLocks noChangeArrowheads="1"/>
          </p:cNvSpPr>
          <p:nvPr/>
        </p:nvSpPr>
        <p:spPr bwMode="auto">
          <a:xfrm>
            <a:off x="4514850" y="5056586"/>
            <a:ext cx="528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latin typeface="Comic Sans MS" panose="030F0702030302020204" pitchFamily="66" charset="0"/>
                <a:ea typeface="新細明體" panose="02020500000000000000" pitchFamily="18" charset="-120"/>
              </a:rPr>
              <a:t>data</a:t>
            </a:r>
          </a:p>
        </p:txBody>
      </p:sp>
      <p:sp>
        <p:nvSpPr>
          <p:cNvPr id="45095" name="Text Box 42"/>
          <p:cNvSpPr txBox="1">
            <a:spLocks noChangeArrowheads="1"/>
          </p:cNvSpPr>
          <p:nvPr/>
        </p:nvSpPr>
        <p:spPr bwMode="auto">
          <a:xfrm>
            <a:off x="4914901" y="5054205"/>
            <a:ext cx="9425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right</a:t>
            </a:r>
          </a:p>
        </p:txBody>
      </p:sp>
      <p:sp>
        <p:nvSpPr>
          <p:cNvPr id="45096" name="Line 43"/>
          <p:cNvSpPr>
            <a:spLocks noChangeShapeType="1"/>
          </p:cNvSpPr>
          <p:nvPr/>
        </p:nvSpPr>
        <p:spPr bwMode="auto">
          <a:xfrm>
            <a:off x="3143250" y="5592367"/>
            <a:ext cx="1110854" cy="1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97" name="Line 44"/>
          <p:cNvSpPr>
            <a:spLocks noChangeShapeType="1"/>
          </p:cNvSpPr>
          <p:nvPr/>
        </p:nvSpPr>
        <p:spPr bwMode="auto">
          <a:xfrm>
            <a:off x="5051824" y="5517356"/>
            <a:ext cx="315515" cy="1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98" name="Line 45"/>
          <p:cNvSpPr>
            <a:spLocks noChangeShapeType="1"/>
          </p:cNvSpPr>
          <p:nvPr/>
        </p:nvSpPr>
        <p:spPr bwMode="auto">
          <a:xfrm flipV="1">
            <a:off x="5367338" y="5364956"/>
            <a:ext cx="1191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45099" name="Line 46"/>
          <p:cNvSpPr>
            <a:spLocks noChangeShapeType="1"/>
          </p:cNvSpPr>
          <p:nvPr/>
        </p:nvSpPr>
        <p:spPr bwMode="auto">
          <a:xfrm flipH="1">
            <a:off x="5182792" y="5364956"/>
            <a:ext cx="173831" cy="1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grpSp>
        <p:nvGrpSpPr>
          <p:cNvPr id="45100" name="Group 47"/>
          <p:cNvGrpSpPr>
            <a:grpSpLocks/>
          </p:cNvGrpSpPr>
          <p:nvPr/>
        </p:nvGrpSpPr>
        <p:grpSpPr bwMode="auto">
          <a:xfrm flipH="1">
            <a:off x="4104086" y="5363766"/>
            <a:ext cx="315515" cy="152400"/>
            <a:chOff x="3977" y="3684"/>
            <a:chExt cx="265" cy="128"/>
          </a:xfrm>
        </p:grpSpPr>
        <p:sp>
          <p:nvSpPr>
            <p:cNvPr id="45106" name="Line 48"/>
            <p:cNvSpPr>
              <a:spLocks noChangeShapeType="1"/>
            </p:cNvSpPr>
            <p:nvPr/>
          </p:nvSpPr>
          <p:spPr bwMode="auto">
            <a:xfrm>
              <a:off x="3977" y="3812"/>
              <a:ext cx="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45107" name="Line 49"/>
            <p:cNvSpPr>
              <a:spLocks noChangeShapeType="1"/>
            </p:cNvSpPr>
            <p:nvPr/>
          </p:nvSpPr>
          <p:spPr bwMode="auto">
            <a:xfrm flipV="1">
              <a:off x="4242" y="3684"/>
              <a:ext cx="0" cy="1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45108" name="Line 50"/>
            <p:cNvSpPr>
              <a:spLocks noChangeShapeType="1"/>
            </p:cNvSpPr>
            <p:nvPr/>
          </p:nvSpPr>
          <p:spPr bwMode="auto">
            <a:xfrm flipH="1">
              <a:off x="4087" y="3684"/>
              <a:ext cx="14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sp>
        <p:nvSpPr>
          <p:cNvPr id="45101" name="Text Box 51"/>
          <p:cNvSpPr txBox="1">
            <a:spLocks noChangeArrowheads="1"/>
          </p:cNvSpPr>
          <p:nvPr/>
        </p:nvSpPr>
        <p:spPr bwMode="auto">
          <a:xfrm>
            <a:off x="1110108" y="5089283"/>
            <a:ext cx="12406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350" dirty="0">
                <a:solidFill>
                  <a:srgbClr val="3333FF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Empty List</a:t>
            </a:r>
          </a:p>
        </p:txBody>
      </p:sp>
      <p:sp>
        <p:nvSpPr>
          <p:cNvPr id="45102" name="Rectangle 52"/>
          <p:cNvSpPr>
            <a:spLocks noChangeArrowheads="1"/>
          </p:cNvSpPr>
          <p:nvPr/>
        </p:nvSpPr>
        <p:spPr bwMode="auto">
          <a:xfrm>
            <a:off x="4211242" y="3687367"/>
            <a:ext cx="315515" cy="28336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45103" name="Line 53"/>
          <p:cNvSpPr>
            <a:spLocks noChangeShapeType="1"/>
          </p:cNvSpPr>
          <p:nvPr/>
        </p:nvSpPr>
        <p:spPr bwMode="auto">
          <a:xfrm>
            <a:off x="4256486" y="3829050"/>
            <a:ext cx="2071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4-</a:t>
            </a:r>
            <a:fld id="{B039500E-B422-4B81-B89D-2573EF9ADA00}" type="slidenum"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/>
              <a:t>54</a:t>
            </a:fld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105" name="Text Box 36"/>
          <p:cNvSpPr txBox="1">
            <a:spLocks noChangeArrowheads="1"/>
          </p:cNvSpPr>
          <p:nvPr/>
        </p:nvSpPr>
        <p:spPr bwMode="auto">
          <a:xfrm>
            <a:off x="1827611" y="5437585"/>
            <a:ext cx="142517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500" dirty="0">
                <a:latin typeface="Comic Sans MS" panose="030F0702030302020204" pitchFamily="66" charset="0"/>
                <a:ea typeface="新細明體" panose="02020500000000000000" pitchFamily="18" charset="-120"/>
              </a:rPr>
              <a:t>Head Node</a:t>
            </a:r>
          </a:p>
        </p:txBody>
      </p:sp>
    </p:spTree>
    <p:extLst>
      <p:ext uri="{BB962C8B-B14F-4D97-AF65-F5344CB8AC3E}">
        <p14:creationId xmlns:p14="http://schemas.microsoft.com/office/powerpoint/2010/main" val="62170217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51668" cy="9941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</a:t>
            </a:r>
            <a:r>
              <a:rPr lang="tr-TR" sz="4000" dirty="0">
                <a:latin typeface="+mn-lt"/>
              </a:rPr>
              <a:t>u</a:t>
            </a:r>
            <a:r>
              <a:rPr lang="en-US" sz="4000" dirty="0" err="1">
                <a:latin typeface="+mn-lt"/>
              </a:rPr>
              <a:t>bly</a:t>
            </a:r>
            <a:r>
              <a:rPr lang="en-US" sz="4000" dirty="0">
                <a:latin typeface="+mn-lt"/>
              </a:rPr>
              <a:t> Linked Lists: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06" y="1700808"/>
            <a:ext cx="8352928" cy="3614340"/>
          </a:xfrm>
        </p:spPr>
        <p:txBody>
          <a:bodyPr>
            <a:noAutofit/>
          </a:bodyPr>
          <a:lstStyle/>
          <a:p>
            <a:r>
              <a:rPr lang="en-US" sz="2400" dirty="0"/>
              <a:t>All </a:t>
            </a:r>
            <a:r>
              <a:rPr lang="en-US" sz="2400" dirty="0">
                <a:solidFill>
                  <a:srgbClr val="FF0000"/>
                </a:solidFill>
              </a:rPr>
              <a:t>single node operations </a:t>
            </a:r>
            <a:r>
              <a:rPr lang="en-US" sz="2400" dirty="0"/>
              <a:t>on a Doubly Linked List take constant time: O(1)</a:t>
            </a:r>
          </a:p>
          <a:p>
            <a:endParaRPr lang="tr-TR" sz="2400" dirty="0"/>
          </a:p>
          <a:p>
            <a:r>
              <a:rPr lang="en-US" sz="2400" dirty="0"/>
              <a:t>The only expensive part of operations is </a:t>
            </a:r>
            <a:r>
              <a:rPr lang="en-US" sz="2400" dirty="0">
                <a:solidFill>
                  <a:srgbClr val="FF0000"/>
                </a:solidFill>
              </a:rPr>
              <a:t>finding a specific node.</a:t>
            </a:r>
            <a:r>
              <a:rPr lang="en-US" sz="2400" dirty="0"/>
              <a:t> Worst case complexity of search is the same as singly linked lists: O(n)</a:t>
            </a:r>
          </a:p>
          <a:p>
            <a:endParaRPr lang="tr-TR" sz="2400" dirty="0"/>
          </a:p>
          <a:p>
            <a:r>
              <a:rPr lang="en-US" sz="2400" dirty="0"/>
              <a:t>But once we find the relevant node, adding, removing, or accessing the data at that node takes only constant time.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44911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3" y="470024"/>
            <a:ext cx="8064896" cy="9941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Variations of Linked Lists: Circular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64196"/>
            <a:ext cx="7868049" cy="4025777"/>
          </a:xfrm>
        </p:spPr>
        <p:txBody>
          <a:bodyPr>
            <a:normAutofit/>
          </a:bodyPr>
          <a:lstStyle/>
          <a:p>
            <a:r>
              <a:rPr lang="en-US" sz="2000" dirty="0"/>
              <a:t>Sometimes we need to </a:t>
            </a:r>
            <a:r>
              <a:rPr lang="en-US" sz="2000" dirty="0">
                <a:solidFill>
                  <a:srgbClr val="FF0000"/>
                </a:solidFill>
              </a:rPr>
              <a:t>repeatedly go through the list </a:t>
            </a:r>
            <a:r>
              <a:rPr lang="en-US" sz="2000" dirty="0"/>
              <a:t>from 1st node to last node, then continue from 1st node,</a:t>
            </a:r>
            <a:r>
              <a:rPr lang="tr-TR" sz="2000" dirty="0"/>
              <a:t> </a:t>
            </a:r>
            <a:r>
              <a:rPr lang="en-US" sz="2000" dirty="0"/>
              <a:t>and so on …. </a:t>
            </a:r>
          </a:p>
          <a:p>
            <a:pPr marL="0" indent="0">
              <a:buNone/>
            </a:pPr>
            <a:r>
              <a:rPr lang="en-US" sz="2000" dirty="0"/>
              <a:t>   Example: Allocate a shared resource to requesters without stopping </a:t>
            </a:r>
          </a:p>
          <a:p>
            <a:endParaRPr lang="tr-TR" sz="2000" dirty="0"/>
          </a:p>
          <a:p>
            <a:r>
              <a:rPr lang="en-US" sz="2000" dirty="0"/>
              <a:t>A circular list is one in which the </a:t>
            </a:r>
            <a:r>
              <a:rPr lang="en-US" sz="2000" dirty="0">
                <a:solidFill>
                  <a:srgbClr val="FF0000"/>
                </a:solidFill>
              </a:rPr>
              <a:t>last node points back to the first node.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005064"/>
            <a:ext cx="5616624" cy="17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4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Circular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8191822" cy="4149205"/>
          </a:xfrm>
        </p:spPr>
        <p:txBody>
          <a:bodyPr>
            <a:normAutofit/>
          </a:bodyPr>
          <a:lstStyle/>
          <a:p>
            <a:r>
              <a:rPr lang="en-US" sz="2400" dirty="0"/>
              <a:t>Every node has a successor and no node contains NULL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L</a:t>
            </a:r>
            <a:r>
              <a:rPr lang="en-US" sz="2400" dirty="0"/>
              <a:t>ast node points to the first node </a:t>
            </a:r>
          </a:p>
          <a:p>
            <a:endParaRPr lang="tr-TR" sz="2400" dirty="0"/>
          </a:p>
          <a:p>
            <a:r>
              <a:rPr lang="en-US" sz="2400" dirty="0"/>
              <a:t>We don’t use null to terminate a list. We also don’t need a head field to return to the first node: we can use the last link  to find first node: </a:t>
            </a:r>
            <a:r>
              <a:rPr lang="en-US" sz="2400" dirty="0">
                <a:solidFill>
                  <a:srgbClr val="FF0000"/>
                </a:solidFill>
              </a:rPr>
              <a:t>Nodes form a ring</a:t>
            </a:r>
          </a:p>
          <a:p>
            <a:endParaRPr lang="tr-TR" sz="2400" dirty="0"/>
          </a:p>
          <a:p>
            <a:r>
              <a:rPr lang="en-US" sz="2400" dirty="0"/>
              <a:t>This makes it possible to </a:t>
            </a:r>
            <a:r>
              <a:rPr lang="en-US" sz="2400" dirty="0">
                <a:solidFill>
                  <a:srgbClr val="FF0000"/>
                </a:solidFill>
              </a:rPr>
              <a:t>continue traversing</a:t>
            </a:r>
            <a:r>
              <a:rPr lang="en-US" sz="2400" dirty="0"/>
              <a:t> the list without stopping at the tail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559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051" y="486968"/>
            <a:ext cx="6890948" cy="47982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altLang="zh-TW" sz="3600" dirty="0">
                <a:latin typeface="+mn-lt"/>
              </a:rPr>
              <a:t>Circular Linked List:</a:t>
            </a:r>
            <a:r>
              <a:rPr lang="tr-TR" altLang="zh-TW" sz="3600" dirty="0">
                <a:latin typeface="+mn-lt"/>
              </a:rPr>
              <a:t> </a:t>
            </a:r>
            <a:r>
              <a:rPr lang="en-US" altLang="zh-TW" sz="3600" dirty="0">
                <a:latin typeface="+mn-lt"/>
              </a:rPr>
              <a:t>Example</a:t>
            </a:r>
          </a:p>
        </p:txBody>
      </p:sp>
      <p:grpSp>
        <p:nvGrpSpPr>
          <p:cNvPr id="23555" name="Group 21"/>
          <p:cNvGrpSpPr>
            <a:grpSpLocks/>
          </p:cNvGrpSpPr>
          <p:nvPr/>
        </p:nvGrpSpPr>
        <p:grpSpPr bwMode="auto">
          <a:xfrm>
            <a:off x="4014789" y="3062289"/>
            <a:ext cx="489347" cy="260747"/>
            <a:chOff x="2478" y="1573"/>
            <a:chExt cx="411" cy="219"/>
          </a:xfrm>
        </p:grpSpPr>
        <p:sp>
          <p:nvSpPr>
            <p:cNvPr id="23620" name="Rectangle 4"/>
            <p:cNvSpPr>
              <a:spLocks noChangeArrowheads="1"/>
            </p:cNvSpPr>
            <p:nvPr/>
          </p:nvSpPr>
          <p:spPr bwMode="auto">
            <a:xfrm>
              <a:off x="2478" y="1573"/>
              <a:ext cx="411" cy="2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3621" name="Rectangle 5"/>
            <p:cNvSpPr>
              <a:spLocks noChangeArrowheads="1"/>
            </p:cNvSpPr>
            <p:nvPr/>
          </p:nvSpPr>
          <p:spPr bwMode="auto">
            <a:xfrm>
              <a:off x="2753" y="1573"/>
              <a:ext cx="136" cy="2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4947047" y="3614739"/>
            <a:ext cx="489347" cy="260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5274469" y="3614739"/>
            <a:ext cx="161925" cy="26074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5426870" y="4254103"/>
            <a:ext cx="489347" cy="260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5754291" y="4254103"/>
            <a:ext cx="161925" cy="26074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4947047" y="4929189"/>
            <a:ext cx="489347" cy="260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5274469" y="4929189"/>
            <a:ext cx="161925" cy="26074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grpSp>
        <p:nvGrpSpPr>
          <p:cNvPr id="23562" name="Group 20"/>
          <p:cNvGrpSpPr>
            <a:grpSpLocks/>
          </p:cNvGrpSpPr>
          <p:nvPr/>
        </p:nvGrpSpPr>
        <p:grpSpPr bwMode="auto">
          <a:xfrm>
            <a:off x="4014789" y="5395914"/>
            <a:ext cx="489347" cy="260747"/>
            <a:chOff x="2346" y="3533"/>
            <a:chExt cx="411" cy="219"/>
          </a:xfrm>
        </p:grpSpPr>
        <p:sp>
          <p:nvSpPr>
            <p:cNvPr id="23618" name="Rectangle 12"/>
            <p:cNvSpPr>
              <a:spLocks noChangeArrowheads="1"/>
            </p:cNvSpPr>
            <p:nvPr/>
          </p:nvSpPr>
          <p:spPr bwMode="auto">
            <a:xfrm>
              <a:off x="2346" y="3533"/>
              <a:ext cx="411" cy="2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3619" name="Rectangle 13"/>
            <p:cNvSpPr>
              <a:spLocks noChangeArrowheads="1"/>
            </p:cNvSpPr>
            <p:nvPr/>
          </p:nvSpPr>
          <p:spPr bwMode="auto">
            <a:xfrm>
              <a:off x="2621" y="3533"/>
              <a:ext cx="136" cy="2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3563" name="Rectangle 14"/>
          <p:cNvSpPr>
            <a:spLocks noChangeArrowheads="1"/>
          </p:cNvSpPr>
          <p:nvPr/>
        </p:nvSpPr>
        <p:spPr bwMode="auto">
          <a:xfrm>
            <a:off x="3203972" y="4929189"/>
            <a:ext cx="489347" cy="260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3531394" y="4929189"/>
            <a:ext cx="161925" cy="26074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65" name="Rectangle 16"/>
          <p:cNvSpPr>
            <a:spLocks noChangeArrowheads="1"/>
          </p:cNvSpPr>
          <p:nvPr/>
        </p:nvSpPr>
        <p:spPr bwMode="auto">
          <a:xfrm>
            <a:off x="2714626" y="4255295"/>
            <a:ext cx="489347" cy="260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66" name="Rectangle 17"/>
          <p:cNvSpPr>
            <a:spLocks noChangeArrowheads="1"/>
          </p:cNvSpPr>
          <p:nvPr/>
        </p:nvSpPr>
        <p:spPr bwMode="auto">
          <a:xfrm>
            <a:off x="3042047" y="4255295"/>
            <a:ext cx="161925" cy="26074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67" name="Rectangle 18"/>
          <p:cNvSpPr>
            <a:spLocks noChangeArrowheads="1"/>
          </p:cNvSpPr>
          <p:nvPr/>
        </p:nvSpPr>
        <p:spPr bwMode="auto">
          <a:xfrm>
            <a:off x="3201591" y="3614739"/>
            <a:ext cx="489347" cy="260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68" name="Rectangle 19"/>
          <p:cNvSpPr>
            <a:spLocks noChangeArrowheads="1"/>
          </p:cNvSpPr>
          <p:nvPr/>
        </p:nvSpPr>
        <p:spPr bwMode="auto">
          <a:xfrm>
            <a:off x="3529013" y="3614739"/>
            <a:ext cx="161925" cy="26074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5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23569" name="Freeform 22"/>
          <p:cNvSpPr>
            <a:spLocks/>
          </p:cNvSpPr>
          <p:nvPr/>
        </p:nvSpPr>
        <p:spPr bwMode="auto">
          <a:xfrm>
            <a:off x="4506516" y="3194447"/>
            <a:ext cx="609600" cy="422672"/>
          </a:xfrm>
          <a:custGeom>
            <a:avLst/>
            <a:gdLst>
              <a:gd name="T0" fmla="*/ 0 w 521"/>
              <a:gd name="T1" fmla="*/ 2147483647 h 391"/>
              <a:gd name="T2" fmla="*/ 2147483647 w 521"/>
              <a:gd name="T3" fmla="*/ 2147483647 h 391"/>
              <a:gd name="T4" fmla="*/ 2147483647 w 521"/>
              <a:gd name="T5" fmla="*/ 2147483647 h 391"/>
              <a:gd name="T6" fmla="*/ 0 60000 65536"/>
              <a:gd name="T7" fmla="*/ 0 60000 65536"/>
              <a:gd name="T8" fmla="*/ 0 60000 65536"/>
              <a:gd name="T9" fmla="*/ 0 w 521"/>
              <a:gd name="T10" fmla="*/ 0 h 391"/>
              <a:gd name="T11" fmla="*/ 521 w 521"/>
              <a:gd name="T12" fmla="*/ 391 h 3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91">
                <a:moveTo>
                  <a:pt x="0" y="16"/>
                </a:moveTo>
                <a:cubicBezTo>
                  <a:pt x="157" y="8"/>
                  <a:pt x="315" y="0"/>
                  <a:pt x="402" y="62"/>
                </a:cubicBezTo>
                <a:cubicBezTo>
                  <a:pt x="489" y="124"/>
                  <a:pt x="505" y="257"/>
                  <a:pt x="521" y="39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70" name="Freeform 23"/>
          <p:cNvSpPr>
            <a:spLocks/>
          </p:cNvSpPr>
          <p:nvPr/>
        </p:nvSpPr>
        <p:spPr bwMode="auto">
          <a:xfrm>
            <a:off x="5366148" y="3736182"/>
            <a:ext cx="321469" cy="511969"/>
          </a:xfrm>
          <a:custGeom>
            <a:avLst/>
            <a:gdLst>
              <a:gd name="T0" fmla="*/ 0 w 270"/>
              <a:gd name="T1" fmla="*/ 0 h 430"/>
              <a:gd name="T2" fmla="*/ 2147483647 w 270"/>
              <a:gd name="T3" fmla="*/ 2147483647 h 430"/>
              <a:gd name="T4" fmla="*/ 2147483647 w 270"/>
              <a:gd name="T5" fmla="*/ 2147483647 h 430"/>
              <a:gd name="T6" fmla="*/ 0 60000 65536"/>
              <a:gd name="T7" fmla="*/ 0 60000 65536"/>
              <a:gd name="T8" fmla="*/ 0 60000 65536"/>
              <a:gd name="T9" fmla="*/ 0 w 270"/>
              <a:gd name="T10" fmla="*/ 0 h 430"/>
              <a:gd name="T11" fmla="*/ 270 w 270"/>
              <a:gd name="T12" fmla="*/ 430 h 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0" h="430">
                <a:moveTo>
                  <a:pt x="0" y="0"/>
                </a:moveTo>
                <a:cubicBezTo>
                  <a:pt x="94" y="28"/>
                  <a:pt x="188" y="56"/>
                  <a:pt x="229" y="128"/>
                </a:cubicBezTo>
                <a:cubicBezTo>
                  <a:pt x="270" y="200"/>
                  <a:pt x="258" y="315"/>
                  <a:pt x="247" y="4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71" name="Freeform 24"/>
          <p:cNvSpPr>
            <a:spLocks/>
          </p:cNvSpPr>
          <p:nvPr/>
        </p:nvSpPr>
        <p:spPr bwMode="auto">
          <a:xfrm>
            <a:off x="5050631" y="4400551"/>
            <a:ext cx="819150" cy="522685"/>
          </a:xfrm>
          <a:custGeom>
            <a:avLst/>
            <a:gdLst>
              <a:gd name="T0" fmla="*/ 2147483647 w 688"/>
              <a:gd name="T1" fmla="*/ 0 h 439"/>
              <a:gd name="T2" fmla="*/ 2147483647 w 688"/>
              <a:gd name="T3" fmla="*/ 2147483647 h 439"/>
              <a:gd name="T4" fmla="*/ 2147483647 w 688"/>
              <a:gd name="T5" fmla="*/ 2147483647 h 439"/>
              <a:gd name="T6" fmla="*/ 2147483647 w 688"/>
              <a:gd name="T7" fmla="*/ 2147483647 h 439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439"/>
              <a:gd name="T14" fmla="*/ 688 w 688"/>
              <a:gd name="T15" fmla="*/ 439 h 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439">
                <a:moveTo>
                  <a:pt x="649" y="0"/>
                </a:moveTo>
                <a:cubicBezTo>
                  <a:pt x="668" y="126"/>
                  <a:pt x="688" y="252"/>
                  <a:pt x="595" y="293"/>
                </a:cubicBezTo>
                <a:cubicBezTo>
                  <a:pt x="502" y="334"/>
                  <a:pt x="184" y="223"/>
                  <a:pt x="92" y="247"/>
                </a:cubicBezTo>
                <a:cubicBezTo>
                  <a:pt x="0" y="271"/>
                  <a:pt x="23" y="355"/>
                  <a:pt x="46" y="43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72" name="Freeform 25"/>
          <p:cNvSpPr>
            <a:spLocks/>
          </p:cNvSpPr>
          <p:nvPr/>
        </p:nvSpPr>
        <p:spPr bwMode="auto">
          <a:xfrm>
            <a:off x="4012406" y="5086350"/>
            <a:ext cx="1490663" cy="315516"/>
          </a:xfrm>
          <a:custGeom>
            <a:avLst/>
            <a:gdLst>
              <a:gd name="T0" fmla="*/ 2147483647 w 1252"/>
              <a:gd name="T1" fmla="*/ 0 h 265"/>
              <a:gd name="T2" fmla="*/ 2147483647 w 1252"/>
              <a:gd name="T3" fmla="*/ 2147483647 h 265"/>
              <a:gd name="T4" fmla="*/ 2147483647 w 1252"/>
              <a:gd name="T5" fmla="*/ 2147483647 h 265"/>
              <a:gd name="T6" fmla="*/ 2147483647 w 1252"/>
              <a:gd name="T7" fmla="*/ 2147483647 h 265"/>
              <a:gd name="T8" fmla="*/ 0 60000 65536"/>
              <a:gd name="T9" fmla="*/ 0 60000 65536"/>
              <a:gd name="T10" fmla="*/ 0 60000 65536"/>
              <a:gd name="T11" fmla="*/ 0 60000 65536"/>
              <a:gd name="T12" fmla="*/ 0 w 1252"/>
              <a:gd name="T13" fmla="*/ 0 h 265"/>
              <a:gd name="T14" fmla="*/ 1252 w 1252"/>
              <a:gd name="T15" fmla="*/ 265 h 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2" h="265">
                <a:moveTo>
                  <a:pt x="1128" y="0"/>
                </a:moveTo>
                <a:cubicBezTo>
                  <a:pt x="1190" y="105"/>
                  <a:pt x="1252" y="211"/>
                  <a:pt x="1092" y="229"/>
                </a:cubicBezTo>
                <a:cubicBezTo>
                  <a:pt x="932" y="247"/>
                  <a:pt x="336" y="104"/>
                  <a:pt x="168" y="110"/>
                </a:cubicBezTo>
                <a:cubicBezTo>
                  <a:pt x="0" y="116"/>
                  <a:pt x="43" y="190"/>
                  <a:pt x="86" y="26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73" name="Freeform 26"/>
          <p:cNvSpPr>
            <a:spLocks/>
          </p:cNvSpPr>
          <p:nvPr/>
        </p:nvSpPr>
        <p:spPr bwMode="auto">
          <a:xfrm>
            <a:off x="3352800" y="5183982"/>
            <a:ext cx="1096566" cy="675085"/>
          </a:xfrm>
          <a:custGeom>
            <a:avLst/>
            <a:gdLst>
              <a:gd name="T0" fmla="*/ 2147483647 w 921"/>
              <a:gd name="T1" fmla="*/ 2147483647 h 702"/>
              <a:gd name="T2" fmla="*/ 2147483647 w 921"/>
              <a:gd name="T3" fmla="*/ 2147483647 h 702"/>
              <a:gd name="T4" fmla="*/ 2147483647 w 921"/>
              <a:gd name="T5" fmla="*/ 2147483647 h 702"/>
              <a:gd name="T6" fmla="*/ 0 w 921"/>
              <a:gd name="T7" fmla="*/ 0 h 702"/>
              <a:gd name="T8" fmla="*/ 0 60000 65536"/>
              <a:gd name="T9" fmla="*/ 0 60000 65536"/>
              <a:gd name="T10" fmla="*/ 0 60000 65536"/>
              <a:gd name="T11" fmla="*/ 0 60000 65536"/>
              <a:gd name="T12" fmla="*/ 0 w 921"/>
              <a:gd name="T13" fmla="*/ 0 h 702"/>
              <a:gd name="T14" fmla="*/ 921 w 921"/>
              <a:gd name="T15" fmla="*/ 702 h 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1" h="702">
                <a:moveTo>
                  <a:pt x="896" y="293"/>
                </a:moveTo>
                <a:cubicBezTo>
                  <a:pt x="908" y="441"/>
                  <a:pt x="921" y="590"/>
                  <a:pt x="805" y="640"/>
                </a:cubicBezTo>
                <a:cubicBezTo>
                  <a:pt x="689" y="690"/>
                  <a:pt x="335" y="702"/>
                  <a:pt x="201" y="595"/>
                </a:cubicBezTo>
                <a:cubicBezTo>
                  <a:pt x="67" y="488"/>
                  <a:pt x="33" y="2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74" name="Freeform 27"/>
          <p:cNvSpPr>
            <a:spLocks/>
          </p:cNvSpPr>
          <p:nvPr/>
        </p:nvSpPr>
        <p:spPr bwMode="auto">
          <a:xfrm>
            <a:off x="2790825" y="4520803"/>
            <a:ext cx="852488" cy="500063"/>
          </a:xfrm>
          <a:custGeom>
            <a:avLst/>
            <a:gdLst>
              <a:gd name="T0" fmla="*/ 2147483647 w 716"/>
              <a:gd name="T1" fmla="*/ 2147483647 h 420"/>
              <a:gd name="T2" fmla="*/ 2147483647 w 716"/>
              <a:gd name="T3" fmla="*/ 2147483647 h 420"/>
              <a:gd name="T4" fmla="*/ 2147483647 w 716"/>
              <a:gd name="T5" fmla="*/ 2147483647 h 420"/>
              <a:gd name="T6" fmla="*/ 2147483647 w 716"/>
              <a:gd name="T7" fmla="*/ 0 h 420"/>
              <a:gd name="T8" fmla="*/ 0 60000 65536"/>
              <a:gd name="T9" fmla="*/ 0 60000 65536"/>
              <a:gd name="T10" fmla="*/ 0 60000 65536"/>
              <a:gd name="T11" fmla="*/ 0 60000 65536"/>
              <a:gd name="T12" fmla="*/ 0 w 716"/>
              <a:gd name="T13" fmla="*/ 0 h 420"/>
              <a:gd name="T14" fmla="*/ 716 w 716"/>
              <a:gd name="T15" fmla="*/ 420 h 4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6" h="420">
                <a:moveTo>
                  <a:pt x="682" y="420"/>
                </a:moveTo>
                <a:cubicBezTo>
                  <a:pt x="699" y="315"/>
                  <a:pt x="716" y="211"/>
                  <a:pt x="618" y="173"/>
                </a:cubicBezTo>
                <a:cubicBezTo>
                  <a:pt x="520" y="135"/>
                  <a:pt x="194" y="221"/>
                  <a:pt x="97" y="192"/>
                </a:cubicBezTo>
                <a:cubicBezTo>
                  <a:pt x="0" y="163"/>
                  <a:pt x="16" y="81"/>
                  <a:pt x="3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75" name="Freeform 30"/>
          <p:cNvSpPr>
            <a:spLocks/>
          </p:cNvSpPr>
          <p:nvPr/>
        </p:nvSpPr>
        <p:spPr bwMode="auto">
          <a:xfrm>
            <a:off x="3121819" y="3888582"/>
            <a:ext cx="220266" cy="446485"/>
          </a:xfrm>
          <a:custGeom>
            <a:avLst/>
            <a:gdLst>
              <a:gd name="T0" fmla="*/ 2147483647 w 185"/>
              <a:gd name="T1" fmla="*/ 2147483647 h 375"/>
              <a:gd name="T2" fmla="*/ 2147483647 w 185"/>
              <a:gd name="T3" fmla="*/ 2147483647 h 375"/>
              <a:gd name="T4" fmla="*/ 2147483647 w 185"/>
              <a:gd name="T5" fmla="*/ 0 h 375"/>
              <a:gd name="T6" fmla="*/ 0 60000 65536"/>
              <a:gd name="T7" fmla="*/ 0 60000 65536"/>
              <a:gd name="T8" fmla="*/ 0 60000 65536"/>
              <a:gd name="T9" fmla="*/ 0 w 185"/>
              <a:gd name="T10" fmla="*/ 0 h 375"/>
              <a:gd name="T11" fmla="*/ 185 w 185"/>
              <a:gd name="T12" fmla="*/ 375 h 3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5" h="375">
                <a:moveTo>
                  <a:pt x="11" y="375"/>
                </a:moveTo>
                <a:cubicBezTo>
                  <a:pt x="5" y="292"/>
                  <a:pt x="0" y="209"/>
                  <a:pt x="29" y="147"/>
                </a:cubicBezTo>
                <a:cubicBezTo>
                  <a:pt x="58" y="85"/>
                  <a:pt x="121" y="42"/>
                  <a:pt x="1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76" name="Freeform 31"/>
          <p:cNvSpPr>
            <a:spLocks/>
          </p:cNvSpPr>
          <p:nvPr/>
        </p:nvSpPr>
        <p:spPr bwMode="auto">
          <a:xfrm>
            <a:off x="3592117" y="3236119"/>
            <a:ext cx="402431" cy="467916"/>
          </a:xfrm>
          <a:custGeom>
            <a:avLst/>
            <a:gdLst>
              <a:gd name="T0" fmla="*/ 2147483647 w 338"/>
              <a:gd name="T1" fmla="*/ 2147483647 h 393"/>
              <a:gd name="T2" fmla="*/ 2147483647 w 338"/>
              <a:gd name="T3" fmla="*/ 2147483647 h 393"/>
              <a:gd name="T4" fmla="*/ 2147483647 w 338"/>
              <a:gd name="T5" fmla="*/ 0 h 393"/>
              <a:gd name="T6" fmla="*/ 0 60000 65536"/>
              <a:gd name="T7" fmla="*/ 0 60000 65536"/>
              <a:gd name="T8" fmla="*/ 0 60000 65536"/>
              <a:gd name="T9" fmla="*/ 0 w 338"/>
              <a:gd name="T10" fmla="*/ 0 h 393"/>
              <a:gd name="T11" fmla="*/ 338 w 338"/>
              <a:gd name="T12" fmla="*/ 393 h 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" h="393">
                <a:moveTo>
                  <a:pt x="9" y="393"/>
                </a:moveTo>
                <a:cubicBezTo>
                  <a:pt x="4" y="270"/>
                  <a:pt x="0" y="147"/>
                  <a:pt x="55" y="82"/>
                </a:cubicBezTo>
                <a:cubicBezTo>
                  <a:pt x="110" y="17"/>
                  <a:pt x="224" y="8"/>
                  <a:pt x="33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77" name="Line 32"/>
          <p:cNvSpPr>
            <a:spLocks noChangeShapeType="1"/>
          </p:cNvSpPr>
          <p:nvPr/>
        </p:nvSpPr>
        <p:spPr bwMode="auto">
          <a:xfrm flipH="1">
            <a:off x="4191000" y="2821783"/>
            <a:ext cx="0" cy="24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78" name="Text Box 33"/>
          <p:cNvSpPr txBox="1">
            <a:spLocks noChangeArrowheads="1"/>
          </p:cNvSpPr>
          <p:nvPr/>
        </p:nvSpPr>
        <p:spPr bwMode="auto">
          <a:xfrm>
            <a:off x="4042172" y="2546747"/>
            <a:ext cx="598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first</a:t>
            </a:r>
          </a:p>
        </p:txBody>
      </p:sp>
      <p:sp>
        <p:nvSpPr>
          <p:cNvPr id="23579" name="Text Box 35"/>
          <p:cNvSpPr txBox="1">
            <a:spLocks noChangeArrowheads="1"/>
          </p:cNvSpPr>
          <p:nvPr/>
        </p:nvSpPr>
        <p:spPr bwMode="auto">
          <a:xfrm>
            <a:off x="2451499" y="3106341"/>
            <a:ext cx="669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rear</a:t>
            </a:r>
          </a:p>
        </p:txBody>
      </p:sp>
      <p:sp>
        <p:nvSpPr>
          <p:cNvPr id="23580" name="Line 36"/>
          <p:cNvSpPr>
            <a:spLocks noChangeShapeType="1"/>
          </p:cNvSpPr>
          <p:nvPr/>
        </p:nvSpPr>
        <p:spPr bwMode="auto">
          <a:xfrm>
            <a:off x="2872978" y="3421857"/>
            <a:ext cx="327422" cy="2928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grpSp>
        <p:nvGrpSpPr>
          <p:cNvPr id="23581" name="Group 76"/>
          <p:cNvGrpSpPr>
            <a:grpSpLocks/>
          </p:cNvGrpSpPr>
          <p:nvPr/>
        </p:nvGrpSpPr>
        <p:grpSpPr bwMode="auto">
          <a:xfrm>
            <a:off x="1905000" y="2102645"/>
            <a:ext cx="704850" cy="254794"/>
            <a:chOff x="1134" y="1975"/>
            <a:chExt cx="685" cy="328"/>
          </a:xfrm>
        </p:grpSpPr>
        <p:sp>
          <p:nvSpPr>
            <p:cNvPr id="23616" name="Rectangle 77"/>
            <p:cNvSpPr>
              <a:spLocks noChangeArrowheads="1"/>
            </p:cNvSpPr>
            <p:nvPr/>
          </p:nvSpPr>
          <p:spPr bwMode="auto">
            <a:xfrm>
              <a:off x="1134" y="1975"/>
              <a:ext cx="685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3617" name="Rectangle 78"/>
            <p:cNvSpPr>
              <a:spLocks noChangeArrowheads="1"/>
            </p:cNvSpPr>
            <p:nvPr/>
          </p:nvSpPr>
          <p:spPr bwMode="auto">
            <a:xfrm>
              <a:off x="1618" y="1983"/>
              <a:ext cx="201" cy="3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3582" name="Group 79"/>
          <p:cNvGrpSpPr>
            <a:grpSpLocks/>
          </p:cNvGrpSpPr>
          <p:nvPr/>
        </p:nvGrpSpPr>
        <p:grpSpPr bwMode="auto">
          <a:xfrm>
            <a:off x="2938463" y="2109787"/>
            <a:ext cx="704850" cy="253604"/>
            <a:chOff x="1134" y="1975"/>
            <a:chExt cx="685" cy="328"/>
          </a:xfrm>
        </p:grpSpPr>
        <p:sp>
          <p:nvSpPr>
            <p:cNvPr id="23614" name="Rectangle 80"/>
            <p:cNvSpPr>
              <a:spLocks noChangeArrowheads="1"/>
            </p:cNvSpPr>
            <p:nvPr/>
          </p:nvSpPr>
          <p:spPr bwMode="auto">
            <a:xfrm>
              <a:off x="1134" y="1975"/>
              <a:ext cx="685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3615" name="Rectangle 81"/>
            <p:cNvSpPr>
              <a:spLocks noChangeArrowheads="1"/>
            </p:cNvSpPr>
            <p:nvPr/>
          </p:nvSpPr>
          <p:spPr bwMode="auto">
            <a:xfrm>
              <a:off x="1618" y="1983"/>
              <a:ext cx="201" cy="3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3583" name="Group 82"/>
          <p:cNvGrpSpPr>
            <a:grpSpLocks/>
          </p:cNvGrpSpPr>
          <p:nvPr/>
        </p:nvGrpSpPr>
        <p:grpSpPr bwMode="auto">
          <a:xfrm>
            <a:off x="3981450" y="2115742"/>
            <a:ext cx="704850" cy="254794"/>
            <a:chOff x="1134" y="1975"/>
            <a:chExt cx="685" cy="328"/>
          </a:xfrm>
        </p:grpSpPr>
        <p:sp>
          <p:nvSpPr>
            <p:cNvPr id="23612" name="Rectangle 83"/>
            <p:cNvSpPr>
              <a:spLocks noChangeArrowheads="1"/>
            </p:cNvSpPr>
            <p:nvPr/>
          </p:nvSpPr>
          <p:spPr bwMode="auto">
            <a:xfrm>
              <a:off x="1134" y="1975"/>
              <a:ext cx="685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3613" name="Rectangle 84"/>
            <p:cNvSpPr>
              <a:spLocks noChangeArrowheads="1"/>
            </p:cNvSpPr>
            <p:nvPr/>
          </p:nvSpPr>
          <p:spPr bwMode="auto">
            <a:xfrm>
              <a:off x="1618" y="1983"/>
              <a:ext cx="201" cy="3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3584" name="Group 85"/>
          <p:cNvGrpSpPr>
            <a:grpSpLocks/>
          </p:cNvGrpSpPr>
          <p:nvPr/>
        </p:nvGrpSpPr>
        <p:grpSpPr bwMode="auto">
          <a:xfrm>
            <a:off x="5014913" y="2115742"/>
            <a:ext cx="706041" cy="254794"/>
            <a:chOff x="1134" y="1975"/>
            <a:chExt cx="685" cy="328"/>
          </a:xfrm>
        </p:grpSpPr>
        <p:sp>
          <p:nvSpPr>
            <p:cNvPr id="23610" name="Rectangle 86"/>
            <p:cNvSpPr>
              <a:spLocks noChangeArrowheads="1"/>
            </p:cNvSpPr>
            <p:nvPr/>
          </p:nvSpPr>
          <p:spPr bwMode="auto">
            <a:xfrm>
              <a:off x="1134" y="1975"/>
              <a:ext cx="685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3611" name="Rectangle 87"/>
            <p:cNvSpPr>
              <a:spLocks noChangeArrowheads="1"/>
            </p:cNvSpPr>
            <p:nvPr/>
          </p:nvSpPr>
          <p:spPr bwMode="auto">
            <a:xfrm>
              <a:off x="1618" y="1983"/>
              <a:ext cx="201" cy="3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3585" name="Group 88"/>
          <p:cNvGrpSpPr>
            <a:grpSpLocks/>
          </p:cNvGrpSpPr>
          <p:nvPr/>
        </p:nvGrpSpPr>
        <p:grpSpPr bwMode="auto">
          <a:xfrm>
            <a:off x="6017419" y="2121695"/>
            <a:ext cx="704850" cy="254794"/>
            <a:chOff x="1134" y="1975"/>
            <a:chExt cx="685" cy="328"/>
          </a:xfrm>
        </p:grpSpPr>
        <p:sp>
          <p:nvSpPr>
            <p:cNvPr id="23608" name="Rectangle 89"/>
            <p:cNvSpPr>
              <a:spLocks noChangeArrowheads="1"/>
            </p:cNvSpPr>
            <p:nvPr/>
          </p:nvSpPr>
          <p:spPr bwMode="auto">
            <a:xfrm>
              <a:off x="1134" y="1975"/>
              <a:ext cx="685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3609" name="Rectangle 90"/>
            <p:cNvSpPr>
              <a:spLocks noChangeArrowheads="1"/>
            </p:cNvSpPr>
            <p:nvPr/>
          </p:nvSpPr>
          <p:spPr bwMode="auto">
            <a:xfrm>
              <a:off x="1618" y="1983"/>
              <a:ext cx="201" cy="3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3586" name="Line 94"/>
          <p:cNvSpPr>
            <a:spLocks noChangeShapeType="1"/>
          </p:cNvSpPr>
          <p:nvPr/>
        </p:nvSpPr>
        <p:spPr bwMode="auto">
          <a:xfrm>
            <a:off x="2534841" y="2230041"/>
            <a:ext cx="4036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87" name="Line 95"/>
          <p:cNvSpPr>
            <a:spLocks noChangeShapeType="1"/>
          </p:cNvSpPr>
          <p:nvPr/>
        </p:nvSpPr>
        <p:spPr bwMode="auto">
          <a:xfrm>
            <a:off x="4611291" y="2237185"/>
            <a:ext cx="4036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88" name="Line 96"/>
          <p:cNvSpPr>
            <a:spLocks noChangeShapeType="1"/>
          </p:cNvSpPr>
          <p:nvPr/>
        </p:nvSpPr>
        <p:spPr bwMode="auto">
          <a:xfrm>
            <a:off x="3577828" y="2237185"/>
            <a:ext cx="4036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89" name="Line 97"/>
          <p:cNvSpPr>
            <a:spLocks noChangeShapeType="1"/>
          </p:cNvSpPr>
          <p:nvPr/>
        </p:nvSpPr>
        <p:spPr bwMode="auto">
          <a:xfrm>
            <a:off x="5613797" y="2250281"/>
            <a:ext cx="4036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90" name="Text Box 100"/>
          <p:cNvSpPr txBox="1">
            <a:spLocks noChangeArrowheads="1"/>
          </p:cNvSpPr>
          <p:nvPr/>
        </p:nvSpPr>
        <p:spPr bwMode="auto">
          <a:xfrm>
            <a:off x="1947864" y="2101453"/>
            <a:ext cx="5373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350">
                <a:latin typeface="Comic Sans MS" panose="030F0702030302020204" pitchFamily="66" charset="0"/>
                <a:ea typeface="新細明體" panose="02020500000000000000" pitchFamily="18" charset="-120"/>
              </a:rPr>
              <a:t>BAT</a:t>
            </a:r>
          </a:p>
        </p:txBody>
      </p:sp>
      <p:sp>
        <p:nvSpPr>
          <p:cNvPr id="23591" name="Text Box 101"/>
          <p:cNvSpPr txBox="1">
            <a:spLocks noChangeArrowheads="1"/>
          </p:cNvSpPr>
          <p:nvPr/>
        </p:nvSpPr>
        <p:spPr bwMode="auto">
          <a:xfrm>
            <a:off x="2942036" y="2097882"/>
            <a:ext cx="5631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350">
                <a:latin typeface="Comic Sans MS" panose="030F0702030302020204" pitchFamily="66" charset="0"/>
                <a:ea typeface="新細明體" panose="02020500000000000000" pitchFamily="18" charset="-120"/>
              </a:rPr>
              <a:t>CAT</a:t>
            </a:r>
          </a:p>
        </p:txBody>
      </p:sp>
      <p:sp>
        <p:nvSpPr>
          <p:cNvPr id="23592" name="Text Box 102"/>
          <p:cNvSpPr txBox="1">
            <a:spLocks noChangeArrowheads="1"/>
          </p:cNvSpPr>
          <p:nvPr/>
        </p:nvSpPr>
        <p:spPr bwMode="auto">
          <a:xfrm>
            <a:off x="3971925" y="2106216"/>
            <a:ext cx="5619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350">
                <a:latin typeface="Comic Sans MS" panose="030F0702030302020204" pitchFamily="66" charset="0"/>
                <a:ea typeface="新細明體" panose="02020500000000000000" pitchFamily="18" charset="-120"/>
              </a:rPr>
              <a:t>EAT</a:t>
            </a:r>
          </a:p>
        </p:txBody>
      </p:sp>
      <p:sp>
        <p:nvSpPr>
          <p:cNvPr id="23593" name="Text Box 103"/>
          <p:cNvSpPr txBox="1">
            <a:spLocks noChangeArrowheads="1"/>
          </p:cNvSpPr>
          <p:nvPr/>
        </p:nvSpPr>
        <p:spPr bwMode="auto">
          <a:xfrm>
            <a:off x="4995864" y="2116932"/>
            <a:ext cx="54173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350">
                <a:latin typeface="Comic Sans MS" panose="030F0702030302020204" pitchFamily="66" charset="0"/>
                <a:ea typeface="新細明體" panose="02020500000000000000" pitchFamily="18" charset="-120"/>
              </a:rPr>
              <a:t>FAT</a:t>
            </a:r>
          </a:p>
        </p:txBody>
      </p:sp>
      <p:sp>
        <p:nvSpPr>
          <p:cNvPr id="23594" name="Text Box 105"/>
          <p:cNvSpPr txBox="1">
            <a:spLocks noChangeArrowheads="1"/>
          </p:cNvSpPr>
          <p:nvPr/>
        </p:nvSpPr>
        <p:spPr bwMode="auto">
          <a:xfrm>
            <a:off x="5979320" y="2124076"/>
            <a:ext cx="57388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350">
                <a:latin typeface="Comic Sans MS" panose="030F0702030302020204" pitchFamily="66" charset="0"/>
                <a:ea typeface="新細明體" panose="02020500000000000000" pitchFamily="18" charset="-120"/>
              </a:rPr>
              <a:t>GAT</a:t>
            </a:r>
          </a:p>
        </p:txBody>
      </p:sp>
      <p:sp>
        <p:nvSpPr>
          <p:cNvPr id="23595" name="Line 107"/>
          <p:cNvSpPr>
            <a:spLocks noChangeShapeType="1"/>
          </p:cNvSpPr>
          <p:nvPr/>
        </p:nvSpPr>
        <p:spPr bwMode="auto">
          <a:xfrm>
            <a:off x="6653214" y="2250281"/>
            <a:ext cx="4036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grpSp>
        <p:nvGrpSpPr>
          <p:cNvPr id="23596" name="Group 108"/>
          <p:cNvGrpSpPr>
            <a:grpSpLocks/>
          </p:cNvGrpSpPr>
          <p:nvPr/>
        </p:nvGrpSpPr>
        <p:grpSpPr bwMode="auto">
          <a:xfrm>
            <a:off x="7072313" y="2141936"/>
            <a:ext cx="704850" cy="254794"/>
            <a:chOff x="1134" y="1975"/>
            <a:chExt cx="685" cy="328"/>
          </a:xfrm>
        </p:grpSpPr>
        <p:sp>
          <p:nvSpPr>
            <p:cNvPr id="23606" name="Rectangle 109"/>
            <p:cNvSpPr>
              <a:spLocks noChangeArrowheads="1"/>
            </p:cNvSpPr>
            <p:nvPr/>
          </p:nvSpPr>
          <p:spPr bwMode="auto">
            <a:xfrm>
              <a:off x="1134" y="1975"/>
              <a:ext cx="685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23607" name="Rectangle 110"/>
            <p:cNvSpPr>
              <a:spLocks noChangeArrowheads="1"/>
            </p:cNvSpPr>
            <p:nvPr/>
          </p:nvSpPr>
          <p:spPr bwMode="auto">
            <a:xfrm>
              <a:off x="1618" y="1983"/>
              <a:ext cx="201" cy="3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350"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3597" name="Text Box 111"/>
          <p:cNvSpPr txBox="1">
            <a:spLocks noChangeArrowheads="1"/>
          </p:cNvSpPr>
          <p:nvPr/>
        </p:nvSpPr>
        <p:spPr bwMode="auto">
          <a:xfrm>
            <a:off x="7055645" y="2144316"/>
            <a:ext cx="57388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350">
                <a:latin typeface="Comic Sans MS" panose="030F0702030302020204" pitchFamily="66" charset="0"/>
                <a:ea typeface="新細明體" panose="02020500000000000000" pitchFamily="18" charset="-120"/>
              </a:rPr>
              <a:t>HAT</a:t>
            </a:r>
          </a:p>
        </p:txBody>
      </p:sp>
      <p:sp>
        <p:nvSpPr>
          <p:cNvPr id="23598" name="Line 113"/>
          <p:cNvSpPr>
            <a:spLocks noChangeShapeType="1"/>
          </p:cNvSpPr>
          <p:nvPr/>
        </p:nvSpPr>
        <p:spPr bwMode="auto">
          <a:xfrm flipV="1">
            <a:off x="7704535" y="1701404"/>
            <a:ext cx="0" cy="53220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599" name="Line 114"/>
          <p:cNvSpPr>
            <a:spLocks noChangeShapeType="1"/>
          </p:cNvSpPr>
          <p:nvPr/>
        </p:nvSpPr>
        <p:spPr bwMode="auto">
          <a:xfrm>
            <a:off x="2195513" y="1754981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600" name="Line 115"/>
          <p:cNvSpPr>
            <a:spLocks noChangeShapeType="1"/>
          </p:cNvSpPr>
          <p:nvPr/>
        </p:nvSpPr>
        <p:spPr bwMode="auto">
          <a:xfrm>
            <a:off x="2195513" y="1754982"/>
            <a:ext cx="0" cy="35956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601" name="Text Box 116"/>
          <p:cNvSpPr txBox="1">
            <a:spLocks noChangeArrowheads="1"/>
          </p:cNvSpPr>
          <p:nvPr/>
        </p:nvSpPr>
        <p:spPr bwMode="auto">
          <a:xfrm>
            <a:off x="1402556" y="1484710"/>
            <a:ext cx="8548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  <a:ea typeface="新細明體" panose="02020500000000000000" pitchFamily="18" charset="-120"/>
              </a:rPr>
              <a:t>first</a:t>
            </a:r>
          </a:p>
        </p:txBody>
      </p:sp>
      <p:sp>
        <p:nvSpPr>
          <p:cNvPr id="23602" name="Line 119"/>
          <p:cNvSpPr>
            <a:spLocks noChangeShapeType="1"/>
          </p:cNvSpPr>
          <p:nvPr/>
        </p:nvSpPr>
        <p:spPr bwMode="auto">
          <a:xfrm>
            <a:off x="1925242" y="1832372"/>
            <a:ext cx="130969" cy="260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  <p:sp>
        <p:nvSpPr>
          <p:cNvPr id="23603" name="Text Box 35"/>
          <p:cNvSpPr txBox="1">
            <a:spLocks noChangeArrowheads="1"/>
          </p:cNvSpPr>
          <p:nvPr/>
        </p:nvSpPr>
        <p:spPr bwMode="auto">
          <a:xfrm>
            <a:off x="6933010" y="2696766"/>
            <a:ext cx="1023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rear</a:t>
            </a:r>
          </a:p>
        </p:txBody>
      </p:sp>
      <p:sp>
        <p:nvSpPr>
          <p:cNvPr id="23604" name="Line 36"/>
          <p:cNvSpPr>
            <a:spLocks noChangeShapeType="1"/>
          </p:cNvSpPr>
          <p:nvPr/>
        </p:nvSpPr>
        <p:spPr bwMode="auto">
          <a:xfrm flipV="1">
            <a:off x="7072312" y="2389586"/>
            <a:ext cx="329804" cy="329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06101426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7171"/>
            <a:ext cx="7886700" cy="651271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Create the First Node and Circular List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584" y="1463230"/>
            <a:ext cx="6809724" cy="63281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Insert into an empty list.</a:t>
            </a:r>
            <a:r>
              <a:rPr lang="tr-TR" altLang="en-US" sz="2400" dirty="0"/>
              <a:t> </a:t>
            </a:r>
            <a:r>
              <a:rPr lang="en-US" altLang="en-US" sz="2400" dirty="0"/>
              <a:t>Node structure is the same as singly linked list node.</a:t>
            </a:r>
          </a:p>
        </p:txBody>
      </p:sp>
      <p:grpSp>
        <p:nvGrpSpPr>
          <p:cNvPr id="443414" name="Group 22"/>
          <p:cNvGrpSpPr>
            <a:grpSpLocks/>
          </p:cNvGrpSpPr>
          <p:nvPr/>
        </p:nvGrpSpPr>
        <p:grpSpPr bwMode="auto">
          <a:xfrm>
            <a:off x="5996136" y="4343400"/>
            <a:ext cx="1600200" cy="985838"/>
            <a:chOff x="1728" y="2592"/>
            <a:chExt cx="1344" cy="828"/>
          </a:xfrm>
        </p:grpSpPr>
        <p:sp>
          <p:nvSpPr>
            <p:cNvPr id="443396" name="Text Box 4"/>
            <p:cNvSpPr txBox="1">
              <a:spLocks noChangeArrowheads="1"/>
            </p:cNvSpPr>
            <p:nvPr/>
          </p:nvSpPr>
          <p:spPr bwMode="auto">
            <a:xfrm>
              <a:off x="1968" y="3168"/>
              <a:ext cx="11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350">
                  <a:latin typeface="Arial" panose="020B0604020202020204" pitchFamily="34" charset="0"/>
                  <a:ea typeface="新細明體" panose="02020500000000000000" pitchFamily="18" charset="-120"/>
                </a:rPr>
                <a:t>   Rear</a:t>
              </a:r>
            </a:p>
          </p:txBody>
        </p:sp>
        <p:sp>
          <p:nvSpPr>
            <p:cNvPr id="443397" name="Line 5"/>
            <p:cNvSpPr>
              <a:spLocks noChangeShapeType="1"/>
            </p:cNvSpPr>
            <p:nvPr/>
          </p:nvSpPr>
          <p:spPr bwMode="auto">
            <a:xfrm flipV="1">
              <a:off x="2208" y="2832"/>
              <a:ext cx="0" cy="34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443406" name="Group 14"/>
            <p:cNvGrpSpPr>
              <a:grpSpLocks/>
            </p:cNvGrpSpPr>
            <p:nvPr/>
          </p:nvGrpSpPr>
          <p:grpSpPr bwMode="auto">
            <a:xfrm>
              <a:off x="1920" y="2592"/>
              <a:ext cx="641" cy="240"/>
              <a:chOff x="912" y="2544"/>
              <a:chExt cx="641" cy="240"/>
            </a:xfrm>
          </p:grpSpPr>
          <p:cxnSp>
            <p:nvCxnSpPr>
              <p:cNvPr id="443402" name="AutoShape 10"/>
              <p:cNvCxnSpPr>
                <a:cxnSpLocks noChangeShapeType="1"/>
              </p:cNvCxnSpPr>
              <p:nvPr/>
            </p:nvCxnSpPr>
            <p:spPr bwMode="auto">
              <a:xfrm flipH="1" flipV="1">
                <a:off x="960" y="2640"/>
                <a:ext cx="593" cy="55"/>
              </a:xfrm>
              <a:prstGeom prst="bentConnector5">
                <a:avLst>
                  <a:gd name="adj1" fmla="val -24282"/>
                  <a:gd name="adj2" fmla="val 590907"/>
                  <a:gd name="adj3" fmla="val 123440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43403" name="Group 11"/>
              <p:cNvGrpSpPr>
                <a:grpSpLocks/>
              </p:cNvGrpSpPr>
              <p:nvPr/>
            </p:nvGrpSpPr>
            <p:grpSpPr bwMode="auto">
              <a:xfrm>
                <a:off x="912" y="2544"/>
                <a:ext cx="624" cy="240"/>
                <a:chOff x="1060" y="2584"/>
                <a:chExt cx="445" cy="304"/>
              </a:xfrm>
            </p:grpSpPr>
            <p:sp>
              <p:nvSpPr>
                <p:cNvPr id="443404" name="Rectangle 12"/>
                <p:cNvSpPr>
                  <a:spLocks noChangeArrowheads="1"/>
                </p:cNvSpPr>
                <p:nvPr/>
              </p:nvSpPr>
              <p:spPr bwMode="auto">
                <a:xfrm>
                  <a:off x="1060" y="2584"/>
                  <a:ext cx="297" cy="304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rgbClr val="800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TW" altLang="en-US" sz="18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10</a:t>
                  </a:r>
                </a:p>
              </p:txBody>
            </p:sp>
            <p:sp>
              <p:nvSpPr>
                <p:cNvPr id="4434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57" y="2584"/>
                  <a:ext cx="148" cy="304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rgbClr val="800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</p:grpSp>
        </p:grpSp>
        <p:sp>
          <p:nvSpPr>
            <p:cNvPr id="443407" name="Text Box 15"/>
            <p:cNvSpPr txBox="1">
              <a:spLocks noChangeArrowheads="1"/>
            </p:cNvSpPr>
            <p:nvPr/>
          </p:nvSpPr>
          <p:spPr bwMode="auto">
            <a:xfrm>
              <a:off x="1728" y="3168"/>
              <a:ext cx="11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350">
                  <a:latin typeface="Arial" panose="020B0604020202020204" pitchFamily="34" charset="0"/>
                  <a:ea typeface="新細明體" panose="02020500000000000000" pitchFamily="18" charset="-120"/>
                </a:rPr>
                <a:t>New</a:t>
              </a:r>
            </a:p>
          </p:txBody>
        </p:sp>
        <p:sp>
          <p:nvSpPr>
            <p:cNvPr id="443408" name="Line 16"/>
            <p:cNvSpPr>
              <a:spLocks noChangeShapeType="1"/>
            </p:cNvSpPr>
            <p:nvPr/>
          </p:nvSpPr>
          <p:spPr bwMode="auto">
            <a:xfrm flipV="1">
              <a:off x="1968" y="2832"/>
              <a:ext cx="0" cy="34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/>
            </a:p>
          </p:txBody>
        </p:sp>
      </p:grpSp>
      <p:sp>
        <p:nvSpPr>
          <p:cNvPr id="443409" name="Text Box 17"/>
          <p:cNvSpPr txBox="1">
            <a:spLocks noChangeArrowheads="1"/>
          </p:cNvSpPr>
          <p:nvPr/>
        </p:nvSpPr>
        <p:spPr bwMode="auto">
          <a:xfrm>
            <a:off x="562155" y="2564904"/>
            <a:ext cx="5213319" cy="298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NodePtr</a:t>
            </a:r>
            <a:r>
              <a:rPr lang="tr-TR" altLang="en-US" sz="1800" dirty="0">
                <a:latin typeface="Courier New" panose="02070309020205020404" pitchFamily="49" charset="0"/>
              </a:rPr>
              <a:t>*</a:t>
            </a:r>
            <a:r>
              <a:rPr lang="en-US" altLang="en-US" sz="1800" dirty="0">
                <a:latin typeface="Courier New" panose="02070309020205020404" pitchFamily="49" charset="0"/>
              </a:rPr>
              <a:t> New = new Node;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New-&gt;data = 10;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Create the rear node: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Rear = New;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Rear-&gt;next = Rear;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Repeated insertions at the front </a:t>
            </a:r>
          </a:p>
          <a:p>
            <a:pPr marL="268288" indent="-268288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creates the circular list.</a:t>
            </a:r>
            <a:r>
              <a:rPr lang="tr-TR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But each time we have to link the rear node to the start of the list. </a:t>
            </a:r>
          </a:p>
        </p:txBody>
      </p:sp>
    </p:spTree>
    <p:extLst>
      <p:ext uri="{BB962C8B-B14F-4D97-AF65-F5344CB8AC3E}">
        <p14:creationId xmlns:p14="http://schemas.microsoft.com/office/powerpoint/2010/main" val="18294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/>
              <a:t> </a:t>
            </a:r>
            <a:r>
              <a:rPr lang="tr-TR" altLang="en-US" sz="4000" dirty="0" err="1">
                <a:latin typeface="+mn-lt"/>
              </a:rPr>
              <a:t>Pointers</a:t>
            </a:r>
            <a:r>
              <a:rPr lang="tr-TR" altLang="en-US" sz="4000" dirty="0">
                <a:latin typeface="+mn-lt"/>
              </a:rPr>
              <a:t> </a:t>
            </a:r>
            <a:r>
              <a:rPr lang="tr-TR" altLang="en-US" sz="2400" dirty="0"/>
              <a:t>	</a:t>
            </a:r>
            <a:r>
              <a:rPr lang="tr-TR" altLang="en-US" sz="3200" dirty="0"/>
              <a:t>				</a:t>
            </a:r>
            <a:endParaRPr lang="tr-TR" altLang="en-US" sz="40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5"/>
            <a:ext cx="7759774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2400" dirty="0">
                <a:cs typeface="Arial" panose="020B0604020202020204" pitchFamily="34" charset="0"/>
              </a:rPr>
              <a:t>To </a:t>
            </a:r>
            <a:r>
              <a:rPr lang="tr-TR" altLang="en-US" sz="2400" dirty="0" err="1">
                <a:cs typeface="Arial" panose="020B0604020202020204" pitchFamily="34" charset="0"/>
              </a:rPr>
              <a:t>get</a:t>
            </a:r>
            <a:r>
              <a:rPr lang="tr-TR" altLang="en-US" sz="2400" dirty="0">
                <a:cs typeface="Arial" panose="020B0604020202020204" pitchFamily="34" charset="0"/>
              </a:rPr>
              <a:t> a </a:t>
            </a:r>
            <a:r>
              <a:rPr lang="tr-TR" altLang="en-US" sz="2400" dirty="0" err="1">
                <a:cs typeface="Arial" panose="020B0604020202020204" pitchFamily="34" charset="0"/>
              </a:rPr>
              <a:t>pointer</a:t>
            </a:r>
            <a:r>
              <a:rPr lang="tr-TR" altLang="en-US" sz="2400" dirty="0">
                <a:cs typeface="Arial" panose="020B0604020202020204" pitchFamily="34" charset="0"/>
              </a:rPr>
              <a:t> to </a:t>
            </a:r>
            <a:r>
              <a:rPr lang="tr-TR" altLang="en-US" sz="2400" dirty="0" err="1">
                <a:cs typeface="Arial" panose="020B0604020202020204" pitchFamily="34" charset="0"/>
              </a:rPr>
              <a:t>point</a:t>
            </a:r>
            <a:r>
              <a:rPr lang="tr-TR" altLang="en-US" sz="2400" dirty="0">
                <a:cs typeface="Arial" panose="020B0604020202020204" pitchFamily="34" charset="0"/>
              </a:rPr>
              <a:t> a </a:t>
            </a:r>
            <a:r>
              <a:rPr lang="tr-TR" altLang="en-US" sz="2400" dirty="0" err="1">
                <a:cs typeface="Arial" panose="020B0604020202020204" pitchFamily="34" charset="0"/>
              </a:rPr>
              <a:t>memory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cell</a:t>
            </a:r>
            <a:r>
              <a:rPr lang="tr-TR" altLang="en-US" sz="2400" dirty="0">
                <a:cs typeface="Arial" panose="020B0604020202020204" pitchFamily="34" charset="0"/>
              </a:rPr>
              <a:t>, </a:t>
            </a:r>
            <a:r>
              <a:rPr lang="tr-TR" altLang="en-US" sz="2400" dirty="0" err="1">
                <a:cs typeface="Arial" panose="020B0604020202020204" pitchFamily="34" charset="0"/>
              </a:rPr>
              <a:t>first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we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declare</a:t>
            </a:r>
            <a:r>
              <a:rPr lang="tr-TR" altLang="en-US" sz="2400" dirty="0">
                <a:cs typeface="Arial" panose="020B0604020202020204" pitchFamily="34" charset="0"/>
              </a:rPr>
              <a:t> it to be a </a:t>
            </a:r>
            <a:r>
              <a:rPr lang="tr-TR" altLang="en-US" sz="2400" dirty="0" err="1">
                <a:cs typeface="Arial" panose="020B0604020202020204" pitchFamily="34" charset="0"/>
              </a:rPr>
              <a:t>pointer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variable</a:t>
            </a:r>
            <a:r>
              <a:rPr lang="en-US" altLang="en-US" sz="2400" dirty="0">
                <a:cs typeface="Arial" panose="020B0604020202020204" pitchFamily="34" charset="0"/>
              </a:rPr>
              <a:t> of a specific type</a:t>
            </a:r>
            <a:r>
              <a:rPr lang="tr-TR" altLang="en-US" sz="2400" dirty="0"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buNone/>
            </a:pPr>
            <a:endParaRPr lang="tr-TR" altLang="en-US" sz="2400" dirty="0"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int *p;  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(</a:t>
            </a:r>
            <a:r>
              <a:rPr lang="tr-TR" altLang="en-US" sz="2400" dirty="0" err="1">
                <a:solidFill>
                  <a:srgbClr val="660066"/>
                </a:solidFill>
                <a:cs typeface="Arial" panose="020B0604020202020204" pitchFamily="34" charset="0"/>
              </a:rPr>
              <a:t>point</a:t>
            </a:r>
            <a:r>
              <a:rPr lang="en-US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s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660066"/>
                </a:solidFill>
                <a:cs typeface="Arial" panose="020B0604020202020204" pitchFamily="34" charset="0"/>
              </a:rPr>
              <a:t>to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 a </a:t>
            </a:r>
            <a:r>
              <a:rPr lang="tr-TR" altLang="en-US" sz="2400" dirty="0" err="1">
                <a:solidFill>
                  <a:srgbClr val="660066"/>
                </a:solidFill>
                <a:cs typeface="Arial" panose="020B0604020202020204" pitchFamily="34" charset="0"/>
              </a:rPr>
              <a:t>memory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660066"/>
                </a:solidFill>
                <a:cs typeface="Arial" panose="020B0604020202020204" pitchFamily="34" charset="0"/>
              </a:rPr>
              <a:t>cell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660066"/>
                </a:solidFill>
                <a:cs typeface="Arial" panose="020B0604020202020204" pitchFamily="34" charset="0"/>
              </a:rPr>
              <a:t>that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660066"/>
                </a:solidFill>
                <a:cs typeface="Arial" panose="020B0604020202020204" pitchFamily="34" charset="0"/>
              </a:rPr>
              <a:t>contain</a:t>
            </a:r>
            <a:r>
              <a:rPr lang="en-US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s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 an </a:t>
            </a:r>
            <a:r>
              <a:rPr lang="tr-TR" altLang="en-US" sz="2400" dirty="0" err="1">
                <a:solidFill>
                  <a:srgbClr val="660066"/>
                </a:solidFill>
                <a:cs typeface="Arial" panose="020B0604020202020204" pitchFamily="34" charset="0"/>
              </a:rPr>
              <a:t>integer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int x;</a:t>
            </a:r>
            <a:r>
              <a:rPr lang="tr-TR" altLang="en-US" sz="2400" dirty="0">
                <a:cs typeface="Arial" panose="020B0604020202020204" pitchFamily="34" charset="0"/>
              </a:rPr>
              <a:t>     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(</a:t>
            </a:r>
            <a:r>
              <a:rPr lang="tr-TR" altLang="en-US" sz="2400" dirty="0" err="1">
                <a:solidFill>
                  <a:srgbClr val="660066"/>
                </a:solidFill>
                <a:cs typeface="Arial" panose="020B0604020202020204" pitchFamily="34" charset="0"/>
              </a:rPr>
              <a:t>integer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660066"/>
                </a:solidFill>
                <a:cs typeface="Arial" panose="020B0604020202020204" pitchFamily="34" charset="0"/>
              </a:rPr>
              <a:t>value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 in a </a:t>
            </a:r>
            <a:r>
              <a:rPr lang="tr-TR" altLang="en-US" sz="2400" dirty="0" err="1">
                <a:solidFill>
                  <a:srgbClr val="660066"/>
                </a:solidFill>
                <a:cs typeface="Arial" panose="020B0604020202020204" pitchFamily="34" charset="0"/>
              </a:rPr>
              <a:t>cell</a:t>
            </a:r>
            <a:r>
              <a:rPr lang="tr-TR" altLang="en-US" sz="2400" dirty="0">
                <a:solidFill>
                  <a:srgbClr val="660066"/>
                </a:solidFill>
                <a:cs typeface="Arial" panose="020B0604020202020204" pitchFamily="34" charset="0"/>
              </a:rPr>
              <a:t>)</a:t>
            </a:r>
            <a:r>
              <a:rPr lang="tr-TR" altLang="en-US" sz="2400" dirty="0">
                <a:cs typeface="Arial" panose="020B0604020202020204" pitchFamily="34" charset="0"/>
              </a:rPr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tr-TR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tr-TR" altLang="en-US" sz="2400" dirty="0"/>
              <a:t>Memory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p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x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allocated</a:t>
            </a:r>
            <a:r>
              <a:rPr lang="tr-TR" altLang="en-US" sz="2400" dirty="0"/>
              <a:t> at </a:t>
            </a:r>
            <a:r>
              <a:rPr lang="tr-TR" altLang="en-US" sz="2400" dirty="0" err="1"/>
              <a:t>compilation</a:t>
            </a:r>
            <a:r>
              <a:rPr lang="tr-TR" altLang="en-US" sz="2400" dirty="0"/>
              <a:t> time (</a:t>
            </a:r>
            <a:r>
              <a:rPr lang="tr-TR" altLang="en-US" sz="2400" dirty="0" err="1"/>
              <a:t>before</a:t>
            </a:r>
            <a:r>
              <a:rPr lang="tr-TR" altLang="en-US" sz="2400" dirty="0"/>
              <a:t>  </a:t>
            </a:r>
            <a:r>
              <a:rPr lang="tr-TR" altLang="en-US" sz="2400" dirty="0" err="1"/>
              <a:t>execution</a:t>
            </a:r>
            <a:r>
              <a:rPr lang="tr-TR" altLang="en-US" sz="2400" dirty="0"/>
              <a:t>).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05221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339" y="332656"/>
            <a:ext cx="8089322" cy="83798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Circular Lists: Usage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82" y="1314656"/>
            <a:ext cx="7897234" cy="413056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Circular linked lists are useful for playing video and sound files in “looping” mode: </a:t>
            </a:r>
            <a:r>
              <a:rPr lang="en-US" altLang="en-US" sz="2400" dirty="0">
                <a:solidFill>
                  <a:srgbClr val="FF0000"/>
                </a:solidFill>
              </a:rPr>
              <a:t>Action continues without stopping.</a:t>
            </a:r>
          </a:p>
          <a:p>
            <a:pPr marL="0" indent="0">
              <a:buNone/>
            </a:pPr>
            <a:r>
              <a:rPr lang="en-US" altLang="en-US" sz="2400" dirty="0"/>
              <a:t>  Some examples:</a:t>
            </a:r>
          </a:p>
          <a:p>
            <a:pPr lvl="1"/>
            <a:r>
              <a:rPr lang="en-US" altLang="en-US" sz="2100" dirty="0"/>
              <a:t>Netflix movie browsing interface or the Facebook album gallery: Users are able to scroll through a number of list items continuously, </a:t>
            </a:r>
            <a:r>
              <a:rPr lang="en-US" altLang="en-US" sz="2100" dirty="0">
                <a:solidFill>
                  <a:srgbClr val="FF0000"/>
                </a:solidFill>
              </a:rPr>
              <a:t>looping back to the beginning </a:t>
            </a:r>
            <a:r>
              <a:rPr lang="en-US" altLang="en-US" sz="2100" dirty="0"/>
              <a:t>when they reach the end of the list.</a:t>
            </a:r>
          </a:p>
          <a:p>
            <a:pPr lvl="1"/>
            <a:r>
              <a:rPr lang="en-US" altLang="en-US" sz="2100" dirty="0"/>
              <a:t>Picture gallery displays on most web sites usually loop back</a:t>
            </a:r>
            <a:r>
              <a:rPr lang="tr-TR" altLang="en-US" sz="2100" dirty="0"/>
              <a:t> </a:t>
            </a:r>
            <a:r>
              <a:rPr lang="en-US" altLang="en-US" sz="2100" dirty="0"/>
              <a:t>to the beginning continually.</a:t>
            </a:r>
          </a:p>
        </p:txBody>
      </p:sp>
    </p:spTree>
    <p:extLst>
      <p:ext uri="{BB962C8B-B14F-4D97-AF65-F5344CB8AC3E}">
        <p14:creationId xmlns:p14="http://schemas.microsoft.com/office/powerpoint/2010/main" val="2977485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Circular Lists: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90689"/>
            <a:ext cx="8280920" cy="326350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Personal Computers </a:t>
            </a:r>
            <a:r>
              <a:rPr lang="en-US" dirty="0"/>
              <a:t>:</a:t>
            </a:r>
            <a:r>
              <a:rPr lang="tr-TR" dirty="0"/>
              <a:t> </a:t>
            </a:r>
            <a:r>
              <a:rPr lang="en-US" dirty="0"/>
              <a:t>All the running applications are kept in a circular linked list and the OS gives a fixed time slot to all running applications.</a:t>
            </a:r>
          </a:p>
          <a:p>
            <a:endParaRPr lang="tr-TR" dirty="0"/>
          </a:p>
          <a:p>
            <a:r>
              <a:rPr lang="en-US" dirty="0"/>
              <a:t>The Operating System keeps on traversing the linked list until all the applications are completed.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Multiplayer game programming</a:t>
            </a:r>
            <a:r>
              <a:rPr lang="en-US" dirty="0"/>
              <a:t>: All the Players are kept in a Circular Linked List and the pointer moves forward as a player's chance ends.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807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76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Complexity of Circular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263830" cy="3861173"/>
          </a:xfrm>
        </p:spPr>
        <p:txBody>
          <a:bodyPr>
            <a:normAutofit/>
          </a:bodyPr>
          <a:lstStyle/>
          <a:p>
            <a:r>
              <a:rPr lang="en-US" dirty="0"/>
              <a:t>Essentially similar to other list implementations</a:t>
            </a:r>
          </a:p>
          <a:p>
            <a:endParaRPr lang="tr-TR" dirty="0"/>
          </a:p>
          <a:p>
            <a:r>
              <a:rPr lang="en-US" dirty="0"/>
              <a:t>Complexity of </a:t>
            </a:r>
            <a:r>
              <a:rPr lang="en-US" dirty="0">
                <a:solidFill>
                  <a:srgbClr val="FF0000"/>
                </a:solidFill>
              </a:rPr>
              <a:t>accessing any node </a:t>
            </a:r>
            <a:r>
              <a:rPr lang="en-US" dirty="0"/>
              <a:t>using a given address is O(1)</a:t>
            </a:r>
          </a:p>
          <a:p>
            <a:endParaRPr lang="tr-TR" dirty="0"/>
          </a:p>
          <a:p>
            <a:r>
              <a:rPr lang="en-US" dirty="0"/>
              <a:t>Even if only a tail pointer is used, both the first and the last list elements can be found in constant time: O(1)</a:t>
            </a:r>
          </a:p>
          <a:p>
            <a:endParaRPr lang="tr-TR" dirty="0"/>
          </a:p>
          <a:p>
            <a:r>
              <a:rPr lang="en-US" dirty="0"/>
              <a:t>The disadvantage is that the algorithms are more detailed.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42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341245-6BBB-4AD5-BCC3-0523DCF62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3"/>
            <a:ext cx="6858000" cy="732451"/>
          </a:xfrm>
        </p:spPr>
        <p:txBody>
          <a:bodyPr/>
          <a:lstStyle/>
          <a:p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Applications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8C04C9E-9C85-4C20-BB66-A02E9E30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48287"/>
            <a:ext cx="6858000" cy="1241822"/>
          </a:xfrm>
        </p:spPr>
        <p:txBody>
          <a:bodyPr>
            <a:normAutofit/>
          </a:bodyPr>
          <a:lstStyle/>
          <a:p>
            <a:r>
              <a:rPr lang="tr-TR" sz="2100" dirty="0" err="1"/>
              <a:t>Dynamic</a:t>
            </a:r>
            <a:r>
              <a:rPr lang="tr-TR" sz="2100" dirty="0"/>
              <a:t> </a:t>
            </a:r>
            <a:r>
              <a:rPr lang="tr-TR" sz="2100" dirty="0" err="1"/>
              <a:t>Stacks</a:t>
            </a:r>
            <a:r>
              <a:rPr lang="tr-TR" sz="2100" dirty="0"/>
              <a:t> </a:t>
            </a:r>
            <a:r>
              <a:rPr lang="tr-TR" sz="2100" dirty="0" err="1"/>
              <a:t>and</a:t>
            </a:r>
            <a:r>
              <a:rPr lang="tr-TR" sz="2100" dirty="0"/>
              <a:t> </a:t>
            </a:r>
            <a:r>
              <a:rPr lang="tr-TR" sz="2100" dirty="0" err="1"/>
              <a:t>Queues</a:t>
            </a:r>
            <a:endParaRPr lang="tr-TR" sz="2100" dirty="0"/>
          </a:p>
          <a:p>
            <a:r>
              <a:rPr lang="tr-TR" sz="2100" dirty="0" err="1"/>
              <a:t>Large</a:t>
            </a:r>
            <a:r>
              <a:rPr lang="tr-TR" sz="2100" dirty="0"/>
              <a:t> </a:t>
            </a:r>
            <a:r>
              <a:rPr lang="tr-TR" sz="2100" dirty="0" err="1"/>
              <a:t>Integer</a:t>
            </a:r>
            <a:r>
              <a:rPr lang="tr-TR" sz="2100" dirty="0"/>
              <a:t> </a:t>
            </a:r>
            <a:r>
              <a:rPr lang="tr-TR" sz="2100" dirty="0" err="1"/>
              <a:t>Arithmetic</a:t>
            </a:r>
            <a:r>
              <a:rPr lang="tr-TR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123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BF9B1F9-CDFB-4382-8402-CA7EE9E6E5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altLang="tr-TR" sz="2700" dirty="0"/>
              <a:t>C++ </a:t>
            </a:r>
            <a:r>
              <a:rPr lang="tr-TR" altLang="tr-TR" sz="2700" dirty="0" err="1"/>
              <a:t>implementation</a:t>
            </a:r>
            <a:r>
              <a:rPr lang="tr-TR" altLang="tr-TR" sz="2700" dirty="0"/>
              <a:t> of </a:t>
            </a:r>
            <a:r>
              <a:rPr lang="tr-TR" altLang="tr-TR" sz="2700" dirty="0" err="1"/>
              <a:t>linked</a:t>
            </a:r>
            <a:r>
              <a:rPr lang="tr-TR" altLang="tr-TR" sz="2700" dirty="0"/>
              <a:t> </a:t>
            </a:r>
            <a:r>
              <a:rPr lang="tr-TR" altLang="tr-TR" sz="2700" dirty="0" err="1"/>
              <a:t>lists</a:t>
            </a:r>
            <a:r>
              <a:rPr lang="tr-TR" altLang="tr-TR" sz="2700" dirty="0"/>
              <a:t>: Example-1</a:t>
            </a:r>
            <a:br>
              <a:rPr lang="tr-TR" altLang="tr-TR" sz="2700" dirty="0"/>
            </a:br>
            <a:r>
              <a:rPr lang="en-US" altLang="tr-TR" sz="2700" dirty="0">
                <a:solidFill>
                  <a:srgbClr val="008000"/>
                </a:solidFill>
              </a:rPr>
              <a:t>Build</a:t>
            </a:r>
            <a:r>
              <a:rPr lang="tr-TR" altLang="tr-TR" sz="2700" dirty="0" err="1">
                <a:solidFill>
                  <a:srgbClr val="008000"/>
                </a:solidFill>
              </a:rPr>
              <a:t>ing</a:t>
            </a:r>
            <a:r>
              <a:rPr lang="en-US" altLang="tr-TR" sz="2700" dirty="0">
                <a:solidFill>
                  <a:srgbClr val="008000"/>
                </a:solidFill>
              </a:rPr>
              <a:t> the list {1, 2, 3}</a:t>
            </a:r>
            <a:endParaRPr lang="tr-TR" altLang="tr-TR" sz="2700" dirty="0">
              <a:solidFill>
                <a:srgbClr val="008000"/>
              </a:solidFill>
            </a:endParaRP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E28F3804-C96E-4493-93F7-6A358E56D3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2292495"/>
            <a:ext cx="7623710" cy="359806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tr-TR" sz="1800" dirty="0"/>
              <a:t>Suppose we want to write a </a:t>
            </a:r>
            <a:r>
              <a:rPr lang="en-US" sz="1800" dirty="0"/>
              <a:t>simple function which uses pointer operations to build the list {1, 2, 3}.</a:t>
            </a:r>
            <a:endParaRPr lang="tr-TR" sz="1800" dirty="0"/>
          </a:p>
          <a:p>
            <a:pPr marL="0" indent="0"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Build the list {1, 2, 3} and store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its head pointer in a local variable.</a:t>
            </a:r>
          </a:p>
          <a:p>
            <a:pPr marL="0" indent="0"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Return the head pointer to the caller.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tr-TR" sz="18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tr-TR" sz="1800" dirty="0" err="1"/>
              <a:t>Node</a:t>
            </a:r>
            <a:r>
              <a:rPr lang="tr-TR" sz="1800" dirty="0"/>
              <a:t> </a:t>
            </a:r>
            <a:r>
              <a:rPr lang="tr-TR" sz="1800" dirty="0" err="1"/>
              <a:t>structure</a:t>
            </a:r>
            <a:r>
              <a:rPr lang="tr-TR" sz="1800" dirty="0"/>
              <a:t> </a:t>
            </a:r>
            <a:r>
              <a:rPr lang="tr-TR" sz="1800" dirty="0" err="1"/>
              <a:t>declaration</a:t>
            </a:r>
            <a:r>
              <a:rPr lang="tr-TR" sz="1800" dirty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tr-TR" sz="18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node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data;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*next;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tr-TR" sz="13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103640D-E1D8-4D0B-A870-3D94D4BD66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altLang="tr-TR" sz="2700" dirty="0"/>
              <a:t>C++ </a:t>
            </a:r>
            <a:r>
              <a:rPr lang="tr-TR" altLang="tr-TR" sz="2700" dirty="0" err="1"/>
              <a:t>implementation</a:t>
            </a:r>
            <a:r>
              <a:rPr lang="tr-TR" altLang="tr-TR" sz="2700" dirty="0"/>
              <a:t> of </a:t>
            </a:r>
            <a:r>
              <a:rPr lang="tr-TR" altLang="tr-TR" sz="2700" dirty="0" err="1"/>
              <a:t>linked</a:t>
            </a:r>
            <a:r>
              <a:rPr lang="tr-TR" altLang="tr-TR" sz="2700" dirty="0"/>
              <a:t> </a:t>
            </a:r>
            <a:r>
              <a:rPr lang="tr-TR" altLang="tr-TR" sz="2700" dirty="0" err="1"/>
              <a:t>lists</a:t>
            </a:r>
            <a:r>
              <a:rPr lang="tr-TR" altLang="tr-TR" sz="2700" dirty="0"/>
              <a:t>: Example-1</a:t>
            </a:r>
            <a:br>
              <a:rPr lang="tr-TR" altLang="tr-TR" sz="2700" dirty="0"/>
            </a:br>
            <a:r>
              <a:rPr lang="en-US" altLang="tr-TR" sz="2700" dirty="0">
                <a:solidFill>
                  <a:srgbClr val="008000"/>
                </a:solidFill>
              </a:rPr>
              <a:t>Build</a:t>
            </a:r>
            <a:r>
              <a:rPr lang="tr-TR" altLang="tr-TR" sz="2700" dirty="0" err="1">
                <a:solidFill>
                  <a:srgbClr val="008000"/>
                </a:solidFill>
              </a:rPr>
              <a:t>ing</a:t>
            </a:r>
            <a:r>
              <a:rPr lang="en-US" altLang="tr-TR" sz="2700" dirty="0">
                <a:solidFill>
                  <a:srgbClr val="008000"/>
                </a:solidFill>
              </a:rPr>
              <a:t> the list {1, 2, 3}</a:t>
            </a:r>
            <a:endParaRPr lang="tr-TR" altLang="tr-TR" sz="2700" dirty="0">
              <a:solidFill>
                <a:srgbClr val="008000"/>
              </a:solidFill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5174107-DDA7-41B3-9C95-DE0C156540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2225181"/>
            <a:ext cx="6237684" cy="35980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BuildOneTwoThree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n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*head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*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second * third;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 //</a:t>
            </a: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Declare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pointers</a:t>
            </a:r>
            <a:endParaRPr lang="tr-TR" alt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// allocate 3 nodes</a:t>
            </a:r>
            <a:endParaRPr lang="tr-TR" alt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head = </a:t>
            </a:r>
            <a:r>
              <a:rPr lang="tr-TR" altLang="tr-TR" sz="18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second = </a:t>
            </a:r>
            <a:r>
              <a:rPr lang="tr-TR" altLang="tr-TR" sz="18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third = </a:t>
            </a:r>
            <a:r>
              <a:rPr lang="tr-TR" altLang="tr-TR" sz="18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//</a:t>
            </a: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Continues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slide</a:t>
            </a:r>
            <a:endParaRPr lang="tr-TR" alt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6A7AFC0-4FBB-4BF4-AF73-69C0F0FB9C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1131094"/>
            <a:ext cx="7886700" cy="54911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sz="2700" dirty="0"/>
              <a:t>C++ </a:t>
            </a:r>
            <a:r>
              <a:rPr lang="tr-TR" altLang="tr-TR" sz="2700" dirty="0" err="1"/>
              <a:t>implementation</a:t>
            </a:r>
            <a:r>
              <a:rPr lang="tr-TR" altLang="tr-TR" sz="2700" dirty="0"/>
              <a:t> of </a:t>
            </a:r>
            <a:r>
              <a:rPr lang="tr-TR" altLang="tr-TR" sz="2700" dirty="0" err="1"/>
              <a:t>linked</a:t>
            </a:r>
            <a:r>
              <a:rPr lang="tr-TR" altLang="tr-TR" sz="2700" dirty="0"/>
              <a:t> </a:t>
            </a:r>
            <a:r>
              <a:rPr lang="tr-TR" altLang="tr-TR" sz="2700" dirty="0" err="1"/>
              <a:t>lists</a:t>
            </a:r>
            <a:r>
              <a:rPr lang="tr-TR" altLang="tr-TR" sz="2700" dirty="0"/>
              <a:t>: Example-1</a:t>
            </a:r>
            <a:br>
              <a:rPr lang="tr-TR" altLang="tr-TR" sz="2700" dirty="0"/>
            </a:br>
            <a:r>
              <a:rPr lang="en-US" altLang="tr-TR" sz="2700" dirty="0">
                <a:solidFill>
                  <a:srgbClr val="008000"/>
                </a:solidFill>
              </a:rPr>
              <a:t>Build</a:t>
            </a:r>
            <a:r>
              <a:rPr lang="tr-TR" altLang="tr-TR" sz="2700" dirty="0" err="1">
                <a:solidFill>
                  <a:srgbClr val="008000"/>
                </a:solidFill>
              </a:rPr>
              <a:t>ing</a:t>
            </a:r>
            <a:r>
              <a:rPr lang="en-US" altLang="tr-TR" sz="2700" dirty="0">
                <a:solidFill>
                  <a:srgbClr val="008000"/>
                </a:solidFill>
              </a:rPr>
              <a:t> the list {1, 2, 3}</a:t>
            </a:r>
            <a:endParaRPr lang="tr-TR" altLang="tr-TR" sz="2700" dirty="0">
              <a:solidFill>
                <a:srgbClr val="008000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E98A807-07E0-45A4-A9F5-E24C158EEA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0241" y="1898422"/>
            <a:ext cx="6237684" cy="41511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head-&gt;data = 1; // setup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first node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head-&gt;next = second; 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// pointer assignment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second-&gt;data = 2; // setup second node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second-&gt;next = third;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third-&gt;data = 3; // setup third link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third-&gt;next = NULL;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// At this point, the linked list 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referenced by "head“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return head;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tr-TR" alt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E86B8BE-B46C-4EC1-8A8C-D509B128BE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tr-TR" sz="2700" dirty="0"/>
              <a:t>C++ </a:t>
            </a:r>
            <a:r>
              <a:rPr lang="tr-TR" altLang="tr-TR" sz="2700" dirty="0" err="1"/>
              <a:t>implementation</a:t>
            </a:r>
            <a:r>
              <a:rPr lang="tr-TR" altLang="tr-TR" sz="2700" dirty="0"/>
              <a:t> of </a:t>
            </a:r>
            <a:r>
              <a:rPr lang="tr-TR" altLang="tr-TR" sz="2700" dirty="0" err="1"/>
              <a:t>linked</a:t>
            </a:r>
            <a:r>
              <a:rPr lang="tr-TR" altLang="tr-TR" sz="2700" dirty="0"/>
              <a:t> </a:t>
            </a:r>
            <a:r>
              <a:rPr lang="tr-TR" altLang="tr-TR" sz="2700" dirty="0" err="1"/>
              <a:t>lists</a:t>
            </a:r>
            <a:r>
              <a:rPr lang="tr-TR" altLang="tr-TR" sz="2700" dirty="0"/>
              <a:t>: Example-2</a:t>
            </a:r>
            <a:br>
              <a:rPr lang="tr-TR" altLang="tr-TR" sz="2700" dirty="0"/>
            </a:br>
            <a:r>
              <a:rPr lang="tr-TR" altLang="tr-TR" sz="2400" dirty="0">
                <a:solidFill>
                  <a:srgbClr val="008000"/>
                </a:solidFill>
              </a:rPr>
              <a:t>R</a:t>
            </a:r>
            <a:r>
              <a:rPr lang="en-US" altLang="tr-TR" sz="2400" dirty="0" err="1">
                <a:solidFill>
                  <a:srgbClr val="008000"/>
                </a:solidFill>
              </a:rPr>
              <a:t>eturn</a:t>
            </a:r>
            <a:r>
              <a:rPr lang="en-US" altLang="tr-TR" sz="2400" dirty="0">
                <a:solidFill>
                  <a:srgbClr val="008000"/>
                </a:solidFill>
              </a:rPr>
              <a:t> the number of nodes in the list</a:t>
            </a:r>
            <a:endParaRPr lang="tr-TR" altLang="tr-TR" sz="2400" dirty="0">
              <a:solidFill>
                <a:srgbClr val="008000"/>
              </a:solidFill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07E8696-023E-40F4-B7E0-73EFF95397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2128838"/>
            <a:ext cx="7608743" cy="35980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tr-TR" sz="1500" dirty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/*Given a linked list head pointer, compute</a:t>
            </a:r>
            <a:r>
              <a:rPr lang="tr-TR" altLang="tr-TR" sz="1500" dirty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tr-TR" sz="1500" dirty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return the number of nodes in the list.*/</a:t>
            </a:r>
            <a:endParaRPr lang="tr-TR" altLang="tr-TR" sz="15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int Length</a:t>
            </a:r>
            <a:r>
              <a:rPr lang="tr-TR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(node* head) {</a:t>
            </a:r>
          </a:p>
          <a:p>
            <a:pPr lvl="1">
              <a:buNone/>
            </a:pPr>
            <a:r>
              <a:rPr lang="en-US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node* current = </a:t>
            </a:r>
            <a:r>
              <a:rPr lang="tr-TR" alt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tr-TR" altLang="tr-T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current = head;</a:t>
            </a:r>
          </a:p>
          <a:p>
            <a:pPr lvl="1">
              <a:buNone/>
            </a:pPr>
            <a:r>
              <a:rPr lang="en-US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int count = 0;</a:t>
            </a:r>
          </a:p>
          <a:p>
            <a:pPr lvl="1">
              <a:buNone/>
            </a:pPr>
            <a:r>
              <a:rPr lang="en-US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while (current != NULL) {</a:t>
            </a:r>
          </a:p>
          <a:p>
            <a:pPr lvl="2">
              <a:buNone/>
            </a:pPr>
            <a:r>
              <a:rPr lang="en-US" altLang="tr-TR" dirty="0">
                <a:latin typeface="Calibri" panose="020F0502020204030204" pitchFamily="34" charset="0"/>
                <a:cs typeface="Calibri" panose="020F0502020204030204" pitchFamily="34" charset="0"/>
              </a:rPr>
              <a:t>count++;</a:t>
            </a:r>
          </a:p>
          <a:p>
            <a:pPr lvl="2">
              <a:buNone/>
            </a:pPr>
            <a:r>
              <a:rPr lang="en-US" altLang="tr-TR" dirty="0">
                <a:latin typeface="Calibri" panose="020F0502020204030204" pitchFamily="34" charset="0"/>
                <a:cs typeface="Calibri" panose="020F0502020204030204" pitchFamily="34" charset="0"/>
              </a:rPr>
              <a:t>current = current-&gt;next;</a:t>
            </a:r>
            <a:r>
              <a:rPr lang="tr-TR" alt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buNone/>
            </a:pPr>
            <a:r>
              <a:rPr lang="en-US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>
              <a:buNone/>
            </a:pPr>
            <a:r>
              <a:rPr lang="en-US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return count;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tr-TR" altLang="tr-T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B22AD68A-6621-4177-AB26-241F2E0C6D6B}"/>
              </a:ext>
            </a:extLst>
          </p:cNvPr>
          <p:cNvSpPr/>
          <p:nvPr/>
        </p:nvSpPr>
        <p:spPr>
          <a:xfrm>
            <a:off x="744967" y="922489"/>
            <a:ext cx="75169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C++ </a:t>
            </a:r>
            <a:r>
              <a:rPr lang="tr-TR" altLang="tr-TR" sz="27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implementation</a:t>
            </a:r>
            <a: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of </a:t>
            </a:r>
            <a:r>
              <a:rPr lang="tr-TR" altLang="tr-TR" sz="27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linked</a:t>
            </a:r>
            <a: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tr-TR" altLang="tr-TR" sz="27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lists</a:t>
            </a:r>
            <a: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</a:t>
            </a:r>
            <a:r>
              <a:rPr lang="tr-TR" altLang="tr-TR" sz="27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Example</a:t>
            </a:r>
            <a: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-3</a:t>
            </a:r>
          </a:p>
          <a:p>
            <a:r>
              <a:rPr lang="tr-TR" altLang="tr-TR" sz="1800" dirty="0" err="1">
                <a:solidFill>
                  <a:srgbClr val="008000"/>
                </a:solidFill>
              </a:rPr>
              <a:t>Add</a:t>
            </a:r>
            <a:r>
              <a:rPr lang="tr-TR" altLang="tr-TR" sz="1800" dirty="0">
                <a:solidFill>
                  <a:srgbClr val="008000"/>
                </a:solidFill>
              </a:rPr>
              <a:t> a </a:t>
            </a:r>
            <a:r>
              <a:rPr lang="tr-TR" altLang="tr-TR" sz="1800" dirty="0" err="1">
                <a:solidFill>
                  <a:srgbClr val="008000"/>
                </a:solidFill>
              </a:rPr>
              <a:t>node</a:t>
            </a:r>
            <a:r>
              <a:rPr lang="tr-TR" altLang="tr-TR" sz="1800" dirty="0">
                <a:solidFill>
                  <a:srgbClr val="008000"/>
                </a:solidFill>
              </a:rPr>
              <a:t> at </a:t>
            </a:r>
            <a:r>
              <a:rPr lang="tr-TR" altLang="tr-TR" sz="1800" dirty="0" err="1">
                <a:solidFill>
                  <a:srgbClr val="008000"/>
                </a:solidFill>
              </a:rPr>
              <a:t>the</a:t>
            </a:r>
            <a:r>
              <a:rPr lang="tr-TR" altLang="tr-TR" sz="1800" dirty="0">
                <a:solidFill>
                  <a:srgbClr val="008000"/>
                </a:solidFill>
              </a:rPr>
              <a:t> </a:t>
            </a:r>
            <a:r>
              <a:rPr lang="tr-TR" altLang="tr-TR" sz="1800" dirty="0" err="1">
                <a:solidFill>
                  <a:srgbClr val="008000"/>
                </a:solidFill>
              </a:rPr>
              <a:t>end</a:t>
            </a:r>
            <a:r>
              <a:rPr lang="tr-TR" altLang="tr-TR" sz="1800" dirty="0">
                <a:solidFill>
                  <a:srgbClr val="008000"/>
                </a:solidFill>
              </a:rPr>
              <a:t> of </a:t>
            </a:r>
            <a:r>
              <a:rPr lang="tr-TR" altLang="tr-TR" sz="1800" dirty="0" err="1">
                <a:solidFill>
                  <a:srgbClr val="008000"/>
                </a:solidFill>
              </a:rPr>
              <a:t>the</a:t>
            </a:r>
            <a:r>
              <a:rPr lang="tr-TR" altLang="tr-TR" sz="1800" dirty="0">
                <a:solidFill>
                  <a:srgbClr val="008000"/>
                </a:solidFill>
              </a:rPr>
              <a:t> </a:t>
            </a:r>
            <a:r>
              <a:rPr lang="tr-TR" altLang="tr-TR" sz="1800" dirty="0" err="1">
                <a:solidFill>
                  <a:srgbClr val="008000"/>
                </a:solidFill>
              </a:rPr>
              <a:t>list</a:t>
            </a:r>
            <a:b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endParaRPr lang="tr-TR" sz="15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7DA7A71-E3B4-49CA-A471-ADC697FFCF83}"/>
              </a:ext>
            </a:extLst>
          </p:cNvPr>
          <p:cNvSpPr/>
          <p:nvPr/>
        </p:nvSpPr>
        <p:spPr>
          <a:xfrm>
            <a:off x="814617" y="1891985"/>
            <a:ext cx="64953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//</a:t>
            </a:r>
            <a:r>
              <a:rPr lang="tr-TR" sz="1800" dirty="0" err="1"/>
              <a:t>Head</a:t>
            </a:r>
            <a:r>
              <a:rPr lang="tr-TR" sz="1800" dirty="0"/>
              <a:t> is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first</a:t>
            </a:r>
            <a:r>
              <a:rPr lang="tr-TR" sz="1800" dirty="0"/>
              <a:t> </a:t>
            </a:r>
            <a:r>
              <a:rPr lang="tr-TR" sz="1800" dirty="0" err="1"/>
              <a:t>node</a:t>
            </a:r>
            <a:r>
              <a:rPr lang="tr-TR" sz="1800" dirty="0"/>
              <a:t>, it </a:t>
            </a:r>
            <a:r>
              <a:rPr lang="tr-TR" sz="1800" dirty="0" err="1"/>
              <a:t>contains</a:t>
            </a:r>
            <a:r>
              <a:rPr lang="tr-TR" sz="1800" dirty="0"/>
              <a:t> data</a:t>
            </a:r>
          </a:p>
          <a:p>
            <a:r>
              <a:rPr lang="tr-TR" sz="1800" dirty="0"/>
              <a:t>#</a:t>
            </a:r>
            <a:r>
              <a:rPr lang="tr-TR" sz="1800" dirty="0" err="1"/>
              <a:t>include</a:t>
            </a:r>
            <a:r>
              <a:rPr lang="tr-TR" sz="1800" dirty="0"/>
              <a:t> &lt;</a:t>
            </a:r>
            <a:r>
              <a:rPr lang="tr-TR" sz="1800" dirty="0" err="1"/>
              <a:t>iostream</a:t>
            </a:r>
            <a:r>
              <a:rPr lang="tr-TR" sz="1800" dirty="0"/>
              <a:t>&gt;</a:t>
            </a:r>
          </a:p>
          <a:p>
            <a:r>
              <a:rPr lang="tr-TR" sz="1800" dirty="0" err="1"/>
              <a:t>using</a:t>
            </a:r>
            <a:r>
              <a:rPr lang="tr-TR" sz="1800" dirty="0"/>
              <a:t> </a:t>
            </a:r>
            <a:r>
              <a:rPr lang="tr-TR" sz="1800" dirty="0" err="1"/>
              <a:t>namespace</a:t>
            </a:r>
            <a:r>
              <a:rPr lang="tr-TR" sz="1800" dirty="0"/>
              <a:t> </a:t>
            </a:r>
            <a:r>
              <a:rPr lang="tr-TR" sz="1800" dirty="0" err="1"/>
              <a:t>std</a:t>
            </a:r>
            <a:r>
              <a:rPr lang="tr-TR" sz="1800" dirty="0"/>
              <a:t>;</a:t>
            </a:r>
          </a:p>
          <a:p>
            <a:r>
              <a:rPr lang="tr-TR" sz="1800" dirty="0" err="1"/>
              <a:t>struct</a:t>
            </a:r>
            <a:r>
              <a:rPr lang="tr-TR" sz="1800" dirty="0"/>
              <a:t> </a:t>
            </a:r>
            <a:r>
              <a:rPr lang="tr-TR" sz="1800" dirty="0" err="1"/>
              <a:t>Node</a:t>
            </a:r>
            <a:endParaRPr lang="tr-TR" sz="1800" dirty="0"/>
          </a:p>
          <a:p>
            <a:r>
              <a:rPr lang="tr-TR" sz="1800" dirty="0"/>
              <a:t> {	</a:t>
            </a:r>
          </a:p>
          <a:p>
            <a:r>
              <a:rPr lang="tr-TR" sz="1800" dirty="0"/>
              <a:t>      </a:t>
            </a:r>
            <a:r>
              <a:rPr lang="tr-TR" sz="1800" dirty="0" err="1"/>
              <a:t>int</a:t>
            </a:r>
            <a:r>
              <a:rPr lang="tr-TR" sz="1800" dirty="0"/>
              <a:t> data;</a:t>
            </a:r>
          </a:p>
          <a:p>
            <a:r>
              <a:rPr lang="tr-TR" sz="1800" dirty="0"/>
              <a:t>      </a:t>
            </a:r>
            <a:r>
              <a:rPr lang="tr-TR" sz="1800" dirty="0" err="1"/>
              <a:t>Node</a:t>
            </a:r>
            <a:r>
              <a:rPr lang="tr-TR" sz="1800" dirty="0"/>
              <a:t>* </a:t>
            </a:r>
            <a:r>
              <a:rPr lang="tr-TR" sz="1800" dirty="0" err="1"/>
              <a:t>next</a:t>
            </a:r>
            <a:r>
              <a:rPr lang="tr-TR" sz="1800" dirty="0"/>
              <a:t>;</a:t>
            </a:r>
          </a:p>
          <a:p>
            <a:r>
              <a:rPr lang="tr-TR" sz="1800" dirty="0"/>
              <a:t>};</a:t>
            </a:r>
          </a:p>
          <a:p>
            <a:r>
              <a:rPr lang="tr-TR" sz="1800" dirty="0"/>
              <a:t>// </a:t>
            </a:r>
            <a:r>
              <a:rPr lang="tr-TR" sz="1800" dirty="0" err="1"/>
              <a:t>only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1st </a:t>
            </a:r>
            <a:r>
              <a:rPr lang="tr-TR" sz="1800" dirty="0" err="1"/>
              <a:t>Node</a:t>
            </a:r>
            <a:endParaRPr lang="tr-TR" sz="1800" dirty="0"/>
          </a:p>
          <a:p>
            <a:r>
              <a:rPr lang="tr-TR" sz="1800" dirty="0" err="1"/>
              <a:t>void</a:t>
            </a:r>
            <a:r>
              <a:rPr lang="tr-TR" sz="1800" dirty="0"/>
              <a:t> </a:t>
            </a:r>
            <a:r>
              <a:rPr lang="tr-TR" sz="1800" dirty="0" err="1"/>
              <a:t>firstNode</a:t>
            </a:r>
            <a:r>
              <a:rPr lang="tr-TR" sz="1800" dirty="0"/>
              <a:t>(</a:t>
            </a:r>
            <a:r>
              <a:rPr lang="tr-TR" sz="1800" dirty="0" err="1"/>
              <a:t>struct</a:t>
            </a:r>
            <a:r>
              <a:rPr lang="tr-TR" sz="1800" dirty="0"/>
              <a:t> </a:t>
            </a:r>
            <a:r>
              <a:rPr lang="tr-TR" sz="1800" dirty="0" err="1"/>
              <a:t>Node</a:t>
            </a:r>
            <a:r>
              <a:rPr lang="tr-TR" sz="1800" dirty="0"/>
              <a:t> *</a:t>
            </a:r>
            <a:r>
              <a:rPr lang="tr-TR" sz="1800" dirty="0" err="1"/>
              <a:t>head</a:t>
            </a:r>
            <a:r>
              <a:rPr lang="tr-TR" sz="1800" dirty="0"/>
              <a:t>, </a:t>
            </a:r>
            <a:r>
              <a:rPr lang="tr-TR" sz="1800" dirty="0" err="1"/>
              <a:t>int</a:t>
            </a:r>
            <a:r>
              <a:rPr lang="tr-TR" sz="1800" dirty="0"/>
              <a:t> n)</a:t>
            </a:r>
          </a:p>
          <a:p>
            <a:r>
              <a:rPr lang="tr-TR" sz="1800" dirty="0"/>
              <a:t>{	</a:t>
            </a:r>
          </a:p>
          <a:p>
            <a:r>
              <a:rPr lang="tr-TR" sz="1800" dirty="0"/>
              <a:t>      </a:t>
            </a:r>
            <a:r>
              <a:rPr lang="tr-TR" sz="1800" dirty="0" err="1"/>
              <a:t>head</a:t>
            </a:r>
            <a:r>
              <a:rPr lang="tr-TR" sz="1800" dirty="0"/>
              <a:t>-&gt;data = n;</a:t>
            </a:r>
          </a:p>
          <a:p>
            <a:r>
              <a:rPr lang="tr-TR" sz="1800" dirty="0"/>
              <a:t>      </a:t>
            </a:r>
            <a:r>
              <a:rPr lang="tr-TR" sz="1800" dirty="0" err="1"/>
              <a:t>head</a:t>
            </a:r>
            <a:r>
              <a:rPr lang="tr-TR" sz="1800" dirty="0"/>
              <a:t>-&gt;</a:t>
            </a:r>
            <a:r>
              <a:rPr lang="tr-TR" sz="1800" dirty="0" err="1"/>
              <a:t>next</a:t>
            </a:r>
            <a:r>
              <a:rPr lang="tr-TR" sz="1800" dirty="0"/>
              <a:t> =NULL;</a:t>
            </a:r>
          </a:p>
          <a:p>
            <a:r>
              <a:rPr lang="tr-T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34372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E0CDA122-DD6E-4A08-8B80-9609F7CFB61A}"/>
              </a:ext>
            </a:extLst>
          </p:cNvPr>
          <p:cNvSpPr/>
          <p:nvPr/>
        </p:nvSpPr>
        <p:spPr>
          <a:xfrm>
            <a:off x="744967" y="1753741"/>
            <a:ext cx="501844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725" dirty="0"/>
              <a:t>// </a:t>
            </a:r>
            <a:r>
              <a:rPr lang="tr-TR" sz="1725" dirty="0" err="1"/>
              <a:t>Inserts</a:t>
            </a:r>
            <a:r>
              <a:rPr lang="tr-TR" sz="1725" dirty="0"/>
              <a:t> </a:t>
            </a:r>
            <a:r>
              <a:rPr lang="tr-TR" sz="1725" dirty="0" err="1"/>
              <a:t>to</a:t>
            </a:r>
            <a:r>
              <a:rPr lang="tr-TR" sz="1725" dirty="0"/>
              <a:t> </a:t>
            </a:r>
            <a:r>
              <a:rPr lang="tr-TR" sz="1725" dirty="0" err="1"/>
              <a:t>the</a:t>
            </a:r>
            <a:r>
              <a:rPr lang="tr-TR" sz="1725" dirty="0"/>
              <a:t> </a:t>
            </a:r>
            <a:r>
              <a:rPr lang="tr-TR" sz="1725" dirty="0" err="1"/>
              <a:t>tail</a:t>
            </a:r>
            <a:r>
              <a:rPr lang="tr-TR" sz="1725" dirty="0"/>
              <a:t> </a:t>
            </a:r>
            <a:r>
              <a:rPr lang="tr-TR" sz="1725" dirty="0" err="1"/>
              <a:t>by</a:t>
            </a:r>
            <a:r>
              <a:rPr lang="tr-TR" sz="1725" dirty="0"/>
              <a:t> </a:t>
            </a:r>
            <a:r>
              <a:rPr lang="tr-TR" sz="1725" dirty="0" err="1"/>
              <a:t>search</a:t>
            </a:r>
            <a:endParaRPr lang="tr-TR" sz="1725" dirty="0"/>
          </a:p>
          <a:p>
            <a:r>
              <a:rPr lang="tr-TR" sz="1725" dirty="0" err="1"/>
              <a:t>void</a:t>
            </a:r>
            <a:r>
              <a:rPr lang="tr-TR" sz="1725" dirty="0"/>
              <a:t> </a:t>
            </a:r>
            <a:r>
              <a:rPr lang="tr-TR" sz="1725" dirty="0" err="1"/>
              <a:t>addNode</a:t>
            </a:r>
            <a:r>
              <a:rPr lang="tr-TR" sz="1725" dirty="0"/>
              <a:t>(</a:t>
            </a:r>
            <a:r>
              <a:rPr lang="tr-TR" sz="1725" dirty="0" err="1"/>
              <a:t>struct</a:t>
            </a:r>
            <a:r>
              <a:rPr lang="tr-TR" sz="1725" dirty="0"/>
              <a:t> </a:t>
            </a:r>
            <a:r>
              <a:rPr lang="tr-TR" sz="1725" dirty="0" err="1"/>
              <a:t>Node</a:t>
            </a:r>
            <a:r>
              <a:rPr lang="tr-TR" sz="1725" dirty="0"/>
              <a:t> *</a:t>
            </a:r>
            <a:r>
              <a:rPr lang="tr-TR" sz="1725" dirty="0" err="1"/>
              <a:t>head</a:t>
            </a:r>
            <a:r>
              <a:rPr lang="tr-TR" sz="1725" dirty="0"/>
              <a:t>, </a:t>
            </a:r>
            <a:r>
              <a:rPr lang="tr-TR" sz="1725" dirty="0" err="1"/>
              <a:t>int</a:t>
            </a:r>
            <a:r>
              <a:rPr lang="tr-TR" sz="1725" dirty="0"/>
              <a:t> n)</a:t>
            </a:r>
          </a:p>
          <a:p>
            <a:r>
              <a:rPr lang="tr-TR" sz="1725" dirty="0"/>
              <a:t> {	</a:t>
            </a:r>
          </a:p>
          <a:p>
            <a:r>
              <a:rPr lang="tr-TR" sz="1725" dirty="0"/>
              <a:t>      </a:t>
            </a:r>
            <a:r>
              <a:rPr lang="tr-TR" sz="1725" dirty="0" err="1"/>
              <a:t>Node</a:t>
            </a:r>
            <a:r>
              <a:rPr lang="tr-TR" sz="1725" dirty="0"/>
              <a:t> *</a:t>
            </a:r>
            <a:r>
              <a:rPr lang="tr-TR" sz="1725" dirty="0" err="1"/>
              <a:t>newNode</a:t>
            </a:r>
            <a:r>
              <a:rPr lang="tr-TR" sz="1725" dirty="0"/>
              <a:t> = </a:t>
            </a:r>
            <a:r>
              <a:rPr lang="tr-TR" sz="1725" dirty="0" err="1"/>
              <a:t>new</a:t>
            </a:r>
            <a:r>
              <a:rPr lang="tr-TR" sz="1725" dirty="0"/>
              <a:t> </a:t>
            </a:r>
            <a:r>
              <a:rPr lang="tr-TR" sz="1725" dirty="0" err="1"/>
              <a:t>Node</a:t>
            </a:r>
            <a:r>
              <a:rPr lang="tr-TR" sz="1725" dirty="0"/>
              <a:t>;</a:t>
            </a:r>
          </a:p>
          <a:p>
            <a:r>
              <a:rPr lang="tr-TR" sz="1725" dirty="0"/>
              <a:t>      </a:t>
            </a:r>
            <a:r>
              <a:rPr lang="tr-TR" sz="1725" dirty="0" err="1"/>
              <a:t>newNode</a:t>
            </a:r>
            <a:r>
              <a:rPr lang="tr-TR" sz="1725" dirty="0"/>
              <a:t>-&gt;data = n;</a:t>
            </a:r>
          </a:p>
          <a:p>
            <a:r>
              <a:rPr lang="tr-TR" sz="1725" dirty="0"/>
              <a:t>      </a:t>
            </a:r>
            <a:r>
              <a:rPr lang="tr-TR" sz="1725" dirty="0" err="1"/>
              <a:t>newNode</a:t>
            </a:r>
            <a:r>
              <a:rPr lang="tr-TR" sz="1725" dirty="0"/>
              <a:t>-&gt;</a:t>
            </a:r>
            <a:r>
              <a:rPr lang="tr-TR" sz="1725" dirty="0" err="1"/>
              <a:t>next</a:t>
            </a:r>
            <a:r>
              <a:rPr lang="tr-TR" sz="1725" dirty="0"/>
              <a:t> = NULL;</a:t>
            </a:r>
          </a:p>
          <a:p>
            <a:r>
              <a:rPr lang="tr-TR" sz="1725" dirty="0"/>
              <a:t>      </a:t>
            </a:r>
            <a:r>
              <a:rPr lang="tr-TR" sz="1725" dirty="0" err="1"/>
              <a:t>Node</a:t>
            </a:r>
            <a:r>
              <a:rPr lang="tr-TR" sz="1725" dirty="0"/>
              <a:t> *</a:t>
            </a:r>
            <a:r>
              <a:rPr lang="tr-TR" sz="1725" dirty="0" err="1"/>
              <a:t>cur</a:t>
            </a:r>
            <a:r>
              <a:rPr lang="tr-TR" sz="1725" dirty="0"/>
              <a:t> = </a:t>
            </a:r>
            <a:r>
              <a:rPr lang="tr-TR" sz="1725" dirty="0" err="1"/>
              <a:t>new</a:t>
            </a:r>
            <a:r>
              <a:rPr lang="tr-TR" sz="1725" dirty="0"/>
              <a:t> </a:t>
            </a:r>
            <a:r>
              <a:rPr lang="tr-TR" sz="1725" dirty="0" err="1"/>
              <a:t>Node</a:t>
            </a:r>
            <a:r>
              <a:rPr lang="tr-TR" sz="1725" dirty="0"/>
              <a:t>;</a:t>
            </a:r>
          </a:p>
          <a:p>
            <a:r>
              <a:rPr lang="tr-TR" sz="1725" dirty="0"/>
              <a:t>      </a:t>
            </a:r>
            <a:r>
              <a:rPr lang="tr-TR" sz="1725" dirty="0" err="1"/>
              <a:t>cur</a:t>
            </a:r>
            <a:r>
              <a:rPr lang="tr-TR" sz="1725" dirty="0"/>
              <a:t> = </a:t>
            </a:r>
            <a:r>
              <a:rPr lang="tr-TR" sz="1725" dirty="0" err="1"/>
              <a:t>head</a:t>
            </a:r>
            <a:r>
              <a:rPr lang="tr-TR" sz="1725" dirty="0"/>
              <a:t>;</a:t>
            </a:r>
          </a:p>
          <a:p>
            <a:r>
              <a:rPr lang="tr-TR" sz="1725" dirty="0"/>
              <a:t>      </a:t>
            </a:r>
            <a:r>
              <a:rPr lang="tr-TR" sz="1725" dirty="0" err="1"/>
              <a:t>while</a:t>
            </a:r>
            <a:r>
              <a:rPr lang="tr-TR" sz="1725" dirty="0"/>
              <a:t>(</a:t>
            </a:r>
            <a:r>
              <a:rPr lang="tr-TR" sz="1725" dirty="0" err="1"/>
              <a:t>cur</a:t>
            </a:r>
            <a:r>
              <a:rPr lang="tr-TR" sz="1725" dirty="0"/>
              <a:t>) {</a:t>
            </a:r>
          </a:p>
          <a:p>
            <a:r>
              <a:rPr lang="tr-TR" sz="1725" dirty="0"/>
              <a:t>            </a:t>
            </a:r>
            <a:r>
              <a:rPr lang="tr-TR" sz="1725" dirty="0" err="1"/>
              <a:t>if</a:t>
            </a:r>
            <a:r>
              <a:rPr lang="tr-TR" sz="1725" dirty="0"/>
              <a:t>(</a:t>
            </a:r>
            <a:r>
              <a:rPr lang="tr-TR" sz="1725" dirty="0" err="1"/>
              <a:t>cur</a:t>
            </a:r>
            <a:r>
              <a:rPr lang="tr-TR" sz="1725" dirty="0"/>
              <a:t>-&gt;</a:t>
            </a:r>
            <a:r>
              <a:rPr lang="tr-TR" sz="1725" dirty="0" err="1"/>
              <a:t>next</a:t>
            </a:r>
            <a:r>
              <a:rPr lang="tr-TR" sz="1725" dirty="0"/>
              <a:t> == NULL) {</a:t>
            </a:r>
          </a:p>
          <a:p>
            <a:r>
              <a:rPr lang="tr-TR" sz="1725" dirty="0"/>
              <a:t>                  </a:t>
            </a:r>
            <a:r>
              <a:rPr lang="tr-TR" sz="1725" dirty="0" err="1"/>
              <a:t>cur</a:t>
            </a:r>
            <a:r>
              <a:rPr lang="tr-TR" sz="1725" dirty="0"/>
              <a:t>-&gt;</a:t>
            </a:r>
            <a:r>
              <a:rPr lang="tr-TR" sz="1725" dirty="0" err="1"/>
              <a:t>next</a:t>
            </a:r>
            <a:r>
              <a:rPr lang="tr-TR" sz="1725" dirty="0"/>
              <a:t> = </a:t>
            </a:r>
            <a:r>
              <a:rPr lang="tr-TR" sz="1725" dirty="0" err="1"/>
              <a:t>newNode</a:t>
            </a:r>
            <a:r>
              <a:rPr lang="tr-TR" sz="1725" dirty="0"/>
              <a:t>;</a:t>
            </a:r>
          </a:p>
          <a:p>
            <a:r>
              <a:rPr lang="tr-TR" sz="1725" dirty="0"/>
              <a:t>	     </a:t>
            </a:r>
            <a:r>
              <a:rPr lang="tr-TR" sz="1725" dirty="0" err="1"/>
              <a:t>return</a:t>
            </a:r>
            <a:r>
              <a:rPr lang="tr-TR" sz="1725" dirty="0"/>
              <a:t>;</a:t>
            </a:r>
          </a:p>
          <a:p>
            <a:r>
              <a:rPr lang="tr-TR" sz="1725" dirty="0"/>
              <a:t>	}</a:t>
            </a:r>
          </a:p>
          <a:p>
            <a:r>
              <a:rPr lang="tr-TR" sz="1725" dirty="0"/>
              <a:t>	</a:t>
            </a:r>
            <a:r>
              <a:rPr lang="tr-TR" sz="1725" dirty="0" err="1"/>
              <a:t>cur</a:t>
            </a:r>
            <a:r>
              <a:rPr lang="tr-TR" sz="1725" dirty="0"/>
              <a:t> = </a:t>
            </a:r>
            <a:r>
              <a:rPr lang="tr-TR" sz="1725" dirty="0" err="1"/>
              <a:t>cur</a:t>
            </a:r>
            <a:r>
              <a:rPr lang="tr-TR" sz="1725" dirty="0"/>
              <a:t>-&gt;</a:t>
            </a:r>
            <a:r>
              <a:rPr lang="tr-TR" sz="1725" dirty="0" err="1"/>
              <a:t>next</a:t>
            </a:r>
            <a:r>
              <a:rPr lang="tr-TR" sz="1725" dirty="0"/>
              <a:t>;  //else</a:t>
            </a:r>
          </a:p>
          <a:p>
            <a:r>
              <a:rPr lang="tr-TR" sz="1725" dirty="0"/>
              <a:t>       }</a:t>
            </a:r>
          </a:p>
          <a:p>
            <a:r>
              <a:rPr lang="tr-TR" sz="1725" dirty="0"/>
              <a:t>}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2424BF0-AE81-4946-BAD0-F9553FDAE71C}"/>
              </a:ext>
            </a:extLst>
          </p:cNvPr>
          <p:cNvSpPr/>
          <p:nvPr/>
        </p:nvSpPr>
        <p:spPr>
          <a:xfrm>
            <a:off x="744967" y="922489"/>
            <a:ext cx="75169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C++ </a:t>
            </a:r>
            <a:r>
              <a:rPr lang="tr-TR" altLang="tr-TR" sz="27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implementation</a:t>
            </a:r>
            <a: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of </a:t>
            </a:r>
            <a:r>
              <a:rPr lang="tr-TR" altLang="tr-TR" sz="27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linked</a:t>
            </a:r>
            <a: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tr-TR" altLang="tr-TR" sz="27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lists</a:t>
            </a:r>
            <a: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</a:t>
            </a:r>
            <a:r>
              <a:rPr lang="tr-TR" altLang="tr-TR" sz="27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Example</a:t>
            </a:r>
            <a: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-3</a:t>
            </a:r>
          </a:p>
          <a:p>
            <a:r>
              <a:rPr lang="tr-TR" altLang="tr-TR" sz="1800" dirty="0" err="1">
                <a:solidFill>
                  <a:srgbClr val="008000"/>
                </a:solidFill>
              </a:rPr>
              <a:t>Add</a:t>
            </a:r>
            <a:r>
              <a:rPr lang="tr-TR" altLang="tr-TR" sz="1800" dirty="0">
                <a:solidFill>
                  <a:srgbClr val="008000"/>
                </a:solidFill>
              </a:rPr>
              <a:t> a </a:t>
            </a:r>
            <a:r>
              <a:rPr lang="tr-TR" altLang="tr-TR" sz="1800" dirty="0" err="1">
                <a:solidFill>
                  <a:srgbClr val="008000"/>
                </a:solidFill>
              </a:rPr>
              <a:t>node</a:t>
            </a:r>
            <a:r>
              <a:rPr lang="tr-TR" altLang="tr-TR" sz="1800" dirty="0">
                <a:solidFill>
                  <a:srgbClr val="008000"/>
                </a:solidFill>
              </a:rPr>
              <a:t> at </a:t>
            </a:r>
            <a:r>
              <a:rPr lang="tr-TR" altLang="tr-TR" sz="1800" dirty="0" err="1">
                <a:solidFill>
                  <a:srgbClr val="008000"/>
                </a:solidFill>
              </a:rPr>
              <a:t>the</a:t>
            </a:r>
            <a:r>
              <a:rPr lang="tr-TR" altLang="tr-TR" sz="1800" dirty="0">
                <a:solidFill>
                  <a:srgbClr val="008000"/>
                </a:solidFill>
              </a:rPr>
              <a:t> </a:t>
            </a:r>
            <a:r>
              <a:rPr lang="tr-TR" altLang="tr-TR" sz="1800" dirty="0" err="1">
                <a:solidFill>
                  <a:srgbClr val="008000"/>
                </a:solidFill>
              </a:rPr>
              <a:t>end</a:t>
            </a:r>
            <a:r>
              <a:rPr lang="tr-TR" altLang="tr-TR" sz="1800" dirty="0">
                <a:solidFill>
                  <a:srgbClr val="008000"/>
                </a:solidFill>
              </a:rPr>
              <a:t> of </a:t>
            </a:r>
            <a:r>
              <a:rPr lang="tr-TR" altLang="tr-TR" sz="1800" dirty="0" err="1">
                <a:solidFill>
                  <a:srgbClr val="008000"/>
                </a:solidFill>
              </a:rPr>
              <a:t>the</a:t>
            </a:r>
            <a:r>
              <a:rPr lang="tr-TR" altLang="tr-TR" sz="1800" dirty="0">
                <a:solidFill>
                  <a:srgbClr val="008000"/>
                </a:solidFill>
              </a:rPr>
              <a:t> </a:t>
            </a:r>
            <a:r>
              <a:rPr lang="tr-TR" altLang="tr-TR" sz="1800" dirty="0" err="1">
                <a:solidFill>
                  <a:srgbClr val="008000"/>
                </a:solidFill>
              </a:rPr>
              <a:t>list</a:t>
            </a:r>
            <a:br>
              <a:rPr lang="tr-TR" altLang="tr-TR" sz="27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224784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4-</a:t>
            </a:r>
            <a:fld id="{05581B1B-EED1-4CE4-BDDD-84FE7347E7AA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63536" y="1302765"/>
            <a:ext cx="8384927" cy="228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 expression, </a:t>
            </a:r>
            <a:r>
              <a:rPr lang="en-US" altLang="en-US" sz="2400" dirty="0">
                <a:solidFill>
                  <a:srgbClr val="FF0000"/>
                </a:solidFill>
              </a:rPr>
              <a:t>*p</a:t>
            </a:r>
            <a:r>
              <a:rPr lang="en-US" altLang="en-US" sz="2400" dirty="0"/>
              <a:t>, denotes the memory cell to which p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points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&amp; address-of operator </a:t>
            </a:r>
            <a:r>
              <a:rPr lang="en-US" altLang="en-US" sz="2400" dirty="0"/>
              <a:t>places the address of a variable into a pointer variable</a:t>
            </a:r>
          </a:p>
          <a:p>
            <a:pPr marL="342900" lvl="1" indent="0"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 =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2400" dirty="0">
                <a:latin typeface="Courier New" panose="02070309020205020404" pitchFamily="49" charset="0"/>
              </a:rPr>
              <a:t>x;</a:t>
            </a:r>
          </a:p>
        </p:txBody>
      </p:sp>
      <p:pic>
        <p:nvPicPr>
          <p:cNvPr id="79877" name="Picture 5" descr="carrano0402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3227233"/>
            <a:ext cx="6061075" cy="1664787"/>
          </a:xfrm>
          <a:noFill/>
          <a:ln/>
        </p:spPr>
      </p:pic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429002" y="5200878"/>
            <a:ext cx="80648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tr-TR" altLang="en-US" sz="2400" dirty="0" err="1">
                <a:latin typeface="+mn-lt"/>
              </a:rPr>
              <a:t>Pointer</a:t>
            </a:r>
            <a:r>
              <a:rPr lang="tr-TR" altLang="en-US" sz="2400" dirty="0">
                <a:latin typeface="+mn-lt"/>
              </a:rPr>
              <a:t> </a:t>
            </a:r>
            <a:r>
              <a:rPr lang="tr-TR" altLang="en-US" sz="2400" dirty="0">
                <a:solidFill>
                  <a:srgbClr val="FF0000"/>
                </a:solidFill>
                <a:latin typeface="+mn-lt"/>
              </a:rPr>
              <a:t>p</a:t>
            </a:r>
            <a:r>
              <a:rPr lang="tr-TR" altLang="en-US" sz="2400" dirty="0">
                <a:latin typeface="+mn-lt"/>
              </a:rPr>
              <a:t> </a:t>
            </a:r>
            <a:r>
              <a:rPr lang="tr-TR" altLang="en-US" sz="2400" dirty="0" err="1">
                <a:latin typeface="+mn-lt"/>
              </a:rPr>
              <a:t>point</a:t>
            </a:r>
            <a:r>
              <a:rPr lang="en-US" altLang="en-US" sz="2400" dirty="0">
                <a:latin typeface="+mn-lt"/>
              </a:rPr>
              <a:t>s</a:t>
            </a:r>
            <a:r>
              <a:rPr lang="tr-TR" altLang="en-US" sz="2400" dirty="0">
                <a:latin typeface="+mn-lt"/>
              </a:rPr>
              <a:t> </a:t>
            </a:r>
            <a:r>
              <a:rPr lang="tr-TR" altLang="en-US" sz="2400" dirty="0" err="1">
                <a:latin typeface="+mn-lt"/>
              </a:rPr>
              <a:t>to</a:t>
            </a:r>
            <a:r>
              <a:rPr lang="tr-TR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the</a:t>
            </a:r>
            <a:r>
              <a:rPr lang="tr-TR" altLang="en-US" sz="2400" dirty="0">
                <a:latin typeface="+mn-lt"/>
              </a:rPr>
              <a:t> </a:t>
            </a:r>
            <a:r>
              <a:rPr lang="tr-TR" altLang="en-US" sz="2400" dirty="0" err="1">
                <a:latin typeface="+mn-lt"/>
              </a:rPr>
              <a:t>memory</a:t>
            </a:r>
            <a:r>
              <a:rPr lang="tr-TR" altLang="en-US" sz="2400" dirty="0">
                <a:latin typeface="+mn-lt"/>
              </a:rPr>
              <a:t> </a:t>
            </a:r>
            <a:r>
              <a:rPr lang="tr-TR" altLang="en-US" sz="2400" dirty="0" err="1">
                <a:latin typeface="+mn-lt"/>
              </a:rPr>
              <a:t>cell</a:t>
            </a:r>
            <a:r>
              <a:rPr lang="tr-TR" altLang="en-US" sz="2400" dirty="0">
                <a:latin typeface="+mn-lt"/>
              </a:rPr>
              <a:t> </a:t>
            </a:r>
            <a:r>
              <a:rPr lang="tr-TR" altLang="en-US" sz="2400" dirty="0" err="1">
                <a:latin typeface="+mn-lt"/>
              </a:rPr>
              <a:t>that</a:t>
            </a:r>
            <a:r>
              <a:rPr lang="tr-TR" altLang="en-US" sz="2400" dirty="0">
                <a:latin typeface="+mn-lt"/>
              </a:rPr>
              <a:t> </a:t>
            </a:r>
            <a:r>
              <a:rPr lang="tr-TR" altLang="en-US" sz="2400" dirty="0" err="1">
                <a:latin typeface="+mn-lt"/>
              </a:rPr>
              <a:t>contains</a:t>
            </a:r>
            <a:r>
              <a:rPr lang="tr-TR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x=5, whose </a:t>
            </a:r>
            <a:r>
              <a:rPr lang="en-US" altLang="en-US" sz="2400" dirty="0" err="1">
                <a:latin typeface="+mn-lt"/>
              </a:rPr>
              <a:t>adress</a:t>
            </a:r>
            <a:r>
              <a:rPr lang="en-US" altLang="en-US" sz="2400" dirty="0">
                <a:latin typeface="+mn-lt"/>
              </a:rPr>
              <a:t> is 342.</a:t>
            </a:r>
            <a:endParaRPr lang="tr-TR" altLang="en-US" sz="2400" dirty="0">
              <a:latin typeface="+mn-l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2A87AE0-9BBF-4C69-BABC-427F8E9F7BA5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446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4000"/>
              <a:t> </a:t>
            </a:r>
            <a:r>
              <a:rPr lang="tr-TR" altLang="en-US" sz="4000">
                <a:latin typeface="+mn-lt"/>
              </a:rPr>
              <a:t>Pointers </a:t>
            </a:r>
            <a:r>
              <a:rPr lang="tr-TR" altLang="en-US" sz="2400"/>
              <a:t>	</a:t>
            </a:r>
            <a:r>
              <a:rPr lang="tr-TR" altLang="en-US" sz="3200"/>
              <a:t>				</a:t>
            </a:r>
            <a:endParaRPr lang="tr-T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770058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400" y="1268760"/>
            <a:ext cx="6285201" cy="451031"/>
          </a:xfrm>
        </p:spPr>
        <p:txBody>
          <a:bodyPr>
            <a:normAutofit fontScale="90000"/>
          </a:bodyPr>
          <a:lstStyle/>
          <a:p>
            <a:r>
              <a:rPr lang="en-US" altLang="en-US" sz="2250" dirty="0"/>
              <a:t>  </a:t>
            </a:r>
            <a:r>
              <a:rPr lang="en-US" altLang="en-US" sz="2700" dirty="0">
                <a:latin typeface="+mn-lt"/>
              </a:rPr>
              <a:t>LL Applications: Dynamic Stacks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2209" y="1873048"/>
            <a:ext cx="7326218" cy="311190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We can implement a stack with a singly linked list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Advantage: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stack can grow/shrink dynamically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Basic implementation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list is </a:t>
            </a:r>
            <a:r>
              <a:rPr lang="en-US" altLang="en-US" dirty="0">
                <a:solidFill>
                  <a:srgbClr val="FF0000"/>
                </a:solidFill>
              </a:rPr>
              <a:t>initially empty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top element of the stack is the </a:t>
            </a:r>
            <a:r>
              <a:rPr lang="en-US" altLang="en-US" dirty="0">
                <a:solidFill>
                  <a:srgbClr val="FF0000"/>
                </a:solidFill>
              </a:rPr>
              <a:t>first node </a:t>
            </a:r>
            <a:r>
              <a:rPr lang="en-US" altLang="en-US" dirty="0"/>
              <a:t>of the list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push()</a:t>
            </a:r>
            <a:r>
              <a:rPr lang="en-US" altLang="en-US" dirty="0"/>
              <a:t> method adds a new item </a:t>
            </a:r>
            <a:r>
              <a:rPr lang="en-US" altLang="en-US" dirty="0">
                <a:solidFill>
                  <a:srgbClr val="FF0000"/>
                </a:solidFill>
              </a:rPr>
              <a:t>as the new first node </a:t>
            </a:r>
            <a:r>
              <a:rPr lang="en-US" altLang="en-US" dirty="0"/>
              <a:t>of the list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pop()</a:t>
            </a:r>
            <a:r>
              <a:rPr lang="en-US" altLang="en-US" dirty="0"/>
              <a:t> method </a:t>
            </a:r>
            <a:r>
              <a:rPr lang="en-US" altLang="en-US" dirty="0">
                <a:solidFill>
                  <a:srgbClr val="FF0000"/>
                </a:solidFill>
              </a:rPr>
              <a:t>removes the first node </a:t>
            </a:r>
            <a:r>
              <a:rPr lang="en-US" altLang="en-US" dirty="0"/>
              <a:t>of the list</a:t>
            </a:r>
          </a:p>
          <a:p>
            <a:pPr marL="211436" indent="-157970">
              <a:lnSpc>
                <a:spcPct val="124000"/>
              </a:lnSpc>
              <a:buSzPct val="45000"/>
              <a:buFont typeface="Wingdings" panose="05000000000000000000" pitchFamily="2" charset="2"/>
              <a:buChar char=""/>
              <a:tabLst>
                <a:tab pos="227639" algn="l"/>
                <a:tab pos="456898" algn="l"/>
                <a:tab pos="686156" algn="l"/>
                <a:tab pos="915414" algn="l"/>
                <a:tab pos="1144673" algn="l"/>
                <a:tab pos="1373932" algn="l"/>
                <a:tab pos="1603191" algn="l"/>
                <a:tab pos="1832449" algn="l"/>
                <a:tab pos="2061708" algn="l"/>
                <a:tab pos="2290967" algn="l"/>
                <a:tab pos="2520225" algn="l"/>
                <a:tab pos="2749484" algn="l"/>
                <a:tab pos="2978743" algn="l"/>
                <a:tab pos="3208001" algn="l"/>
                <a:tab pos="3437260" algn="l"/>
                <a:tab pos="3666518" algn="l"/>
                <a:tab pos="3895778" algn="l"/>
                <a:tab pos="4125036" algn="l"/>
                <a:tab pos="4354295" algn="l"/>
                <a:tab pos="4583553" algn="l"/>
              </a:tabLst>
            </a:pPr>
            <a:r>
              <a:rPr lang="en-GB" altLang="en-US" dirty="0"/>
              <a:t>Does this implementation keep the LIFO order? </a:t>
            </a:r>
          </a:p>
        </p:txBody>
      </p:sp>
    </p:spTree>
    <p:extLst>
      <p:ext uri="{BB962C8B-B14F-4D97-AF65-F5344CB8AC3E}">
        <p14:creationId xmlns:p14="http://schemas.microsoft.com/office/powerpoint/2010/main" val="2307934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1449" y="1106743"/>
            <a:ext cx="5915025" cy="5241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50" dirty="0"/>
              <a:t> </a:t>
            </a:r>
            <a:r>
              <a:rPr lang="en-US" altLang="en-US" sz="3000" dirty="0">
                <a:latin typeface="+mn-lt"/>
              </a:rPr>
              <a:t>Stack with a Singly Linked List  </a:t>
            </a:r>
          </a:p>
        </p:txBody>
      </p:sp>
      <p:sp>
        <p:nvSpPr>
          <p:cNvPr id="512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3456" y="2025254"/>
            <a:ext cx="8112702" cy="1255515"/>
          </a:xfrm>
        </p:spPr>
        <p:txBody>
          <a:bodyPr rtlCol="0">
            <a:no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sz="1800" dirty="0"/>
              <a:t>New nodes should be </a:t>
            </a:r>
            <a:r>
              <a:rPr lang="en-US" sz="1800" dirty="0">
                <a:solidFill>
                  <a:srgbClr val="FF0000"/>
                </a:solidFill>
              </a:rPr>
              <a:t>inserted </a:t>
            </a:r>
            <a:r>
              <a:rPr lang="tr-TR" sz="1800" dirty="0" err="1">
                <a:solidFill>
                  <a:srgbClr val="FF0000"/>
                </a:solidFill>
              </a:rPr>
              <a:t>only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at the front </a:t>
            </a:r>
            <a:r>
              <a:rPr lang="en-US" sz="1800" dirty="0"/>
              <a:t>of the list, so that they become the top of the stack</a:t>
            </a:r>
          </a:p>
          <a:p>
            <a:pPr>
              <a:buClr>
                <a:schemeClr val="tx1"/>
              </a:buClr>
              <a:defRPr/>
            </a:pPr>
            <a:r>
              <a:rPr lang="en-US" sz="1800" dirty="0"/>
              <a:t>Nodes are also removed</a:t>
            </a:r>
            <a:r>
              <a:rPr lang="tr-TR" sz="1800" dirty="0"/>
              <a:t> </a:t>
            </a:r>
            <a:r>
              <a:rPr lang="tr-TR" sz="1800" dirty="0" err="1"/>
              <a:t>only</a:t>
            </a:r>
            <a:r>
              <a:rPr lang="en-US" sz="1800" dirty="0"/>
              <a:t> from the front (top) of the list</a:t>
            </a:r>
          </a:p>
          <a:p>
            <a:pPr>
              <a:buClr>
                <a:schemeClr val="tx1"/>
              </a:buClr>
              <a:defRPr/>
            </a:pPr>
            <a:endParaRPr lang="en-US" sz="1800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028952" y="3836196"/>
            <a:ext cx="301823" cy="30182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25">
              <a:latin typeface="Calibri" panose="020F0502020204030204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330775" y="3836196"/>
            <a:ext cx="302717" cy="30182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25">
              <a:latin typeface="Calibri" panose="020F0502020204030204" pitchFamily="34" charset="0"/>
            </a:endParaRP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3179863" y="3987106"/>
            <a:ext cx="893" cy="4536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125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V="1">
            <a:off x="3481685" y="3987106"/>
            <a:ext cx="453629" cy="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125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935316" y="3836196"/>
            <a:ext cx="301823" cy="30182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25">
              <a:latin typeface="Calibri" panose="020F0502020204030204" pitchFamily="34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237139" y="3836196"/>
            <a:ext cx="301823" cy="30182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25">
              <a:latin typeface="Calibri" panose="020F0502020204030204" pitchFamily="34" charset="0"/>
            </a:endParaRP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 flipV="1">
            <a:off x="4388048" y="3987106"/>
            <a:ext cx="453629" cy="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125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4841679" y="3836196"/>
            <a:ext cx="301823" cy="30182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25">
              <a:latin typeface="Calibri" panose="020F0502020204030204" pitchFamily="34" charset="0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5143502" y="3836196"/>
            <a:ext cx="301823" cy="30182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25">
              <a:latin typeface="Calibri" panose="020F0502020204030204" pitchFamily="34" charset="0"/>
            </a:endParaRP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 flipV="1">
            <a:off x="5294412" y="3987106"/>
            <a:ext cx="453629" cy="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125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5748043" y="3836196"/>
            <a:ext cx="301823" cy="30182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25">
              <a:latin typeface="Calibri" panose="020F0502020204030204" pitchFamily="34" charset="0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6052847" y="3836196"/>
            <a:ext cx="301823" cy="30182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25" dirty="0">
                <a:latin typeface="Calibri" panose="020F0502020204030204" pitchFamily="34" charset="0"/>
              </a:rPr>
              <a:t> /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4086226" y="3987106"/>
            <a:ext cx="893" cy="4536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125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4992589" y="3987106"/>
            <a:ext cx="893" cy="4536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125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5898953" y="3987106"/>
            <a:ext cx="893" cy="4536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125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V="1">
            <a:off x="2686050" y="4007645"/>
            <a:ext cx="325041" cy="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125"/>
          </a:p>
        </p:txBody>
      </p:sp>
      <p:pic>
        <p:nvPicPr>
          <p:cNvPr id="5634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4461274"/>
            <a:ext cx="385763" cy="46970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6344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16" y="4461273"/>
            <a:ext cx="385763" cy="45184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6345" name="Picture 2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14" y="4461274"/>
            <a:ext cx="385763" cy="344686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6346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4" y="4461274"/>
            <a:ext cx="385763" cy="37326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6347" name="AutoShape 27"/>
          <p:cNvSpPr>
            <a:spLocks noChangeArrowheads="1"/>
          </p:cNvSpPr>
          <p:nvPr/>
        </p:nvSpPr>
        <p:spPr bwMode="auto">
          <a:xfrm>
            <a:off x="2857500" y="3536156"/>
            <a:ext cx="3643313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25">
              <a:latin typeface="Calibri" panose="020F0502020204030204" pitchFamily="34" charset="0"/>
            </a:endParaRP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2912633" y="3514726"/>
            <a:ext cx="538930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25">
                <a:latin typeface="Calibri" panose="020F0502020204030204" pitchFamily="34" charset="0"/>
              </a:rPr>
              <a:t>nodes</a:t>
            </a:r>
          </a:p>
        </p:txBody>
      </p:sp>
      <p:sp>
        <p:nvSpPr>
          <p:cNvPr id="56349" name="AutoShape 29"/>
          <p:cNvSpPr>
            <a:spLocks noChangeArrowheads="1"/>
          </p:cNvSpPr>
          <p:nvPr/>
        </p:nvSpPr>
        <p:spPr bwMode="auto">
          <a:xfrm>
            <a:off x="2857500" y="4307681"/>
            <a:ext cx="3343275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25">
              <a:latin typeface="Calibri" panose="020F0502020204030204" pitchFamily="34" charset="0"/>
            </a:endParaRP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5376501" y="4793457"/>
            <a:ext cx="729688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25">
                <a:solidFill>
                  <a:schemeClr val="tx2"/>
                </a:solidFill>
                <a:latin typeface="Calibri" panose="020F0502020204030204" pitchFamily="34" charset="0"/>
              </a:rPr>
              <a:t>elements</a:t>
            </a:r>
          </a:p>
        </p:txBody>
      </p:sp>
      <p:sp>
        <p:nvSpPr>
          <p:cNvPr id="56351" name="TextBox 33"/>
          <p:cNvSpPr txBox="1">
            <a:spLocks noChangeArrowheads="1"/>
          </p:cNvSpPr>
          <p:nvPr/>
        </p:nvSpPr>
        <p:spPr bwMode="auto">
          <a:xfrm>
            <a:off x="1978821" y="3836196"/>
            <a:ext cx="7072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dirty="0">
                <a:solidFill>
                  <a:srgbClr val="000090"/>
                </a:solidFill>
                <a:latin typeface="Calibri" panose="020F0502020204030204" pitchFamily="34" charset="0"/>
              </a:rPr>
              <a:t> Top</a:t>
            </a:r>
          </a:p>
        </p:txBody>
      </p:sp>
    </p:spTree>
    <p:extLst>
      <p:ext uri="{BB962C8B-B14F-4D97-AF65-F5344CB8AC3E}">
        <p14:creationId xmlns:p14="http://schemas.microsoft.com/office/powerpoint/2010/main" val="27430750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3000" dirty="0">
                <a:latin typeface="+mn-lt"/>
              </a:rPr>
              <a:t>Linked Stack: Advantages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531" y="2125266"/>
            <a:ext cx="7528656" cy="2447628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 </a:t>
            </a:r>
            <a:r>
              <a:rPr lang="en-US" altLang="en-US" sz="1800" dirty="0">
                <a:cs typeface="Times New Roman" panose="02020603050405020304" pitchFamily="18" charset="0"/>
              </a:rPr>
              <a:t>linked list-based stack offers two advantages over an array-based stack.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No need to specify the starting size of the stack. A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dynamic stack </a:t>
            </a:r>
            <a:r>
              <a:rPr lang="en-US" altLang="en-US" dirty="0">
                <a:cs typeface="Times New Roman" panose="02020603050405020304" pitchFamily="18" charset="0"/>
              </a:rPr>
              <a:t>simply starts as an empty linked list, and then expands by one node each time a value is pushed.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 dynamic stack will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never be full</a:t>
            </a:r>
            <a:r>
              <a:rPr lang="en-US" altLang="en-US" dirty="0">
                <a:cs typeface="Times New Roman" panose="02020603050405020304" pitchFamily="18" charset="0"/>
              </a:rPr>
              <a:t>, as long as the system has enough free memory.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64124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Linked Stack Example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207670" y="3550444"/>
            <a:ext cx="3643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CA" altLang="en-US" sz="150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72002" y="2497635"/>
            <a:ext cx="2836718" cy="1304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1125" dirty="0" err="1">
                <a:latin typeface="Courier New" panose="02070309020205020404" pitchFamily="49" charset="0"/>
              </a:rPr>
              <a:t>st:stack</a:t>
            </a:r>
            <a:endParaRPr lang="en-US" altLang="en-US" sz="1125" dirty="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125" dirty="0" err="1">
                <a:latin typeface="Courier New" panose="02070309020205020404" pitchFamily="49" charset="0"/>
              </a:rPr>
              <a:t>st.push</a:t>
            </a:r>
            <a:r>
              <a:rPr lang="en-US" altLang="en-US" sz="1125" dirty="0">
                <a:latin typeface="Courier New" panose="02070309020205020404" pitchFamily="49" charset="0"/>
              </a:rPr>
              <a:t>(6):Insert to empty list   </a:t>
            </a:r>
            <a:endParaRPr lang="en-US" altLang="en-US" sz="1125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125" dirty="0" err="1">
                <a:latin typeface="Courier New" panose="02070309020205020404" pitchFamily="49" charset="0"/>
              </a:rPr>
              <a:t>st.push</a:t>
            </a:r>
            <a:r>
              <a:rPr lang="en-US" altLang="en-US" sz="1125" dirty="0">
                <a:latin typeface="Courier New" panose="02070309020205020404" pitchFamily="49" charset="0"/>
              </a:rPr>
              <a:t>(1):Insert 1 to front </a:t>
            </a:r>
          </a:p>
          <a:p>
            <a:pPr eaLnBrk="0" hangingPunct="0"/>
            <a:r>
              <a:rPr lang="en-US" altLang="en-US" sz="1125" dirty="0" err="1">
                <a:latin typeface="Courier New" panose="02070309020205020404" pitchFamily="49" charset="0"/>
              </a:rPr>
              <a:t>st.push</a:t>
            </a:r>
            <a:r>
              <a:rPr lang="en-US" altLang="en-US" sz="1125" dirty="0">
                <a:latin typeface="Courier New" panose="02070309020205020404" pitchFamily="49" charset="0"/>
              </a:rPr>
              <a:t>(7):Insert 7 to front </a:t>
            </a:r>
          </a:p>
          <a:p>
            <a:pPr eaLnBrk="0" hangingPunct="0"/>
            <a:r>
              <a:rPr lang="en-US" altLang="en-US" sz="1125" dirty="0" err="1">
                <a:latin typeface="Courier New" panose="02070309020205020404" pitchFamily="49" charset="0"/>
              </a:rPr>
              <a:t>st.push</a:t>
            </a:r>
            <a:r>
              <a:rPr lang="en-US" altLang="en-US" sz="1125" dirty="0">
                <a:latin typeface="Courier New" panose="02070309020205020404" pitchFamily="49" charset="0"/>
              </a:rPr>
              <a:t>(8):Insert 8 to front </a:t>
            </a:r>
          </a:p>
          <a:p>
            <a:pPr eaLnBrk="0" hangingPunct="0"/>
            <a:r>
              <a:rPr lang="en-US" altLang="en-US" sz="1125" dirty="0" err="1">
                <a:solidFill>
                  <a:srgbClr val="FF0000"/>
                </a:solidFill>
                <a:latin typeface="Courier New" panose="02070309020205020404" pitchFamily="49" charset="0"/>
              </a:rPr>
              <a:t>st.pop</a:t>
            </a:r>
            <a:r>
              <a:rPr lang="en-US" altLang="en-US" sz="1125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tr-TR" altLang="en-US" sz="1125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25" dirty="0">
                <a:solidFill>
                  <a:srgbClr val="FF0000"/>
                </a:solidFill>
                <a:latin typeface="Courier New" panose="02070309020205020404" pitchFamily="49" charset="0"/>
              </a:rPr>
              <a:t>Delete from front 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008991" y="3226298"/>
            <a:ext cx="67973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tr-TR" altLang="en-US" sz="1500" b="1" dirty="0">
                <a:latin typeface="Courier New" panose="02070309020205020404" pitchFamily="49" charset="0"/>
              </a:rPr>
              <a:t>  </a:t>
            </a:r>
            <a:r>
              <a:rPr lang="en-US" altLang="en-US" sz="1500" b="1" dirty="0">
                <a:latin typeface="Courier New" panose="02070309020205020404" pitchFamily="49" charset="0"/>
              </a:rPr>
              <a:t>top</a:t>
            </a:r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3235227" y="4117483"/>
            <a:ext cx="607219" cy="323255"/>
            <a:chOff x="1383" y="2659"/>
            <a:chExt cx="680" cy="362"/>
          </a:xfrm>
        </p:grpSpPr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1383" y="2659"/>
              <a:ext cx="499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500" b="1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1882" y="2659"/>
              <a:ext cx="181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altLang="en-US" sz="1500">
                <a:latin typeface="Courier New" panose="02070309020205020404" pitchFamily="49" charset="0"/>
              </a:endParaRPr>
            </a:p>
          </p:txBody>
        </p:sp>
      </p:grpSp>
      <p:grpSp>
        <p:nvGrpSpPr>
          <p:cNvPr id="73737" name="Group 9"/>
          <p:cNvGrpSpPr>
            <a:grpSpLocks/>
          </p:cNvGrpSpPr>
          <p:nvPr/>
        </p:nvGrpSpPr>
        <p:grpSpPr bwMode="auto">
          <a:xfrm>
            <a:off x="3235227" y="3631708"/>
            <a:ext cx="607219" cy="323255"/>
            <a:chOff x="1383" y="2659"/>
            <a:chExt cx="680" cy="362"/>
          </a:xfrm>
        </p:grpSpPr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1383" y="2659"/>
              <a:ext cx="499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500" b="1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73739" name="Text Box 11"/>
            <p:cNvSpPr txBox="1">
              <a:spLocks noChangeArrowheads="1"/>
            </p:cNvSpPr>
            <p:nvPr/>
          </p:nvSpPr>
          <p:spPr bwMode="auto">
            <a:xfrm>
              <a:off x="1882" y="2659"/>
              <a:ext cx="181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altLang="en-US" sz="1500">
                <a:latin typeface="Courier New" panose="02070309020205020404" pitchFamily="49" charset="0"/>
              </a:endParaRPr>
            </a:p>
          </p:txBody>
        </p:sp>
      </p:grpSp>
      <p:grpSp>
        <p:nvGrpSpPr>
          <p:cNvPr id="73740" name="Group 12"/>
          <p:cNvGrpSpPr>
            <a:grpSpLocks/>
          </p:cNvGrpSpPr>
          <p:nvPr/>
        </p:nvGrpSpPr>
        <p:grpSpPr bwMode="auto">
          <a:xfrm>
            <a:off x="3235227" y="3145040"/>
            <a:ext cx="607219" cy="323255"/>
            <a:chOff x="1383" y="2659"/>
            <a:chExt cx="680" cy="362"/>
          </a:xfrm>
        </p:grpSpPr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1383" y="2659"/>
              <a:ext cx="499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500" b="1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1882" y="2659"/>
              <a:ext cx="181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altLang="en-US" sz="1500">
                <a:latin typeface="Courier New" panose="02070309020205020404" pitchFamily="49" charset="0"/>
              </a:endParaRPr>
            </a:p>
          </p:txBody>
        </p:sp>
      </p:grpSp>
      <p:grpSp>
        <p:nvGrpSpPr>
          <p:cNvPr id="73743" name="Group 15"/>
          <p:cNvGrpSpPr>
            <a:grpSpLocks/>
          </p:cNvGrpSpPr>
          <p:nvPr/>
        </p:nvGrpSpPr>
        <p:grpSpPr bwMode="auto">
          <a:xfrm>
            <a:off x="3235227" y="2699448"/>
            <a:ext cx="607219" cy="323255"/>
            <a:chOff x="1383" y="2659"/>
            <a:chExt cx="680" cy="362"/>
          </a:xfrm>
        </p:grpSpPr>
        <p:sp>
          <p:nvSpPr>
            <p:cNvPr id="73744" name="Text Box 16"/>
            <p:cNvSpPr txBox="1">
              <a:spLocks noChangeArrowheads="1"/>
            </p:cNvSpPr>
            <p:nvPr/>
          </p:nvSpPr>
          <p:spPr bwMode="auto">
            <a:xfrm>
              <a:off x="1383" y="2659"/>
              <a:ext cx="499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500" b="1">
                  <a:latin typeface="Courier New" panose="02070309020205020404" pitchFamily="49" charset="0"/>
                </a:rPr>
                <a:t>8</a:t>
              </a:r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1882" y="2659"/>
              <a:ext cx="181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altLang="en-US" sz="1500">
                <a:latin typeface="Courier New" panose="02070309020205020404" pitchFamily="49" charset="0"/>
              </a:endParaRPr>
            </a:p>
          </p:txBody>
        </p:sp>
      </p:grpSp>
      <p:sp>
        <p:nvSpPr>
          <p:cNvPr id="73746" name="Line 18"/>
          <p:cNvSpPr>
            <a:spLocks noChangeShapeType="1"/>
          </p:cNvSpPr>
          <p:nvPr/>
        </p:nvSpPr>
        <p:spPr bwMode="auto">
          <a:xfrm flipV="1">
            <a:off x="2628009" y="3267374"/>
            <a:ext cx="567035" cy="121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2628009" y="2821783"/>
            <a:ext cx="567035" cy="567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73748" name="Freeform 20"/>
          <p:cNvSpPr>
            <a:spLocks/>
          </p:cNvSpPr>
          <p:nvPr/>
        </p:nvSpPr>
        <p:spPr bwMode="auto">
          <a:xfrm>
            <a:off x="3127178" y="2821782"/>
            <a:ext cx="858143" cy="323255"/>
          </a:xfrm>
          <a:custGeom>
            <a:avLst/>
            <a:gdLst>
              <a:gd name="T0" fmla="*/ 711 w 961"/>
              <a:gd name="T1" fmla="*/ 0 h 362"/>
              <a:gd name="T2" fmla="*/ 938 w 961"/>
              <a:gd name="T3" fmla="*/ 90 h 362"/>
              <a:gd name="T4" fmla="*/ 847 w 961"/>
              <a:gd name="T5" fmla="*/ 226 h 362"/>
              <a:gd name="T6" fmla="*/ 257 w 961"/>
              <a:gd name="T7" fmla="*/ 226 h 362"/>
              <a:gd name="T8" fmla="*/ 30 w 961"/>
              <a:gd name="T9" fmla="*/ 272 h 362"/>
              <a:gd name="T10" fmla="*/ 76 w 961"/>
              <a:gd name="T1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362">
                <a:moveTo>
                  <a:pt x="711" y="0"/>
                </a:moveTo>
                <a:cubicBezTo>
                  <a:pt x="813" y="26"/>
                  <a:pt x="915" y="53"/>
                  <a:pt x="938" y="90"/>
                </a:cubicBezTo>
                <a:cubicBezTo>
                  <a:pt x="961" y="127"/>
                  <a:pt x="960" y="203"/>
                  <a:pt x="847" y="226"/>
                </a:cubicBezTo>
                <a:cubicBezTo>
                  <a:pt x="734" y="249"/>
                  <a:pt x="393" y="218"/>
                  <a:pt x="257" y="226"/>
                </a:cubicBezTo>
                <a:cubicBezTo>
                  <a:pt x="121" y="234"/>
                  <a:pt x="60" y="249"/>
                  <a:pt x="30" y="272"/>
                </a:cubicBezTo>
                <a:cubicBezTo>
                  <a:pt x="0" y="295"/>
                  <a:pt x="68" y="347"/>
                  <a:pt x="76" y="3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73749" name="Freeform 21"/>
          <p:cNvSpPr>
            <a:spLocks/>
          </p:cNvSpPr>
          <p:nvPr/>
        </p:nvSpPr>
        <p:spPr bwMode="auto">
          <a:xfrm>
            <a:off x="3153967" y="3267374"/>
            <a:ext cx="858143" cy="323255"/>
          </a:xfrm>
          <a:custGeom>
            <a:avLst/>
            <a:gdLst>
              <a:gd name="T0" fmla="*/ 711 w 961"/>
              <a:gd name="T1" fmla="*/ 0 h 362"/>
              <a:gd name="T2" fmla="*/ 938 w 961"/>
              <a:gd name="T3" fmla="*/ 90 h 362"/>
              <a:gd name="T4" fmla="*/ 847 w 961"/>
              <a:gd name="T5" fmla="*/ 226 h 362"/>
              <a:gd name="T6" fmla="*/ 257 w 961"/>
              <a:gd name="T7" fmla="*/ 226 h 362"/>
              <a:gd name="T8" fmla="*/ 30 w 961"/>
              <a:gd name="T9" fmla="*/ 272 h 362"/>
              <a:gd name="T10" fmla="*/ 76 w 961"/>
              <a:gd name="T1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362">
                <a:moveTo>
                  <a:pt x="711" y="0"/>
                </a:moveTo>
                <a:cubicBezTo>
                  <a:pt x="813" y="26"/>
                  <a:pt x="915" y="53"/>
                  <a:pt x="938" y="90"/>
                </a:cubicBezTo>
                <a:cubicBezTo>
                  <a:pt x="961" y="127"/>
                  <a:pt x="960" y="203"/>
                  <a:pt x="847" y="226"/>
                </a:cubicBezTo>
                <a:cubicBezTo>
                  <a:pt x="734" y="249"/>
                  <a:pt x="393" y="218"/>
                  <a:pt x="257" y="226"/>
                </a:cubicBezTo>
                <a:cubicBezTo>
                  <a:pt x="121" y="234"/>
                  <a:pt x="60" y="249"/>
                  <a:pt x="30" y="272"/>
                </a:cubicBezTo>
                <a:cubicBezTo>
                  <a:pt x="0" y="295"/>
                  <a:pt x="68" y="347"/>
                  <a:pt x="76" y="3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73750" name="Freeform 22"/>
          <p:cNvSpPr>
            <a:spLocks/>
          </p:cNvSpPr>
          <p:nvPr/>
        </p:nvSpPr>
        <p:spPr bwMode="auto">
          <a:xfrm>
            <a:off x="3153967" y="3753149"/>
            <a:ext cx="858143" cy="323255"/>
          </a:xfrm>
          <a:custGeom>
            <a:avLst/>
            <a:gdLst>
              <a:gd name="T0" fmla="*/ 711 w 961"/>
              <a:gd name="T1" fmla="*/ 0 h 362"/>
              <a:gd name="T2" fmla="*/ 938 w 961"/>
              <a:gd name="T3" fmla="*/ 90 h 362"/>
              <a:gd name="T4" fmla="*/ 847 w 961"/>
              <a:gd name="T5" fmla="*/ 226 h 362"/>
              <a:gd name="T6" fmla="*/ 257 w 961"/>
              <a:gd name="T7" fmla="*/ 226 h 362"/>
              <a:gd name="T8" fmla="*/ 30 w 961"/>
              <a:gd name="T9" fmla="*/ 272 h 362"/>
              <a:gd name="T10" fmla="*/ 76 w 961"/>
              <a:gd name="T1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362">
                <a:moveTo>
                  <a:pt x="711" y="0"/>
                </a:moveTo>
                <a:cubicBezTo>
                  <a:pt x="813" y="26"/>
                  <a:pt x="915" y="53"/>
                  <a:pt x="938" y="90"/>
                </a:cubicBezTo>
                <a:cubicBezTo>
                  <a:pt x="961" y="127"/>
                  <a:pt x="960" y="203"/>
                  <a:pt x="847" y="226"/>
                </a:cubicBezTo>
                <a:cubicBezTo>
                  <a:pt x="734" y="249"/>
                  <a:pt x="393" y="218"/>
                  <a:pt x="257" y="226"/>
                </a:cubicBezTo>
                <a:cubicBezTo>
                  <a:pt x="121" y="234"/>
                  <a:pt x="60" y="249"/>
                  <a:pt x="30" y="272"/>
                </a:cubicBezTo>
                <a:cubicBezTo>
                  <a:pt x="0" y="295"/>
                  <a:pt x="68" y="347"/>
                  <a:pt x="76" y="3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grpSp>
        <p:nvGrpSpPr>
          <p:cNvPr id="73751" name="Group 23"/>
          <p:cNvGrpSpPr>
            <a:grpSpLocks/>
          </p:cNvGrpSpPr>
          <p:nvPr/>
        </p:nvGrpSpPr>
        <p:grpSpPr bwMode="auto">
          <a:xfrm>
            <a:off x="3802262" y="4117481"/>
            <a:ext cx="364331" cy="243780"/>
            <a:chOff x="1429" y="3339"/>
            <a:chExt cx="408" cy="273"/>
          </a:xfrm>
        </p:grpSpPr>
        <p:sp>
          <p:nvSpPr>
            <p:cNvPr id="73752" name="Line 24"/>
            <p:cNvSpPr>
              <a:spLocks noChangeShapeType="1"/>
            </p:cNvSpPr>
            <p:nvPr/>
          </p:nvSpPr>
          <p:spPr bwMode="auto">
            <a:xfrm>
              <a:off x="1429" y="347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73753" name="Line 25"/>
            <p:cNvSpPr>
              <a:spLocks noChangeShapeType="1"/>
            </p:cNvSpPr>
            <p:nvPr/>
          </p:nvSpPr>
          <p:spPr bwMode="auto">
            <a:xfrm>
              <a:off x="1746" y="333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>
              <a:off x="1791" y="338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73755" name="Line 27"/>
            <p:cNvSpPr>
              <a:spLocks noChangeShapeType="1"/>
            </p:cNvSpPr>
            <p:nvPr/>
          </p:nvSpPr>
          <p:spPr bwMode="auto">
            <a:xfrm>
              <a:off x="1837" y="3430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</p:grpSp>
    </p:spTree>
    <p:extLst>
      <p:ext uri="{BB962C8B-B14F-4D97-AF65-F5344CB8AC3E}">
        <p14:creationId xmlns:p14="http://schemas.microsoft.com/office/powerpoint/2010/main" val="14807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6" grpId="0" animBg="1"/>
      <p:bldP spid="73747" grpId="0" animBg="1"/>
      <p:bldP spid="7374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635" y="1268760"/>
            <a:ext cx="6269615" cy="745629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+mn-lt"/>
              </a:rPr>
              <a:t>LL </a:t>
            </a:r>
            <a:r>
              <a:rPr lang="en-GB" altLang="en-US" sz="3000" dirty="0">
                <a:latin typeface="+mn-lt"/>
              </a:rPr>
              <a:t>Applications: </a:t>
            </a:r>
            <a:r>
              <a:rPr lang="en-US" altLang="en-US" sz="3000" dirty="0">
                <a:latin typeface="+mn-lt"/>
              </a:rPr>
              <a:t>Dynamic Queues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38" y="2148444"/>
            <a:ext cx="8124324" cy="2841874"/>
          </a:xfrm>
        </p:spPr>
        <p:txBody>
          <a:bodyPr>
            <a:noAutofit/>
          </a:bodyPr>
          <a:lstStyle/>
          <a:p>
            <a:r>
              <a:rPr lang="en-GB" altLang="en-US" sz="180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linked list can also be used to implement a queue, but we must maintain both a </a:t>
            </a:r>
            <a:r>
              <a:rPr lang="tr-TR" altLang="en-US" sz="1800" dirty="0" err="1">
                <a:solidFill>
                  <a:srgbClr val="00B0F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front</a:t>
            </a:r>
            <a:r>
              <a:rPr lang="en-GB" altLang="en-US" sz="180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and a </a:t>
            </a:r>
            <a:r>
              <a:rPr lang="tr-TR" altLang="en-US" sz="1800" dirty="0" err="1">
                <a:solidFill>
                  <a:srgbClr val="00B0F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rear</a:t>
            </a:r>
            <a:r>
              <a:rPr lang="en-GB" altLang="en-US" sz="1800" dirty="0">
                <a:solidFill>
                  <a:srgbClr val="00B0F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altLang="en-US" sz="180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pointer </a:t>
            </a:r>
            <a:endParaRPr lang="tr-TR" altLang="en-US" sz="1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A dynamic queue starts as an empty linked list.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With the first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enqueue</a:t>
            </a:r>
            <a:r>
              <a:rPr lang="en-US" altLang="en-US" sz="1800" dirty="0">
                <a:cs typeface="Times New Roman" panose="02020603050405020304" pitchFamily="18" charset="0"/>
              </a:rPr>
              <a:t> operation, a node is added, which is pointed to by </a:t>
            </a:r>
            <a:r>
              <a:rPr lang="en-US" altLang="en-US" sz="1800" dirty="0">
                <a:cs typeface="Courier New" panose="02070309020205020404" pitchFamily="49" charset="0"/>
              </a:rPr>
              <a:t>front</a:t>
            </a:r>
            <a:r>
              <a:rPr lang="en-US" altLang="en-US" sz="1800" dirty="0">
                <a:cs typeface="Times New Roman" panose="02020603050405020304" pitchFamily="18" charset="0"/>
              </a:rPr>
              <a:t> and </a:t>
            </a:r>
            <a:r>
              <a:rPr lang="en-US" altLang="en-US" sz="1800" dirty="0">
                <a:cs typeface="Courier New" panose="02070309020205020404" pitchFamily="49" charset="0"/>
              </a:rPr>
              <a:t>rear</a:t>
            </a:r>
            <a:r>
              <a:rPr lang="en-US" altLang="en-US" sz="1800" dirty="0">
                <a:cs typeface="Times New Roman" panose="02020603050405020304" pitchFamily="18" charset="0"/>
              </a:rPr>
              <a:t> pointers. 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As each new item is added to the queue, a new node is added to the rear of the list, and the </a:t>
            </a:r>
            <a:r>
              <a:rPr lang="en-US" altLang="en-US" sz="1800" dirty="0">
                <a:cs typeface="Courier New" panose="02070309020205020404" pitchFamily="49" charset="0"/>
              </a:rPr>
              <a:t>rear</a:t>
            </a:r>
            <a:r>
              <a:rPr lang="en-US" altLang="en-US" sz="1800" dirty="0">
                <a:cs typeface="Times New Roman" panose="02020603050405020304" pitchFamily="18" charset="0"/>
              </a:rPr>
              <a:t> pointer is updated to point to the new node. 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As each item is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dequeued</a:t>
            </a:r>
            <a:r>
              <a:rPr lang="en-US" altLang="en-US" sz="1800" dirty="0">
                <a:cs typeface="Times New Roman" panose="02020603050405020304" pitchFamily="18" charset="0"/>
              </a:rPr>
              <a:t>, the node pointed to by the </a:t>
            </a:r>
            <a:r>
              <a:rPr lang="en-US" altLang="en-US" sz="1800" dirty="0">
                <a:cs typeface="Courier New" panose="02070309020205020404" pitchFamily="49" charset="0"/>
              </a:rPr>
              <a:t>front</a:t>
            </a:r>
            <a:r>
              <a:rPr lang="en-US" altLang="en-US" sz="1800" dirty="0">
                <a:cs typeface="Times New Roman" panose="02020603050405020304" pitchFamily="18" charset="0"/>
              </a:rPr>
              <a:t> pointer is deleted, and </a:t>
            </a:r>
            <a:r>
              <a:rPr lang="en-US" altLang="en-US" sz="1800" dirty="0">
                <a:cs typeface="Courier New" panose="02070309020205020404" pitchFamily="49" charset="0"/>
              </a:rPr>
              <a:t>front</a:t>
            </a:r>
            <a:r>
              <a:rPr lang="en-US" altLang="en-US" sz="1800" dirty="0">
                <a:cs typeface="Times New Roman" panose="02020603050405020304" pitchFamily="18" charset="0"/>
              </a:rPr>
              <a:t> is made to point to the next node in the list. </a:t>
            </a:r>
          </a:p>
        </p:txBody>
      </p:sp>
    </p:spTree>
    <p:extLst>
      <p:ext uri="{BB962C8B-B14F-4D97-AF65-F5344CB8AC3E}">
        <p14:creationId xmlns:p14="http://schemas.microsoft.com/office/powerpoint/2010/main" val="2338376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7152924" y="3771006"/>
            <a:ext cx="562571" cy="522387"/>
          </a:xfrm>
          <a:prstGeom prst="roundRect">
            <a:avLst>
              <a:gd name="adj" fmla="val 167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endParaRPr lang="en-US" altLang="en-US" sz="900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150246" y="3985320"/>
            <a:ext cx="569714" cy="89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331640" y="1297148"/>
            <a:ext cx="5700468" cy="642938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514350" algn="l"/>
                <a:tab pos="1028700" algn="l"/>
                <a:tab pos="1543050" algn="l"/>
                <a:tab pos="2057400" algn="l"/>
                <a:tab pos="2571750" algn="l"/>
                <a:tab pos="3086100" algn="l"/>
                <a:tab pos="3600450" algn="l"/>
                <a:tab pos="4114800" algn="l"/>
                <a:tab pos="4629150" algn="l"/>
                <a:tab pos="5143500" algn="l"/>
                <a:tab pos="5657850" algn="l"/>
              </a:tabLst>
            </a:pPr>
            <a:r>
              <a:rPr lang="en-GB" altLang="en-US" sz="3000" dirty="0">
                <a:latin typeface="+mn-lt"/>
              </a:rPr>
              <a:t>Implementing a Dynamic Queue</a:t>
            </a: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6317105" y="3471863"/>
            <a:ext cx="562571" cy="521494"/>
          </a:xfrm>
          <a:prstGeom prst="roundRect">
            <a:avLst>
              <a:gd name="adj" fmla="val 167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endParaRPr lang="en-US" altLang="en-US" sz="900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6314428" y="3686175"/>
            <a:ext cx="569714" cy="89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6459087" y="3472757"/>
            <a:ext cx="246919" cy="211309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0828" tIns="24908" rIns="50828" bIns="2490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125" b="1" i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7092202" y="3031628"/>
            <a:ext cx="562571" cy="522387"/>
          </a:xfrm>
          <a:prstGeom prst="roundRect">
            <a:avLst>
              <a:gd name="adj" fmla="val 167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endParaRPr lang="en-US" altLang="en-US" sz="900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7089525" y="3245942"/>
            <a:ext cx="569714" cy="89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7244006" y="3034309"/>
            <a:ext cx="267891" cy="21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28" tIns="24908" rIns="50828" bIns="2490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125" b="1" i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347" name="AutoShape 12"/>
          <p:cNvSpPr>
            <a:spLocks noChangeArrowheads="1"/>
          </p:cNvSpPr>
          <p:nvPr/>
        </p:nvSpPr>
        <p:spPr bwMode="auto">
          <a:xfrm>
            <a:off x="7316338" y="3785296"/>
            <a:ext cx="174784" cy="211309"/>
          </a:xfrm>
          <a:prstGeom prst="roundRect">
            <a:avLst>
              <a:gd name="adj" fmla="val 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0828" tIns="24908" rIns="50828" bIns="2490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125" b="1" i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 flipV="1">
            <a:off x="6799309" y="3554909"/>
            <a:ext cx="286643" cy="240209"/>
          </a:xfrm>
          <a:prstGeom prst="line">
            <a:avLst/>
          </a:prstGeom>
          <a:noFill/>
          <a:ln w="507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4349" name="AutoShape 14"/>
          <p:cNvSpPr>
            <a:spLocks noChangeArrowheads="1"/>
          </p:cNvSpPr>
          <p:nvPr/>
        </p:nvSpPr>
        <p:spPr bwMode="auto">
          <a:xfrm>
            <a:off x="7238649" y="4034434"/>
            <a:ext cx="343099" cy="211309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0828" tIns="24908" rIns="50828" bIns="2490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125" b="1" i="1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7317231" y="3457575"/>
            <a:ext cx="43755" cy="311646"/>
          </a:xfrm>
          <a:prstGeom prst="line">
            <a:avLst/>
          </a:prstGeom>
          <a:noFill/>
          <a:ln w="507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4351" name="AutoShape 16"/>
          <p:cNvSpPr>
            <a:spLocks noChangeArrowheads="1"/>
          </p:cNvSpPr>
          <p:nvPr/>
        </p:nvSpPr>
        <p:spPr bwMode="auto">
          <a:xfrm>
            <a:off x="5338009" y="3901380"/>
            <a:ext cx="562571" cy="310754"/>
          </a:xfrm>
          <a:prstGeom prst="roundRect">
            <a:avLst>
              <a:gd name="adj" fmla="val 287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tr-TR" altLang="en-US" sz="900" dirty="0" err="1"/>
              <a:t>front</a:t>
            </a:r>
            <a:endParaRPr lang="en-US" altLang="en-US" sz="900" dirty="0"/>
          </a:p>
        </p:txBody>
      </p:sp>
      <p:sp>
        <p:nvSpPr>
          <p:cNvPr id="14352" name="Line 18"/>
          <p:cNvSpPr>
            <a:spLocks noChangeShapeType="1"/>
          </p:cNvSpPr>
          <p:nvPr/>
        </p:nvSpPr>
        <p:spPr bwMode="auto">
          <a:xfrm flipV="1">
            <a:off x="5643807" y="2967337"/>
            <a:ext cx="651867" cy="1092101"/>
          </a:xfrm>
          <a:prstGeom prst="line">
            <a:avLst/>
          </a:prstGeom>
          <a:noFill/>
          <a:ln w="507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4353" name="AutoShape 19"/>
          <p:cNvSpPr>
            <a:spLocks noChangeArrowheads="1"/>
          </p:cNvSpPr>
          <p:nvPr/>
        </p:nvSpPr>
        <p:spPr bwMode="auto">
          <a:xfrm>
            <a:off x="6291209" y="2614613"/>
            <a:ext cx="562571" cy="521494"/>
          </a:xfrm>
          <a:prstGeom prst="roundRect">
            <a:avLst>
              <a:gd name="adj" fmla="val 167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endParaRPr lang="en-US" altLang="en-US" sz="900"/>
          </a:p>
        </p:txBody>
      </p:sp>
      <p:sp>
        <p:nvSpPr>
          <p:cNvPr id="14354" name="Line 20"/>
          <p:cNvSpPr>
            <a:spLocks noChangeShapeType="1"/>
          </p:cNvSpPr>
          <p:nvPr/>
        </p:nvSpPr>
        <p:spPr bwMode="auto">
          <a:xfrm>
            <a:off x="6288532" y="2828925"/>
            <a:ext cx="569714" cy="89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4355" name="AutoShape 21"/>
          <p:cNvSpPr>
            <a:spLocks noChangeArrowheads="1"/>
          </p:cNvSpPr>
          <p:nvPr/>
        </p:nvSpPr>
        <p:spPr bwMode="auto">
          <a:xfrm>
            <a:off x="6444799" y="2622651"/>
            <a:ext cx="246919" cy="211309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0828" tIns="24908" rIns="50828" bIns="2490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125" b="1" i="1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356" name="Line 22"/>
          <p:cNvSpPr>
            <a:spLocks noChangeShapeType="1"/>
          </p:cNvSpPr>
          <p:nvPr/>
        </p:nvSpPr>
        <p:spPr bwMode="auto">
          <a:xfrm flipH="1">
            <a:off x="6440336" y="2976265"/>
            <a:ext cx="70544" cy="489347"/>
          </a:xfrm>
          <a:prstGeom prst="line">
            <a:avLst/>
          </a:prstGeom>
          <a:noFill/>
          <a:ln w="507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87068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257175" y="2614612"/>
            <a:ext cx="4231378" cy="2422625"/>
          </a:xfrm>
        </p:spPr>
        <p:txBody>
          <a:bodyPr>
            <a:normAutofit/>
          </a:bodyPr>
          <a:lstStyle/>
          <a:p>
            <a:pPr>
              <a:tabLst>
                <a:tab pos="512564" algn="l"/>
                <a:tab pos="1026914" algn="l"/>
                <a:tab pos="1541264" algn="l"/>
                <a:tab pos="2055614" algn="l"/>
                <a:tab pos="2569964" algn="l"/>
                <a:tab pos="3084314" algn="l"/>
                <a:tab pos="3598664" algn="l"/>
                <a:tab pos="4113014" algn="l"/>
                <a:tab pos="4627364" algn="l"/>
                <a:tab pos="5141714" algn="l"/>
                <a:tab pos="5656064" algn="l"/>
              </a:tabLst>
              <a:defRPr/>
            </a:pPr>
            <a:r>
              <a:rPr lang="en-GB" sz="1800" dirty="0"/>
              <a:t>We use a linked list with both a </a:t>
            </a:r>
            <a:r>
              <a:rPr lang="en-GB" sz="1800" dirty="0">
                <a:solidFill>
                  <a:srgbClr val="FF0000"/>
                </a:solidFill>
              </a:rPr>
              <a:t>head and a tail pointer</a:t>
            </a:r>
            <a:r>
              <a:rPr lang="en-GB" sz="1800" dirty="0"/>
              <a:t>.</a:t>
            </a:r>
          </a:p>
          <a:p>
            <a:pPr>
              <a:tabLst>
                <a:tab pos="512564" algn="l"/>
                <a:tab pos="1026914" algn="l"/>
                <a:tab pos="1541264" algn="l"/>
                <a:tab pos="2055614" algn="l"/>
                <a:tab pos="2569964" algn="l"/>
                <a:tab pos="3084314" algn="l"/>
                <a:tab pos="3598664" algn="l"/>
                <a:tab pos="4113014" algn="l"/>
                <a:tab pos="4627364" algn="l"/>
                <a:tab pos="5141714" algn="l"/>
                <a:tab pos="5656064" algn="l"/>
              </a:tabLst>
              <a:defRPr/>
            </a:pPr>
            <a:r>
              <a:rPr lang="en-GB" sz="1800" dirty="0"/>
              <a:t>The head </a:t>
            </a:r>
            <a:r>
              <a:rPr lang="en-GB" sz="1800" dirty="0" err="1"/>
              <a:t>ptr</a:t>
            </a:r>
            <a:r>
              <a:rPr lang="en-GB" sz="1800" dirty="0"/>
              <a:t> points to the front of the list.</a:t>
            </a:r>
          </a:p>
          <a:p>
            <a:pPr>
              <a:tabLst>
                <a:tab pos="512564" algn="l"/>
                <a:tab pos="1026914" algn="l"/>
                <a:tab pos="1541264" algn="l"/>
                <a:tab pos="2055614" algn="l"/>
                <a:tab pos="2569964" algn="l"/>
                <a:tab pos="3084314" algn="l"/>
                <a:tab pos="3598664" algn="l"/>
                <a:tab pos="4113014" algn="l"/>
                <a:tab pos="4627364" algn="l"/>
                <a:tab pos="5141714" algn="l"/>
                <a:tab pos="5656064" algn="l"/>
              </a:tabLst>
              <a:defRPr/>
            </a:pPr>
            <a:r>
              <a:rPr lang="en-GB" sz="1800" dirty="0"/>
              <a:t>The tail </a:t>
            </a:r>
            <a:r>
              <a:rPr lang="en-GB" sz="1800" dirty="0" err="1"/>
              <a:t>ptr</a:t>
            </a:r>
            <a:r>
              <a:rPr lang="en-GB" sz="1800" dirty="0"/>
              <a:t> points to the rear of the list.</a:t>
            </a:r>
          </a:p>
          <a:p>
            <a:pPr>
              <a:tabLst>
                <a:tab pos="512564" algn="l"/>
                <a:tab pos="1026914" algn="l"/>
                <a:tab pos="1541264" algn="l"/>
                <a:tab pos="2055614" algn="l"/>
                <a:tab pos="2569964" algn="l"/>
                <a:tab pos="3084314" algn="l"/>
                <a:tab pos="3598664" algn="l"/>
                <a:tab pos="4113014" algn="l"/>
                <a:tab pos="4627364" algn="l"/>
                <a:tab pos="5141714" algn="l"/>
                <a:tab pos="5656064" algn="l"/>
              </a:tabLst>
              <a:defRPr/>
            </a:pPr>
            <a:r>
              <a:rPr lang="en-US" sz="1800" dirty="0"/>
              <a:t>Advantage: As the size of the linked list is not fixed, the queue is NEVER full.</a:t>
            </a:r>
          </a:p>
          <a:p>
            <a:pPr>
              <a:tabLst>
                <a:tab pos="512564" algn="l"/>
                <a:tab pos="1026914" algn="l"/>
                <a:tab pos="1541264" algn="l"/>
                <a:tab pos="2055614" algn="l"/>
                <a:tab pos="2569964" algn="l"/>
                <a:tab pos="3084314" algn="l"/>
                <a:tab pos="3598664" algn="l"/>
                <a:tab pos="4113014" algn="l"/>
                <a:tab pos="4627364" algn="l"/>
                <a:tab pos="5141714" algn="l"/>
                <a:tab pos="5656064" algn="l"/>
              </a:tabLst>
              <a:defRPr/>
            </a:pPr>
            <a:endParaRPr lang="en-GB" sz="1800" dirty="0"/>
          </a:p>
        </p:txBody>
      </p:sp>
      <p:sp>
        <p:nvSpPr>
          <p:cNvPr id="14358" name="AutoShape 29"/>
          <p:cNvSpPr>
            <a:spLocks noChangeArrowheads="1"/>
          </p:cNvSpPr>
          <p:nvPr/>
        </p:nvSpPr>
        <p:spPr bwMode="auto">
          <a:xfrm>
            <a:off x="6194322" y="4358826"/>
            <a:ext cx="562571" cy="310754"/>
          </a:xfrm>
          <a:prstGeom prst="roundRect">
            <a:avLst>
              <a:gd name="adj" fmla="val 287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tr-TR" altLang="en-US" sz="900" dirty="0" err="1"/>
              <a:t>rear</a:t>
            </a:r>
            <a:endParaRPr lang="en-US" altLang="en-US" sz="900" dirty="0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flipV="1">
            <a:off x="6652257" y="4323308"/>
            <a:ext cx="603647" cy="202704"/>
          </a:xfrm>
          <a:prstGeom prst="line">
            <a:avLst/>
          </a:prstGeom>
          <a:noFill/>
          <a:ln w="507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4360" name="AutoShape 32"/>
          <p:cNvSpPr>
            <a:spLocks noChangeArrowheads="1"/>
          </p:cNvSpPr>
          <p:nvPr/>
        </p:nvSpPr>
        <p:spPr bwMode="auto">
          <a:xfrm>
            <a:off x="5288405" y="4224634"/>
            <a:ext cx="551490" cy="17912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0828" tIns="24908" rIns="50828" bIns="2490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900" b="1"/>
              <a:t>head_ptr</a:t>
            </a:r>
          </a:p>
        </p:txBody>
      </p:sp>
    </p:spTree>
    <p:extLst>
      <p:ext uri="{BB962C8B-B14F-4D97-AF65-F5344CB8AC3E}">
        <p14:creationId xmlns:p14="http://schemas.microsoft.com/office/powerpoint/2010/main" val="2465377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1131095"/>
            <a:ext cx="5915025" cy="805755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+mn-lt"/>
              </a:rPr>
              <a:t>Linked Queues: Operations</a:t>
            </a: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4229100" y="2571750"/>
            <a:ext cx="557213" cy="300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47" name="Line 23"/>
          <p:cNvSpPr>
            <a:spLocks noChangeShapeType="1"/>
          </p:cNvSpPr>
          <p:nvPr/>
        </p:nvSpPr>
        <p:spPr bwMode="auto">
          <a:xfrm>
            <a:off x="4614863" y="2571750"/>
            <a:ext cx="0" cy="300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48" name="Line 24"/>
          <p:cNvSpPr>
            <a:spLocks noChangeShapeType="1"/>
          </p:cNvSpPr>
          <p:nvPr/>
        </p:nvSpPr>
        <p:spPr bwMode="auto">
          <a:xfrm>
            <a:off x="3929062" y="2633366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3422750" y="2528889"/>
            <a:ext cx="573286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/>
              <a:t>Front</a:t>
            </a:r>
            <a:endParaRPr lang="en-US" altLang="zh-CN" sz="1125" baseline="-25000"/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5214937" y="3257552"/>
            <a:ext cx="385763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/>
              <a:t>x</a:t>
            </a:r>
            <a:endParaRPr lang="en-US" altLang="zh-CN" sz="1125" baseline="-25000"/>
          </a:p>
        </p:txBody>
      </p:sp>
      <p:sp>
        <p:nvSpPr>
          <p:cNvPr id="180251" name="Rectangle 27"/>
          <p:cNvSpPr>
            <a:spLocks noChangeArrowheads="1"/>
          </p:cNvSpPr>
          <p:nvPr/>
        </p:nvSpPr>
        <p:spPr bwMode="auto">
          <a:xfrm>
            <a:off x="4229100" y="2571750"/>
            <a:ext cx="385763" cy="3000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>
            <a:off x="3929062" y="2812852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3414713" y="2708376"/>
            <a:ext cx="581323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 dirty="0"/>
              <a:t>Rear</a:t>
            </a:r>
            <a:endParaRPr lang="en-US" altLang="zh-CN" sz="1125" baseline="-25000" dirty="0"/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614862" y="2614614"/>
            <a:ext cx="385763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/>
              <a:t>/</a:t>
            </a:r>
            <a:endParaRPr lang="en-US" altLang="zh-CN" sz="1125" baseline="-25000"/>
          </a:p>
        </p:txBody>
      </p:sp>
      <p:sp>
        <p:nvSpPr>
          <p:cNvPr id="180255" name="Rectangle 31"/>
          <p:cNvSpPr>
            <a:spLocks noChangeArrowheads="1"/>
          </p:cNvSpPr>
          <p:nvPr/>
        </p:nvSpPr>
        <p:spPr bwMode="auto">
          <a:xfrm>
            <a:off x="4204990" y="3214687"/>
            <a:ext cx="557213" cy="300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56" name="Line 32"/>
          <p:cNvSpPr>
            <a:spLocks noChangeShapeType="1"/>
          </p:cNvSpPr>
          <p:nvPr/>
        </p:nvSpPr>
        <p:spPr bwMode="auto">
          <a:xfrm>
            <a:off x="4590753" y="3214687"/>
            <a:ext cx="0" cy="300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>
            <a:off x="3904953" y="3276303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3433464" y="3171827"/>
            <a:ext cx="538461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 dirty="0"/>
              <a:t>Front</a:t>
            </a:r>
            <a:endParaRPr lang="en-US" altLang="zh-CN" sz="1125" baseline="-25000" dirty="0"/>
          </a:p>
        </p:txBody>
      </p:sp>
      <p:sp>
        <p:nvSpPr>
          <p:cNvPr id="180259" name="Rectangle 35"/>
          <p:cNvSpPr>
            <a:spLocks noChangeArrowheads="1"/>
          </p:cNvSpPr>
          <p:nvPr/>
        </p:nvSpPr>
        <p:spPr bwMode="auto">
          <a:xfrm>
            <a:off x="4204990" y="3214687"/>
            <a:ext cx="385763" cy="3000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60" name="Line 36"/>
          <p:cNvSpPr>
            <a:spLocks noChangeShapeType="1"/>
          </p:cNvSpPr>
          <p:nvPr/>
        </p:nvSpPr>
        <p:spPr bwMode="auto">
          <a:xfrm>
            <a:off x="3904954" y="3455791"/>
            <a:ext cx="281285" cy="1875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61" name="Text Box 37"/>
          <p:cNvSpPr txBox="1">
            <a:spLocks noChangeArrowheads="1"/>
          </p:cNvSpPr>
          <p:nvPr/>
        </p:nvSpPr>
        <p:spPr bwMode="auto">
          <a:xfrm>
            <a:off x="3422750" y="3351313"/>
            <a:ext cx="549175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 dirty="0"/>
              <a:t>Rear</a:t>
            </a:r>
            <a:endParaRPr lang="en-US" altLang="zh-CN" sz="1125" baseline="-25000" dirty="0"/>
          </a:p>
        </p:txBody>
      </p:sp>
      <p:sp>
        <p:nvSpPr>
          <p:cNvPr id="180262" name="Text Box 38"/>
          <p:cNvSpPr txBox="1">
            <a:spLocks noChangeArrowheads="1"/>
          </p:cNvSpPr>
          <p:nvPr/>
        </p:nvSpPr>
        <p:spPr bwMode="auto">
          <a:xfrm>
            <a:off x="5472112" y="3257552"/>
            <a:ext cx="385763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/>
              <a:t>/</a:t>
            </a:r>
            <a:endParaRPr lang="en-US" altLang="zh-CN" sz="1125" baseline="-25000"/>
          </a:p>
        </p:txBody>
      </p:sp>
      <p:sp>
        <p:nvSpPr>
          <p:cNvPr id="180263" name="Rectangle 39"/>
          <p:cNvSpPr>
            <a:spLocks noChangeArrowheads="1"/>
          </p:cNvSpPr>
          <p:nvPr/>
        </p:nvSpPr>
        <p:spPr bwMode="auto">
          <a:xfrm>
            <a:off x="5094387" y="3214687"/>
            <a:ext cx="557213" cy="300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64" name="Line 40"/>
          <p:cNvSpPr>
            <a:spLocks noChangeShapeType="1"/>
          </p:cNvSpPr>
          <p:nvPr/>
        </p:nvSpPr>
        <p:spPr bwMode="auto">
          <a:xfrm>
            <a:off x="5480150" y="3214687"/>
            <a:ext cx="0" cy="300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66" name="Line 42"/>
          <p:cNvSpPr>
            <a:spLocks noChangeShapeType="1"/>
          </p:cNvSpPr>
          <p:nvPr/>
        </p:nvSpPr>
        <p:spPr bwMode="auto">
          <a:xfrm>
            <a:off x="4786312" y="3378101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67" name="Line 43"/>
          <p:cNvSpPr>
            <a:spLocks noChangeShapeType="1"/>
          </p:cNvSpPr>
          <p:nvPr/>
        </p:nvSpPr>
        <p:spPr bwMode="auto">
          <a:xfrm>
            <a:off x="4186237" y="3643313"/>
            <a:ext cx="7286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68" name="Line 44"/>
          <p:cNvSpPr>
            <a:spLocks noChangeShapeType="1"/>
          </p:cNvSpPr>
          <p:nvPr/>
        </p:nvSpPr>
        <p:spPr bwMode="auto">
          <a:xfrm flipV="1">
            <a:off x="4914900" y="3471863"/>
            <a:ext cx="17145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69" name="Text Box 45"/>
          <p:cNvSpPr txBox="1">
            <a:spLocks noChangeArrowheads="1"/>
          </p:cNvSpPr>
          <p:nvPr/>
        </p:nvSpPr>
        <p:spPr bwMode="auto">
          <a:xfrm>
            <a:off x="5214937" y="4114802"/>
            <a:ext cx="385763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/>
              <a:t>x</a:t>
            </a:r>
            <a:endParaRPr lang="en-US" altLang="zh-CN" sz="1125" baseline="-25000"/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4204990" y="4071937"/>
            <a:ext cx="557213" cy="300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71" name="Line 47"/>
          <p:cNvSpPr>
            <a:spLocks noChangeShapeType="1"/>
          </p:cNvSpPr>
          <p:nvPr/>
        </p:nvSpPr>
        <p:spPr bwMode="auto">
          <a:xfrm>
            <a:off x="4590753" y="4071937"/>
            <a:ext cx="0" cy="300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72" name="Line 48"/>
          <p:cNvSpPr>
            <a:spLocks noChangeShapeType="1"/>
          </p:cNvSpPr>
          <p:nvPr/>
        </p:nvSpPr>
        <p:spPr bwMode="auto">
          <a:xfrm>
            <a:off x="3904953" y="4133553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73" name="Text Box 49"/>
          <p:cNvSpPr txBox="1">
            <a:spLocks noChangeArrowheads="1"/>
          </p:cNvSpPr>
          <p:nvPr/>
        </p:nvSpPr>
        <p:spPr bwMode="auto">
          <a:xfrm>
            <a:off x="3390602" y="4029077"/>
            <a:ext cx="581323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 dirty="0"/>
              <a:t>Front</a:t>
            </a:r>
            <a:endParaRPr lang="en-US" altLang="zh-CN" sz="1125" baseline="-25000" dirty="0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4204990" y="4071937"/>
            <a:ext cx="385763" cy="3000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75" name="Line 51"/>
          <p:cNvSpPr>
            <a:spLocks noChangeShapeType="1"/>
          </p:cNvSpPr>
          <p:nvPr/>
        </p:nvSpPr>
        <p:spPr bwMode="auto">
          <a:xfrm>
            <a:off x="3904954" y="4313041"/>
            <a:ext cx="281285" cy="1875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76" name="Text Box 52"/>
          <p:cNvSpPr txBox="1">
            <a:spLocks noChangeArrowheads="1"/>
          </p:cNvSpPr>
          <p:nvPr/>
        </p:nvSpPr>
        <p:spPr bwMode="auto">
          <a:xfrm>
            <a:off x="3371851" y="4208563"/>
            <a:ext cx="600074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 dirty="0"/>
              <a:t>Rear</a:t>
            </a:r>
            <a:endParaRPr lang="en-US" altLang="zh-CN" sz="1125" baseline="-25000" dirty="0"/>
          </a:p>
        </p:txBody>
      </p:sp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5094387" y="4071937"/>
            <a:ext cx="557213" cy="300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79" name="Line 55"/>
          <p:cNvSpPr>
            <a:spLocks noChangeShapeType="1"/>
          </p:cNvSpPr>
          <p:nvPr/>
        </p:nvSpPr>
        <p:spPr bwMode="auto">
          <a:xfrm>
            <a:off x="5480150" y="4071937"/>
            <a:ext cx="0" cy="300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80" name="Line 56"/>
          <p:cNvSpPr>
            <a:spLocks noChangeShapeType="1"/>
          </p:cNvSpPr>
          <p:nvPr/>
        </p:nvSpPr>
        <p:spPr bwMode="auto">
          <a:xfrm>
            <a:off x="4786312" y="4235351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81" name="Line 57"/>
          <p:cNvSpPr>
            <a:spLocks noChangeShapeType="1"/>
          </p:cNvSpPr>
          <p:nvPr/>
        </p:nvSpPr>
        <p:spPr bwMode="auto">
          <a:xfrm>
            <a:off x="4186237" y="4500563"/>
            <a:ext cx="1585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83" name="Text Box 59"/>
          <p:cNvSpPr txBox="1">
            <a:spLocks noChangeArrowheads="1"/>
          </p:cNvSpPr>
          <p:nvPr/>
        </p:nvSpPr>
        <p:spPr bwMode="auto">
          <a:xfrm>
            <a:off x="6072187" y="4114802"/>
            <a:ext cx="385763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/>
              <a:t>y</a:t>
            </a:r>
            <a:endParaRPr lang="en-US" altLang="zh-CN" sz="1125" baseline="-25000"/>
          </a:p>
        </p:txBody>
      </p:sp>
      <p:sp>
        <p:nvSpPr>
          <p:cNvPr id="180284" name="Text Box 60"/>
          <p:cNvSpPr txBox="1">
            <a:spLocks noChangeArrowheads="1"/>
          </p:cNvSpPr>
          <p:nvPr/>
        </p:nvSpPr>
        <p:spPr bwMode="auto">
          <a:xfrm>
            <a:off x="6329362" y="4114802"/>
            <a:ext cx="385763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/>
              <a:t>/</a:t>
            </a:r>
            <a:endParaRPr lang="en-US" altLang="zh-CN" sz="1125" baseline="-25000"/>
          </a:p>
        </p:txBody>
      </p:sp>
      <p:sp>
        <p:nvSpPr>
          <p:cNvPr id="180285" name="Rectangle 61"/>
          <p:cNvSpPr>
            <a:spLocks noChangeArrowheads="1"/>
          </p:cNvSpPr>
          <p:nvPr/>
        </p:nvSpPr>
        <p:spPr bwMode="auto">
          <a:xfrm>
            <a:off x="5951637" y="4071937"/>
            <a:ext cx="557213" cy="300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86" name="Line 62"/>
          <p:cNvSpPr>
            <a:spLocks noChangeShapeType="1"/>
          </p:cNvSpPr>
          <p:nvPr/>
        </p:nvSpPr>
        <p:spPr bwMode="auto">
          <a:xfrm>
            <a:off x="6337400" y="4071937"/>
            <a:ext cx="0" cy="300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87" name="Line 63"/>
          <p:cNvSpPr>
            <a:spLocks noChangeShapeType="1"/>
          </p:cNvSpPr>
          <p:nvPr/>
        </p:nvSpPr>
        <p:spPr bwMode="auto">
          <a:xfrm flipV="1">
            <a:off x="5557837" y="4235353"/>
            <a:ext cx="385763" cy="80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88" name="Line 64"/>
          <p:cNvSpPr>
            <a:spLocks noChangeShapeType="1"/>
          </p:cNvSpPr>
          <p:nvPr/>
        </p:nvSpPr>
        <p:spPr bwMode="auto">
          <a:xfrm flipV="1">
            <a:off x="5772150" y="4329113"/>
            <a:ext cx="17145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90" name="Rectangle 66"/>
          <p:cNvSpPr>
            <a:spLocks noChangeArrowheads="1"/>
          </p:cNvSpPr>
          <p:nvPr/>
        </p:nvSpPr>
        <p:spPr bwMode="auto">
          <a:xfrm>
            <a:off x="4204990" y="4886325"/>
            <a:ext cx="557213" cy="300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91" name="Line 67"/>
          <p:cNvSpPr>
            <a:spLocks noChangeShapeType="1"/>
          </p:cNvSpPr>
          <p:nvPr/>
        </p:nvSpPr>
        <p:spPr bwMode="auto">
          <a:xfrm>
            <a:off x="4590753" y="4886325"/>
            <a:ext cx="0" cy="300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92" name="Line 68"/>
          <p:cNvSpPr>
            <a:spLocks noChangeShapeType="1"/>
          </p:cNvSpPr>
          <p:nvPr/>
        </p:nvSpPr>
        <p:spPr bwMode="auto">
          <a:xfrm>
            <a:off x="3904953" y="4947941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93" name="Text Box 69"/>
          <p:cNvSpPr txBox="1">
            <a:spLocks noChangeArrowheads="1"/>
          </p:cNvSpPr>
          <p:nvPr/>
        </p:nvSpPr>
        <p:spPr bwMode="auto">
          <a:xfrm>
            <a:off x="3371851" y="4843464"/>
            <a:ext cx="600074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 dirty="0"/>
              <a:t>Front</a:t>
            </a:r>
            <a:endParaRPr lang="en-US" altLang="zh-CN" sz="1125" baseline="-25000" dirty="0"/>
          </a:p>
        </p:txBody>
      </p:sp>
      <p:sp>
        <p:nvSpPr>
          <p:cNvPr id="180294" name="Rectangle 70"/>
          <p:cNvSpPr>
            <a:spLocks noChangeArrowheads="1"/>
          </p:cNvSpPr>
          <p:nvPr/>
        </p:nvSpPr>
        <p:spPr bwMode="auto">
          <a:xfrm>
            <a:off x="4204990" y="4886325"/>
            <a:ext cx="385763" cy="3000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295" name="Line 71"/>
          <p:cNvSpPr>
            <a:spLocks noChangeShapeType="1"/>
          </p:cNvSpPr>
          <p:nvPr/>
        </p:nvSpPr>
        <p:spPr bwMode="auto">
          <a:xfrm>
            <a:off x="3904954" y="5127429"/>
            <a:ext cx="281285" cy="1875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296" name="Text Box 72"/>
          <p:cNvSpPr txBox="1">
            <a:spLocks noChangeArrowheads="1"/>
          </p:cNvSpPr>
          <p:nvPr/>
        </p:nvSpPr>
        <p:spPr bwMode="auto">
          <a:xfrm>
            <a:off x="3339705" y="5022951"/>
            <a:ext cx="632220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 dirty="0"/>
              <a:t>Rear</a:t>
            </a:r>
            <a:endParaRPr lang="en-US" altLang="zh-CN" sz="1125" baseline="-25000" dirty="0"/>
          </a:p>
        </p:txBody>
      </p:sp>
      <p:sp>
        <p:nvSpPr>
          <p:cNvPr id="180299" name="Line 75"/>
          <p:cNvSpPr>
            <a:spLocks noChangeShapeType="1"/>
          </p:cNvSpPr>
          <p:nvPr/>
        </p:nvSpPr>
        <p:spPr bwMode="auto">
          <a:xfrm>
            <a:off x="4700588" y="4800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300" name="Line 76"/>
          <p:cNvSpPr>
            <a:spLocks noChangeShapeType="1"/>
          </p:cNvSpPr>
          <p:nvPr/>
        </p:nvSpPr>
        <p:spPr bwMode="auto">
          <a:xfrm>
            <a:off x="4186237" y="5314950"/>
            <a:ext cx="1585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301" name="Text Box 77"/>
          <p:cNvSpPr txBox="1">
            <a:spLocks noChangeArrowheads="1"/>
          </p:cNvSpPr>
          <p:nvPr/>
        </p:nvSpPr>
        <p:spPr bwMode="auto">
          <a:xfrm>
            <a:off x="6072187" y="4929189"/>
            <a:ext cx="385763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/>
              <a:t>y</a:t>
            </a:r>
            <a:endParaRPr lang="en-US" altLang="zh-CN" sz="1125" baseline="-25000"/>
          </a:p>
        </p:txBody>
      </p:sp>
      <p:sp>
        <p:nvSpPr>
          <p:cNvPr id="180302" name="Text Box 78"/>
          <p:cNvSpPr txBox="1">
            <a:spLocks noChangeArrowheads="1"/>
          </p:cNvSpPr>
          <p:nvPr/>
        </p:nvSpPr>
        <p:spPr bwMode="auto">
          <a:xfrm>
            <a:off x="6329362" y="4929189"/>
            <a:ext cx="385763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25" i="1"/>
              <a:t>/</a:t>
            </a:r>
            <a:endParaRPr lang="en-US" altLang="zh-CN" sz="1125" baseline="-25000"/>
          </a:p>
        </p:txBody>
      </p:sp>
      <p:sp>
        <p:nvSpPr>
          <p:cNvPr id="180303" name="Rectangle 79"/>
          <p:cNvSpPr>
            <a:spLocks noChangeArrowheads="1"/>
          </p:cNvSpPr>
          <p:nvPr/>
        </p:nvSpPr>
        <p:spPr bwMode="auto">
          <a:xfrm>
            <a:off x="5951637" y="4886325"/>
            <a:ext cx="557213" cy="300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180304" name="Line 80"/>
          <p:cNvSpPr>
            <a:spLocks noChangeShapeType="1"/>
          </p:cNvSpPr>
          <p:nvPr/>
        </p:nvSpPr>
        <p:spPr bwMode="auto">
          <a:xfrm>
            <a:off x="6337400" y="4886325"/>
            <a:ext cx="0" cy="300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306" name="Line 82"/>
          <p:cNvSpPr>
            <a:spLocks noChangeShapeType="1"/>
          </p:cNvSpPr>
          <p:nvPr/>
        </p:nvSpPr>
        <p:spPr bwMode="auto">
          <a:xfrm flipV="1">
            <a:off x="5772150" y="5143500"/>
            <a:ext cx="17145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307" name="Line 83"/>
          <p:cNvSpPr>
            <a:spLocks noChangeShapeType="1"/>
          </p:cNvSpPr>
          <p:nvPr/>
        </p:nvSpPr>
        <p:spPr bwMode="auto">
          <a:xfrm flipV="1">
            <a:off x="4700588" y="4800600"/>
            <a:ext cx="0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308" name="Line 84"/>
          <p:cNvSpPr>
            <a:spLocks noChangeShapeType="1"/>
          </p:cNvSpPr>
          <p:nvPr/>
        </p:nvSpPr>
        <p:spPr bwMode="auto">
          <a:xfrm>
            <a:off x="6072188" y="4800600"/>
            <a:ext cx="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180309" name="Text Box 85"/>
          <p:cNvSpPr txBox="1">
            <a:spLocks noChangeArrowheads="1"/>
          </p:cNvSpPr>
          <p:nvPr/>
        </p:nvSpPr>
        <p:spPr bwMode="auto">
          <a:xfrm>
            <a:off x="2214563" y="2614613"/>
            <a:ext cx="12001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/>
              <a:t>Empty Queue</a:t>
            </a:r>
          </a:p>
        </p:txBody>
      </p:sp>
      <p:sp>
        <p:nvSpPr>
          <p:cNvPr id="180310" name="Text Box 86"/>
          <p:cNvSpPr txBox="1">
            <a:spLocks noChangeArrowheads="1"/>
          </p:cNvSpPr>
          <p:nvPr/>
        </p:nvSpPr>
        <p:spPr bwMode="auto">
          <a:xfrm>
            <a:off x="2214563" y="3214688"/>
            <a:ext cx="12001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 i="1"/>
              <a:t>Enqueue x</a:t>
            </a:r>
          </a:p>
        </p:txBody>
      </p:sp>
      <p:sp>
        <p:nvSpPr>
          <p:cNvPr id="180311" name="Text Box 87"/>
          <p:cNvSpPr txBox="1">
            <a:spLocks noChangeArrowheads="1"/>
          </p:cNvSpPr>
          <p:nvPr/>
        </p:nvSpPr>
        <p:spPr bwMode="auto">
          <a:xfrm>
            <a:off x="2214563" y="4071938"/>
            <a:ext cx="12001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 i="1"/>
              <a:t>Enqueue y</a:t>
            </a:r>
          </a:p>
        </p:txBody>
      </p:sp>
      <p:sp>
        <p:nvSpPr>
          <p:cNvPr id="180312" name="Text Box 88"/>
          <p:cNvSpPr txBox="1">
            <a:spLocks noChangeArrowheads="1"/>
          </p:cNvSpPr>
          <p:nvPr/>
        </p:nvSpPr>
        <p:spPr bwMode="auto">
          <a:xfrm>
            <a:off x="2214563" y="4886325"/>
            <a:ext cx="12001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 i="1"/>
              <a:t>Dequeue x</a:t>
            </a:r>
          </a:p>
        </p:txBody>
      </p:sp>
    </p:spTree>
    <p:extLst>
      <p:ext uri="{BB962C8B-B14F-4D97-AF65-F5344CB8AC3E}">
        <p14:creationId xmlns:p14="http://schemas.microsoft.com/office/powerpoint/2010/main" val="1278496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latin typeface="+mn-lt"/>
              </a:rPr>
              <a:t>Complexities </a:t>
            </a:r>
            <a:r>
              <a:rPr lang="tr-TR" sz="2700" dirty="0">
                <a:latin typeface="+mn-lt"/>
              </a:rPr>
              <a:t>of </a:t>
            </a:r>
            <a:r>
              <a:rPr lang="tr-TR" sz="2700" dirty="0" err="1">
                <a:latin typeface="+mn-lt"/>
              </a:rPr>
              <a:t>Linked</a:t>
            </a:r>
            <a:r>
              <a:rPr lang="en-US" sz="2700" dirty="0">
                <a:latin typeface="+mn-lt"/>
              </a:rPr>
              <a:t> Queue Operations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25266"/>
            <a:ext cx="7478857" cy="3086100"/>
          </a:xfrm>
        </p:spPr>
        <p:txBody>
          <a:bodyPr>
            <a:normAutofit/>
          </a:bodyPr>
          <a:lstStyle/>
          <a:p>
            <a:r>
              <a:rPr lang="en-US" sz="1800" dirty="0"/>
              <a:t>Queue using an underlying linked list:</a:t>
            </a:r>
          </a:p>
          <a:p>
            <a:pPr lvl="1"/>
            <a:r>
              <a:rPr lang="en-US" dirty="0"/>
              <a:t>As long as we have both a head and a tail pointer in the linked list, all operations are </a:t>
            </a:r>
            <a:r>
              <a:rPr lang="en-US" dirty="0">
                <a:solidFill>
                  <a:schemeClr val="accent2"/>
                </a:solidFill>
              </a:rPr>
              <a:t>O(1)</a:t>
            </a:r>
          </a:p>
          <a:p>
            <a:pPr lvl="2"/>
            <a:r>
              <a:rPr lang="en-US" sz="1800" dirty="0"/>
              <a:t>important:</a:t>
            </a:r>
            <a:r>
              <a:rPr lang="tr-TR" sz="1800" dirty="0"/>
              <a:t> </a:t>
            </a:r>
            <a:r>
              <a:rPr lang="en-US" sz="1800" i="1" dirty="0"/>
              <a:t>enqueue()</a:t>
            </a:r>
            <a:r>
              <a:rPr lang="en-US" sz="1800" dirty="0"/>
              <a:t> should use </a:t>
            </a:r>
            <a:r>
              <a:rPr lang="en-US" sz="1800" i="1" dirty="0" err="1"/>
              <a:t>addTail</a:t>
            </a:r>
            <a:r>
              <a:rPr lang="en-US" sz="1800" i="1" dirty="0"/>
              <a:t>()    </a:t>
            </a:r>
            <a:r>
              <a:rPr lang="en-US" sz="1800" dirty="0"/>
              <a:t>  </a:t>
            </a:r>
          </a:p>
          <a:p>
            <a:pPr lvl="2"/>
            <a:r>
              <a:rPr lang="en-US" sz="1800" i="1" dirty="0" err="1"/>
              <a:t>dequeue</a:t>
            </a:r>
            <a:r>
              <a:rPr lang="en-US" sz="1800" i="1" dirty="0"/>
              <a:t>()</a:t>
            </a:r>
            <a:r>
              <a:rPr lang="en-US" sz="1800" dirty="0"/>
              <a:t> should use </a:t>
            </a:r>
            <a:r>
              <a:rPr lang="en-US" sz="1800" i="1" dirty="0" err="1"/>
              <a:t>removeHead</a:t>
            </a:r>
            <a:r>
              <a:rPr lang="en-US" sz="1800" i="1" dirty="0"/>
              <a:t>()</a:t>
            </a:r>
          </a:p>
          <a:p>
            <a:pPr lvl="2">
              <a:buNone/>
            </a:pPr>
            <a:r>
              <a:rPr lang="en-US" sz="1800" i="1" dirty="0"/>
              <a:t>        </a:t>
            </a:r>
            <a:r>
              <a:rPr lang="en-US" sz="1800" dirty="0">
                <a:solidFill>
                  <a:srgbClr val="0000FF"/>
                </a:solidFill>
              </a:rPr>
              <a:t>Why not the other way around? </a:t>
            </a:r>
          </a:p>
          <a:p>
            <a:pPr lvl="1"/>
            <a:r>
              <a:rPr lang="en-US" dirty="0"/>
              <a:t>No need for the list to be doubly-linked</a:t>
            </a:r>
          </a:p>
        </p:txBody>
      </p:sp>
    </p:spTree>
    <p:extLst>
      <p:ext uri="{BB962C8B-B14F-4D97-AF65-F5344CB8AC3E}">
        <p14:creationId xmlns:p14="http://schemas.microsoft.com/office/powerpoint/2010/main" val="15264364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5916" y="998730"/>
            <a:ext cx="6700700" cy="486054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2700" dirty="0">
                <a:latin typeface="+mn-lt"/>
                <a:ea typeface="MS Mincho" panose="02020609040205080304" pitchFamily="49" charset="-128"/>
              </a:rPr>
              <a:t>LL </a:t>
            </a:r>
            <a:r>
              <a:rPr lang="en-US" altLang="en-US" sz="2700" dirty="0">
                <a:latin typeface="+mn-lt"/>
                <a:ea typeface="MS Mincho" panose="02020609040205080304" pitchFamily="49" charset="-128"/>
              </a:rPr>
              <a:t>Applications: Arithmetic with Large Integers </a:t>
            </a:r>
            <a:endParaRPr lang="en-US" altLang="en-US" sz="2700" dirty="0">
              <a:latin typeface="+mn-lt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72" y="1717487"/>
            <a:ext cx="8234880" cy="39424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800" dirty="0">
                <a:cs typeface="Times New Roman" panose="02020603050405020304" pitchFamily="18" charset="0"/>
              </a:rPr>
              <a:t>The 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range of integer values </a:t>
            </a:r>
            <a:r>
              <a:rPr lang="en-US" altLang="en-US" sz="1800" dirty="0">
                <a:cs typeface="Times New Roman" panose="02020603050405020304" pitchFamily="18" charset="0"/>
              </a:rPr>
              <a:t>varies from one computer to another.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dirty="0">
                <a:cs typeface="Times New Roman" panose="02020603050405020304" pitchFamily="18" charset="0"/>
              </a:rPr>
              <a:t>For </a:t>
            </a:r>
            <a:r>
              <a:rPr lang="en-US" altLang="en-US" sz="1800" i="1" dirty="0">
                <a:cs typeface="Times New Roman" panose="02020603050405020304" pitchFamily="18" charset="0"/>
              </a:rPr>
              <a:t>long</a:t>
            </a:r>
            <a:r>
              <a:rPr lang="en-US" altLang="en-US" sz="1800" dirty="0">
                <a:cs typeface="Times New Roman" panose="02020603050405020304" pitchFamily="18" charset="0"/>
              </a:rPr>
              <a:t> integers, the range is typically</a:t>
            </a:r>
            <a:r>
              <a:rPr lang="tr-TR" altLang="en-US" sz="1800" dirty="0">
                <a:cs typeface="Times New Roman" panose="02020603050405020304" pitchFamily="18" charset="0"/>
              </a:rPr>
              <a:t> :  -2</a:t>
            </a:r>
            <a:r>
              <a:rPr lang="tr-TR" altLang="en-US" sz="1800" baseline="30000" dirty="0">
                <a:cs typeface="Times New Roman" panose="02020603050405020304" pitchFamily="18" charset="0"/>
              </a:rPr>
              <a:t>31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to</a:t>
            </a:r>
            <a:r>
              <a:rPr lang="tr-TR" altLang="en-US" sz="1800" dirty="0">
                <a:cs typeface="Times New Roman" panose="02020603050405020304" pitchFamily="18" charset="0"/>
              </a:rPr>
              <a:t> 2</a:t>
            </a:r>
            <a:r>
              <a:rPr lang="tr-TR" altLang="en-US" sz="1800" baseline="30000" dirty="0">
                <a:cs typeface="Times New Roman" panose="02020603050405020304" pitchFamily="18" charset="0"/>
              </a:rPr>
              <a:t>31</a:t>
            </a:r>
            <a:r>
              <a:rPr lang="tr-TR" altLang="en-US" sz="1800" dirty="0">
                <a:cs typeface="Times New Roman" panose="02020603050405020304" pitchFamily="18" charset="0"/>
              </a:rPr>
              <a:t>-1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[-2,147,483,648 to 2,147,483,647]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ea typeface="MS Mincho" panose="02020609040205080304" pitchFamily="49" charset="-128"/>
              </a:rPr>
              <a:t>An integer </a:t>
            </a:r>
            <a:r>
              <a:rPr lang="en-US" altLang="en-US" sz="1800" dirty="0">
                <a:solidFill>
                  <a:srgbClr val="FF0000"/>
                </a:solidFill>
                <a:ea typeface="MS Mincho" panose="02020609040205080304" pitchFamily="49" charset="-128"/>
              </a:rPr>
              <a:t>outside this range </a:t>
            </a:r>
            <a:r>
              <a:rPr lang="en-US" altLang="en-US" sz="1800" dirty="0">
                <a:ea typeface="MS Mincho" panose="02020609040205080304" pitchFamily="49" charset="-128"/>
              </a:rPr>
              <a:t>can not be stored.</a:t>
            </a:r>
          </a:p>
          <a:p>
            <a:pPr eaLnBrk="1" hangingPunct="1"/>
            <a:r>
              <a:rPr lang="en-US" altLang="en-US" sz="1800" dirty="0">
                <a:ea typeface="MS Mincho" panose="02020609040205080304" pitchFamily="49" charset="-128"/>
              </a:rPr>
              <a:t>How can we represent and manipulate large integers that are outside the allowable range?</a:t>
            </a:r>
            <a:r>
              <a:rPr lang="en-US" altLang="en-US" sz="1800" dirty="0"/>
              <a:t> </a:t>
            </a:r>
          </a:p>
          <a:p>
            <a:pPr marL="0" indent="0">
              <a:buNone/>
            </a:pPr>
            <a:r>
              <a:rPr lang="tr-TR" altLang="en-US" sz="1800" dirty="0"/>
              <a:t>S</a:t>
            </a:r>
            <a:r>
              <a:rPr lang="en-US" altLang="en-US" sz="1800" dirty="0" err="1"/>
              <a:t>olution</a:t>
            </a:r>
            <a:r>
              <a:rPr lang="en-US" altLang="en-US" sz="1800" dirty="0"/>
              <a:t>: </a:t>
            </a:r>
            <a:r>
              <a:rPr lang="en-US" altLang="en-US" sz="1800" dirty="0">
                <a:solidFill>
                  <a:srgbClr val="FF0000"/>
                </a:solidFill>
              </a:rPr>
              <a:t>Use a linked list </a:t>
            </a:r>
            <a:r>
              <a:rPr lang="en-US" altLang="en-US" sz="1800" dirty="0"/>
              <a:t>where each node holds a decimal digit of the integer.</a:t>
            </a:r>
          </a:p>
          <a:p>
            <a:pPr marL="0" indent="0">
              <a:buNone/>
            </a:pPr>
            <a:r>
              <a:rPr lang="en-US" altLang="en-US" sz="1500" dirty="0"/>
              <a:t>[Note : Sizes of primitive data types in bytes:</a:t>
            </a:r>
          </a:p>
          <a:p>
            <a:pPr marL="0" indent="0">
              <a:buNone/>
            </a:pPr>
            <a:r>
              <a:rPr lang="en-US" altLang="en-US" sz="1500" dirty="0"/>
              <a:t>Size of char : 1</a:t>
            </a:r>
            <a:br>
              <a:rPr lang="en-US" altLang="en-US" sz="1500" dirty="0"/>
            </a:br>
            <a:r>
              <a:rPr lang="en-US" altLang="en-US" sz="1500" dirty="0"/>
              <a:t>Size of int : 4</a:t>
            </a:r>
            <a:br>
              <a:rPr lang="en-US" altLang="en-US" sz="1500" dirty="0"/>
            </a:br>
            <a:r>
              <a:rPr lang="en-US" altLang="en-US" sz="1500" dirty="0"/>
              <a:t>Size of short int : 2</a:t>
            </a:r>
            <a:br>
              <a:rPr lang="en-US" altLang="en-US" sz="1500" dirty="0"/>
            </a:br>
            <a:r>
              <a:rPr lang="en-US" altLang="en-US" sz="1500" dirty="0"/>
              <a:t>Size of long int : 4</a:t>
            </a:r>
            <a:br>
              <a:rPr lang="en-US" altLang="en-US" sz="1500" dirty="0"/>
            </a:br>
            <a:r>
              <a:rPr lang="en-US" altLang="en-US" sz="1500" dirty="0"/>
              <a:t>Size of float : 4</a:t>
            </a:r>
            <a:br>
              <a:rPr lang="en-US" altLang="en-US" sz="1500" dirty="0"/>
            </a:br>
            <a:r>
              <a:rPr lang="en-US" altLang="en-US" sz="1500" dirty="0"/>
              <a:t>Size of double : 8 </a:t>
            </a:r>
            <a:r>
              <a:rPr lang="tr-TR" altLang="en-US" sz="1500" dirty="0"/>
              <a:t>]</a:t>
            </a:r>
            <a:r>
              <a:rPr lang="en-US" alt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5690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076" y="1268760"/>
            <a:ext cx="6215063" cy="57393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Arithmetic with Large Integers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320" y="2094438"/>
            <a:ext cx="7359361" cy="2895880"/>
          </a:xfrm>
        </p:spPr>
        <p:txBody>
          <a:bodyPr>
            <a:normAutofit/>
          </a:bodyPr>
          <a:lstStyle/>
          <a:p>
            <a:r>
              <a:rPr lang="en-US" sz="1800" dirty="0"/>
              <a:t>Create </a:t>
            </a:r>
            <a:r>
              <a:rPr lang="en-US" sz="1800" dirty="0">
                <a:solidFill>
                  <a:srgbClr val="FF0000"/>
                </a:solidFill>
              </a:rPr>
              <a:t>a linked list for every integer </a:t>
            </a:r>
            <a:r>
              <a:rPr lang="en-US" sz="1800" dirty="0"/>
              <a:t>where data fields of nodes contain decimal digits of the number.</a:t>
            </a:r>
          </a:p>
          <a:p>
            <a:r>
              <a:rPr lang="en-US" sz="1800" dirty="0"/>
              <a:t>If we represent integers this way, there would be no limit to representing any number. </a:t>
            </a:r>
          </a:p>
          <a:p>
            <a:r>
              <a:rPr lang="en-US" sz="1800" dirty="0"/>
              <a:t>We can then perform standard arithmetic on the linked list nodes.</a:t>
            </a:r>
            <a:r>
              <a:rPr lang="tr-TR" sz="1800" dirty="0"/>
              <a:t> </a:t>
            </a:r>
            <a:r>
              <a:rPr lang="en-US" sz="1800" dirty="0"/>
              <a:t>The result of an operation can be stored in another list.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411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825625"/>
            <a:ext cx="8064896" cy="4351338"/>
          </a:xfrm>
        </p:spPr>
        <p:txBody>
          <a:bodyPr/>
          <a:lstStyle/>
          <a:p>
            <a:pPr eaLnBrk="1" hangingPunct="1"/>
            <a:r>
              <a:rPr lang="tr-TR" altLang="en-US" sz="2400" dirty="0">
                <a:cs typeface="Arial" panose="020B0604020202020204" pitchFamily="34" charset="0"/>
              </a:rPr>
              <a:t>We can </a:t>
            </a:r>
            <a:r>
              <a:rPr lang="tr-TR" altLang="en-US" sz="2400" dirty="0" err="1">
                <a:cs typeface="Arial" panose="020B0604020202020204" pitchFamily="34" charset="0"/>
              </a:rPr>
              <a:t>place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cs typeface="Arial" panose="020B0604020202020204" pitchFamily="34" charset="0"/>
              </a:rPr>
              <a:t>address</a:t>
            </a:r>
            <a:r>
              <a:rPr lang="tr-TR" altLang="en-US" sz="2400" dirty="0">
                <a:cs typeface="Arial" panose="020B0604020202020204" pitchFamily="34" charset="0"/>
              </a:rPr>
              <a:t> of </a:t>
            </a:r>
            <a:r>
              <a:rPr lang="en-US" altLang="en-US" sz="2400" dirty="0">
                <a:cs typeface="Arial" panose="020B0604020202020204" pitchFamily="34" charset="0"/>
              </a:rPr>
              <a:t>variable </a:t>
            </a:r>
            <a:r>
              <a:rPr lang="tr-TR" altLang="en-US" sz="2400" dirty="0">
                <a:cs typeface="Arial" panose="020B0604020202020204" pitchFamily="34" charset="0"/>
              </a:rPr>
              <a:t>x </a:t>
            </a:r>
            <a:r>
              <a:rPr lang="tr-TR" altLang="en-US" sz="2400" dirty="0" err="1">
                <a:cs typeface="Arial" panose="020B0604020202020204" pitchFamily="34" charset="0"/>
              </a:rPr>
              <a:t>into</a:t>
            </a:r>
            <a:r>
              <a:rPr lang="tr-TR" altLang="en-US" sz="2400" dirty="0">
                <a:cs typeface="Arial" panose="020B0604020202020204" pitchFamily="34" charset="0"/>
              </a:rPr>
              <a:t> p</a:t>
            </a:r>
          </a:p>
          <a:p>
            <a:pPr marL="0" indent="0" eaLnBrk="1" hangingPunct="1">
              <a:buNone/>
            </a:pPr>
            <a:endParaRPr lang="tr-TR" alt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   </a:t>
            </a:r>
            <a:br>
              <a:rPr lang="en-US" altLang="en-US" sz="2400" dirty="0">
                <a:cs typeface="Arial" panose="020B0604020202020204" pitchFamily="34" charset="0"/>
              </a:rPr>
            </a:br>
            <a:r>
              <a:rPr lang="en-US" altLang="en-US" sz="2400" dirty="0">
                <a:cs typeface="Arial" panose="020B0604020202020204" pitchFamily="34" charset="0"/>
              </a:rPr>
              <a:t>        </a:t>
            </a:r>
            <a:endParaRPr lang="tr-TR" altLang="en-US" sz="2400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tr-TR" altLang="en-US" sz="2400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dirty="0">
                <a:cs typeface="Courier New" panose="02070309020205020404" pitchFamily="49" charset="0"/>
              </a:rPr>
              <a:t>	</a:t>
            </a: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tr-TR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Pointer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p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points</a:t>
            </a:r>
            <a:r>
              <a:rPr lang="tr-TR" altLang="en-US" sz="2400" dirty="0">
                <a:cs typeface="Courier New" panose="02070309020205020404" pitchFamily="49" charset="0"/>
              </a:rPr>
              <a:t> to </a:t>
            </a:r>
            <a:r>
              <a:rPr lang="en-US" altLang="en-US" sz="2400" dirty="0">
                <a:cs typeface="Courier New" panose="02070309020205020404" pitchFamily="49" charset="0"/>
              </a:rPr>
              <a:t>the </a:t>
            </a:r>
            <a:r>
              <a:rPr lang="tr-TR" altLang="en-US" sz="2400" dirty="0" err="1">
                <a:cs typeface="Courier New" panose="02070309020205020404" pitchFamily="49" charset="0"/>
              </a:rPr>
              <a:t>memory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cell</a:t>
            </a:r>
            <a:r>
              <a:rPr lang="en-US" altLang="en-US" sz="2400" dirty="0">
                <a:cs typeface="Courier New" panose="02070309020205020404" pitchFamily="49" charset="0"/>
              </a:rPr>
              <a:t> that holds x</a:t>
            </a:r>
            <a:r>
              <a:rPr lang="tr-TR" altLang="en-US" sz="2400" dirty="0">
                <a:cs typeface="Courier New" panose="02070309020205020404" pitchFamily="49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cs typeface="Courier New" panose="02070309020205020404" pitchFamily="49" charset="0"/>
              </a:rPr>
              <a:t>    </a:t>
            </a:r>
            <a:r>
              <a:rPr lang="tr-TR" altLang="en-US" sz="2400" dirty="0">
                <a:solidFill>
                  <a:srgbClr val="00B0F0"/>
                </a:solidFill>
                <a:cs typeface="Courier New" panose="02070309020205020404" pitchFamily="49" charset="0"/>
              </a:rPr>
              <a:t>*p</a:t>
            </a:r>
            <a:r>
              <a:rPr lang="tr-TR" altLang="en-US" sz="2400" dirty="0">
                <a:cs typeface="Courier New" panose="02070309020205020404" pitchFamily="49" charset="0"/>
              </a:rPr>
              <a:t>: </a:t>
            </a:r>
            <a:r>
              <a:rPr lang="en-US" altLang="en-US" sz="2400" dirty="0">
                <a:cs typeface="Courier New" panose="02070309020205020404" pitchFamily="49" charset="0"/>
              </a:rPr>
              <a:t>the </a:t>
            </a:r>
            <a:r>
              <a:rPr lang="en-US" altLang="en-US" sz="2400" dirty="0">
                <a:solidFill>
                  <a:srgbClr val="00B0F0"/>
                </a:solidFill>
                <a:cs typeface="Courier New" panose="02070309020205020404" pitchFamily="49" charset="0"/>
              </a:rPr>
              <a:t>content of </a:t>
            </a:r>
            <a:r>
              <a:rPr lang="tr-TR" altLang="en-US" sz="2400" dirty="0" err="1">
                <a:solidFill>
                  <a:srgbClr val="00B0F0"/>
                </a:solidFill>
                <a:cs typeface="Courier New" panose="02070309020205020404" pitchFamily="49" charset="0"/>
              </a:rPr>
              <a:t>memory</a:t>
            </a:r>
            <a:r>
              <a:rPr lang="tr-TR" altLang="en-US" sz="24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00B0F0"/>
                </a:solidFill>
                <a:cs typeface="Courier New" panose="02070309020205020404" pitchFamily="49" charset="0"/>
              </a:rPr>
              <a:t>cell</a:t>
            </a:r>
            <a:r>
              <a:rPr lang="tr-TR" altLang="en-US" sz="24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which</a:t>
            </a:r>
            <a:r>
              <a:rPr lang="tr-TR" altLang="en-US" sz="2400" dirty="0">
                <a:cs typeface="Courier New" panose="02070309020205020404" pitchFamily="49" charset="0"/>
              </a:rPr>
              <a:t> is </a:t>
            </a:r>
            <a:r>
              <a:rPr lang="tr-TR" altLang="en-US" sz="2400" dirty="0" err="1">
                <a:cs typeface="Courier New" panose="02070309020205020404" pitchFamily="49" charset="0"/>
              </a:rPr>
              <a:t>pointed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by</a:t>
            </a:r>
            <a:r>
              <a:rPr lang="tr-TR" altLang="en-US" sz="2400" dirty="0">
                <a:cs typeface="Courier New" panose="02070309020205020404" pitchFamily="49" charset="0"/>
              </a:rPr>
              <a:t> p.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 </a:t>
            </a:r>
            <a:r>
              <a:rPr lang="tr-TR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/>
              <a:t>The value inside memory cell is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>
                <a:solidFill>
                  <a:srgbClr val="00B0F0"/>
                </a:solidFill>
                <a:cs typeface="Courier New" panose="02070309020205020404" pitchFamily="49" charset="0"/>
              </a:rPr>
              <a:t>*p</a:t>
            </a:r>
            <a:r>
              <a:rPr lang="en-US" altLang="en-US" sz="2400" dirty="0">
                <a:cs typeface="Courier New" panose="02070309020205020404" pitchFamily="49" charset="0"/>
              </a:rPr>
              <a:t> which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refers to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B0F0"/>
                </a:solidFill>
                <a:cs typeface="Courier New" panose="02070309020205020404" pitchFamily="49" charset="0"/>
              </a:rPr>
              <a:t>x</a:t>
            </a:r>
            <a:r>
              <a:rPr lang="en-US" altLang="en-US" sz="2400" dirty="0">
                <a:cs typeface="Courier New" panose="02070309020205020404" pitchFamily="49" charset="0"/>
              </a:rPr>
              <a:t>.</a:t>
            </a:r>
            <a:endParaRPr lang="tr-TR" altLang="en-US" sz="2400" dirty="0"/>
          </a:p>
        </p:txBody>
      </p:sp>
      <p:grpSp>
        <p:nvGrpSpPr>
          <p:cNvPr id="31748" name="Group 10"/>
          <p:cNvGrpSpPr>
            <a:grpSpLocks/>
          </p:cNvGrpSpPr>
          <p:nvPr/>
        </p:nvGrpSpPr>
        <p:grpSpPr bwMode="auto">
          <a:xfrm>
            <a:off x="1619672" y="3045619"/>
            <a:ext cx="4535488" cy="766762"/>
            <a:chOff x="1066" y="2115"/>
            <a:chExt cx="2857" cy="483"/>
          </a:xfrm>
        </p:grpSpPr>
        <p:sp>
          <p:nvSpPr>
            <p:cNvPr id="4" name="Rectangle 3"/>
            <p:cNvSpPr/>
            <p:nvPr/>
          </p:nvSpPr>
          <p:spPr>
            <a:xfrm>
              <a:off x="2472" y="2115"/>
              <a:ext cx="318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" name="Rectangle 3"/>
            <p:cNvSpPr/>
            <p:nvPr/>
          </p:nvSpPr>
          <p:spPr>
            <a:xfrm>
              <a:off x="3062" y="2115"/>
              <a:ext cx="318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r-TR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2472" y="2348"/>
              <a:ext cx="14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dirty="0">
                  <a:latin typeface="Courier New" panose="02070309020205020404" pitchFamily="49" charset="0"/>
                </a:rPr>
                <a:t>p  </a:t>
              </a:r>
              <a:r>
                <a:rPr lang="en-US" altLang="en-US" dirty="0">
                  <a:latin typeface="Courier New" panose="02070309020205020404" pitchFamily="49" charset="0"/>
                </a:rPr>
                <a:t> </a:t>
              </a:r>
              <a:r>
                <a:rPr lang="tr-TR" altLang="en-US" dirty="0">
                  <a:latin typeface="Courier New" panose="02070309020205020404" pitchFamily="49" charset="0"/>
                </a:rPr>
                <a:t> </a:t>
              </a:r>
              <a:r>
                <a:rPr lang="tr-TR" altLang="en-US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x </a:t>
              </a:r>
              <a:r>
                <a:rPr lang="tr-TR" altLang="en-US" dirty="0" err="1">
                  <a:latin typeface="Courier New" panose="02070309020205020404" pitchFamily="49" charset="0"/>
                </a:rPr>
                <a:t>or</a:t>
              </a:r>
              <a:r>
                <a:rPr lang="en-US" altLang="en-US" dirty="0">
                  <a:latin typeface="Courier New" panose="02070309020205020404" pitchFamily="49" charset="0"/>
                </a:rPr>
                <a:t> </a:t>
              </a:r>
              <a:r>
                <a:rPr lang="tr-TR" altLang="en-US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*p</a:t>
              </a:r>
              <a:r>
                <a:rPr lang="tr-TR" altLang="en-US" dirty="0"/>
                <a:t>          </a:t>
              </a:r>
            </a:p>
          </p:txBody>
        </p:sp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1066" y="2138"/>
              <a:ext cx="8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p=&amp;x;</a:t>
              </a:r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2609" y="2251"/>
              <a:ext cx="45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B7D837BC-ABD3-48C4-BA7C-79E54A981822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4000"/>
              <a:t> </a:t>
            </a:r>
            <a:r>
              <a:rPr lang="tr-TR" altLang="en-US" sz="4000">
                <a:latin typeface="+mn-lt"/>
              </a:rPr>
              <a:t>Pointers </a:t>
            </a:r>
            <a:r>
              <a:rPr lang="tr-TR" altLang="en-US" sz="2400"/>
              <a:t>	</a:t>
            </a:r>
            <a:r>
              <a:rPr lang="tr-TR" altLang="en-US" sz="3200"/>
              <a:t>				</a:t>
            </a:r>
            <a:endParaRPr lang="tr-T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080951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Arithmetic with Large Integers</a:t>
            </a:r>
            <a:r>
              <a:rPr lang="tr-TR" sz="3000" dirty="0">
                <a:latin typeface="+mn-lt"/>
              </a:rPr>
              <a:t>: </a:t>
            </a:r>
            <a:r>
              <a:rPr lang="tr-TR" sz="3000" dirty="0" err="1">
                <a:latin typeface="+mn-lt"/>
              </a:rPr>
              <a:t>Sum</a:t>
            </a:r>
            <a:r>
              <a:rPr lang="en-US" sz="3000" dirty="0">
                <a:latin typeface="+mn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Example: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First number </a:t>
            </a:r>
            <a:r>
              <a:rPr lang="en-US" sz="1800" dirty="0"/>
              <a:t>= 12345,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tr-TR" sz="1800" dirty="0">
                <a:solidFill>
                  <a:srgbClr val="FF0000"/>
                </a:solidFill>
              </a:rPr>
              <a:t>S</a:t>
            </a:r>
            <a:r>
              <a:rPr lang="en-US" sz="1800" dirty="0" err="1">
                <a:solidFill>
                  <a:srgbClr val="FF0000"/>
                </a:solidFill>
              </a:rPr>
              <a:t>econd</a:t>
            </a:r>
            <a:r>
              <a:rPr lang="en-US" sz="1800" dirty="0">
                <a:solidFill>
                  <a:srgbClr val="FF0000"/>
                </a:solidFill>
              </a:rPr>
              <a:t> number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</a:t>
            </a:r>
            <a:r>
              <a:rPr lang="tr-TR" sz="1800" dirty="0"/>
              <a:t> </a:t>
            </a:r>
            <a:r>
              <a:rPr lang="en-US" sz="1800" dirty="0"/>
              <a:t>56789</a:t>
            </a:r>
          </a:p>
          <a:p>
            <a:pPr marL="0" indent="0">
              <a:buNone/>
            </a:pPr>
            <a:r>
              <a:rPr lang="en-US" sz="1800" dirty="0"/>
              <a:t>   First list:      1-&gt;2-&gt;3-&gt;4-&gt;5-&gt;NULL</a:t>
            </a:r>
          </a:p>
          <a:p>
            <a:pPr marL="0" indent="0">
              <a:buNone/>
            </a:pPr>
            <a:r>
              <a:rPr lang="en-US" sz="1800" dirty="0"/>
              <a:t>   Second list: 5-&gt;6-&gt;7-&gt;8-&gt;9-&gt;NULL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tr-TR" sz="1800" dirty="0"/>
          </a:p>
          <a:p>
            <a:pPr marL="0" indent="0">
              <a:buNone/>
            </a:pPr>
            <a:r>
              <a:rPr lang="en-US" sz="1800" dirty="0"/>
              <a:t>Resulting list should be:</a:t>
            </a:r>
          </a:p>
          <a:p>
            <a:pPr marL="0" indent="0">
              <a:buNone/>
            </a:pPr>
            <a:r>
              <a:rPr lang="en-US" sz="1800" dirty="0"/>
              <a:t>  6-&gt;9-&gt;1-&gt;3-&gt;4-&gt;NULL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074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105" y="1160750"/>
            <a:ext cx="6182213" cy="378041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br>
              <a:rPr lang="en-US" altLang="en-US" sz="2250" dirty="0">
                <a:ea typeface="MS Mincho" panose="02020609040205080304" pitchFamily="49" charset="-128"/>
              </a:rPr>
            </a:br>
            <a:br>
              <a:rPr lang="en-US" altLang="en-US" sz="2250" dirty="0">
                <a:ea typeface="MS Mincho" panose="02020609040205080304" pitchFamily="49" charset="-128"/>
              </a:rPr>
            </a:br>
            <a:br>
              <a:rPr lang="en-US" altLang="en-US" sz="2250" dirty="0">
                <a:ea typeface="MS Mincho" panose="02020609040205080304" pitchFamily="49" charset="-128"/>
              </a:rPr>
            </a:br>
            <a:br>
              <a:rPr lang="en-US" altLang="en-US" sz="2250" dirty="0">
                <a:ea typeface="MS Mincho" panose="02020609040205080304" pitchFamily="49" charset="-128"/>
              </a:rPr>
            </a:br>
            <a:r>
              <a:rPr lang="en-US" altLang="en-US" sz="3000" dirty="0">
                <a:latin typeface="+mn-lt"/>
                <a:ea typeface="MS Mincho" panose="02020609040205080304" pitchFamily="49" charset="-128"/>
              </a:rPr>
              <a:t>Operations with Large Integers</a:t>
            </a:r>
            <a:br>
              <a:rPr lang="en-US" altLang="en-US" sz="3000" dirty="0">
                <a:ea typeface="MS Mincho" panose="02020609040205080304" pitchFamily="49" charset="-128"/>
              </a:rPr>
            </a:br>
            <a:br>
              <a:rPr lang="en-US" altLang="en-US" sz="2250" dirty="0">
                <a:ea typeface="MS Mincho" panose="02020609040205080304" pitchFamily="49" charset="-128"/>
              </a:rPr>
            </a:br>
            <a:r>
              <a:rPr lang="en-US" altLang="en-US" sz="2400" dirty="0">
                <a:latin typeface="+mn-lt"/>
                <a:ea typeface="MS Mincho" panose="02020609040205080304" pitchFamily="49" charset="-128"/>
              </a:rPr>
              <a:t>Example:</a:t>
            </a:r>
            <a:br>
              <a:rPr lang="en-US" altLang="en-US" sz="2250" dirty="0">
                <a:ea typeface="MS Mincho" panose="02020609040205080304" pitchFamily="49" charset="-128"/>
              </a:rPr>
            </a:br>
            <a:r>
              <a:rPr lang="en-US" altLang="en-US" sz="1650" dirty="0">
                <a:latin typeface="+mn-lt"/>
                <a:ea typeface="MS Mincho" panose="02020609040205080304" pitchFamily="49" charset="-128"/>
              </a:rPr>
              <a:t>To save space the example does not use large integers. </a:t>
            </a:r>
            <a:br>
              <a:rPr lang="en-US" altLang="en-US" sz="1650" dirty="0">
                <a:latin typeface="+mn-lt"/>
                <a:ea typeface="MS Mincho" panose="02020609040205080304" pitchFamily="49" charset="-128"/>
              </a:rPr>
            </a:br>
            <a:r>
              <a:rPr lang="en-US" altLang="en-US" sz="1650" dirty="0">
                <a:latin typeface="+mn-lt"/>
                <a:ea typeface="MS Mincho" panose="02020609040205080304" pitchFamily="49" charset="-128"/>
              </a:rPr>
              <a:t>However,</a:t>
            </a:r>
            <a:r>
              <a:rPr lang="tr-TR" altLang="en-US" sz="1650" dirty="0">
                <a:latin typeface="+mn-lt"/>
                <a:ea typeface="MS Mincho" panose="02020609040205080304" pitchFamily="49" charset="-128"/>
              </a:rPr>
              <a:t> </a:t>
            </a:r>
            <a:r>
              <a:rPr lang="en-US" altLang="en-US" sz="1650" dirty="0">
                <a:latin typeface="+mn-lt"/>
                <a:ea typeface="MS Mincho" panose="02020609040205080304" pitchFamily="49" charset="-128"/>
              </a:rPr>
              <a:t>the method works for any size </a:t>
            </a:r>
            <a:r>
              <a:rPr lang="en-US" altLang="en-US" sz="1650" dirty="0">
                <a:latin typeface="+mn-lt"/>
                <a:ea typeface="MS Mincho" panose="02020609040205080304" pitchFamily="49" charset="-128"/>
                <a:sym typeface="Wingdings" panose="05000000000000000000" pitchFamily="2" charset="2"/>
              </a:rPr>
              <a:t> Arbitrary precision arithmetic.</a:t>
            </a:r>
            <a:br>
              <a:rPr lang="en-US" altLang="en-US" sz="1650" dirty="0">
                <a:latin typeface="+mn-lt"/>
                <a:ea typeface="MS Mincho" panose="02020609040205080304" pitchFamily="49" charset="-128"/>
              </a:rPr>
            </a:br>
            <a:endParaRPr lang="en-US" altLang="en-US" sz="1650" dirty="0">
              <a:latin typeface="+mn-lt"/>
              <a:ea typeface="MS Mincho" panose="02020609040205080304" pitchFamily="49" charset="-128"/>
            </a:endParaRPr>
          </a:p>
        </p:txBody>
      </p:sp>
      <p:pic>
        <p:nvPicPr>
          <p:cNvPr id="16387" name="Picture 3" descr="Fig6-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57"/>
          <a:stretch>
            <a:fillRect/>
          </a:stretch>
        </p:blipFill>
        <p:spPr bwMode="auto">
          <a:xfrm>
            <a:off x="1353418" y="2554336"/>
            <a:ext cx="6578138" cy="238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1293020" y="2672916"/>
            <a:ext cx="254645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693874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326" y="1074926"/>
            <a:ext cx="6302016" cy="679889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+mn-lt"/>
              </a:rPr>
              <a:t>  </a:t>
            </a:r>
            <a:r>
              <a:rPr lang="tr-TR" altLang="en-US" sz="2400" dirty="0">
                <a:latin typeface="+mn-lt"/>
              </a:rPr>
              <a:t>LL </a:t>
            </a:r>
            <a:r>
              <a:rPr lang="en-US" altLang="en-US" sz="2400" dirty="0">
                <a:latin typeface="+mn-lt"/>
              </a:rPr>
              <a:t>Applications: </a:t>
            </a:r>
            <a:r>
              <a:rPr lang="tr-TR" altLang="en-US" sz="2400" dirty="0">
                <a:latin typeface="+mn-lt"/>
              </a:rPr>
              <a:t>Operations </a:t>
            </a:r>
            <a:r>
              <a:rPr lang="tr-TR" altLang="en-US" sz="2400" dirty="0" err="1">
                <a:latin typeface="+mn-lt"/>
              </a:rPr>
              <a:t>with</a:t>
            </a:r>
            <a:r>
              <a:rPr lang="en-US" altLang="en-US" sz="2400" dirty="0">
                <a:latin typeface="+mn-lt"/>
              </a:rPr>
              <a:t> Polynomials</a:t>
            </a:r>
            <a:br>
              <a:rPr lang="en-US" altLang="en-US" dirty="0"/>
            </a:br>
            <a:endParaRPr lang="en-US" altLang="en-US" sz="1350" dirty="0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388048" y="3167363"/>
            <a:ext cx="350937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chemeClr val="accent2"/>
                </a:solidFill>
              </a:rPr>
              <a:t>10</a:t>
            </a:r>
          </a:p>
          <a:p>
            <a:r>
              <a:rPr lang="en-US" altLang="en-US" sz="1125">
                <a:solidFill>
                  <a:schemeClr val="accent2"/>
                </a:solidFill>
              </a:rPr>
              <a:t>50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4738988" y="3167363"/>
            <a:ext cx="350936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4563966" y="3167363"/>
            <a:ext cx="350936" cy="35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529263" y="3167363"/>
            <a:ext cx="350937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chemeClr val="accent2"/>
                </a:solidFill>
              </a:rPr>
              <a:t>3</a:t>
            </a:r>
          </a:p>
          <a:p>
            <a:r>
              <a:rPr lang="en-US" altLang="en-US" sz="1125">
                <a:solidFill>
                  <a:schemeClr val="accent2"/>
                </a:solidFill>
              </a:rPr>
              <a:t>1200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880202" y="3167363"/>
            <a:ext cx="350936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5704285" y="3167363"/>
            <a:ext cx="350937" cy="35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39306" name="AutoShape 10"/>
          <p:cNvCxnSpPr>
            <a:cxnSpLocks noChangeShapeType="1"/>
            <a:stCxn id="439302" idx="3"/>
            <a:endCxn id="439303" idx="1"/>
          </p:cNvCxnSpPr>
          <p:nvPr/>
        </p:nvCxnSpPr>
        <p:spPr bwMode="auto">
          <a:xfrm>
            <a:off x="4914900" y="3343275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9307" name="Line 11"/>
          <p:cNvSpPr>
            <a:spLocks noChangeShapeType="1"/>
          </p:cNvSpPr>
          <p:nvPr/>
        </p:nvSpPr>
        <p:spPr bwMode="auto">
          <a:xfrm>
            <a:off x="5880202" y="3167363"/>
            <a:ext cx="350936" cy="3509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1348326" y="2841975"/>
            <a:ext cx="233868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500" dirty="0">
                <a:solidFill>
                  <a:schemeClr val="accent2"/>
                </a:solidFill>
              </a:rPr>
              <a:t>P = 15+10x</a:t>
            </a:r>
            <a:r>
              <a:rPr lang="en-US" altLang="en-US" sz="1500" baseline="30000" dirty="0">
                <a:solidFill>
                  <a:schemeClr val="accent2"/>
                </a:solidFill>
              </a:rPr>
              <a:t>50</a:t>
            </a:r>
            <a:r>
              <a:rPr lang="en-US" altLang="en-US" sz="1500" dirty="0">
                <a:solidFill>
                  <a:schemeClr val="accent2"/>
                </a:solidFill>
              </a:rPr>
              <a:t>+3x</a:t>
            </a:r>
            <a:r>
              <a:rPr lang="en-US" altLang="en-US" sz="1500" baseline="30000" dirty="0">
                <a:solidFill>
                  <a:schemeClr val="accent2"/>
                </a:solidFill>
              </a:rPr>
              <a:t>1200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3261122" y="3162896"/>
            <a:ext cx="350937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chemeClr val="accent2"/>
                </a:solidFill>
              </a:rPr>
              <a:t>15</a:t>
            </a:r>
          </a:p>
          <a:p>
            <a:r>
              <a:rPr lang="en-US" altLang="en-US" sz="1125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3612061" y="3162896"/>
            <a:ext cx="350936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39311" name="Rectangle 15"/>
          <p:cNvSpPr>
            <a:spLocks noChangeArrowheads="1"/>
          </p:cNvSpPr>
          <p:nvPr/>
        </p:nvSpPr>
        <p:spPr bwMode="auto">
          <a:xfrm>
            <a:off x="3437039" y="3162896"/>
            <a:ext cx="350936" cy="3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39312" name="AutoShape 16"/>
          <p:cNvCxnSpPr>
            <a:cxnSpLocks noChangeShapeType="1"/>
            <a:stCxn id="439311" idx="3"/>
          </p:cNvCxnSpPr>
          <p:nvPr/>
        </p:nvCxnSpPr>
        <p:spPr bwMode="auto">
          <a:xfrm>
            <a:off x="3787973" y="3338810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9313" name="Text Box 17"/>
          <p:cNvSpPr txBox="1">
            <a:spLocks noChangeArrowheads="1"/>
          </p:cNvSpPr>
          <p:nvPr/>
        </p:nvSpPr>
        <p:spPr bwMode="auto">
          <a:xfrm>
            <a:off x="2771775" y="3128964"/>
            <a:ext cx="264816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125" dirty="0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439314" name="Line 18"/>
          <p:cNvSpPr>
            <a:spLocks noChangeShapeType="1"/>
          </p:cNvSpPr>
          <p:nvPr/>
        </p:nvSpPr>
        <p:spPr bwMode="auto">
          <a:xfrm>
            <a:off x="2986088" y="3300412"/>
            <a:ext cx="257175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439315" name="Rectangle 19"/>
          <p:cNvSpPr>
            <a:spLocks noChangeArrowheads="1"/>
          </p:cNvSpPr>
          <p:nvPr/>
        </p:nvSpPr>
        <p:spPr bwMode="auto">
          <a:xfrm>
            <a:off x="4486275" y="3943350"/>
            <a:ext cx="350937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rgbClr val="FF0000"/>
                </a:solidFill>
              </a:rPr>
              <a:t>30</a:t>
            </a:r>
          </a:p>
          <a:p>
            <a:r>
              <a:rPr lang="en-US" altLang="en-US" sz="1125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39316" name="Rectangle 20"/>
          <p:cNvSpPr>
            <a:spLocks noChangeArrowheads="1"/>
          </p:cNvSpPr>
          <p:nvPr/>
        </p:nvSpPr>
        <p:spPr bwMode="auto">
          <a:xfrm>
            <a:off x="4837214" y="3943350"/>
            <a:ext cx="350936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4662193" y="3943350"/>
            <a:ext cx="350936" cy="3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39318" name="Rectangle 22"/>
          <p:cNvSpPr>
            <a:spLocks noChangeArrowheads="1"/>
          </p:cNvSpPr>
          <p:nvPr/>
        </p:nvSpPr>
        <p:spPr bwMode="auto">
          <a:xfrm>
            <a:off x="5627489" y="3943350"/>
            <a:ext cx="350937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rgbClr val="FF0000"/>
                </a:solidFill>
              </a:rPr>
              <a:t>4</a:t>
            </a:r>
          </a:p>
          <a:p>
            <a:r>
              <a:rPr lang="en-US" altLang="en-US" sz="1125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439319" name="Rectangle 23"/>
          <p:cNvSpPr>
            <a:spLocks noChangeArrowheads="1"/>
          </p:cNvSpPr>
          <p:nvPr/>
        </p:nvSpPr>
        <p:spPr bwMode="auto">
          <a:xfrm>
            <a:off x="5978428" y="3943350"/>
            <a:ext cx="350936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39320" name="Rectangle 24"/>
          <p:cNvSpPr>
            <a:spLocks noChangeArrowheads="1"/>
          </p:cNvSpPr>
          <p:nvPr/>
        </p:nvSpPr>
        <p:spPr bwMode="auto">
          <a:xfrm>
            <a:off x="5802511" y="3943350"/>
            <a:ext cx="350937" cy="3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39321" name="AutoShape 25"/>
          <p:cNvCxnSpPr>
            <a:cxnSpLocks noChangeShapeType="1"/>
            <a:stCxn id="439317" idx="3"/>
            <a:endCxn id="439318" idx="1"/>
          </p:cNvCxnSpPr>
          <p:nvPr/>
        </p:nvCxnSpPr>
        <p:spPr bwMode="auto">
          <a:xfrm>
            <a:off x="5013127" y="4119266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9322" name="Line 26"/>
          <p:cNvSpPr>
            <a:spLocks noChangeShapeType="1"/>
          </p:cNvSpPr>
          <p:nvPr/>
        </p:nvSpPr>
        <p:spPr bwMode="auto">
          <a:xfrm>
            <a:off x="5978428" y="3943350"/>
            <a:ext cx="350936" cy="3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1072460" y="3897062"/>
            <a:ext cx="214312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500" dirty="0">
                <a:solidFill>
                  <a:srgbClr val="FF0000"/>
                </a:solidFill>
              </a:rPr>
              <a:t> Q =5+30x</a:t>
            </a:r>
            <a:r>
              <a:rPr lang="en-US" altLang="en-US" sz="1500" baseline="30000" dirty="0">
                <a:solidFill>
                  <a:srgbClr val="FF0000"/>
                </a:solidFill>
              </a:rPr>
              <a:t>50</a:t>
            </a:r>
            <a:r>
              <a:rPr lang="en-US" altLang="en-US" sz="1500" dirty="0">
                <a:solidFill>
                  <a:srgbClr val="FF0000"/>
                </a:solidFill>
              </a:rPr>
              <a:t>+4x</a:t>
            </a:r>
            <a:r>
              <a:rPr lang="en-US" altLang="en-US" sz="1500" baseline="300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439324" name="Rectangle 28"/>
          <p:cNvSpPr>
            <a:spLocks noChangeArrowheads="1"/>
          </p:cNvSpPr>
          <p:nvPr/>
        </p:nvSpPr>
        <p:spPr bwMode="auto">
          <a:xfrm>
            <a:off x="3359348" y="3938888"/>
            <a:ext cx="350937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 dirty="0">
                <a:solidFill>
                  <a:srgbClr val="FF0000"/>
                </a:solidFill>
              </a:rPr>
              <a:t>5</a:t>
            </a:r>
          </a:p>
          <a:p>
            <a:r>
              <a:rPr lang="en-US" altLang="en-US" sz="1125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9325" name="Rectangle 29"/>
          <p:cNvSpPr>
            <a:spLocks noChangeArrowheads="1"/>
          </p:cNvSpPr>
          <p:nvPr/>
        </p:nvSpPr>
        <p:spPr bwMode="auto">
          <a:xfrm>
            <a:off x="3710288" y="3938888"/>
            <a:ext cx="350936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39326" name="Rectangle 30"/>
          <p:cNvSpPr>
            <a:spLocks noChangeArrowheads="1"/>
          </p:cNvSpPr>
          <p:nvPr/>
        </p:nvSpPr>
        <p:spPr bwMode="auto">
          <a:xfrm>
            <a:off x="3535266" y="3938888"/>
            <a:ext cx="350936" cy="35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39327" name="AutoShape 31"/>
          <p:cNvCxnSpPr>
            <a:cxnSpLocks noChangeShapeType="1"/>
            <a:stCxn id="439326" idx="3"/>
          </p:cNvCxnSpPr>
          <p:nvPr/>
        </p:nvCxnSpPr>
        <p:spPr bwMode="auto">
          <a:xfrm>
            <a:off x="3886200" y="4114800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870002" y="3904954"/>
            <a:ext cx="264816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125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439329" name="Line 33"/>
          <p:cNvSpPr>
            <a:spLocks noChangeShapeType="1"/>
          </p:cNvSpPr>
          <p:nvPr/>
        </p:nvSpPr>
        <p:spPr bwMode="auto">
          <a:xfrm>
            <a:off x="3084314" y="4076403"/>
            <a:ext cx="257175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2" name="TextBox 1"/>
          <p:cNvSpPr txBox="1"/>
          <p:nvPr/>
        </p:nvSpPr>
        <p:spPr>
          <a:xfrm flipH="1">
            <a:off x="1348326" y="4603456"/>
            <a:ext cx="35661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Find P+Q  (or P-Q)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506" y="1535417"/>
            <a:ext cx="6534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500" dirty="0">
                <a:latin typeface="Calibri" panose="020F0502020204030204" pitchFamily="34" charset="0"/>
              </a:rPr>
              <a:t>Representing a polynomial using a linked lists: List nodes include two data fields:     	1.Coefficient 2.power. </a:t>
            </a:r>
            <a:br>
              <a:rPr lang="en-US" altLang="en-US" sz="1500" dirty="0">
                <a:latin typeface="Calibri" panose="020F0502020204030204" pitchFamily="34" charset="0"/>
              </a:rPr>
            </a:br>
            <a:r>
              <a:rPr lang="en-US" altLang="en-US" sz="1500" dirty="0">
                <a:latin typeface="Calibri" panose="020F0502020204030204" pitchFamily="34" charset="0"/>
              </a:rPr>
              <a:t>Create a linked list for each polynomial. </a:t>
            </a:r>
          </a:p>
          <a:p>
            <a:r>
              <a:rPr lang="en-US" altLang="en-US" sz="1500" dirty="0">
                <a:latin typeface="Calibri" panose="020F0502020204030204" pitchFamily="34" charset="0"/>
              </a:rPr>
              <a:t>Example: Adding two polynomials :</a:t>
            </a:r>
            <a:endParaRPr lang="en-US" sz="1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8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005" y="1075392"/>
            <a:ext cx="5915025" cy="32278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Addition of Polynomials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274" y="1394619"/>
            <a:ext cx="5304050" cy="964540"/>
          </a:xfrm>
        </p:spPr>
        <p:txBody>
          <a:bodyPr>
            <a:noAutofit/>
          </a:bodyPr>
          <a:lstStyle/>
          <a:p>
            <a:endParaRPr lang="en-US" altLang="en-US" sz="1125" dirty="0"/>
          </a:p>
          <a:p>
            <a:r>
              <a:rPr lang="en-US" altLang="en-US" sz="1500" dirty="0"/>
              <a:t>Create a result list </a:t>
            </a:r>
            <a:r>
              <a:rPr lang="en-US" altLang="en-US" sz="1800" dirty="0">
                <a:solidFill>
                  <a:srgbClr val="00B050"/>
                </a:solidFill>
              </a:rPr>
              <a:t>r </a:t>
            </a:r>
            <a:r>
              <a:rPr lang="en-US" altLang="en-US" sz="1500" dirty="0">
                <a:solidFill>
                  <a:srgbClr val="00B050"/>
                </a:solidFill>
              </a:rPr>
              <a:t>(= </a:t>
            </a:r>
            <a:r>
              <a:rPr lang="en-US" altLang="en-US" sz="1800" dirty="0">
                <a:solidFill>
                  <a:srgbClr val="00B050"/>
                </a:solidFill>
              </a:rPr>
              <a:t>P+Q)</a:t>
            </a:r>
            <a:r>
              <a:rPr lang="en-US" altLang="en-US" sz="1800" dirty="0"/>
              <a:t> </a:t>
            </a:r>
            <a:r>
              <a:rPr lang="en-US" altLang="en-US" sz="1500" dirty="0"/>
              <a:t>.</a:t>
            </a:r>
          </a:p>
          <a:p>
            <a:r>
              <a:rPr lang="en-US" altLang="en-US" sz="1500" dirty="0"/>
              <a:t>Perform one pass down each list and add corresponding data field values and insert into </a:t>
            </a:r>
            <a:r>
              <a:rPr lang="en-US" altLang="en-US" sz="1800" dirty="0">
                <a:solidFill>
                  <a:srgbClr val="00B050"/>
                </a:solidFill>
              </a:rPr>
              <a:t>r</a:t>
            </a:r>
            <a:r>
              <a:rPr lang="en-US" altLang="en-US" sz="1500" dirty="0"/>
              <a:t>:  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4388048" y="3167363"/>
            <a:ext cx="350937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chemeClr val="accent2"/>
                </a:solidFill>
              </a:rPr>
              <a:t>10</a:t>
            </a:r>
          </a:p>
          <a:p>
            <a:r>
              <a:rPr lang="en-US" altLang="en-US" sz="1125">
                <a:solidFill>
                  <a:schemeClr val="accent2"/>
                </a:solidFill>
              </a:rPr>
              <a:t>50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4738988" y="3167363"/>
            <a:ext cx="350936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4563966" y="3167363"/>
            <a:ext cx="350936" cy="35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5529263" y="3167363"/>
            <a:ext cx="350937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 dirty="0">
                <a:solidFill>
                  <a:schemeClr val="accent2"/>
                </a:solidFill>
              </a:rPr>
              <a:t>3</a:t>
            </a:r>
          </a:p>
          <a:p>
            <a:r>
              <a:rPr lang="en-US" altLang="en-US" sz="1125" dirty="0">
                <a:solidFill>
                  <a:schemeClr val="accent2"/>
                </a:solidFill>
              </a:rPr>
              <a:t>1200</a:t>
            </a:r>
          </a:p>
        </p:txBody>
      </p:sp>
      <p:sp>
        <p:nvSpPr>
          <p:cNvPr id="440328" name="Rectangle 8"/>
          <p:cNvSpPr>
            <a:spLocks noChangeArrowheads="1"/>
          </p:cNvSpPr>
          <p:nvPr/>
        </p:nvSpPr>
        <p:spPr bwMode="auto">
          <a:xfrm>
            <a:off x="5893592" y="3167808"/>
            <a:ext cx="262535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5704285" y="3167363"/>
            <a:ext cx="350937" cy="35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40330" name="AutoShape 10"/>
          <p:cNvCxnSpPr>
            <a:cxnSpLocks noChangeShapeType="1"/>
            <a:stCxn id="440326" idx="3"/>
            <a:endCxn id="440327" idx="1"/>
          </p:cNvCxnSpPr>
          <p:nvPr/>
        </p:nvCxnSpPr>
        <p:spPr bwMode="auto">
          <a:xfrm>
            <a:off x="4914900" y="3343275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31" name="Line 11"/>
          <p:cNvSpPr>
            <a:spLocks noChangeShapeType="1"/>
          </p:cNvSpPr>
          <p:nvPr/>
        </p:nvSpPr>
        <p:spPr bwMode="auto">
          <a:xfrm>
            <a:off x="5920382" y="3162895"/>
            <a:ext cx="267891" cy="3406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32" name="Text Box 12"/>
          <p:cNvSpPr txBox="1">
            <a:spLocks noChangeArrowheads="1"/>
          </p:cNvSpPr>
          <p:nvPr/>
        </p:nvSpPr>
        <p:spPr bwMode="auto">
          <a:xfrm>
            <a:off x="1186757" y="2549460"/>
            <a:ext cx="205650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500" dirty="0">
                <a:solidFill>
                  <a:srgbClr val="FF0000"/>
                </a:solidFill>
              </a:rPr>
              <a:t>P=15+10x</a:t>
            </a:r>
            <a:r>
              <a:rPr lang="en-US" altLang="en-US" sz="1500" baseline="30000" dirty="0">
                <a:solidFill>
                  <a:srgbClr val="FF0000"/>
                </a:solidFill>
              </a:rPr>
              <a:t>50</a:t>
            </a:r>
            <a:r>
              <a:rPr lang="en-US" altLang="en-US" sz="1500" dirty="0">
                <a:solidFill>
                  <a:srgbClr val="FF0000"/>
                </a:solidFill>
              </a:rPr>
              <a:t>+3x</a:t>
            </a:r>
            <a:r>
              <a:rPr lang="en-US" altLang="en-US" sz="1500" baseline="30000" dirty="0">
                <a:solidFill>
                  <a:srgbClr val="FF0000"/>
                </a:solidFill>
              </a:rPr>
              <a:t>1200</a:t>
            </a:r>
          </a:p>
        </p:txBody>
      </p:sp>
      <p:sp>
        <p:nvSpPr>
          <p:cNvPr id="440333" name="Rectangle 13"/>
          <p:cNvSpPr>
            <a:spLocks noChangeArrowheads="1"/>
          </p:cNvSpPr>
          <p:nvPr/>
        </p:nvSpPr>
        <p:spPr bwMode="auto">
          <a:xfrm>
            <a:off x="3261122" y="3162896"/>
            <a:ext cx="350937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chemeClr val="accent2"/>
                </a:solidFill>
              </a:rPr>
              <a:t>15</a:t>
            </a:r>
          </a:p>
          <a:p>
            <a:r>
              <a:rPr lang="en-US" altLang="en-US" sz="1125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40334" name="Rectangle 14"/>
          <p:cNvSpPr>
            <a:spLocks noChangeArrowheads="1"/>
          </p:cNvSpPr>
          <p:nvPr/>
        </p:nvSpPr>
        <p:spPr bwMode="auto">
          <a:xfrm>
            <a:off x="3612061" y="3162896"/>
            <a:ext cx="350936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35" name="Rectangle 15"/>
          <p:cNvSpPr>
            <a:spLocks noChangeArrowheads="1"/>
          </p:cNvSpPr>
          <p:nvPr/>
        </p:nvSpPr>
        <p:spPr bwMode="auto">
          <a:xfrm>
            <a:off x="3437039" y="3162896"/>
            <a:ext cx="350936" cy="3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40336" name="AutoShape 16"/>
          <p:cNvCxnSpPr>
            <a:cxnSpLocks noChangeShapeType="1"/>
            <a:stCxn id="440335" idx="3"/>
          </p:cNvCxnSpPr>
          <p:nvPr/>
        </p:nvCxnSpPr>
        <p:spPr bwMode="auto">
          <a:xfrm>
            <a:off x="3787973" y="3338810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2771775" y="3128964"/>
            <a:ext cx="264816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125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2986088" y="3300412"/>
            <a:ext cx="257175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440339" name="Rectangle 19"/>
          <p:cNvSpPr>
            <a:spLocks noChangeArrowheads="1"/>
          </p:cNvSpPr>
          <p:nvPr/>
        </p:nvSpPr>
        <p:spPr bwMode="auto">
          <a:xfrm>
            <a:off x="4486275" y="3943350"/>
            <a:ext cx="350937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rgbClr val="FF0000"/>
                </a:solidFill>
              </a:rPr>
              <a:t>30</a:t>
            </a:r>
          </a:p>
          <a:p>
            <a:r>
              <a:rPr lang="en-US" altLang="en-US" sz="1125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40340" name="Rectangle 20"/>
          <p:cNvSpPr>
            <a:spLocks noChangeArrowheads="1"/>
          </p:cNvSpPr>
          <p:nvPr/>
        </p:nvSpPr>
        <p:spPr bwMode="auto">
          <a:xfrm>
            <a:off x="4837214" y="3943350"/>
            <a:ext cx="350936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41" name="Rectangle 21"/>
          <p:cNvSpPr>
            <a:spLocks noChangeArrowheads="1"/>
          </p:cNvSpPr>
          <p:nvPr/>
        </p:nvSpPr>
        <p:spPr bwMode="auto">
          <a:xfrm>
            <a:off x="4662193" y="3943350"/>
            <a:ext cx="350936" cy="3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42" name="Rectangle 22"/>
          <p:cNvSpPr>
            <a:spLocks noChangeArrowheads="1"/>
          </p:cNvSpPr>
          <p:nvPr/>
        </p:nvSpPr>
        <p:spPr bwMode="auto">
          <a:xfrm>
            <a:off x="5627489" y="3943350"/>
            <a:ext cx="350937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rgbClr val="FF0000"/>
                </a:solidFill>
              </a:rPr>
              <a:t>4</a:t>
            </a:r>
          </a:p>
          <a:p>
            <a:r>
              <a:rPr lang="en-US" altLang="en-US" sz="1125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440343" name="Rectangle 23"/>
          <p:cNvSpPr>
            <a:spLocks noChangeArrowheads="1"/>
          </p:cNvSpPr>
          <p:nvPr/>
        </p:nvSpPr>
        <p:spPr bwMode="auto">
          <a:xfrm>
            <a:off x="5978428" y="3943350"/>
            <a:ext cx="350936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44" name="Rectangle 24"/>
          <p:cNvSpPr>
            <a:spLocks noChangeArrowheads="1"/>
          </p:cNvSpPr>
          <p:nvPr/>
        </p:nvSpPr>
        <p:spPr bwMode="auto">
          <a:xfrm>
            <a:off x="5802511" y="3943350"/>
            <a:ext cx="350937" cy="3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40345" name="AutoShape 25"/>
          <p:cNvCxnSpPr>
            <a:cxnSpLocks noChangeShapeType="1"/>
            <a:stCxn id="440341" idx="3"/>
            <a:endCxn id="440342" idx="1"/>
          </p:cNvCxnSpPr>
          <p:nvPr/>
        </p:nvCxnSpPr>
        <p:spPr bwMode="auto">
          <a:xfrm>
            <a:off x="5013127" y="4119266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5978428" y="3943350"/>
            <a:ext cx="350936" cy="3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47" name="Text Box 27"/>
          <p:cNvSpPr txBox="1">
            <a:spLocks noChangeArrowheads="1"/>
          </p:cNvSpPr>
          <p:nvPr/>
        </p:nvSpPr>
        <p:spPr bwMode="auto">
          <a:xfrm>
            <a:off x="1186756" y="3503580"/>
            <a:ext cx="168324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500" dirty="0">
                <a:solidFill>
                  <a:srgbClr val="FF0000"/>
                </a:solidFill>
              </a:rPr>
              <a:t>Q=5+30x</a:t>
            </a:r>
            <a:r>
              <a:rPr lang="en-US" altLang="en-US" sz="1500" baseline="30000" dirty="0">
                <a:solidFill>
                  <a:srgbClr val="FF0000"/>
                </a:solidFill>
              </a:rPr>
              <a:t>50</a:t>
            </a:r>
            <a:r>
              <a:rPr lang="en-US" altLang="en-US" sz="1500" dirty="0">
                <a:solidFill>
                  <a:srgbClr val="FF0000"/>
                </a:solidFill>
              </a:rPr>
              <a:t>+4x</a:t>
            </a:r>
            <a:r>
              <a:rPr lang="en-US" altLang="en-US" sz="1500" baseline="300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440348" name="Rectangle 28"/>
          <p:cNvSpPr>
            <a:spLocks noChangeArrowheads="1"/>
          </p:cNvSpPr>
          <p:nvPr/>
        </p:nvSpPr>
        <p:spPr bwMode="auto">
          <a:xfrm>
            <a:off x="3359348" y="3938888"/>
            <a:ext cx="350937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rgbClr val="FF0000"/>
                </a:solidFill>
              </a:rPr>
              <a:t>5</a:t>
            </a:r>
          </a:p>
          <a:p>
            <a:r>
              <a:rPr lang="en-US" altLang="en-US" sz="1125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0349" name="Rectangle 29"/>
          <p:cNvSpPr>
            <a:spLocks noChangeArrowheads="1"/>
          </p:cNvSpPr>
          <p:nvPr/>
        </p:nvSpPr>
        <p:spPr bwMode="auto">
          <a:xfrm>
            <a:off x="3710288" y="3938888"/>
            <a:ext cx="350936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50" name="Rectangle 30"/>
          <p:cNvSpPr>
            <a:spLocks noChangeArrowheads="1"/>
          </p:cNvSpPr>
          <p:nvPr/>
        </p:nvSpPr>
        <p:spPr bwMode="auto">
          <a:xfrm>
            <a:off x="3535266" y="3938888"/>
            <a:ext cx="350936" cy="35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40351" name="AutoShape 31"/>
          <p:cNvCxnSpPr>
            <a:cxnSpLocks noChangeShapeType="1"/>
            <a:stCxn id="440350" idx="3"/>
          </p:cNvCxnSpPr>
          <p:nvPr/>
        </p:nvCxnSpPr>
        <p:spPr bwMode="auto">
          <a:xfrm>
            <a:off x="3886200" y="4114800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2870002" y="3904954"/>
            <a:ext cx="264816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125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>
            <a:off x="3084314" y="4076403"/>
            <a:ext cx="257175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440354" name="Rectangle 34"/>
          <p:cNvSpPr>
            <a:spLocks noChangeArrowheads="1"/>
          </p:cNvSpPr>
          <p:nvPr/>
        </p:nvSpPr>
        <p:spPr bwMode="auto">
          <a:xfrm>
            <a:off x="4872038" y="4586288"/>
            <a:ext cx="350937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rgbClr val="339933"/>
                </a:solidFill>
              </a:rPr>
              <a:t>4</a:t>
            </a:r>
          </a:p>
          <a:p>
            <a:r>
              <a:rPr lang="en-US" altLang="en-US" sz="1125">
                <a:solidFill>
                  <a:srgbClr val="339933"/>
                </a:solidFill>
              </a:rPr>
              <a:t>100</a:t>
            </a:r>
          </a:p>
        </p:txBody>
      </p:sp>
      <p:sp>
        <p:nvSpPr>
          <p:cNvPr id="440355" name="Rectangle 35"/>
          <p:cNvSpPr>
            <a:spLocks noChangeArrowheads="1"/>
          </p:cNvSpPr>
          <p:nvPr/>
        </p:nvSpPr>
        <p:spPr bwMode="auto">
          <a:xfrm>
            <a:off x="5222977" y="4586288"/>
            <a:ext cx="350936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56" name="Rectangle 36"/>
          <p:cNvSpPr>
            <a:spLocks noChangeArrowheads="1"/>
          </p:cNvSpPr>
          <p:nvPr/>
        </p:nvSpPr>
        <p:spPr bwMode="auto">
          <a:xfrm>
            <a:off x="5047955" y="4586288"/>
            <a:ext cx="350936" cy="3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57" name="Rectangle 37"/>
          <p:cNvSpPr>
            <a:spLocks noChangeArrowheads="1"/>
          </p:cNvSpPr>
          <p:nvPr/>
        </p:nvSpPr>
        <p:spPr bwMode="auto">
          <a:xfrm>
            <a:off x="6013252" y="4586288"/>
            <a:ext cx="350937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 dirty="0">
                <a:solidFill>
                  <a:srgbClr val="339933"/>
                </a:solidFill>
              </a:rPr>
              <a:t>3</a:t>
            </a:r>
          </a:p>
          <a:p>
            <a:r>
              <a:rPr lang="en-US" altLang="en-US" sz="1125" dirty="0">
                <a:solidFill>
                  <a:srgbClr val="339933"/>
                </a:solidFill>
              </a:rPr>
              <a:t>1200</a:t>
            </a:r>
          </a:p>
        </p:txBody>
      </p:sp>
      <p:sp>
        <p:nvSpPr>
          <p:cNvPr id="440358" name="Rectangle 38"/>
          <p:cNvSpPr>
            <a:spLocks noChangeArrowheads="1"/>
          </p:cNvSpPr>
          <p:nvPr/>
        </p:nvSpPr>
        <p:spPr bwMode="auto">
          <a:xfrm>
            <a:off x="6364191" y="4586288"/>
            <a:ext cx="350936" cy="3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59" name="Rectangle 39"/>
          <p:cNvSpPr>
            <a:spLocks noChangeArrowheads="1"/>
          </p:cNvSpPr>
          <p:nvPr/>
        </p:nvSpPr>
        <p:spPr bwMode="auto">
          <a:xfrm>
            <a:off x="6188273" y="4586288"/>
            <a:ext cx="350937" cy="3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40360" name="AutoShape 40"/>
          <p:cNvCxnSpPr>
            <a:cxnSpLocks noChangeShapeType="1"/>
            <a:stCxn id="440356" idx="3"/>
            <a:endCxn id="440357" idx="1"/>
          </p:cNvCxnSpPr>
          <p:nvPr/>
        </p:nvCxnSpPr>
        <p:spPr bwMode="auto">
          <a:xfrm>
            <a:off x="5398889" y="4762203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61" name="Line 41"/>
          <p:cNvSpPr>
            <a:spLocks noChangeShapeType="1"/>
          </p:cNvSpPr>
          <p:nvPr/>
        </p:nvSpPr>
        <p:spPr bwMode="auto">
          <a:xfrm>
            <a:off x="6364191" y="4586288"/>
            <a:ext cx="350936" cy="3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62" name="Rectangle 42"/>
          <p:cNvSpPr>
            <a:spLocks noChangeArrowheads="1"/>
          </p:cNvSpPr>
          <p:nvPr/>
        </p:nvSpPr>
        <p:spPr bwMode="auto">
          <a:xfrm>
            <a:off x="3745111" y="4581826"/>
            <a:ext cx="350937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rgbClr val="339933"/>
                </a:solidFill>
              </a:rPr>
              <a:t>40</a:t>
            </a:r>
          </a:p>
          <a:p>
            <a:r>
              <a:rPr lang="en-US" altLang="en-US" sz="1125">
                <a:solidFill>
                  <a:srgbClr val="339933"/>
                </a:solidFill>
              </a:rPr>
              <a:t>50</a:t>
            </a:r>
          </a:p>
        </p:txBody>
      </p:sp>
      <p:sp>
        <p:nvSpPr>
          <p:cNvPr id="440363" name="Rectangle 43"/>
          <p:cNvSpPr>
            <a:spLocks noChangeArrowheads="1"/>
          </p:cNvSpPr>
          <p:nvPr/>
        </p:nvSpPr>
        <p:spPr bwMode="auto">
          <a:xfrm>
            <a:off x="4096051" y="4581826"/>
            <a:ext cx="350936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64" name="Rectangle 44"/>
          <p:cNvSpPr>
            <a:spLocks noChangeArrowheads="1"/>
          </p:cNvSpPr>
          <p:nvPr/>
        </p:nvSpPr>
        <p:spPr bwMode="auto">
          <a:xfrm>
            <a:off x="3921028" y="4581826"/>
            <a:ext cx="350936" cy="35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40365" name="AutoShape 45"/>
          <p:cNvCxnSpPr>
            <a:cxnSpLocks noChangeShapeType="1"/>
            <a:stCxn id="440364" idx="3"/>
          </p:cNvCxnSpPr>
          <p:nvPr/>
        </p:nvCxnSpPr>
        <p:spPr bwMode="auto">
          <a:xfrm>
            <a:off x="4271962" y="4757738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66" name="Rectangle 46"/>
          <p:cNvSpPr>
            <a:spLocks noChangeArrowheads="1"/>
          </p:cNvSpPr>
          <p:nvPr/>
        </p:nvSpPr>
        <p:spPr bwMode="auto">
          <a:xfrm>
            <a:off x="2630686" y="4581826"/>
            <a:ext cx="350937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125">
                <a:solidFill>
                  <a:srgbClr val="339933"/>
                </a:solidFill>
              </a:rPr>
              <a:t>20</a:t>
            </a:r>
          </a:p>
          <a:p>
            <a:r>
              <a:rPr lang="en-US" altLang="en-US" sz="1125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440367" name="Rectangle 47"/>
          <p:cNvSpPr>
            <a:spLocks noChangeArrowheads="1"/>
          </p:cNvSpPr>
          <p:nvPr/>
        </p:nvSpPr>
        <p:spPr bwMode="auto">
          <a:xfrm>
            <a:off x="2981626" y="4581826"/>
            <a:ext cx="350936" cy="35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sp>
        <p:nvSpPr>
          <p:cNvPr id="440368" name="Rectangle 48"/>
          <p:cNvSpPr>
            <a:spLocks noChangeArrowheads="1"/>
          </p:cNvSpPr>
          <p:nvPr/>
        </p:nvSpPr>
        <p:spPr bwMode="auto">
          <a:xfrm>
            <a:off x="2806603" y="4581826"/>
            <a:ext cx="350936" cy="35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25"/>
          </a:p>
        </p:txBody>
      </p:sp>
      <p:cxnSp>
        <p:nvCxnSpPr>
          <p:cNvPr id="440369" name="AutoShape 49"/>
          <p:cNvCxnSpPr>
            <a:cxnSpLocks noChangeShapeType="1"/>
            <a:stCxn id="440368" idx="3"/>
          </p:cNvCxnSpPr>
          <p:nvPr/>
        </p:nvCxnSpPr>
        <p:spPr bwMode="auto">
          <a:xfrm>
            <a:off x="3157537" y="4757738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70" name="Text Box 50"/>
          <p:cNvSpPr txBox="1">
            <a:spLocks noChangeArrowheads="1"/>
          </p:cNvSpPr>
          <p:nvPr/>
        </p:nvSpPr>
        <p:spPr bwMode="auto">
          <a:xfrm>
            <a:off x="2325162" y="4318365"/>
            <a:ext cx="235962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125" dirty="0">
                <a:solidFill>
                  <a:srgbClr val="339933"/>
                </a:solidFill>
              </a:rPr>
              <a:t>r</a:t>
            </a:r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>
            <a:off x="2471738" y="4457700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2" name="TextBox 1"/>
          <p:cNvSpPr txBox="1"/>
          <p:nvPr/>
        </p:nvSpPr>
        <p:spPr>
          <a:xfrm>
            <a:off x="1281694" y="5172686"/>
            <a:ext cx="291168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solidFill>
                  <a:srgbClr val="00B050"/>
                </a:solidFill>
              </a:rPr>
              <a:t>R </a:t>
            </a:r>
            <a:r>
              <a:rPr lang="en-US" sz="1500" dirty="0">
                <a:solidFill>
                  <a:srgbClr val="00B050"/>
                </a:solidFill>
              </a:rPr>
              <a:t>=  20</a:t>
            </a:r>
            <a:r>
              <a:rPr lang="en-US" altLang="en-US" sz="1500" dirty="0">
                <a:solidFill>
                  <a:srgbClr val="00B050"/>
                </a:solidFill>
              </a:rPr>
              <a:t>+40x</a:t>
            </a:r>
            <a:r>
              <a:rPr lang="en-US" altLang="en-US" sz="1500" baseline="30000" dirty="0">
                <a:solidFill>
                  <a:srgbClr val="00B050"/>
                </a:solidFill>
              </a:rPr>
              <a:t>50</a:t>
            </a:r>
            <a:r>
              <a:rPr lang="en-US" altLang="en-US" sz="1500" dirty="0">
                <a:solidFill>
                  <a:srgbClr val="00B050"/>
                </a:solidFill>
              </a:rPr>
              <a:t>+4x</a:t>
            </a:r>
            <a:r>
              <a:rPr lang="en-US" altLang="en-US" sz="1500" baseline="30000" dirty="0">
                <a:solidFill>
                  <a:srgbClr val="00B050"/>
                </a:solidFill>
              </a:rPr>
              <a:t>100</a:t>
            </a:r>
            <a:r>
              <a:rPr lang="en-US" altLang="en-US" sz="1500" dirty="0">
                <a:solidFill>
                  <a:srgbClr val="00B050"/>
                </a:solidFill>
              </a:rPr>
              <a:t> +3x</a:t>
            </a:r>
            <a:r>
              <a:rPr lang="en-US" altLang="en-US" sz="1500" baseline="30000" dirty="0">
                <a:solidFill>
                  <a:srgbClr val="00B050"/>
                </a:solidFill>
              </a:rPr>
              <a:t>1200</a:t>
            </a:r>
            <a:r>
              <a:rPr lang="en-US" altLang="en-US" sz="1500" dirty="0">
                <a:solidFill>
                  <a:srgbClr val="00B050"/>
                </a:solidFill>
              </a:rPr>
              <a:t> </a:t>
            </a:r>
            <a:r>
              <a:rPr lang="en-US" altLang="en-US" sz="1500" baseline="30000" dirty="0">
                <a:solidFill>
                  <a:srgbClr val="00B050"/>
                </a:solidFill>
              </a:rPr>
              <a:t>  </a:t>
            </a:r>
            <a:endParaRPr lang="en-US" altLang="en-US" sz="1500" dirty="0">
              <a:solidFill>
                <a:srgbClr val="00B050"/>
              </a:solidFill>
            </a:endParaRPr>
          </a:p>
          <a:p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418081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077" y="1826344"/>
            <a:ext cx="8407846" cy="4627711"/>
          </a:xfrm>
        </p:spPr>
        <p:txBody>
          <a:bodyPr/>
          <a:lstStyle/>
          <a:p>
            <a:pPr eaLnBrk="1" hangingPunct="1"/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pointed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p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follows:</a:t>
            </a:r>
            <a:endParaRPr lang="tr-T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4300" y="3333751"/>
            <a:ext cx="542925" cy="457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3"/>
          <p:cNvSpPr/>
          <p:nvPr/>
        </p:nvSpPr>
        <p:spPr>
          <a:xfrm>
            <a:off x="4860925" y="3357563"/>
            <a:ext cx="542925" cy="433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3997325" y="3743325"/>
            <a:ext cx="247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tr-TR" altLang="en-US" dirty="0">
                <a:latin typeface="Courier New" panose="02070309020205020404" pitchFamily="49" charset="0"/>
              </a:rPr>
              <a:t>   x </a:t>
            </a:r>
            <a:r>
              <a:rPr lang="tr-TR" altLang="en-US" dirty="0" err="1">
                <a:latin typeface="Courier New" panose="02070309020205020404" pitchFamily="49" charset="0"/>
              </a:rPr>
              <a:t>or</a:t>
            </a:r>
            <a:r>
              <a:rPr lang="tr-TR" altLang="en-US" dirty="0">
                <a:latin typeface="Courier New" panose="02070309020205020404" pitchFamily="49" charset="0"/>
              </a:rPr>
              <a:t> *</a:t>
            </a:r>
            <a:r>
              <a:rPr lang="en-US" altLang="en-US" dirty="0">
                <a:latin typeface="Courier New" panose="02070309020205020404" pitchFamily="49" charset="0"/>
              </a:rPr>
              <a:t>p</a:t>
            </a:r>
            <a:r>
              <a:rPr lang="tr-TR" altLang="en-US" dirty="0"/>
              <a:t>          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1404701" y="2962929"/>
            <a:ext cx="15843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*p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*p=7;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dirty="0">
                <a:latin typeface="Arial" panose="020B0604020202020204" pitchFamily="34" charset="0"/>
              </a:rPr>
              <a:t>(</a:t>
            </a:r>
            <a:r>
              <a:rPr lang="tr-TR" altLang="en-US" dirty="0" err="1">
                <a:latin typeface="Arial" panose="020B0604020202020204" pitchFamily="34" charset="0"/>
              </a:rPr>
              <a:t>or</a:t>
            </a:r>
            <a:r>
              <a:rPr lang="tr-TR" altLang="en-US" dirty="0">
                <a:latin typeface="Arial" panose="020B0604020202020204" pitchFamily="34" charset="0"/>
              </a:rPr>
              <a:t>  </a:t>
            </a:r>
            <a:r>
              <a:rPr lang="tr-TR" altLang="en-US" dirty="0">
                <a:latin typeface="Courier New" panose="02070309020205020404" pitchFamily="49" charset="0"/>
              </a:rPr>
              <a:t>x=7</a:t>
            </a:r>
            <a:r>
              <a:rPr lang="tr-TR" altLang="en-US" dirty="0">
                <a:latin typeface="Arial" panose="020B0604020202020204" pitchFamily="34" charset="0"/>
              </a:rPr>
              <a:t>;)</a:t>
            </a:r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4141788" y="3573463"/>
            <a:ext cx="774700" cy="15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4840" y="4781787"/>
            <a:ext cx="8063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z="2400" dirty="0"/>
              <a:t> or </a:t>
            </a:r>
            <a:r>
              <a:rPr lang="en-US" altLang="en-US" sz="2400" dirty="0">
                <a:solidFill>
                  <a:srgbClr val="FF0000"/>
                </a:solidFill>
              </a:rPr>
              <a:t>free</a:t>
            </a:r>
            <a:r>
              <a:rPr lang="en-US" altLang="en-US" sz="2400" dirty="0"/>
              <a:t> operator returns dynamically allocated memory to the system for reuse, and leaves the variable undefined: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B0F0"/>
                </a:solidFill>
                <a:latin typeface="Courier New" panose="02070309020205020404" pitchFamily="49" charset="0"/>
              </a:rPr>
              <a:t>delete p</a:t>
            </a:r>
            <a:r>
              <a:rPr lang="en-US" altLang="en-US" sz="2400" dirty="0">
                <a:solidFill>
                  <a:srgbClr val="00B0F0"/>
                </a:solidFill>
              </a:rPr>
              <a:t>;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free(p);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7EFFE3A-C025-4017-9B07-A61ED3025E90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4000"/>
              <a:t> </a:t>
            </a:r>
            <a:r>
              <a:rPr lang="tr-TR" altLang="en-US" sz="4000">
                <a:latin typeface="+mn-lt"/>
              </a:rPr>
              <a:t>Pointers </a:t>
            </a:r>
            <a:r>
              <a:rPr lang="tr-TR" altLang="en-US" sz="2400"/>
              <a:t>	</a:t>
            </a:r>
            <a:r>
              <a:rPr lang="tr-TR" altLang="en-US" sz="3200"/>
              <a:t>				</a:t>
            </a:r>
            <a:endParaRPr lang="tr-T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5388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19449</TotalTime>
  <Words>6046</Words>
  <Application>Microsoft Office PowerPoint</Application>
  <PresentationFormat>Ekran Gösterisi (4:3)</PresentationFormat>
  <Paragraphs>953</Paragraphs>
  <Slides>83</Slides>
  <Notes>37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83</vt:i4>
      </vt:variant>
    </vt:vector>
  </HeadingPairs>
  <TitlesOfParts>
    <vt:vector size="99" baseType="lpstr">
      <vt:lpstr>MS Mincho</vt:lpstr>
      <vt:lpstr>新細明體</vt:lpstr>
      <vt:lpstr>宋体</vt:lpstr>
      <vt:lpstr>Arial</vt:lpstr>
      <vt:lpstr>Arial Unicode MS</vt:lpstr>
      <vt:lpstr>Calibri</vt:lpstr>
      <vt:lpstr>Calibri Light</vt:lpstr>
      <vt:lpstr>Comic Sans MS</vt:lpstr>
      <vt:lpstr>Consolas</vt:lpstr>
      <vt:lpstr>Courier New</vt:lpstr>
      <vt:lpstr>標楷體</vt:lpstr>
      <vt:lpstr>Monotype Sorts</vt:lpstr>
      <vt:lpstr>Tahoma</vt:lpstr>
      <vt:lpstr>Times New Roman</vt:lpstr>
      <vt:lpstr>Wingdings</vt:lpstr>
      <vt:lpstr>Office Theme</vt:lpstr>
      <vt:lpstr>PowerPoint Sunusu</vt:lpstr>
      <vt:lpstr>Dynamic Data Structures </vt:lpstr>
      <vt:lpstr>Static and Dynamic Data Structures</vt:lpstr>
      <vt:lpstr>PowerPoint Sunusu</vt:lpstr>
      <vt:lpstr>Implementing Dynamic Structures              Pointers</vt:lpstr>
      <vt:lpstr> Pointers      </vt:lpstr>
      <vt:lpstr>PowerPoint Sunusu</vt:lpstr>
      <vt:lpstr>PowerPoint Sunusu</vt:lpstr>
      <vt:lpstr>PowerPoint Sunusu</vt:lpstr>
      <vt:lpstr>Pointers: Examples</vt:lpstr>
      <vt:lpstr>Pointers: Examples</vt:lpstr>
      <vt:lpstr>PowerPoint Sunusu</vt:lpstr>
      <vt:lpstr>Program output</vt:lpstr>
      <vt:lpstr>Linked List Structure: Properties </vt:lpstr>
      <vt:lpstr>Simple Linked Lists    </vt:lpstr>
      <vt:lpstr>Linked List Structure: Properties </vt:lpstr>
      <vt:lpstr>Head of the List</vt:lpstr>
      <vt:lpstr>Memory Structure of a Linked List</vt:lpstr>
      <vt:lpstr>Memory Structure</vt:lpstr>
      <vt:lpstr>Definition of a Linked List</vt:lpstr>
      <vt:lpstr>Examples of Linked Lists: A list of Numbers</vt:lpstr>
      <vt:lpstr>  Examples of Linked Lists  Sequence (list) of four items &lt; a1,a2 ,a3 ,a4 &gt; :</vt:lpstr>
      <vt:lpstr>Operations on Linked Lists</vt:lpstr>
      <vt:lpstr>Insert / Delete  Operations</vt:lpstr>
      <vt:lpstr>Insert – at the Head</vt:lpstr>
      <vt:lpstr>Insert – at the Tail</vt:lpstr>
      <vt:lpstr>Insert – inside the List</vt:lpstr>
      <vt:lpstr>Delete – the First Node</vt:lpstr>
      <vt:lpstr>Delete – the Tail Node</vt:lpstr>
      <vt:lpstr>Delete – an inside Node</vt:lpstr>
      <vt:lpstr> Simple Linked Lists: Summary  </vt:lpstr>
      <vt:lpstr>Pointers to structures  </vt:lpstr>
      <vt:lpstr>Implementation: Pointer-Based Linked Lists</vt:lpstr>
      <vt:lpstr>Pointer Based Linked Lists  </vt:lpstr>
      <vt:lpstr>Pointer Based Linked Lists  </vt:lpstr>
      <vt:lpstr>Pointer Based Linked Lists  </vt:lpstr>
      <vt:lpstr>Algorithms: Displaying the Contents of a Linked List</vt:lpstr>
      <vt:lpstr>Displaying Node Contents of a Linked List</vt:lpstr>
      <vt:lpstr>Searching for a Node</vt:lpstr>
      <vt:lpstr>Search Algorithm</vt:lpstr>
      <vt:lpstr>Inserting a Node to the Front of a List</vt:lpstr>
      <vt:lpstr>Inserting a Node to the Head  of a List</vt:lpstr>
      <vt:lpstr>Inserting a Node to the Tail of a List</vt:lpstr>
      <vt:lpstr>Inserting a Node to the end of a List</vt:lpstr>
      <vt:lpstr>Deleting a Node from a Linked List</vt:lpstr>
      <vt:lpstr>Deleting a Node from a Linked List</vt:lpstr>
      <vt:lpstr>Deleting a Specified Node from a Linked List</vt:lpstr>
      <vt:lpstr>Deleting The Last Node</vt:lpstr>
      <vt:lpstr>Deleting a Node from a Linked List</vt:lpstr>
      <vt:lpstr>Complexities of Linked List Operations</vt:lpstr>
      <vt:lpstr>Arrays or Linked Lists ?</vt:lpstr>
      <vt:lpstr>Linked List Variations: Doubly Linked Lists</vt:lpstr>
      <vt:lpstr>Doubly Liked List Structure</vt:lpstr>
      <vt:lpstr>Doubly Linked List Node Declaration</vt:lpstr>
      <vt:lpstr>Doubly Linked Lists: Complexity</vt:lpstr>
      <vt:lpstr>Variations of Linked Lists: Circular Linked Lists</vt:lpstr>
      <vt:lpstr>Circular Linked Lists</vt:lpstr>
      <vt:lpstr>Circular Linked List: Example</vt:lpstr>
      <vt:lpstr>Create the First Node and Circular List</vt:lpstr>
      <vt:lpstr>Circular Lists: Usage</vt:lpstr>
      <vt:lpstr>Circular Lists: Usage</vt:lpstr>
      <vt:lpstr>Complexity of Circular List Operations</vt:lpstr>
      <vt:lpstr>Linked List Applications</vt:lpstr>
      <vt:lpstr>C++ implementation of linked lists: Example-1 Building the list {1, 2, 3}</vt:lpstr>
      <vt:lpstr>C++ implementation of linked lists: Example-1 Building the list {1, 2, 3}</vt:lpstr>
      <vt:lpstr>C++ implementation of linked lists: Example-1 Building the list {1, 2, 3}</vt:lpstr>
      <vt:lpstr>C++ implementation of linked lists: Example-2 Return the number of nodes in the list</vt:lpstr>
      <vt:lpstr>PowerPoint Sunusu</vt:lpstr>
      <vt:lpstr>PowerPoint Sunusu</vt:lpstr>
      <vt:lpstr>  LL Applications: Dynamic Stacks</vt:lpstr>
      <vt:lpstr> Stack with a Singly Linked List  </vt:lpstr>
      <vt:lpstr> Linked Stack: Advantages</vt:lpstr>
      <vt:lpstr>Linked Stack Example</vt:lpstr>
      <vt:lpstr>LL Applications: Dynamic Queues</vt:lpstr>
      <vt:lpstr>Implementing a Dynamic Queue</vt:lpstr>
      <vt:lpstr>Linked Queues: Operations</vt:lpstr>
      <vt:lpstr>Complexities of Linked Queue Operations</vt:lpstr>
      <vt:lpstr>LL Applications: Arithmetic with Large Integers </vt:lpstr>
      <vt:lpstr>Arithmetic with Large Integers </vt:lpstr>
      <vt:lpstr>Arithmetic with Large Integers: Sum </vt:lpstr>
      <vt:lpstr>    Operations with Large Integers  Example: To save space the example does not use large integers.  However, the method works for any size  Arbitrary precision arithmetic. </vt:lpstr>
      <vt:lpstr>  LL Applications: Operations with Polynomials </vt:lpstr>
      <vt:lpstr>Addition of Polynomials</vt:lpstr>
    </vt:vector>
  </TitlesOfParts>
  <Company>EGE Üniv.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Mehmet Okur</dc:creator>
  <cp:lastModifiedBy>Umut Avcı</cp:lastModifiedBy>
  <cp:revision>608</cp:revision>
  <dcterms:created xsi:type="dcterms:W3CDTF">2003-09-08T08:07:00Z</dcterms:created>
  <dcterms:modified xsi:type="dcterms:W3CDTF">2023-11-17T13:43:57Z</dcterms:modified>
</cp:coreProperties>
</file>