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handoutMasterIdLst>
    <p:handoutMasterId r:id="rId36"/>
  </p:handoutMasterIdLst>
  <p:sldIdLst>
    <p:sldId id="296" r:id="rId2"/>
    <p:sldId id="297" r:id="rId3"/>
    <p:sldId id="301" r:id="rId4"/>
    <p:sldId id="324" r:id="rId5"/>
    <p:sldId id="298" r:id="rId6"/>
    <p:sldId id="302" r:id="rId7"/>
    <p:sldId id="299" r:id="rId8"/>
    <p:sldId id="286" r:id="rId9"/>
    <p:sldId id="303" r:id="rId10"/>
    <p:sldId id="304" r:id="rId11"/>
    <p:sldId id="307" r:id="rId12"/>
    <p:sldId id="330" r:id="rId13"/>
    <p:sldId id="317" r:id="rId14"/>
    <p:sldId id="327" r:id="rId15"/>
    <p:sldId id="326" r:id="rId16"/>
    <p:sldId id="305" r:id="rId17"/>
    <p:sldId id="308" r:id="rId18"/>
    <p:sldId id="309" r:id="rId19"/>
    <p:sldId id="310" r:id="rId20"/>
    <p:sldId id="312" r:id="rId21"/>
    <p:sldId id="328" r:id="rId22"/>
    <p:sldId id="313" r:id="rId23"/>
    <p:sldId id="314" r:id="rId24"/>
    <p:sldId id="315" r:id="rId25"/>
    <p:sldId id="316" r:id="rId26"/>
    <p:sldId id="318" r:id="rId27"/>
    <p:sldId id="331" r:id="rId28"/>
    <p:sldId id="325" r:id="rId29"/>
    <p:sldId id="320" r:id="rId30"/>
    <p:sldId id="319" r:id="rId31"/>
    <p:sldId id="323" r:id="rId32"/>
    <p:sldId id="332" r:id="rId33"/>
    <p:sldId id="322" r:id="rId34"/>
  </p:sldIdLst>
  <p:sldSz cx="9144000" cy="6858000" type="screen4x3"/>
  <p:notesSz cx="9144000" cy="6858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35" autoAdjust="0"/>
    <p:restoredTop sz="73180" autoAdjust="0"/>
  </p:normalViewPr>
  <p:slideViewPr>
    <p:cSldViewPr>
      <p:cViewPr varScale="1">
        <p:scale>
          <a:sx n="73" d="100"/>
          <a:sy n="73" d="100"/>
        </p:scale>
        <p:origin x="1284" y="36"/>
      </p:cViewPr>
      <p:guideLst>
        <p:guide orient="horz" pos="2160"/>
        <p:guide pos="2880"/>
      </p:guideLst>
    </p:cSldViewPr>
  </p:slideViewPr>
  <p:outlineViewPr>
    <p:cViewPr>
      <p:scale>
        <a:sx n="33" d="100"/>
        <a:sy n="33" d="100"/>
      </p:scale>
      <p:origin x="8"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4088D146-2F35-FC4B-B64E-C577ABA497C0}" type="datetimeFigureOut">
              <a:rPr lang="en-US" smtClean="0"/>
              <a:pPr/>
              <a:t>10/10/2023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DD26CA24-E527-D746-A2FF-A17B17A7ECB7}" type="slidenum">
              <a:rPr lang="en-US" smtClean="0"/>
              <a:pPr/>
              <a:t>‹#›</a:t>
            </a:fld>
            <a:endParaRPr lang="en-US"/>
          </a:p>
        </p:txBody>
      </p:sp>
    </p:spTree>
    <p:extLst>
      <p:ext uri="{BB962C8B-B14F-4D97-AF65-F5344CB8AC3E}">
        <p14:creationId xmlns:p14="http://schemas.microsoft.com/office/powerpoint/2010/main" val="3265108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3E94C1-70F1-4112-A938-84039D6DBCCE}" type="datetimeFigureOut">
              <a:rPr lang="tr-TR" smtClean="0"/>
              <a:pPr/>
              <a:t>10.10.2023</a:t>
            </a:fld>
            <a:endParaRPr lang="tr-TR"/>
          </a:p>
        </p:txBody>
      </p:sp>
      <p:sp>
        <p:nvSpPr>
          <p:cNvPr id="4" name="3 Slayt Görüntüsü Yer Tutucusu"/>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1F36713-D27E-4EEB-9EE5-055EE396FFBE}" type="slidenum">
              <a:rPr lang="tr-TR" smtClean="0"/>
              <a:pPr/>
              <a:t>‹#›</a:t>
            </a:fld>
            <a:endParaRPr lang="tr-TR"/>
          </a:p>
        </p:txBody>
      </p:sp>
    </p:spTree>
    <p:extLst>
      <p:ext uri="{BB962C8B-B14F-4D97-AF65-F5344CB8AC3E}">
        <p14:creationId xmlns:p14="http://schemas.microsoft.com/office/powerpoint/2010/main" val="27716094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Sistem</a:t>
            </a:r>
            <a:r>
              <a:rPr lang="en-US" dirty="0"/>
              <a:t> </a:t>
            </a:r>
            <a:r>
              <a:rPr lang="en-US" dirty="0" err="1"/>
              <a:t>geliştirmede</a:t>
            </a:r>
            <a:r>
              <a:rPr lang="en-US" dirty="0"/>
              <a:t> </a:t>
            </a:r>
            <a:r>
              <a:rPr lang="en-US" dirty="0" err="1"/>
              <a:t>en</a:t>
            </a:r>
            <a:r>
              <a:rPr lang="en-US" dirty="0"/>
              <a:t> </a:t>
            </a:r>
            <a:r>
              <a:rPr lang="en-US" dirty="0" err="1"/>
              <a:t>önemli</a:t>
            </a:r>
            <a:r>
              <a:rPr lang="en-US" dirty="0"/>
              <a:t> </a:t>
            </a:r>
            <a:r>
              <a:rPr lang="en-US" dirty="0" err="1"/>
              <a:t>etkenlerden</a:t>
            </a:r>
            <a:r>
              <a:rPr lang="en-US" dirty="0"/>
              <a:t> </a:t>
            </a:r>
            <a:r>
              <a:rPr lang="en-US" dirty="0" err="1"/>
              <a:t>biri</a:t>
            </a:r>
            <a:r>
              <a:rPr lang="en-US" dirty="0"/>
              <a:t> de </a:t>
            </a:r>
            <a:r>
              <a:rPr lang="en-US" dirty="0" err="1"/>
              <a:t>işlerin</a:t>
            </a:r>
            <a:r>
              <a:rPr lang="en-US" dirty="0"/>
              <a:t> </a:t>
            </a:r>
            <a:r>
              <a:rPr lang="en-US" dirty="0" err="1"/>
              <a:t>gerçekleşme</a:t>
            </a:r>
            <a:r>
              <a:rPr lang="en-US" dirty="0"/>
              <a:t> </a:t>
            </a:r>
            <a:r>
              <a:rPr lang="en-US" dirty="0" err="1"/>
              <a:t>süreçleridir</a:t>
            </a:r>
            <a:r>
              <a:rPr lang="en-US" dirty="0"/>
              <a:t>. </a:t>
            </a:r>
            <a:r>
              <a:rPr lang="en-US" dirty="0" err="1"/>
              <a:t>Nesneler</a:t>
            </a:r>
            <a:r>
              <a:rPr lang="en-US" dirty="0"/>
              <a:t> </a:t>
            </a:r>
            <a:r>
              <a:rPr lang="en-US" dirty="0" err="1"/>
              <a:t>üzerindeki</a:t>
            </a:r>
            <a:r>
              <a:rPr lang="en-US" dirty="0"/>
              <a:t> </a:t>
            </a:r>
            <a:r>
              <a:rPr lang="en-US" dirty="0" err="1"/>
              <a:t>kontrol</a:t>
            </a:r>
            <a:r>
              <a:rPr lang="en-US" dirty="0"/>
              <a:t> </a:t>
            </a:r>
            <a:r>
              <a:rPr lang="en-US" dirty="0" err="1"/>
              <a:t>veya</a:t>
            </a:r>
            <a:r>
              <a:rPr lang="en-US" dirty="0"/>
              <a:t> </a:t>
            </a:r>
            <a:r>
              <a:rPr lang="en-US" dirty="0" err="1"/>
              <a:t>nesneler</a:t>
            </a:r>
            <a:r>
              <a:rPr lang="en-US" dirty="0"/>
              <a:t> </a:t>
            </a:r>
            <a:r>
              <a:rPr lang="en-US" dirty="0" err="1"/>
              <a:t>arasındaki</a:t>
            </a:r>
            <a:r>
              <a:rPr lang="en-US" dirty="0"/>
              <a:t> </a:t>
            </a:r>
            <a:r>
              <a:rPr lang="en-US" dirty="0" err="1"/>
              <a:t>veri</a:t>
            </a:r>
            <a:r>
              <a:rPr lang="en-US" dirty="0"/>
              <a:t> </a:t>
            </a:r>
            <a:r>
              <a:rPr lang="en-US" dirty="0" err="1"/>
              <a:t>akışı</a:t>
            </a:r>
            <a:r>
              <a:rPr lang="en-US" dirty="0"/>
              <a:t> </a:t>
            </a:r>
            <a:r>
              <a:rPr lang="en-US" dirty="0" err="1"/>
              <a:t>gösterilmek</a:t>
            </a:r>
            <a:r>
              <a:rPr lang="en-US" dirty="0"/>
              <a:t> </a:t>
            </a:r>
            <a:r>
              <a:rPr lang="en-US" dirty="0" err="1"/>
              <a:t>istendiğinde</a:t>
            </a:r>
            <a:r>
              <a:rPr lang="en-US" dirty="0"/>
              <a:t> </a:t>
            </a:r>
            <a:r>
              <a:rPr lang="tr-TR" dirty="0" err="1"/>
              <a:t>activity</a:t>
            </a:r>
            <a:r>
              <a:rPr lang="tr-TR" dirty="0"/>
              <a:t> </a:t>
            </a:r>
            <a:r>
              <a:rPr lang="tr-TR" dirty="0" err="1"/>
              <a:t>diagramlar</a:t>
            </a:r>
            <a:r>
              <a:rPr lang="tr-TR" dirty="0"/>
              <a:t> </a:t>
            </a:r>
            <a:r>
              <a:rPr lang="en-US" dirty="0" err="1"/>
              <a:t>kullanılır</a:t>
            </a:r>
            <a:r>
              <a:rPr lang="en-US" dirty="0"/>
              <a:t>. Bu </a:t>
            </a:r>
            <a:r>
              <a:rPr lang="en-US" dirty="0" err="1"/>
              <a:t>gösterimde</a:t>
            </a:r>
            <a:r>
              <a:rPr lang="en-US" dirty="0"/>
              <a:t> </a:t>
            </a:r>
            <a:r>
              <a:rPr lang="en-US" dirty="0" err="1"/>
              <a:t>ilişkiler</a:t>
            </a:r>
            <a:r>
              <a:rPr lang="en-US" dirty="0"/>
              <a:t> </a:t>
            </a:r>
            <a:r>
              <a:rPr lang="en-US" dirty="0" err="1"/>
              <a:t>üzerinde</a:t>
            </a:r>
            <a:r>
              <a:rPr lang="en-US" dirty="0"/>
              <a:t> </a:t>
            </a:r>
            <a:r>
              <a:rPr lang="en-US" dirty="0" err="1"/>
              <a:t>durulmaz</a:t>
            </a:r>
            <a:r>
              <a:rPr lang="en-US" dirty="0"/>
              <a:t>. </a:t>
            </a:r>
            <a:r>
              <a:rPr lang="tr-TR" dirty="0" err="1"/>
              <a:t>aktivity</a:t>
            </a:r>
            <a:r>
              <a:rPr lang="en-US" dirty="0"/>
              <a:t> </a:t>
            </a:r>
            <a:r>
              <a:rPr lang="en-US" dirty="0" err="1"/>
              <a:t>diyagramları</a:t>
            </a:r>
            <a:r>
              <a:rPr lang="en-US" dirty="0"/>
              <a:t> </a:t>
            </a:r>
            <a:r>
              <a:rPr lang="en-US" dirty="0" err="1"/>
              <a:t>ile</a:t>
            </a:r>
            <a:r>
              <a:rPr lang="en-US" dirty="0"/>
              <a:t> </a:t>
            </a:r>
            <a:r>
              <a:rPr lang="en-US" dirty="0" err="1"/>
              <a:t>sistemde</a:t>
            </a:r>
            <a:r>
              <a:rPr lang="en-US" dirty="0"/>
              <a:t> </a:t>
            </a:r>
            <a:r>
              <a:rPr lang="en-US" dirty="0" err="1"/>
              <a:t>zamana</a:t>
            </a:r>
            <a:r>
              <a:rPr lang="en-US" dirty="0"/>
              <a:t> </a:t>
            </a:r>
            <a:r>
              <a:rPr lang="en-US" dirty="0" err="1"/>
              <a:t>bağlı</a:t>
            </a:r>
            <a:r>
              <a:rPr lang="en-US" dirty="0"/>
              <a:t> </a:t>
            </a:r>
            <a:r>
              <a:rPr lang="en-US" dirty="0" err="1"/>
              <a:t>olarak</a:t>
            </a:r>
            <a:r>
              <a:rPr lang="en-US" dirty="0"/>
              <a:t> </a:t>
            </a:r>
            <a:r>
              <a:rPr lang="en-US" dirty="0" err="1"/>
              <a:t>nesneler</a:t>
            </a:r>
            <a:r>
              <a:rPr lang="en-US" dirty="0"/>
              <a:t> </a:t>
            </a:r>
            <a:r>
              <a:rPr lang="en-US" dirty="0" err="1"/>
              <a:t>arasında</a:t>
            </a:r>
            <a:r>
              <a:rPr lang="en-US" dirty="0"/>
              <a:t> </a:t>
            </a:r>
            <a:r>
              <a:rPr lang="en-US" dirty="0" err="1"/>
              <a:t>ve</a:t>
            </a:r>
            <a:r>
              <a:rPr lang="en-US" dirty="0"/>
              <a:t> </a:t>
            </a:r>
            <a:r>
              <a:rPr lang="en-US" dirty="0" err="1"/>
              <a:t>insanla</a:t>
            </a:r>
            <a:r>
              <a:rPr lang="en-US" dirty="0"/>
              <a:t> </a:t>
            </a:r>
            <a:r>
              <a:rPr lang="en-US" dirty="0" err="1"/>
              <a:t>arasında</a:t>
            </a:r>
            <a:r>
              <a:rPr lang="en-US" dirty="0"/>
              <a:t> </a:t>
            </a:r>
            <a:r>
              <a:rPr lang="en-US" dirty="0" err="1"/>
              <a:t>gidişat</a:t>
            </a:r>
            <a:r>
              <a:rPr lang="en-US" dirty="0"/>
              <a:t> </a:t>
            </a:r>
            <a:r>
              <a:rPr lang="en-US" dirty="0" err="1"/>
              <a:t>sırasının</a:t>
            </a:r>
            <a:r>
              <a:rPr lang="en-US" dirty="0"/>
              <a:t> </a:t>
            </a:r>
            <a:r>
              <a:rPr lang="en-US" dirty="0" err="1"/>
              <a:t>gösterilmesi</a:t>
            </a:r>
            <a:r>
              <a:rPr lang="en-US" dirty="0"/>
              <a:t> </a:t>
            </a:r>
            <a:r>
              <a:rPr lang="en-US" dirty="0" err="1"/>
              <a:t>sağlanır.Kısacası</a:t>
            </a:r>
            <a:r>
              <a:rPr lang="en-US" dirty="0"/>
              <a:t> </a:t>
            </a:r>
            <a:r>
              <a:rPr lang="en-US" dirty="0" err="1"/>
              <a:t>bir</a:t>
            </a:r>
            <a:r>
              <a:rPr lang="en-US" dirty="0"/>
              <a:t> </a:t>
            </a:r>
            <a:r>
              <a:rPr lang="en-US" dirty="0" err="1"/>
              <a:t>etkinlik</a:t>
            </a:r>
            <a:r>
              <a:rPr lang="en-US" dirty="0"/>
              <a:t> </a:t>
            </a:r>
            <a:r>
              <a:rPr lang="en-US" dirty="0" err="1"/>
              <a:t>için</a:t>
            </a:r>
            <a:r>
              <a:rPr lang="en-US" dirty="0"/>
              <a:t> </a:t>
            </a:r>
            <a:r>
              <a:rPr lang="en-US" dirty="0" err="1"/>
              <a:t>olası</a:t>
            </a:r>
            <a:r>
              <a:rPr lang="en-US" dirty="0"/>
              <a:t> </a:t>
            </a:r>
            <a:r>
              <a:rPr lang="en-US" dirty="0" err="1"/>
              <a:t>bütün</a:t>
            </a:r>
            <a:r>
              <a:rPr lang="en-US" dirty="0"/>
              <a:t> </a:t>
            </a:r>
            <a:r>
              <a:rPr lang="en-US" dirty="0" err="1"/>
              <a:t>işlem</a:t>
            </a:r>
            <a:r>
              <a:rPr lang="en-US" dirty="0"/>
              <a:t> </a:t>
            </a:r>
            <a:r>
              <a:rPr lang="en-US" dirty="0" err="1"/>
              <a:t>akış</a:t>
            </a:r>
            <a:r>
              <a:rPr lang="en-US" dirty="0"/>
              <a:t> </a:t>
            </a:r>
            <a:r>
              <a:rPr lang="en-US" dirty="0" err="1"/>
              <a:t>durumları</a:t>
            </a:r>
            <a:r>
              <a:rPr lang="en-US" dirty="0"/>
              <a:t> </a:t>
            </a:r>
            <a:r>
              <a:rPr lang="en-US" dirty="0" err="1"/>
              <a:t>etkinlik</a:t>
            </a:r>
            <a:r>
              <a:rPr lang="en-US" dirty="0"/>
              <a:t> </a:t>
            </a:r>
            <a:r>
              <a:rPr lang="en-US" dirty="0" err="1"/>
              <a:t>şemaları</a:t>
            </a:r>
            <a:r>
              <a:rPr lang="en-US" dirty="0"/>
              <a:t> </a:t>
            </a:r>
            <a:r>
              <a:rPr lang="en-US" dirty="0" err="1"/>
              <a:t>ile</a:t>
            </a:r>
            <a:r>
              <a:rPr lang="en-US" dirty="0"/>
              <a:t> </a:t>
            </a:r>
            <a:r>
              <a:rPr lang="en-US" dirty="0" err="1"/>
              <a:t>gösterilebilmektedir</a:t>
            </a:r>
            <a:r>
              <a:rPr lang="en-US" dirty="0"/>
              <a:t>.</a:t>
            </a:r>
            <a:endParaRPr lang="tr-TR" dirty="0"/>
          </a:p>
          <a:p>
            <a:endParaRPr lang="tr-TR" dirty="0"/>
          </a:p>
          <a:p>
            <a:r>
              <a:rPr lang="en-US" dirty="0" err="1"/>
              <a:t>İlerleme</a:t>
            </a:r>
            <a:r>
              <a:rPr lang="en-US" dirty="0"/>
              <a:t> </a:t>
            </a:r>
            <a:r>
              <a:rPr lang="en-US" dirty="0" err="1"/>
              <a:t>raporunda</a:t>
            </a:r>
            <a:r>
              <a:rPr lang="en-US" dirty="0"/>
              <a:t>, </a:t>
            </a:r>
            <a:r>
              <a:rPr lang="en-US" dirty="0" err="1"/>
              <a:t>iş</a:t>
            </a:r>
            <a:r>
              <a:rPr lang="en-US" dirty="0"/>
              <a:t> </a:t>
            </a:r>
            <a:r>
              <a:rPr lang="en-US" dirty="0" err="1"/>
              <a:t>akışını</a:t>
            </a:r>
            <a:r>
              <a:rPr lang="en-US" dirty="0"/>
              <a:t> </a:t>
            </a:r>
            <a:r>
              <a:rPr lang="en-US" dirty="0" err="1"/>
              <a:t>daha</a:t>
            </a:r>
            <a:r>
              <a:rPr lang="en-US" dirty="0"/>
              <a:t> iyi </a:t>
            </a:r>
            <a:r>
              <a:rPr lang="en-US" dirty="0" err="1"/>
              <a:t>anlamak</a:t>
            </a:r>
            <a:r>
              <a:rPr lang="en-US" dirty="0"/>
              <a:t> </a:t>
            </a:r>
            <a:r>
              <a:rPr lang="en-US" dirty="0" err="1"/>
              <a:t>amacıyla</a:t>
            </a:r>
            <a:r>
              <a:rPr lang="en-US" dirty="0"/>
              <a:t> </a:t>
            </a:r>
            <a:r>
              <a:rPr lang="en-US" dirty="0" err="1"/>
              <a:t>sistemdeki</a:t>
            </a:r>
            <a:r>
              <a:rPr lang="en-US" dirty="0"/>
              <a:t> her use-case (function) </a:t>
            </a:r>
            <a:r>
              <a:rPr lang="en-US" dirty="0" err="1"/>
              <a:t>için</a:t>
            </a:r>
            <a:r>
              <a:rPr lang="en-US" dirty="0"/>
              <a:t> </a:t>
            </a:r>
            <a:r>
              <a:rPr lang="en-US" dirty="0" err="1"/>
              <a:t>bir</a:t>
            </a:r>
            <a:r>
              <a:rPr lang="en-US" dirty="0"/>
              <a:t> activity </a:t>
            </a:r>
            <a:r>
              <a:rPr lang="en-US" dirty="0" err="1"/>
              <a:t>diyagramına</a:t>
            </a:r>
            <a:r>
              <a:rPr lang="en-US" dirty="0"/>
              <a:t> </a:t>
            </a:r>
            <a:r>
              <a:rPr lang="en-US" dirty="0" err="1"/>
              <a:t>ihtiyacımız</a:t>
            </a:r>
            <a:r>
              <a:rPr lang="en-US" dirty="0"/>
              <a:t> var.</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2</a:t>
            </a:fld>
            <a:endParaRPr lang="tr-TR"/>
          </a:p>
        </p:txBody>
      </p:sp>
    </p:spTree>
    <p:extLst>
      <p:ext uri="{BB962C8B-B14F-4D97-AF65-F5344CB8AC3E}">
        <p14:creationId xmlns:p14="http://schemas.microsoft.com/office/powerpoint/2010/main" val="1423875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Eylem</a:t>
            </a:r>
            <a:r>
              <a:rPr lang="en-US" dirty="0"/>
              <a:t>, </a:t>
            </a:r>
            <a:r>
              <a:rPr lang="en-US" dirty="0" err="1"/>
              <a:t>gerçekleştirilmesi</a:t>
            </a:r>
            <a:r>
              <a:rPr lang="en-US" dirty="0"/>
              <a:t> </a:t>
            </a:r>
            <a:r>
              <a:rPr lang="en-US" dirty="0" err="1"/>
              <a:t>gereken</a:t>
            </a:r>
            <a:r>
              <a:rPr lang="en-US" dirty="0"/>
              <a:t> </a:t>
            </a:r>
            <a:r>
              <a:rPr lang="en-US" dirty="0" err="1"/>
              <a:t>bir</a:t>
            </a:r>
            <a:r>
              <a:rPr lang="en-US" dirty="0"/>
              <a:t> </a:t>
            </a:r>
            <a:r>
              <a:rPr lang="en-US" dirty="0" err="1"/>
              <a:t>iş</a:t>
            </a:r>
            <a:r>
              <a:rPr lang="en-US" dirty="0"/>
              <a:t> </a:t>
            </a:r>
            <a:r>
              <a:rPr lang="en-US" dirty="0" err="1"/>
              <a:t>birimidir</a:t>
            </a:r>
            <a:r>
              <a:rPr lang="en-US" dirty="0"/>
              <a:t>.</a:t>
            </a:r>
          </a:p>
          <a:p>
            <a:endParaRPr lang="en-US" dirty="0"/>
          </a:p>
          <a:p>
            <a:r>
              <a:rPr lang="en-US" dirty="0" err="1"/>
              <a:t>Uygulamada</a:t>
            </a:r>
            <a:r>
              <a:rPr lang="en-US" dirty="0"/>
              <a:t> </a:t>
            </a:r>
            <a:r>
              <a:rPr lang="en-US" dirty="0" err="1"/>
              <a:t>bu</a:t>
            </a:r>
            <a:r>
              <a:rPr lang="en-US" dirty="0"/>
              <a:t>, </a:t>
            </a:r>
            <a:r>
              <a:rPr lang="en-US" dirty="0" err="1"/>
              <a:t>büyük</a:t>
            </a:r>
            <a:r>
              <a:rPr lang="en-US" dirty="0"/>
              <a:t> </a:t>
            </a:r>
            <a:r>
              <a:rPr lang="en-US" dirty="0" err="1"/>
              <a:t>ya</a:t>
            </a:r>
            <a:r>
              <a:rPr lang="en-US" dirty="0"/>
              <a:t> da </a:t>
            </a:r>
            <a:r>
              <a:rPr lang="en-US" dirty="0" err="1"/>
              <a:t>küçük</a:t>
            </a:r>
            <a:r>
              <a:rPr lang="en-US" dirty="0"/>
              <a:t> </a:t>
            </a:r>
            <a:r>
              <a:rPr lang="en-US" dirty="0" err="1"/>
              <a:t>olabilir</a:t>
            </a:r>
            <a:r>
              <a:rPr lang="en-US" dirty="0"/>
              <a:t>, </a:t>
            </a:r>
            <a:r>
              <a:rPr lang="en-US" dirty="0" err="1"/>
              <a:t>uzun</a:t>
            </a:r>
            <a:r>
              <a:rPr lang="en-US" dirty="0"/>
              <a:t> </a:t>
            </a:r>
            <a:r>
              <a:rPr lang="en-US" dirty="0" err="1"/>
              <a:t>ya</a:t>
            </a:r>
            <a:r>
              <a:rPr lang="en-US" dirty="0"/>
              <a:t> da </a:t>
            </a:r>
            <a:r>
              <a:rPr lang="en-US" dirty="0" err="1"/>
              <a:t>kısa</a:t>
            </a:r>
            <a:r>
              <a:rPr lang="en-US" dirty="0"/>
              <a:t> </a:t>
            </a:r>
            <a:r>
              <a:rPr lang="en-US" dirty="0" err="1"/>
              <a:t>bir</a:t>
            </a:r>
            <a:r>
              <a:rPr lang="en-US" dirty="0"/>
              <a:t> zaman </a:t>
            </a:r>
            <a:r>
              <a:rPr lang="en-US" dirty="0" err="1"/>
              <a:t>diliminde</a:t>
            </a:r>
            <a:r>
              <a:rPr lang="en-US" dirty="0"/>
              <a:t> </a:t>
            </a:r>
            <a:r>
              <a:rPr lang="en-US" dirty="0" err="1"/>
              <a:t>gerçekleşebilir</a:t>
            </a:r>
            <a:r>
              <a:rPr lang="en-US" dirty="0"/>
              <a:t>.</a:t>
            </a:r>
          </a:p>
          <a:p>
            <a:r>
              <a:rPr lang="en-US" dirty="0" err="1"/>
              <a:t>Borç</a:t>
            </a:r>
            <a:r>
              <a:rPr lang="en-US" dirty="0"/>
              <a:t> </a:t>
            </a:r>
            <a:r>
              <a:rPr lang="en-US" dirty="0" err="1"/>
              <a:t>tahsilatı</a:t>
            </a:r>
            <a:r>
              <a:rPr lang="en-US" dirty="0"/>
              <a:t> </a:t>
            </a:r>
            <a:r>
              <a:rPr lang="en-US" dirty="0" err="1"/>
              <a:t>gibi</a:t>
            </a:r>
            <a:r>
              <a:rPr lang="en-US" dirty="0"/>
              <a:t> </a:t>
            </a:r>
            <a:r>
              <a:rPr lang="en-US" dirty="0" err="1"/>
              <a:t>bir</a:t>
            </a:r>
            <a:r>
              <a:rPr lang="en-US" dirty="0"/>
              <a:t> </a:t>
            </a:r>
            <a:r>
              <a:rPr lang="en-US" dirty="0" err="1"/>
              <a:t>ticari</a:t>
            </a:r>
            <a:r>
              <a:rPr lang="en-US" dirty="0"/>
              <a:t> </a:t>
            </a:r>
            <a:r>
              <a:rPr lang="en-US" dirty="0" err="1"/>
              <a:t>eylem</a:t>
            </a:r>
            <a:r>
              <a:rPr lang="en-US" dirty="0"/>
              <a:t> </a:t>
            </a:r>
            <a:r>
              <a:rPr lang="en-US" dirty="0" err="1"/>
              <a:t>birkaç</a:t>
            </a:r>
            <a:r>
              <a:rPr lang="en-US" dirty="0"/>
              <a:t> </a:t>
            </a:r>
            <a:r>
              <a:rPr lang="en-US" dirty="0" err="1"/>
              <a:t>hafta</a:t>
            </a:r>
            <a:r>
              <a:rPr lang="en-US" dirty="0"/>
              <a:t> </a:t>
            </a:r>
            <a:r>
              <a:rPr lang="en-US" dirty="0" err="1"/>
              <a:t>sürebilir</a:t>
            </a:r>
            <a:r>
              <a:rPr lang="en-US" dirty="0"/>
              <a:t>.</a:t>
            </a:r>
          </a:p>
          <a:p>
            <a:r>
              <a:rPr lang="en-US" dirty="0"/>
              <a:t>Bir </a:t>
            </a:r>
            <a:r>
              <a:rPr lang="en-US" dirty="0" err="1"/>
              <a:t>müşterinin</a:t>
            </a:r>
            <a:r>
              <a:rPr lang="en-US" dirty="0"/>
              <a:t> </a:t>
            </a:r>
            <a:r>
              <a:rPr lang="en-US" dirty="0" err="1"/>
              <a:t>bir</a:t>
            </a:r>
            <a:r>
              <a:rPr lang="en-US" dirty="0"/>
              <a:t> </a:t>
            </a:r>
            <a:r>
              <a:rPr lang="en-US" dirty="0" err="1"/>
              <a:t>özelliğini</a:t>
            </a:r>
            <a:r>
              <a:rPr lang="en-US" dirty="0"/>
              <a:t> </a:t>
            </a:r>
            <a:r>
              <a:rPr lang="en-US" dirty="0" err="1"/>
              <a:t>değiştirmek</a:t>
            </a:r>
            <a:r>
              <a:rPr lang="en-US" dirty="0"/>
              <a:t> </a:t>
            </a:r>
            <a:r>
              <a:rPr lang="en-US" dirty="0" err="1"/>
              <a:t>gibi</a:t>
            </a:r>
            <a:r>
              <a:rPr lang="en-US" dirty="0"/>
              <a:t> </a:t>
            </a:r>
            <a:r>
              <a:rPr lang="en-US" dirty="0" err="1"/>
              <a:t>bir</a:t>
            </a:r>
            <a:r>
              <a:rPr lang="en-US" dirty="0"/>
              <a:t> </a:t>
            </a:r>
            <a:r>
              <a:rPr lang="en-US" dirty="0" err="1"/>
              <a:t>bilgisayar</a:t>
            </a:r>
            <a:r>
              <a:rPr lang="en-US" dirty="0"/>
              <a:t> </a:t>
            </a:r>
            <a:r>
              <a:rPr lang="en-US" dirty="0" err="1"/>
              <a:t>eylemi</a:t>
            </a:r>
            <a:r>
              <a:rPr lang="en-US" dirty="0"/>
              <a:t> </a:t>
            </a:r>
            <a:r>
              <a:rPr lang="en-US" dirty="0" err="1"/>
              <a:t>neredeyse</a:t>
            </a:r>
            <a:r>
              <a:rPr lang="en-US" dirty="0"/>
              <a:t> </a:t>
            </a:r>
            <a:r>
              <a:rPr lang="en-US" dirty="0" err="1"/>
              <a:t>anında</a:t>
            </a:r>
            <a:r>
              <a:rPr lang="en-US" dirty="0"/>
              <a:t> </a:t>
            </a:r>
            <a:r>
              <a:rPr lang="en-US" dirty="0" err="1"/>
              <a:t>gerçekleşebilir</a:t>
            </a:r>
            <a:r>
              <a:rPr lang="en-US" dirty="0"/>
              <a:t>.</a:t>
            </a:r>
          </a:p>
          <a:p>
            <a:endParaRPr lang="en-US" dirty="0"/>
          </a:p>
          <a:p>
            <a:r>
              <a:rPr lang="en-US" dirty="0" err="1"/>
              <a:t>Ancak</a:t>
            </a:r>
            <a:r>
              <a:rPr lang="en-US" dirty="0"/>
              <a:t> </a:t>
            </a:r>
            <a:r>
              <a:rPr lang="en-US" dirty="0" err="1"/>
              <a:t>aktivite</a:t>
            </a:r>
            <a:r>
              <a:rPr lang="en-US" dirty="0"/>
              <a:t> </a:t>
            </a:r>
            <a:r>
              <a:rPr lang="en-US" dirty="0" err="1"/>
              <a:t>diyagramlarında</a:t>
            </a:r>
            <a:r>
              <a:rPr lang="en-US" dirty="0"/>
              <a:t> </a:t>
            </a:r>
            <a:r>
              <a:rPr lang="en-US" dirty="0" err="1"/>
              <a:t>eylemlerin</a:t>
            </a:r>
            <a:r>
              <a:rPr lang="en-US" dirty="0"/>
              <a:t> </a:t>
            </a:r>
            <a:r>
              <a:rPr lang="en-US" dirty="0" err="1"/>
              <a:t>sürelerini</a:t>
            </a:r>
            <a:r>
              <a:rPr lang="en-US" dirty="0"/>
              <a:t> </a:t>
            </a:r>
            <a:r>
              <a:rPr lang="en-US" dirty="0" err="1"/>
              <a:t>gösteremiyoruz</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12</a:t>
            </a:fld>
            <a:endParaRPr lang="tr-TR"/>
          </a:p>
        </p:txBody>
      </p:sp>
    </p:spTree>
    <p:extLst>
      <p:ext uri="{BB962C8B-B14F-4D97-AF65-F5344CB8AC3E}">
        <p14:creationId xmlns:p14="http://schemas.microsoft.com/office/powerpoint/2010/main" val="2312702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Bazen</a:t>
            </a:r>
            <a:r>
              <a:rPr lang="en-US" dirty="0"/>
              <a:t> </a:t>
            </a:r>
            <a:r>
              <a:rPr lang="en-US" dirty="0" err="1"/>
              <a:t>bir</a:t>
            </a:r>
            <a:r>
              <a:rPr lang="en-US" dirty="0"/>
              <a:t> </a:t>
            </a:r>
            <a:r>
              <a:rPr lang="en-US" dirty="0" err="1"/>
              <a:t>eylemin</a:t>
            </a:r>
            <a:r>
              <a:rPr lang="en-US" dirty="0"/>
              <a:t> </a:t>
            </a:r>
            <a:r>
              <a:rPr lang="en-US" dirty="0" err="1"/>
              <a:t>bir</a:t>
            </a:r>
            <a:r>
              <a:rPr lang="en-US" dirty="0"/>
              <a:t> </a:t>
            </a:r>
            <a:r>
              <a:rPr lang="en-US" dirty="0" err="1"/>
              <a:t>nesneyi</a:t>
            </a:r>
            <a:r>
              <a:rPr lang="en-US" dirty="0"/>
              <a:t> </a:t>
            </a:r>
            <a:r>
              <a:rPr lang="en-US" dirty="0" err="1"/>
              <a:t>etkilediğini</a:t>
            </a:r>
            <a:r>
              <a:rPr lang="en-US" dirty="0"/>
              <a:t> </a:t>
            </a:r>
            <a:r>
              <a:rPr lang="en-US" dirty="0" err="1"/>
              <a:t>bir</a:t>
            </a:r>
            <a:r>
              <a:rPr lang="en-US" dirty="0"/>
              <a:t> </a:t>
            </a:r>
            <a:r>
              <a:rPr lang="en-US" dirty="0" err="1"/>
              <a:t>etkinlik</a:t>
            </a:r>
            <a:r>
              <a:rPr lang="en-US" dirty="0"/>
              <a:t> </a:t>
            </a:r>
            <a:r>
              <a:rPr lang="en-US" dirty="0" err="1"/>
              <a:t>üzerinde</a:t>
            </a:r>
            <a:r>
              <a:rPr lang="en-US" dirty="0"/>
              <a:t> </a:t>
            </a:r>
            <a:r>
              <a:rPr lang="en-US" dirty="0" err="1"/>
              <a:t>belirtmek</a:t>
            </a:r>
            <a:r>
              <a:rPr lang="en-US" dirty="0"/>
              <a:t> </a:t>
            </a:r>
            <a:r>
              <a:rPr lang="en-US" dirty="0" err="1"/>
              <a:t>yararlı</a:t>
            </a:r>
            <a:r>
              <a:rPr lang="en-US" dirty="0"/>
              <a:t> </a:t>
            </a:r>
            <a:r>
              <a:rPr lang="en-US" dirty="0" err="1"/>
              <a:t>olabilir</a:t>
            </a:r>
            <a:r>
              <a:rPr lang="en-US" dirty="0"/>
              <a:t>.</a:t>
            </a:r>
          </a:p>
          <a:p>
            <a:r>
              <a:rPr lang="en-US" dirty="0" err="1"/>
              <a:t>Nesnelerin</a:t>
            </a:r>
            <a:r>
              <a:rPr lang="en-US" dirty="0"/>
              <a:t> </a:t>
            </a:r>
            <a:r>
              <a:rPr lang="en-US" dirty="0" err="1"/>
              <a:t>yazılım</a:t>
            </a:r>
            <a:r>
              <a:rPr lang="en-US" dirty="0"/>
              <a:t> </a:t>
            </a:r>
            <a:r>
              <a:rPr lang="en-US" dirty="0" err="1"/>
              <a:t>nesneleri</a:t>
            </a:r>
            <a:r>
              <a:rPr lang="en-US" dirty="0"/>
              <a:t> </a:t>
            </a:r>
            <a:r>
              <a:rPr lang="en-US" dirty="0" err="1"/>
              <a:t>olması</a:t>
            </a:r>
            <a:r>
              <a:rPr lang="en-US" dirty="0"/>
              <a:t> </a:t>
            </a:r>
            <a:r>
              <a:rPr lang="en-US" dirty="0" err="1"/>
              <a:t>gerekmez</a:t>
            </a:r>
            <a:r>
              <a:rPr lang="en-US" dirty="0"/>
              <a:t>; </a:t>
            </a:r>
            <a:r>
              <a:rPr lang="en-US" dirty="0" err="1"/>
              <a:t>fatura</a:t>
            </a:r>
            <a:r>
              <a:rPr lang="en-US" dirty="0"/>
              <a:t>, </a:t>
            </a:r>
            <a:r>
              <a:rPr lang="en-US" dirty="0" err="1"/>
              <a:t>kağıt</a:t>
            </a:r>
            <a:r>
              <a:rPr lang="en-US" dirty="0"/>
              <a:t> </a:t>
            </a:r>
            <a:r>
              <a:rPr lang="en-US" dirty="0" err="1"/>
              <a:t>belge</a:t>
            </a:r>
            <a:r>
              <a:rPr lang="en-US" dirty="0"/>
              <a:t>, </a:t>
            </a:r>
            <a:r>
              <a:rPr lang="en-US" dirty="0" err="1"/>
              <a:t>donanım</a:t>
            </a:r>
            <a:r>
              <a:rPr lang="en-US" dirty="0"/>
              <a:t> </a:t>
            </a:r>
            <a:r>
              <a:rPr lang="en-US" dirty="0" err="1"/>
              <a:t>gibi</a:t>
            </a:r>
            <a:r>
              <a:rPr lang="en-US" dirty="0"/>
              <a:t> </a:t>
            </a:r>
            <a:r>
              <a:rPr lang="en-US" dirty="0" err="1"/>
              <a:t>fiziksel</a:t>
            </a:r>
            <a:r>
              <a:rPr lang="en-US" dirty="0"/>
              <a:t> </a:t>
            </a:r>
            <a:r>
              <a:rPr lang="en-US" dirty="0" err="1"/>
              <a:t>şeyler</a:t>
            </a:r>
            <a:r>
              <a:rPr lang="en-US" dirty="0"/>
              <a:t> </a:t>
            </a:r>
            <a:r>
              <a:rPr lang="en-US" dirty="0" err="1"/>
              <a:t>olabilirler</a:t>
            </a:r>
            <a:r>
              <a:rPr lang="en-US" dirty="0"/>
              <a:t>.</a:t>
            </a:r>
          </a:p>
          <a:p>
            <a:endParaRPr lang="en-US" dirty="0"/>
          </a:p>
          <a:p>
            <a:r>
              <a:rPr lang="en-US" dirty="0"/>
              <a:t>Bu, </a:t>
            </a:r>
            <a:r>
              <a:rPr lang="en-US" dirty="0" err="1"/>
              <a:t>diyagrama</a:t>
            </a:r>
            <a:r>
              <a:rPr lang="en-US" dirty="0"/>
              <a:t> (</a:t>
            </a:r>
            <a:r>
              <a:rPr lang="en-US" dirty="0" err="1"/>
              <a:t>bir</a:t>
            </a:r>
            <a:r>
              <a:rPr lang="en-US" dirty="0"/>
              <a:t> </a:t>
            </a:r>
            <a:r>
              <a:rPr lang="en-US" dirty="0" err="1"/>
              <a:t>dikdörtgen</a:t>
            </a:r>
            <a:r>
              <a:rPr lang="en-US" dirty="0"/>
              <a:t>) </a:t>
            </a:r>
            <a:r>
              <a:rPr lang="en-US" dirty="0" err="1"/>
              <a:t>bir</a:t>
            </a:r>
            <a:r>
              <a:rPr lang="en-US" dirty="0"/>
              <a:t> </a:t>
            </a:r>
            <a:r>
              <a:rPr lang="en-US" dirty="0" err="1"/>
              <a:t>nesne</a:t>
            </a:r>
            <a:r>
              <a:rPr lang="en-US" dirty="0"/>
              <a:t> </a:t>
            </a:r>
            <a:r>
              <a:rPr lang="en-US" dirty="0" err="1"/>
              <a:t>yerleştirilerek</a:t>
            </a:r>
            <a:r>
              <a:rPr lang="en-US" dirty="0"/>
              <a:t> </a:t>
            </a:r>
            <a:r>
              <a:rPr lang="en-US" dirty="0" err="1"/>
              <a:t>ve</a:t>
            </a:r>
            <a:r>
              <a:rPr lang="en-US" dirty="0"/>
              <a:t> </a:t>
            </a:r>
            <a:r>
              <a:rPr lang="en-US" dirty="0" err="1"/>
              <a:t>onu</a:t>
            </a:r>
            <a:r>
              <a:rPr lang="en-US" dirty="0"/>
              <a:t> </a:t>
            </a:r>
            <a:r>
              <a:rPr lang="en-US" dirty="0" err="1"/>
              <a:t>bir</a:t>
            </a:r>
            <a:r>
              <a:rPr lang="en-US" dirty="0"/>
              <a:t> </a:t>
            </a:r>
            <a:r>
              <a:rPr lang="en-US" dirty="0" err="1"/>
              <a:t>bağımlılık</a:t>
            </a:r>
            <a:r>
              <a:rPr lang="en-US" dirty="0"/>
              <a:t> </a:t>
            </a:r>
            <a:r>
              <a:rPr lang="en-US" dirty="0" err="1"/>
              <a:t>ilişkisi</a:t>
            </a:r>
            <a:r>
              <a:rPr lang="en-US" dirty="0"/>
              <a:t> </a:t>
            </a:r>
            <a:r>
              <a:rPr lang="en-US" dirty="0" err="1"/>
              <a:t>yoluyla</a:t>
            </a:r>
            <a:r>
              <a:rPr lang="en-US" dirty="0"/>
              <a:t> </a:t>
            </a:r>
            <a:r>
              <a:rPr lang="en-US" dirty="0" err="1"/>
              <a:t>bir</a:t>
            </a:r>
            <a:r>
              <a:rPr lang="en-US" dirty="0"/>
              <a:t> </a:t>
            </a:r>
            <a:r>
              <a:rPr lang="en-US" dirty="0" err="1"/>
              <a:t>eyleme</a:t>
            </a:r>
            <a:r>
              <a:rPr lang="en-US" dirty="0"/>
              <a:t> </a:t>
            </a:r>
            <a:r>
              <a:rPr lang="en-US" dirty="0" err="1"/>
              <a:t>bağlayarak</a:t>
            </a:r>
            <a:r>
              <a:rPr lang="en-US" dirty="0"/>
              <a:t> </a:t>
            </a:r>
            <a:r>
              <a:rPr lang="en-US" dirty="0" err="1"/>
              <a:t>yapılır</a:t>
            </a:r>
            <a:r>
              <a:rPr lang="en-US" dirty="0"/>
              <a:t>.</a:t>
            </a:r>
          </a:p>
          <a:p>
            <a:r>
              <a:rPr lang="en-US" dirty="0"/>
              <a:t>Bu </a:t>
            </a:r>
            <a:r>
              <a:rPr lang="en-US" dirty="0" err="1"/>
              <a:t>tür</a:t>
            </a:r>
            <a:r>
              <a:rPr lang="en-US" dirty="0"/>
              <a:t> </a:t>
            </a:r>
            <a:r>
              <a:rPr lang="en-US" dirty="0" err="1"/>
              <a:t>bağımlılıklar</a:t>
            </a:r>
            <a:r>
              <a:rPr lang="en-US" dirty="0"/>
              <a:t> </a:t>
            </a:r>
            <a:r>
              <a:rPr lang="en-US" dirty="0" err="1"/>
              <a:t>nesne</a:t>
            </a:r>
            <a:r>
              <a:rPr lang="en-US" dirty="0"/>
              <a:t> </a:t>
            </a:r>
            <a:r>
              <a:rPr lang="en-US" dirty="0" err="1"/>
              <a:t>akışları</a:t>
            </a:r>
            <a:r>
              <a:rPr lang="en-US" dirty="0"/>
              <a:t> </a:t>
            </a:r>
            <a:r>
              <a:rPr lang="en-US" dirty="0" err="1"/>
              <a:t>olarak</a:t>
            </a:r>
            <a:r>
              <a:rPr lang="en-US" dirty="0"/>
              <a:t> </a:t>
            </a:r>
            <a:r>
              <a:rPr lang="en-US" dirty="0" err="1"/>
              <a:t>bilinir</a:t>
            </a:r>
            <a:r>
              <a:rPr lang="en-US" dirty="0"/>
              <a:t> </a:t>
            </a:r>
            <a:r>
              <a:rPr lang="en-US" dirty="0" err="1"/>
              <a:t>çünkü</a:t>
            </a:r>
            <a:r>
              <a:rPr lang="en-US" dirty="0"/>
              <a:t> </a:t>
            </a:r>
            <a:r>
              <a:rPr lang="en-US" dirty="0" err="1"/>
              <a:t>bir</a:t>
            </a:r>
            <a:r>
              <a:rPr lang="en-US" dirty="0"/>
              <a:t> </a:t>
            </a:r>
            <a:r>
              <a:rPr lang="en-US" dirty="0" err="1"/>
              <a:t>nesnenin</a:t>
            </a:r>
            <a:r>
              <a:rPr lang="en-US" dirty="0"/>
              <a:t> </a:t>
            </a:r>
            <a:r>
              <a:rPr lang="en-US" dirty="0" err="1"/>
              <a:t>kontrol</a:t>
            </a:r>
            <a:r>
              <a:rPr lang="en-US" dirty="0"/>
              <a:t> </a:t>
            </a:r>
            <a:r>
              <a:rPr lang="en-US" dirty="0" err="1"/>
              <a:t>akışında</a:t>
            </a:r>
            <a:r>
              <a:rPr lang="en-US" dirty="0"/>
              <a:t> </a:t>
            </a:r>
            <a:r>
              <a:rPr lang="en-US" dirty="0" err="1"/>
              <a:t>nasıl</a:t>
            </a:r>
            <a:r>
              <a:rPr lang="en-US" dirty="0"/>
              <a:t> </a:t>
            </a:r>
            <a:r>
              <a:rPr lang="en-US" dirty="0" err="1"/>
              <a:t>kullanıldığını</a:t>
            </a:r>
            <a:r>
              <a:rPr lang="en-US" dirty="0"/>
              <a:t> </a:t>
            </a:r>
            <a:r>
              <a:rPr lang="en-US" dirty="0" err="1"/>
              <a:t>gösterirler</a:t>
            </a:r>
            <a:r>
              <a:rPr lang="en-US" dirty="0"/>
              <a:t>.</a:t>
            </a:r>
          </a:p>
          <a:p>
            <a:endParaRPr lang="en-US" dirty="0"/>
          </a:p>
          <a:p>
            <a:r>
              <a:rPr lang="en-US" dirty="0"/>
              <a:t>Bir </a:t>
            </a:r>
            <a:r>
              <a:rPr lang="en-US" dirty="0" err="1"/>
              <a:t>nesne</a:t>
            </a:r>
            <a:r>
              <a:rPr lang="en-US" dirty="0"/>
              <a:t> </a:t>
            </a:r>
            <a:r>
              <a:rPr lang="en-US" dirty="0" err="1"/>
              <a:t>düğümü</a:t>
            </a:r>
            <a:r>
              <a:rPr lang="en-US" dirty="0"/>
              <a:t>, </a:t>
            </a:r>
            <a:r>
              <a:rPr lang="en-US" dirty="0" err="1"/>
              <a:t>sınıf</a:t>
            </a:r>
            <a:r>
              <a:rPr lang="en-US" dirty="0"/>
              <a:t> </a:t>
            </a:r>
            <a:r>
              <a:rPr lang="en-US" dirty="0" err="1"/>
              <a:t>adıyla</a:t>
            </a:r>
            <a:r>
              <a:rPr lang="en-US" dirty="0"/>
              <a:t> </a:t>
            </a:r>
            <a:r>
              <a:rPr lang="en-US" dirty="0" err="1"/>
              <a:t>etiketlenir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13</a:t>
            </a:fld>
            <a:endParaRPr lang="tr-TR"/>
          </a:p>
        </p:txBody>
      </p:sp>
    </p:spTree>
    <p:extLst>
      <p:ext uri="{BB962C8B-B14F-4D97-AF65-F5344CB8AC3E}">
        <p14:creationId xmlns:p14="http://schemas.microsoft.com/office/powerpoint/2010/main" val="86503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Eylem</a:t>
            </a:r>
            <a:r>
              <a:rPr lang="en-US" dirty="0"/>
              <a:t> </a:t>
            </a:r>
            <a:r>
              <a:rPr lang="en-US" dirty="0" err="1"/>
              <a:t>durumları</a:t>
            </a:r>
            <a:r>
              <a:rPr lang="en-US" dirty="0"/>
              <a:t> </a:t>
            </a:r>
            <a:r>
              <a:rPr lang="en-US" dirty="0" err="1"/>
              <a:t>arasındaki</a:t>
            </a:r>
            <a:r>
              <a:rPr lang="en-US" dirty="0"/>
              <a:t> </a:t>
            </a:r>
            <a:r>
              <a:rPr lang="en-US" dirty="0" err="1"/>
              <a:t>geçişe</a:t>
            </a:r>
            <a:r>
              <a:rPr lang="en-US" dirty="0"/>
              <a:t>, </a:t>
            </a:r>
            <a:r>
              <a:rPr lang="en-US" dirty="0" err="1"/>
              <a:t>bir</a:t>
            </a:r>
            <a:r>
              <a:rPr lang="en-US" dirty="0"/>
              <a:t> </a:t>
            </a:r>
            <a:r>
              <a:rPr lang="en-US" dirty="0" err="1"/>
              <a:t>sonraki</a:t>
            </a:r>
            <a:r>
              <a:rPr lang="en-US" dirty="0"/>
              <a:t> </a:t>
            </a:r>
            <a:r>
              <a:rPr lang="en-US" dirty="0" err="1"/>
              <a:t>duruma</a:t>
            </a:r>
            <a:r>
              <a:rPr lang="en-US" dirty="0"/>
              <a:t> </a:t>
            </a:r>
            <a:r>
              <a:rPr lang="en-US" dirty="0" err="1"/>
              <a:t>işaret</a:t>
            </a:r>
            <a:r>
              <a:rPr lang="en-US" dirty="0"/>
              <a:t> </a:t>
            </a:r>
            <a:r>
              <a:rPr lang="en-US" dirty="0" err="1"/>
              <a:t>eden</a:t>
            </a:r>
            <a:r>
              <a:rPr lang="en-US" dirty="0"/>
              <a:t> </a:t>
            </a:r>
            <a:r>
              <a:rPr lang="en-US" dirty="0" err="1"/>
              <a:t>bir</a:t>
            </a:r>
            <a:r>
              <a:rPr lang="en-US" dirty="0"/>
              <a:t> </a:t>
            </a:r>
            <a:r>
              <a:rPr lang="en-US" dirty="0" err="1"/>
              <a:t>okla</a:t>
            </a:r>
            <a:r>
              <a:rPr lang="en-US" dirty="0"/>
              <a:t> </a:t>
            </a:r>
            <a:r>
              <a:rPr lang="en-US" dirty="0" err="1"/>
              <a:t>biten</a:t>
            </a:r>
            <a:r>
              <a:rPr lang="en-US" dirty="0"/>
              <a:t> </a:t>
            </a:r>
            <a:r>
              <a:rPr lang="en-US" dirty="0" err="1"/>
              <a:t>düz</a:t>
            </a:r>
            <a:r>
              <a:rPr lang="en-US" dirty="0"/>
              <a:t> </a:t>
            </a:r>
            <a:r>
              <a:rPr lang="en-US" dirty="0" err="1"/>
              <a:t>bir</a:t>
            </a:r>
            <a:r>
              <a:rPr lang="en-US" dirty="0"/>
              <a:t> </a:t>
            </a:r>
            <a:r>
              <a:rPr lang="en-US" dirty="0" err="1"/>
              <a:t>çizgi</a:t>
            </a:r>
            <a:r>
              <a:rPr lang="en-US" dirty="0"/>
              <a:t> </a:t>
            </a:r>
            <a:r>
              <a:rPr lang="en-US" dirty="0" err="1"/>
              <a:t>olarak</a:t>
            </a:r>
            <a:r>
              <a:rPr lang="en-US" dirty="0"/>
              <a:t> </a:t>
            </a:r>
            <a:r>
              <a:rPr lang="en-US" dirty="0" err="1"/>
              <a:t>temsil</a:t>
            </a:r>
            <a:r>
              <a:rPr lang="en-US" dirty="0"/>
              <a:t> </a:t>
            </a:r>
            <a:r>
              <a:rPr lang="en-US" dirty="0" err="1"/>
              <a:t>edilen</a:t>
            </a:r>
            <a:r>
              <a:rPr lang="en-US" dirty="0"/>
              <a:t> </a:t>
            </a:r>
            <a:r>
              <a:rPr lang="en-US" dirty="0" err="1"/>
              <a:t>etkinlik</a:t>
            </a:r>
            <a:r>
              <a:rPr lang="en-US" dirty="0"/>
              <a:t> </a:t>
            </a:r>
            <a:r>
              <a:rPr lang="en-US" dirty="0" err="1"/>
              <a:t>kenarı</a:t>
            </a:r>
            <a:r>
              <a:rPr lang="en-US" dirty="0"/>
              <a:t> </a:t>
            </a:r>
            <a:r>
              <a:rPr lang="en-US" dirty="0" err="1"/>
              <a:t>adı</a:t>
            </a:r>
            <a:r>
              <a:rPr lang="en-US" dirty="0"/>
              <a:t> </a:t>
            </a:r>
            <a:r>
              <a:rPr lang="en-US" dirty="0" err="1"/>
              <a:t>verilir</a:t>
            </a:r>
            <a:r>
              <a:rPr lang="en-US" dirty="0"/>
              <a:t>.</a:t>
            </a:r>
          </a:p>
          <a:p>
            <a:endParaRPr lang="en-US" dirty="0"/>
          </a:p>
          <a:p>
            <a:r>
              <a:rPr lang="en-US" dirty="0" err="1"/>
              <a:t>Öğeler</a:t>
            </a:r>
            <a:r>
              <a:rPr lang="en-US" dirty="0"/>
              <a:t>, </a:t>
            </a:r>
            <a:r>
              <a:rPr lang="en-US" dirty="0" err="1"/>
              <a:t>akışları</a:t>
            </a:r>
            <a:r>
              <a:rPr lang="en-US" dirty="0"/>
              <a:t> </a:t>
            </a:r>
            <a:r>
              <a:rPr lang="en-US" dirty="0" err="1"/>
              <a:t>oluşturmak</a:t>
            </a:r>
            <a:r>
              <a:rPr lang="en-US" dirty="0"/>
              <a:t> </a:t>
            </a:r>
            <a:r>
              <a:rPr lang="en-US" dirty="0" err="1"/>
              <a:t>için</a:t>
            </a:r>
            <a:r>
              <a:rPr lang="en-US" dirty="0"/>
              <a:t> </a:t>
            </a:r>
            <a:r>
              <a:rPr lang="en-US" dirty="0" err="1"/>
              <a:t>etkinlik</a:t>
            </a:r>
            <a:r>
              <a:rPr lang="en-US" dirty="0"/>
              <a:t> </a:t>
            </a:r>
            <a:r>
              <a:rPr lang="en-US" dirty="0" err="1"/>
              <a:t>kenarlarıyla</a:t>
            </a:r>
            <a:r>
              <a:rPr lang="en-US" dirty="0"/>
              <a:t> </a:t>
            </a:r>
            <a:r>
              <a:rPr lang="en-US" dirty="0" err="1"/>
              <a:t>bağlanır</a:t>
            </a:r>
            <a:r>
              <a:rPr lang="en-US" dirty="0"/>
              <a:t>.</a:t>
            </a:r>
          </a:p>
          <a:p>
            <a:endParaRPr lang="en-US" dirty="0"/>
          </a:p>
          <a:p>
            <a:r>
              <a:rPr lang="en-US" dirty="0" err="1"/>
              <a:t>Etkinlik</a:t>
            </a:r>
            <a:r>
              <a:rPr lang="en-US" dirty="0"/>
              <a:t> </a:t>
            </a:r>
            <a:r>
              <a:rPr lang="en-US" dirty="0" err="1"/>
              <a:t>kenarları</a:t>
            </a:r>
            <a:r>
              <a:rPr lang="en-US" dirty="0"/>
              <a:t> </a:t>
            </a:r>
            <a:r>
              <a:rPr lang="en-US" dirty="0" err="1"/>
              <a:t>kendileriyle</a:t>
            </a:r>
            <a:r>
              <a:rPr lang="en-US" dirty="0"/>
              <a:t> </a:t>
            </a:r>
            <a:r>
              <a:rPr lang="en-US" dirty="0" err="1"/>
              <a:t>ilişkilendirilmiş</a:t>
            </a:r>
            <a:r>
              <a:rPr lang="en-US" dirty="0"/>
              <a:t> </a:t>
            </a:r>
            <a:r>
              <a:rPr lang="en-US" dirty="0" err="1"/>
              <a:t>olaylara</a:t>
            </a:r>
            <a:r>
              <a:rPr lang="en-US" dirty="0"/>
              <a:t> </a:t>
            </a:r>
            <a:r>
              <a:rPr lang="en-US" dirty="0" err="1"/>
              <a:t>sahip</a:t>
            </a:r>
            <a:r>
              <a:rPr lang="en-US" dirty="0"/>
              <a:t> </a:t>
            </a:r>
            <a:r>
              <a:rPr lang="en-US" dirty="0" err="1"/>
              <a:t>olamaz</a:t>
            </a:r>
            <a:r>
              <a:rPr lang="en-US" dirty="0"/>
              <a:t> </a:t>
            </a:r>
            <a:r>
              <a:rPr lang="en-US" dirty="0" err="1"/>
              <a:t>ancak</a:t>
            </a:r>
            <a:r>
              <a:rPr lang="en-US" dirty="0"/>
              <a:t> </a:t>
            </a:r>
            <a:r>
              <a:rPr lang="en-US" dirty="0" err="1"/>
              <a:t>koruma</a:t>
            </a:r>
            <a:r>
              <a:rPr lang="en-US" dirty="0"/>
              <a:t> </a:t>
            </a:r>
            <a:r>
              <a:rPr lang="en-US" dirty="0" err="1"/>
              <a:t>koşullarına</a:t>
            </a:r>
            <a:r>
              <a:rPr lang="en-US" dirty="0"/>
              <a:t> </a:t>
            </a:r>
            <a:r>
              <a:rPr lang="en-US" dirty="0" err="1"/>
              <a:t>sahip</a:t>
            </a:r>
            <a:r>
              <a:rPr lang="en-US" dirty="0"/>
              <a:t> </a:t>
            </a:r>
            <a:r>
              <a:rPr lang="en-US" dirty="0" err="1"/>
              <a:t>olabilirler</a:t>
            </a:r>
            <a:r>
              <a:rPr lang="en-US" dirty="0"/>
              <a:t>.</a:t>
            </a:r>
          </a:p>
          <a:p>
            <a:endParaRPr lang="en-US" dirty="0"/>
          </a:p>
          <a:p>
            <a:r>
              <a:rPr lang="en-US" dirty="0" err="1"/>
              <a:t>İki</a:t>
            </a:r>
            <a:r>
              <a:rPr lang="en-US" dirty="0"/>
              <a:t> </a:t>
            </a:r>
            <a:r>
              <a:rPr lang="en-US" dirty="0" err="1"/>
              <a:t>tür</a:t>
            </a:r>
            <a:r>
              <a:rPr lang="en-US" dirty="0"/>
              <a:t> </a:t>
            </a:r>
            <a:r>
              <a:rPr lang="en-US" dirty="0" err="1"/>
              <a:t>kenar</a:t>
            </a:r>
            <a:r>
              <a:rPr lang="en-US" dirty="0"/>
              <a:t> </a:t>
            </a:r>
            <a:r>
              <a:rPr lang="en-US" dirty="0" err="1"/>
              <a:t>vardır</a:t>
            </a:r>
            <a:r>
              <a:rPr lang="en-US" dirty="0"/>
              <a:t>: </a:t>
            </a:r>
            <a:r>
              <a:rPr lang="en-US" dirty="0" err="1"/>
              <a:t>kontrol</a:t>
            </a:r>
            <a:r>
              <a:rPr lang="en-US" dirty="0"/>
              <a:t> </a:t>
            </a:r>
            <a:r>
              <a:rPr lang="en-US" dirty="0" err="1"/>
              <a:t>ve</a:t>
            </a:r>
            <a:r>
              <a:rPr lang="en-US" dirty="0"/>
              <a:t> </a:t>
            </a:r>
            <a:r>
              <a:rPr lang="en-US" dirty="0" err="1"/>
              <a:t>nesne</a:t>
            </a:r>
            <a:r>
              <a:rPr lang="en-US" dirty="0"/>
              <a:t> </a:t>
            </a:r>
            <a:r>
              <a:rPr lang="en-US" dirty="0" err="1"/>
              <a:t>kenarları</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14</a:t>
            </a:fld>
            <a:endParaRPr lang="tr-TR"/>
          </a:p>
        </p:txBody>
      </p:sp>
    </p:spTree>
    <p:extLst>
      <p:ext uri="{BB962C8B-B14F-4D97-AF65-F5344CB8AC3E}">
        <p14:creationId xmlns:p14="http://schemas.microsoft.com/office/powerpoint/2010/main" val="1632944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Kontrol</a:t>
            </a:r>
            <a:r>
              <a:rPr lang="en-US" dirty="0"/>
              <a:t> </a:t>
            </a:r>
            <a:r>
              <a:rPr lang="en-US" dirty="0" err="1"/>
              <a:t>ve</a:t>
            </a:r>
            <a:r>
              <a:rPr lang="en-US" dirty="0"/>
              <a:t> </a:t>
            </a:r>
            <a:r>
              <a:rPr lang="en-US" dirty="0" err="1"/>
              <a:t>nesne</a:t>
            </a:r>
            <a:r>
              <a:rPr lang="en-US" dirty="0"/>
              <a:t> </a:t>
            </a:r>
            <a:r>
              <a:rPr lang="en-US" dirty="0" err="1"/>
              <a:t>akışı</a:t>
            </a:r>
            <a:r>
              <a:rPr lang="en-US" dirty="0"/>
              <a:t> </a:t>
            </a:r>
            <a:r>
              <a:rPr lang="en-US" dirty="0" err="1"/>
              <a:t>konektörü</a:t>
            </a:r>
            <a:r>
              <a:rPr lang="en-US" dirty="0"/>
              <a:t> </a:t>
            </a:r>
            <a:r>
              <a:rPr lang="en-US" dirty="0" err="1"/>
              <a:t>okları</a:t>
            </a:r>
            <a:r>
              <a:rPr lang="en-US" dirty="0"/>
              <a:t> </a:t>
            </a:r>
            <a:r>
              <a:rPr lang="en-US" dirty="0" err="1"/>
              <a:t>tek</a:t>
            </a:r>
            <a:r>
              <a:rPr lang="en-US" dirty="0"/>
              <a:t> </a:t>
            </a:r>
            <a:r>
              <a:rPr lang="en-US" dirty="0" err="1"/>
              <a:t>yönlüdür</a:t>
            </a:r>
            <a:r>
              <a:rPr lang="en-US" dirty="0"/>
              <a:t>.</a:t>
            </a:r>
          </a:p>
          <a:p>
            <a:endParaRPr lang="en-US" dirty="0"/>
          </a:p>
          <a:p>
            <a:r>
              <a:rPr lang="en-US" dirty="0"/>
              <a:t>Bir </a:t>
            </a:r>
            <a:r>
              <a:rPr lang="en-US" dirty="0" err="1"/>
              <a:t>kontrol</a:t>
            </a:r>
            <a:r>
              <a:rPr lang="en-US" dirty="0"/>
              <a:t> </a:t>
            </a:r>
            <a:r>
              <a:rPr lang="en-US" dirty="0" err="1"/>
              <a:t>akışı</a:t>
            </a:r>
            <a:r>
              <a:rPr lang="en-US" dirty="0"/>
              <a:t> (</a:t>
            </a:r>
            <a:r>
              <a:rPr lang="en-US" dirty="0" err="1"/>
              <a:t>kenar</a:t>
            </a:r>
            <a:r>
              <a:rPr lang="en-US" dirty="0"/>
              <a:t>), </a:t>
            </a:r>
            <a:r>
              <a:rPr lang="en-US" dirty="0" err="1"/>
              <a:t>bir</a:t>
            </a:r>
            <a:r>
              <a:rPr lang="en-US" dirty="0"/>
              <a:t> </a:t>
            </a:r>
            <a:r>
              <a:rPr lang="en-US" dirty="0" err="1"/>
              <a:t>eylemden</a:t>
            </a:r>
            <a:r>
              <a:rPr lang="en-US" dirty="0"/>
              <a:t> </a:t>
            </a:r>
            <a:r>
              <a:rPr lang="en-US" dirty="0" err="1"/>
              <a:t>diğerine</a:t>
            </a:r>
            <a:r>
              <a:rPr lang="en-US" dirty="0"/>
              <a:t> </a:t>
            </a:r>
            <a:r>
              <a:rPr lang="en-US" dirty="0" err="1"/>
              <a:t>kontrolün</a:t>
            </a:r>
            <a:r>
              <a:rPr lang="en-US" dirty="0"/>
              <a:t> </a:t>
            </a:r>
            <a:r>
              <a:rPr lang="en-US" dirty="0" err="1"/>
              <a:t>akışını</a:t>
            </a:r>
            <a:r>
              <a:rPr lang="en-US" dirty="0"/>
              <a:t> </a:t>
            </a:r>
            <a:r>
              <a:rPr lang="en-US" dirty="0" err="1"/>
              <a:t>gösterir</a:t>
            </a:r>
            <a:r>
              <a:rPr lang="en-US" dirty="0"/>
              <a:t>.</a:t>
            </a:r>
          </a:p>
          <a:p>
            <a:endParaRPr lang="en-US" dirty="0"/>
          </a:p>
          <a:p>
            <a:endParaRPr lang="en-US" dirty="0"/>
          </a:p>
          <a:p>
            <a:endParaRPr lang="en-US" dirty="0"/>
          </a:p>
          <a:p>
            <a:r>
              <a:rPr lang="en-US" dirty="0"/>
              <a:t>Bir </a:t>
            </a:r>
            <a:r>
              <a:rPr lang="en-US" dirty="0" err="1"/>
              <a:t>nesne</a:t>
            </a:r>
            <a:r>
              <a:rPr lang="en-US" dirty="0"/>
              <a:t> </a:t>
            </a:r>
            <a:r>
              <a:rPr lang="en-US" dirty="0" err="1"/>
              <a:t>akışı</a:t>
            </a:r>
            <a:r>
              <a:rPr lang="en-US" dirty="0"/>
              <a:t> (</a:t>
            </a:r>
            <a:r>
              <a:rPr lang="en-US" dirty="0" err="1"/>
              <a:t>kenar</a:t>
            </a:r>
            <a:r>
              <a:rPr lang="en-US" dirty="0"/>
              <a:t>), </a:t>
            </a:r>
            <a:r>
              <a:rPr lang="en-US" dirty="0" err="1"/>
              <a:t>bir</a:t>
            </a:r>
            <a:r>
              <a:rPr lang="en-US" dirty="0"/>
              <a:t> </a:t>
            </a:r>
            <a:r>
              <a:rPr lang="en-US" dirty="0" err="1"/>
              <a:t>nesnenin</a:t>
            </a:r>
            <a:r>
              <a:rPr lang="en-US" dirty="0"/>
              <a:t> </a:t>
            </a:r>
            <a:r>
              <a:rPr lang="en-US" dirty="0" err="1"/>
              <a:t>bir</a:t>
            </a:r>
            <a:r>
              <a:rPr lang="en-US" dirty="0"/>
              <a:t> </a:t>
            </a:r>
            <a:r>
              <a:rPr lang="en-US" dirty="0" err="1"/>
              <a:t>etkinlikten</a:t>
            </a:r>
            <a:r>
              <a:rPr lang="en-US" dirty="0"/>
              <a:t> (</a:t>
            </a:r>
            <a:r>
              <a:rPr lang="en-US" dirty="0" err="1"/>
              <a:t>veya</a:t>
            </a:r>
            <a:r>
              <a:rPr lang="en-US" dirty="0"/>
              <a:t> </a:t>
            </a:r>
            <a:r>
              <a:rPr lang="en-US" dirty="0" err="1"/>
              <a:t>eylemden</a:t>
            </a:r>
            <a:r>
              <a:rPr lang="en-US" dirty="0"/>
              <a:t>) </a:t>
            </a:r>
            <a:r>
              <a:rPr lang="en-US" dirty="0" err="1"/>
              <a:t>başka</a:t>
            </a:r>
            <a:r>
              <a:rPr lang="en-US" dirty="0"/>
              <a:t> </a:t>
            </a:r>
            <a:r>
              <a:rPr lang="en-US" dirty="0" err="1"/>
              <a:t>bir</a:t>
            </a:r>
            <a:r>
              <a:rPr lang="en-US" dirty="0"/>
              <a:t> </a:t>
            </a:r>
            <a:r>
              <a:rPr lang="en-US" dirty="0" err="1"/>
              <a:t>etkinliğe</a:t>
            </a:r>
            <a:r>
              <a:rPr lang="en-US" dirty="0"/>
              <a:t> (</a:t>
            </a:r>
            <a:r>
              <a:rPr lang="en-US" dirty="0" err="1"/>
              <a:t>veya</a:t>
            </a:r>
            <a:r>
              <a:rPr lang="en-US" dirty="0"/>
              <a:t> </a:t>
            </a:r>
            <a:r>
              <a:rPr lang="en-US" dirty="0" err="1"/>
              <a:t>eyleme</a:t>
            </a:r>
            <a:r>
              <a:rPr lang="en-US" dirty="0"/>
              <a:t>) </a:t>
            </a:r>
            <a:r>
              <a:rPr lang="en-US" dirty="0" err="1"/>
              <a:t>akışını</a:t>
            </a:r>
            <a:r>
              <a:rPr lang="en-US" dirty="0"/>
              <a:t> </a:t>
            </a:r>
            <a:r>
              <a:rPr lang="en-US" dirty="0" err="1"/>
              <a:t>gösterir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15</a:t>
            </a:fld>
            <a:endParaRPr lang="tr-TR"/>
          </a:p>
        </p:txBody>
      </p:sp>
    </p:spTree>
    <p:extLst>
      <p:ext uri="{BB962C8B-B14F-4D97-AF65-F5344CB8AC3E}">
        <p14:creationId xmlns:p14="http://schemas.microsoft.com/office/powerpoint/2010/main" val="1682040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Etkinlik</a:t>
            </a:r>
            <a:r>
              <a:rPr lang="en-US" dirty="0"/>
              <a:t> </a:t>
            </a:r>
            <a:r>
              <a:rPr lang="en-US" dirty="0" err="1"/>
              <a:t>parametre</a:t>
            </a:r>
            <a:r>
              <a:rPr lang="en-US" dirty="0"/>
              <a:t> </a:t>
            </a:r>
            <a:r>
              <a:rPr lang="en-US" dirty="0" err="1"/>
              <a:t>düğümleri</a:t>
            </a:r>
            <a:r>
              <a:rPr lang="en-US" dirty="0"/>
              <a:t>, </a:t>
            </a:r>
            <a:r>
              <a:rPr lang="en-US" dirty="0" err="1"/>
              <a:t>etkinlik</a:t>
            </a:r>
            <a:r>
              <a:rPr lang="en-US" dirty="0"/>
              <a:t> </a:t>
            </a:r>
            <a:r>
              <a:rPr lang="en-US" dirty="0" err="1"/>
              <a:t>parametreleri</a:t>
            </a:r>
            <a:r>
              <a:rPr lang="en-US" dirty="0"/>
              <a:t> </a:t>
            </a:r>
            <a:r>
              <a:rPr lang="en-US" dirty="0" err="1"/>
              <a:t>aracılığıyla</a:t>
            </a:r>
            <a:r>
              <a:rPr lang="en-US" dirty="0"/>
              <a:t> </a:t>
            </a:r>
            <a:r>
              <a:rPr lang="en-US" dirty="0" err="1"/>
              <a:t>bir</a:t>
            </a:r>
            <a:r>
              <a:rPr lang="en-US" dirty="0"/>
              <a:t> </a:t>
            </a:r>
            <a:r>
              <a:rPr lang="en-US" dirty="0" err="1"/>
              <a:t>etkinliğe</a:t>
            </a:r>
            <a:r>
              <a:rPr lang="en-US" dirty="0"/>
              <a:t> </a:t>
            </a:r>
            <a:r>
              <a:rPr lang="en-US" dirty="0" err="1"/>
              <a:t>girdileri</a:t>
            </a:r>
            <a:r>
              <a:rPr lang="en-US" dirty="0"/>
              <a:t> </a:t>
            </a:r>
            <a:r>
              <a:rPr lang="en-US" dirty="0" err="1"/>
              <a:t>kabul</a:t>
            </a:r>
            <a:r>
              <a:rPr lang="en-US" dirty="0"/>
              <a:t> </a:t>
            </a:r>
            <a:r>
              <a:rPr lang="en-US" dirty="0" err="1"/>
              <a:t>etmek</a:t>
            </a:r>
            <a:r>
              <a:rPr lang="en-US" dirty="0"/>
              <a:t> </a:t>
            </a:r>
            <a:r>
              <a:rPr lang="en-US" dirty="0" err="1"/>
              <a:t>ve</a:t>
            </a:r>
            <a:r>
              <a:rPr lang="en-US" dirty="0"/>
              <a:t> </a:t>
            </a:r>
            <a:r>
              <a:rPr lang="en-US" dirty="0" err="1"/>
              <a:t>etkinlikten</a:t>
            </a:r>
            <a:r>
              <a:rPr lang="en-US" dirty="0"/>
              <a:t> </a:t>
            </a:r>
            <a:r>
              <a:rPr lang="en-US" dirty="0" err="1"/>
              <a:t>çıktılar</a:t>
            </a:r>
            <a:r>
              <a:rPr lang="en-US" dirty="0"/>
              <a:t> </a:t>
            </a:r>
            <a:r>
              <a:rPr lang="en-US" dirty="0" err="1"/>
              <a:t>sağlamak</a:t>
            </a:r>
            <a:r>
              <a:rPr lang="en-US" dirty="0"/>
              <a:t> </a:t>
            </a:r>
            <a:r>
              <a:rPr lang="en-US" dirty="0" err="1"/>
              <a:t>için</a:t>
            </a:r>
            <a:r>
              <a:rPr lang="en-US" dirty="0"/>
              <a:t> </a:t>
            </a:r>
            <a:r>
              <a:rPr lang="en-US" dirty="0" err="1"/>
              <a:t>bir</a:t>
            </a:r>
            <a:r>
              <a:rPr lang="en-US" dirty="0"/>
              <a:t> </a:t>
            </a:r>
            <a:r>
              <a:rPr lang="en-US" dirty="0" err="1"/>
              <a:t>araç</a:t>
            </a:r>
            <a:r>
              <a:rPr lang="en-US" dirty="0"/>
              <a:t> </a:t>
            </a:r>
            <a:r>
              <a:rPr lang="en-US" dirty="0" err="1"/>
              <a:t>sağlayan</a:t>
            </a:r>
            <a:r>
              <a:rPr lang="en-US" dirty="0"/>
              <a:t>, </a:t>
            </a:r>
            <a:r>
              <a:rPr lang="en-US" dirty="0" err="1"/>
              <a:t>akışların</a:t>
            </a:r>
            <a:r>
              <a:rPr lang="en-US" dirty="0"/>
              <a:t> </a:t>
            </a:r>
            <a:r>
              <a:rPr lang="en-US" dirty="0" err="1"/>
              <a:t>başında</a:t>
            </a:r>
            <a:r>
              <a:rPr lang="en-US" dirty="0"/>
              <a:t> </a:t>
            </a:r>
            <a:r>
              <a:rPr lang="en-US" dirty="0" err="1"/>
              <a:t>ve</a:t>
            </a:r>
            <a:r>
              <a:rPr lang="en-US" dirty="0"/>
              <a:t> </a:t>
            </a:r>
            <a:r>
              <a:rPr lang="en-US" dirty="0" err="1"/>
              <a:t>sonunda</a:t>
            </a:r>
            <a:r>
              <a:rPr lang="en-US" dirty="0"/>
              <a:t> </a:t>
            </a:r>
            <a:r>
              <a:rPr lang="en-US" dirty="0" err="1"/>
              <a:t>bulunan</a:t>
            </a:r>
            <a:r>
              <a:rPr lang="en-US" dirty="0"/>
              <a:t> </a:t>
            </a:r>
            <a:r>
              <a:rPr lang="en-US" dirty="0" err="1"/>
              <a:t>nesne</a:t>
            </a:r>
            <a:r>
              <a:rPr lang="en-US" dirty="0"/>
              <a:t> </a:t>
            </a:r>
            <a:r>
              <a:rPr lang="en-US" dirty="0" err="1"/>
              <a:t>düğümleridir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16</a:t>
            </a:fld>
            <a:endParaRPr lang="tr-TR"/>
          </a:p>
        </p:txBody>
      </p:sp>
    </p:spTree>
    <p:extLst>
      <p:ext uri="{BB962C8B-B14F-4D97-AF65-F5344CB8AC3E}">
        <p14:creationId xmlns:p14="http://schemas.microsoft.com/office/powerpoint/2010/main" val="1312068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Faaliyet</a:t>
            </a:r>
            <a:r>
              <a:rPr lang="en-US" dirty="0"/>
              <a:t> </a:t>
            </a:r>
            <a:r>
              <a:rPr lang="en-US" dirty="0" err="1"/>
              <a:t>başlangıç</a:t>
            </a:r>
            <a:r>
              <a:rPr lang="en-US" dirty="0"/>
              <a:t> </a:t>
            </a:r>
            <a:r>
              <a:rPr lang="en-US" dirty="0" err="1"/>
              <a:t>düğümü</a:t>
            </a:r>
            <a:r>
              <a:rPr lang="en-US" dirty="0"/>
              <a:t>, </a:t>
            </a:r>
            <a:r>
              <a:rPr lang="en-US" dirty="0" err="1"/>
              <a:t>bir</a:t>
            </a:r>
            <a:r>
              <a:rPr lang="en-US" dirty="0"/>
              <a:t> </a:t>
            </a:r>
            <a:r>
              <a:rPr lang="en-US" dirty="0" err="1"/>
              <a:t>faaliyetteki</a:t>
            </a:r>
            <a:r>
              <a:rPr lang="en-US" dirty="0"/>
              <a:t> </a:t>
            </a:r>
            <a:r>
              <a:rPr lang="en-US" dirty="0" err="1"/>
              <a:t>akışın</a:t>
            </a:r>
            <a:r>
              <a:rPr lang="en-US" dirty="0"/>
              <a:t> </a:t>
            </a:r>
            <a:r>
              <a:rPr lang="en-US" dirty="0" err="1"/>
              <a:t>giriş</a:t>
            </a:r>
            <a:r>
              <a:rPr lang="en-US" dirty="0"/>
              <a:t> </a:t>
            </a:r>
            <a:r>
              <a:rPr lang="en-US" dirty="0" err="1"/>
              <a:t>noktasıdır</a:t>
            </a:r>
            <a:r>
              <a:rPr lang="en-US" dirty="0"/>
              <a:t>.</a:t>
            </a:r>
          </a:p>
          <a:p>
            <a:r>
              <a:rPr lang="en-US" dirty="0"/>
              <a:t>Bir </a:t>
            </a:r>
            <a:r>
              <a:rPr lang="en-US" dirty="0" err="1"/>
              <a:t>aktivitede</a:t>
            </a:r>
            <a:r>
              <a:rPr lang="en-US" dirty="0"/>
              <a:t> </a:t>
            </a:r>
            <a:r>
              <a:rPr lang="en-US" dirty="0" err="1"/>
              <a:t>yalnızca</a:t>
            </a:r>
            <a:r>
              <a:rPr lang="en-US" dirty="0"/>
              <a:t> </a:t>
            </a:r>
            <a:r>
              <a:rPr lang="en-US" dirty="0" err="1"/>
              <a:t>bir</a:t>
            </a:r>
            <a:r>
              <a:rPr lang="en-US" dirty="0"/>
              <a:t> </a:t>
            </a:r>
            <a:r>
              <a:rPr lang="en-US" dirty="0" err="1"/>
              <a:t>başlangıç</a:t>
            </a:r>
            <a:r>
              <a:rPr lang="en-US" dirty="0"/>
              <a:t> </a:t>
            </a:r>
            <a:r>
              <a:rPr lang="en-US" dirty="0" err="1"/>
              <a:t>düğümüne</a:t>
            </a:r>
            <a:r>
              <a:rPr lang="en-US" dirty="0"/>
              <a:t> </a:t>
            </a:r>
            <a:r>
              <a:rPr lang="en-US" dirty="0" err="1"/>
              <a:t>izin</a:t>
            </a:r>
            <a:r>
              <a:rPr lang="en-US" dirty="0"/>
              <a:t> </a:t>
            </a:r>
            <a:r>
              <a:rPr lang="en-US" dirty="0" err="1"/>
              <a:t>verilir</a:t>
            </a:r>
            <a:r>
              <a:rPr lang="en-US" dirty="0"/>
              <a:t>.</a:t>
            </a:r>
          </a:p>
          <a:p>
            <a:endParaRPr lang="en-US" dirty="0"/>
          </a:p>
          <a:p>
            <a:r>
              <a:rPr lang="en-US" dirty="0" err="1"/>
              <a:t>Etkinlik</a:t>
            </a:r>
            <a:r>
              <a:rPr lang="en-US" dirty="0"/>
              <a:t> son </a:t>
            </a:r>
            <a:r>
              <a:rPr lang="en-US" dirty="0" err="1"/>
              <a:t>düğümleri</a:t>
            </a:r>
            <a:r>
              <a:rPr lang="en-US" dirty="0"/>
              <a:t>, </a:t>
            </a:r>
            <a:r>
              <a:rPr lang="en-US" dirty="0" err="1"/>
              <a:t>etrafını</a:t>
            </a:r>
            <a:r>
              <a:rPr lang="en-US" dirty="0"/>
              <a:t> saran </a:t>
            </a:r>
            <a:r>
              <a:rPr lang="en-US" dirty="0" err="1"/>
              <a:t>bir</a:t>
            </a:r>
            <a:r>
              <a:rPr lang="en-US" dirty="0"/>
              <a:t> </a:t>
            </a:r>
            <a:r>
              <a:rPr lang="en-US" dirty="0" err="1"/>
              <a:t>daire</a:t>
            </a:r>
            <a:r>
              <a:rPr lang="en-US" dirty="0"/>
              <a:t> </a:t>
            </a:r>
            <a:r>
              <a:rPr lang="en-US" dirty="0" err="1"/>
              <a:t>ile</a:t>
            </a:r>
            <a:r>
              <a:rPr lang="en-US" dirty="0"/>
              <a:t> </a:t>
            </a:r>
            <a:r>
              <a:rPr lang="en-US" dirty="0" err="1"/>
              <a:t>siyah</a:t>
            </a:r>
            <a:r>
              <a:rPr lang="en-US" dirty="0"/>
              <a:t> </a:t>
            </a:r>
            <a:r>
              <a:rPr lang="en-US" dirty="0" err="1"/>
              <a:t>noktalar</a:t>
            </a:r>
            <a:r>
              <a:rPr lang="en-US" dirty="0"/>
              <a:t> </a:t>
            </a:r>
            <a:r>
              <a:rPr lang="en-US" dirty="0" err="1"/>
              <a:t>olarak</a:t>
            </a:r>
            <a:r>
              <a:rPr lang="en-US" dirty="0"/>
              <a:t> </a:t>
            </a:r>
            <a:r>
              <a:rPr lang="en-US" dirty="0" err="1"/>
              <a:t>çizilir</a:t>
            </a:r>
            <a:r>
              <a:rPr lang="en-US" dirty="0"/>
              <a:t>.</a:t>
            </a:r>
          </a:p>
          <a:p>
            <a:r>
              <a:rPr lang="en-US" dirty="0"/>
              <a:t>Bir </a:t>
            </a:r>
            <a:r>
              <a:rPr lang="en-US" dirty="0" err="1"/>
              <a:t>akış</a:t>
            </a:r>
            <a:r>
              <a:rPr lang="en-US" dirty="0"/>
              <a:t>, </a:t>
            </a:r>
            <a:r>
              <a:rPr lang="en-US" dirty="0" err="1"/>
              <a:t>bir</a:t>
            </a:r>
            <a:r>
              <a:rPr lang="en-US" dirty="0"/>
              <a:t> </a:t>
            </a:r>
            <a:r>
              <a:rPr lang="en-US" dirty="0" err="1"/>
              <a:t>faaliyet</a:t>
            </a:r>
            <a:r>
              <a:rPr lang="en-US" dirty="0"/>
              <a:t> </a:t>
            </a:r>
            <a:r>
              <a:rPr lang="en-US" dirty="0" err="1"/>
              <a:t>boyunca</a:t>
            </a:r>
            <a:r>
              <a:rPr lang="en-US" dirty="0"/>
              <a:t> </a:t>
            </a:r>
            <a:r>
              <a:rPr lang="en-US" dirty="0" err="1"/>
              <a:t>alternatif</a:t>
            </a:r>
            <a:r>
              <a:rPr lang="en-US" dirty="0"/>
              <a:t> </a:t>
            </a:r>
            <a:r>
              <a:rPr lang="en-US" dirty="0" err="1"/>
              <a:t>rotalar</a:t>
            </a:r>
            <a:r>
              <a:rPr lang="en-US" dirty="0"/>
              <a:t> </a:t>
            </a:r>
            <a:r>
              <a:rPr lang="en-US" dirty="0" err="1"/>
              <a:t>izleyebileceğinden</a:t>
            </a:r>
            <a:r>
              <a:rPr lang="en-US" dirty="0"/>
              <a:t>, </a:t>
            </a:r>
            <a:r>
              <a:rPr lang="en-US" dirty="0" err="1"/>
              <a:t>faaliyet</a:t>
            </a:r>
            <a:r>
              <a:rPr lang="en-US" dirty="0"/>
              <a:t> </a:t>
            </a:r>
            <a:r>
              <a:rPr lang="en-US" dirty="0" err="1"/>
              <a:t>birden</a:t>
            </a:r>
            <a:r>
              <a:rPr lang="en-US" dirty="0"/>
              <a:t> </a:t>
            </a:r>
            <a:r>
              <a:rPr lang="en-US" dirty="0" err="1"/>
              <a:t>fazla</a:t>
            </a:r>
            <a:r>
              <a:rPr lang="en-US" dirty="0"/>
              <a:t> </a:t>
            </a:r>
            <a:r>
              <a:rPr lang="en-US" dirty="0" err="1"/>
              <a:t>noktada</a:t>
            </a:r>
            <a:r>
              <a:rPr lang="en-US" dirty="0"/>
              <a:t> </a:t>
            </a:r>
            <a:r>
              <a:rPr lang="en-US" dirty="0" err="1"/>
              <a:t>sona</a:t>
            </a:r>
            <a:r>
              <a:rPr lang="en-US" dirty="0"/>
              <a:t> </a:t>
            </a:r>
            <a:r>
              <a:rPr lang="en-US" dirty="0" err="1"/>
              <a:t>erebilir</a:t>
            </a:r>
            <a:r>
              <a:rPr lang="en-US" dirty="0"/>
              <a:t>.</a:t>
            </a:r>
          </a:p>
          <a:p>
            <a:endParaRPr lang="en-US" dirty="0"/>
          </a:p>
          <a:p>
            <a:r>
              <a:rPr lang="en-US" dirty="0"/>
              <a:t>Bir </a:t>
            </a:r>
            <a:r>
              <a:rPr lang="en-US" dirty="0" err="1"/>
              <a:t>aktivitede</a:t>
            </a:r>
            <a:r>
              <a:rPr lang="en-US" dirty="0"/>
              <a:t> </a:t>
            </a:r>
            <a:r>
              <a:rPr lang="en-US" dirty="0" err="1"/>
              <a:t>birden</a:t>
            </a:r>
            <a:r>
              <a:rPr lang="en-US" dirty="0"/>
              <a:t> </a:t>
            </a:r>
            <a:r>
              <a:rPr lang="en-US" dirty="0" err="1"/>
              <a:t>fazla</a:t>
            </a:r>
            <a:r>
              <a:rPr lang="en-US" dirty="0"/>
              <a:t> </a:t>
            </a:r>
            <a:r>
              <a:rPr lang="en-US" dirty="0" err="1"/>
              <a:t>paralel</a:t>
            </a:r>
            <a:r>
              <a:rPr lang="en-US" dirty="0"/>
              <a:t> </a:t>
            </a:r>
            <a:r>
              <a:rPr lang="en-US" dirty="0" err="1"/>
              <a:t>akış</a:t>
            </a:r>
            <a:r>
              <a:rPr lang="en-US" dirty="0"/>
              <a:t> </a:t>
            </a:r>
            <a:r>
              <a:rPr lang="en-US" dirty="0" err="1"/>
              <a:t>yürütülebilir</a:t>
            </a:r>
            <a:r>
              <a:rPr lang="en-US" dirty="0"/>
              <a:t> (</a:t>
            </a:r>
            <a:r>
              <a:rPr lang="en-US" dirty="0" err="1"/>
              <a:t>çatal</a:t>
            </a:r>
            <a:r>
              <a:rPr lang="en-US" dirty="0"/>
              <a:t> </a:t>
            </a:r>
            <a:r>
              <a:rPr lang="en-US" dirty="0" err="1"/>
              <a:t>düğümüne</a:t>
            </a:r>
            <a:r>
              <a:rPr lang="en-US" dirty="0"/>
              <a:t> </a:t>
            </a:r>
            <a:r>
              <a:rPr lang="en-US" dirty="0" err="1"/>
              <a:t>bakın</a:t>
            </a:r>
            <a:r>
              <a:rPr lang="en-US" dirty="0"/>
              <a:t>), </a:t>
            </a:r>
            <a:r>
              <a:rPr lang="en-US" dirty="0" err="1"/>
              <a:t>diğer</a:t>
            </a:r>
            <a:r>
              <a:rPr lang="en-US" dirty="0"/>
              <a:t> </a:t>
            </a:r>
            <a:r>
              <a:rPr lang="en-US" dirty="0" err="1"/>
              <a:t>akışlar</a:t>
            </a:r>
            <a:r>
              <a:rPr lang="en-US" dirty="0"/>
              <a:t> </a:t>
            </a:r>
            <a:r>
              <a:rPr lang="en-US" dirty="0" err="1"/>
              <a:t>devam</a:t>
            </a:r>
            <a:r>
              <a:rPr lang="en-US" dirty="0"/>
              <a:t> </a:t>
            </a:r>
            <a:r>
              <a:rPr lang="en-US" dirty="0" err="1"/>
              <a:t>ederken</a:t>
            </a:r>
            <a:r>
              <a:rPr lang="en-US" dirty="0"/>
              <a:t> </a:t>
            </a:r>
            <a:r>
              <a:rPr lang="en-US" dirty="0" err="1"/>
              <a:t>bir</a:t>
            </a:r>
            <a:r>
              <a:rPr lang="en-US" dirty="0"/>
              <a:t> </a:t>
            </a:r>
            <a:r>
              <a:rPr lang="en-US" dirty="0" err="1"/>
              <a:t>akış</a:t>
            </a:r>
            <a:r>
              <a:rPr lang="en-US" dirty="0"/>
              <a:t> </a:t>
            </a:r>
            <a:r>
              <a:rPr lang="en-US" dirty="0" err="1"/>
              <a:t>sona</a:t>
            </a:r>
            <a:r>
              <a:rPr lang="en-US" dirty="0"/>
              <a:t> </a:t>
            </a:r>
            <a:r>
              <a:rPr lang="en-US" dirty="0" err="1"/>
              <a:t>erebilir</a:t>
            </a:r>
            <a:r>
              <a:rPr lang="en-US" dirty="0"/>
              <a:t>. Bu, </a:t>
            </a:r>
            <a:r>
              <a:rPr lang="en-US" dirty="0" err="1"/>
              <a:t>bir</a:t>
            </a:r>
            <a:r>
              <a:rPr lang="en-US" dirty="0"/>
              <a:t> </a:t>
            </a:r>
            <a:r>
              <a:rPr lang="en-US" dirty="0" err="1"/>
              <a:t>akış</a:t>
            </a:r>
            <a:r>
              <a:rPr lang="en-US" dirty="0"/>
              <a:t> son </a:t>
            </a:r>
            <a:r>
              <a:rPr lang="en-US" dirty="0" err="1"/>
              <a:t>düğümüyle</a:t>
            </a:r>
            <a:r>
              <a:rPr lang="en-US" dirty="0"/>
              <a:t> </a:t>
            </a:r>
            <a:r>
              <a:rPr lang="en-US" dirty="0" err="1"/>
              <a:t>gösterilir</a:t>
            </a:r>
            <a:r>
              <a:rPr lang="en-US" dirty="0"/>
              <a:t>.</a:t>
            </a:r>
          </a:p>
          <a:p>
            <a:r>
              <a:rPr lang="en-US" dirty="0"/>
              <a:t>Bir </a:t>
            </a:r>
            <a:r>
              <a:rPr lang="en-US" dirty="0" err="1"/>
              <a:t>akışın</a:t>
            </a:r>
            <a:r>
              <a:rPr lang="en-US" dirty="0"/>
              <a:t> son </a:t>
            </a:r>
            <a:r>
              <a:rPr lang="en-US" dirty="0" err="1"/>
              <a:t>düğümü</a:t>
            </a:r>
            <a:r>
              <a:rPr lang="en-US" dirty="0"/>
              <a:t>, </a:t>
            </a:r>
            <a:r>
              <a:rPr lang="en-US" dirty="0" err="1"/>
              <a:t>etkinliğin</a:t>
            </a:r>
            <a:r>
              <a:rPr lang="en-US" dirty="0"/>
              <a:t> </a:t>
            </a:r>
            <a:r>
              <a:rPr lang="en-US" dirty="0" err="1"/>
              <a:t>sonlandırılmasını</a:t>
            </a:r>
            <a:r>
              <a:rPr lang="en-US" dirty="0"/>
              <a:t> </a:t>
            </a:r>
            <a:r>
              <a:rPr lang="en-US" dirty="0" err="1"/>
              <a:t>tetiklemez</a:t>
            </a:r>
            <a:r>
              <a:rPr lang="en-US" dirty="0"/>
              <a:t> </a:t>
            </a:r>
            <a:r>
              <a:rPr lang="en-US" dirty="0" err="1"/>
              <a:t>ve</a:t>
            </a:r>
            <a:r>
              <a:rPr lang="en-US" dirty="0"/>
              <a:t> </a:t>
            </a:r>
            <a:r>
              <a:rPr lang="en-US" dirty="0" err="1"/>
              <a:t>diğer</a:t>
            </a:r>
            <a:r>
              <a:rPr lang="en-US" dirty="0"/>
              <a:t> </a:t>
            </a:r>
            <a:r>
              <a:rPr lang="en-US" dirty="0" err="1"/>
              <a:t>akışlar</a:t>
            </a:r>
            <a:r>
              <a:rPr lang="en-US" dirty="0"/>
              <a:t> </a:t>
            </a:r>
            <a:r>
              <a:rPr lang="en-US" dirty="0" err="1"/>
              <a:t>üzerinde</a:t>
            </a:r>
            <a:r>
              <a:rPr lang="en-US" dirty="0"/>
              <a:t> </a:t>
            </a:r>
            <a:r>
              <a:rPr lang="en-US" dirty="0" err="1"/>
              <a:t>hiçbir</a:t>
            </a:r>
            <a:r>
              <a:rPr lang="en-US" dirty="0"/>
              <a:t> </a:t>
            </a:r>
            <a:r>
              <a:rPr lang="en-US" dirty="0" err="1"/>
              <a:t>etkisi</a:t>
            </a:r>
            <a:r>
              <a:rPr lang="en-US" dirty="0"/>
              <a:t> </a:t>
            </a:r>
            <a:r>
              <a:rPr lang="en-US" dirty="0" err="1"/>
              <a:t>yoktur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17</a:t>
            </a:fld>
            <a:endParaRPr lang="tr-TR"/>
          </a:p>
        </p:txBody>
      </p:sp>
    </p:spTree>
    <p:extLst>
      <p:ext uri="{BB962C8B-B14F-4D97-AF65-F5344CB8AC3E}">
        <p14:creationId xmlns:p14="http://schemas.microsoft.com/office/powerpoint/2010/main" val="4048914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Kontrol</a:t>
            </a:r>
            <a:r>
              <a:rPr lang="en-US" dirty="0"/>
              <a:t> </a:t>
            </a:r>
            <a:r>
              <a:rPr lang="en-US" dirty="0" err="1"/>
              <a:t>akışının</a:t>
            </a:r>
            <a:r>
              <a:rPr lang="en-US" dirty="0"/>
              <a:t> </a:t>
            </a:r>
            <a:r>
              <a:rPr lang="en-US" dirty="0" err="1"/>
              <a:t>veya</a:t>
            </a:r>
            <a:r>
              <a:rPr lang="en-US" dirty="0"/>
              <a:t> </a:t>
            </a:r>
            <a:r>
              <a:rPr lang="en-US" dirty="0" err="1"/>
              <a:t>nesne</a:t>
            </a:r>
            <a:r>
              <a:rPr lang="en-US" dirty="0"/>
              <a:t> </a:t>
            </a:r>
            <a:r>
              <a:rPr lang="en-US" dirty="0" err="1"/>
              <a:t>akışının</a:t>
            </a:r>
            <a:r>
              <a:rPr lang="en-US" dirty="0"/>
              <a:t> </a:t>
            </a:r>
            <a:r>
              <a:rPr lang="en-US" dirty="0" err="1"/>
              <a:t>yalnızca</a:t>
            </a:r>
            <a:r>
              <a:rPr lang="en-US" dirty="0"/>
              <a:t> </a:t>
            </a:r>
            <a:r>
              <a:rPr lang="en-US" dirty="0" err="1"/>
              <a:t>bir</a:t>
            </a:r>
            <a:r>
              <a:rPr lang="en-US" dirty="0"/>
              <a:t> </a:t>
            </a:r>
            <a:r>
              <a:rPr lang="en-US" dirty="0" err="1"/>
              <a:t>yoldan</a:t>
            </a:r>
            <a:r>
              <a:rPr lang="en-US" dirty="0"/>
              <a:t> </a:t>
            </a:r>
            <a:r>
              <a:rPr lang="en-US" dirty="0" err="1"/>
              <a:t>ilerlemesini</a:t>
            </a:r>
            <a:r>
              <a:rPr lang="en-US" dirty="0"/>
              <a:t> </a:t>
            </a:r>
            <a:r>
              <a:rPr lang="en-US" dirty="0" err="1"/>
              <a:t>sağlamak</a:t>
            </a:r>
            <a:r>
              <a:rPr lang="en-US" dirty="0"/>
              <a:t> </a:t>
            </a:r>
            <a:r>
              <a:rPr lang="en-US" dirty="0" err="1"/>
              <a:t>amacıyla</a:t>
            </a:r>
            <a:r>
              <a:rPr lang="en-US" dirty="0"/>
              <a:t> </a:t>
            </a:r>
            <a:r>
              <a:rPr lang="en-US" dirty="0" err="1"/>
              <a:t>bir</a:t>
            </a:r>
            <a:r>
              <a:rPr lang="en-US" dirty="0"/>
              <a:t> test </a:t>
            </a:r>
            <a:r>
              <a:rPr lang="en-US" dirty="0" err="1"/>
              <a:t>koşulunu</a:t>
            </a:r>
            <a:r>
              <a:rPr lang="en-US" dirty="0"/>
              <a:t> </a:t>
            </a:r>
            <a:r>
              <a:rPr lang="en-US" dirty="0" err="1"/>
              <a:t>temsil</a:t>
            </a:r>
            <a:r>
              <a:rPr lang="en-US" dirty="0"/>
              <a:t> </a:t>
            </a:r>
            <a:r>
              <a:rPr lang="en-US" dirty="0" err="1"/>
              <a:t>etmek</a:t>
            </a:r>
            <a:r>
              <a:rPr lang="en-US" dirty="0"/>
              <a:t> </a:t>
            </a:r>
            <a:r>
              <a:rPr lang="en-US" dirty="0" err="1"/>
              <a:t>için</a:t>
            </a:r>
            <a:r>
              <a:rPr lang="en-US" dirty="0"/>
              <a:t> </a:t>
            </a:r>
            <a:r>
              <a:rPr lang="en-US" dirty="0" err="1"/>
              <a:t>bir</a:t>
            </a:r>
            <a:r>
              <a:rPr lang="en-US" dirty="0"/>
              <a:t> </a:t>
            </a:r>
            <a:r>
              <a:rPr lang="en-US" dirty="0" err="1"/>
              <a:t>karar</a:t>
            </a:r>
            <a:r>
              <a:rPr lang="en-US" dirty="0"/>
              <a:t> </a:t>
            </a:r>
            <a:r>
              <a:rPr lang="en-US" dirty="0" err="1"/>
              <a:t>düğümü</a:t>
            </a:r>
            <a:r>
              <a:rPr lang="en-US" dirty="0"/>
              <a:t> </a:t>
            </a:r>
            <a:r>
              <a:rPr lang="en-US" dirty="0" err="1"/>
              <a:t>kullanılır</a:t>
            </a:r>
            <a:r>
              <a:rPr lang="en-US" dirty="0"/>
              <a:t>.</a:t>
            </a:r>
          </a:p>
          <a:p>
            <a:endParaRPr lang="en-US" dirty="0"/>
          </a:p>
          <a:p>
            <a:r>
              <a:rPr lang="en-US" dirty="0" err="1"/>
              <a:t>Karar</a:t>
            </a:r>
            <a:r>
              <a:rPr lang="en-US" dirty="0"/>
              <a:t> </a:t>
            </a:r>
            <a:r>
              <a:rPr lang="en-US" dirty="0" err="1"/>
              <a:t>düğümleri</a:t>
            </a:r>
            <a:r>
              <a:rPr lang="en-US" dirty="0"/>
              <a:t> </a:t>
            </a:r>
            <a:r>
              <a:rPr lang="en-US" dirty="0" err="1"/>
              <a:t>elmaslarla</a:t>
            </a:r>
            <a:r>
              <a:rPr lang="en-US" dirty="0"/>
              <a:t> </a:t>
            </a:r>
            <a:r>
              <a:rPr lang="en-US" dirty="0" err="1"/>
              <a:t>temsil</a:t>
            </a:r>
            <a:r>
              <a:rPr lang="en-US" dirty="0"/>
              <a:t> </a:t>
            </a:r>
            <a:r>
              <a:rPr lang="en-US" dirty="0" err="1"/>
              <a:t>edilir</a:t>
            </a:r>
            <a:r>
              <a:rPr lang="en-US" dirty="0"/>
              <a:t> </a:t>
            </a:r>
            <a:r>
              <a:rPr lang="en-US" dirty="0" err="1"/>
              <a:t>ve</a:t>
            </a:r>
            <a:r>
              <a:rPr lang="en-US" dirty="0"/>
              <a:t> </a:t>
            </a:r>
            <a:r>
              <a:rPr lang="en-US" dirty="0" err="1"/>
              <a:t>belirli</a:t>
            </a:r>
            <a:r>
              <a:rPr lang="en-US" dirty="0"/>
              <a:t> </a:t>
            </a:r>
            <a:r>
              <a:rPr lang="en-US" dirty="0" err="1"/>
              <a:t>bir</a:t>
            </a:r>
            <a:r>
              <a:rPr lang="en-US" dirty="0"/>
              <a:t> </a:t>
            </a:r>
            <a:r>
              <a:rPr lang="en-US" dirty="0" err="1"/>
              <a:t>yolda</a:t>
            </a:r>
            <a:r>
              <a:rPr lang="en-US" dirty="0"/>
              <a:t> </a:t>
            </a:r>
            <a:r>
              <a:rPr lang="en-US" dirty="0" err="1"/>
              <a:t>ilerlemek</a:t>
            </a:r>
            <a:r>
              <a:rPr lang="en-US" dirty="0"/>
              <a:t> </a:t>
            </a:r>
            <a:r>
              <a:rPr lang="en-US" dirty="0" err="1"/>
              <a:t>için</a:t>
            </a:r>
            <a:r>
              <a:rPr lang="en-US" dirty="0"/>
              <a:t> </a:t>
            </a:r>
            <a:r>
              <a:rPr lang="en-US" dirty="0" err="1"/>
              <a:t>karar</a:t>
            </a:r>
            <a:r>
              <a:rPr lang="en-US" dirty="0"/>
              <a:t> </a:t>
            </a:r>
            <a:r>
              <a:rPr lang="en-US" dirty="0" err="1"/>
              <a:t>kriterleriyle</a:t>
            </a:r>
            <a:r>
              <a:rPr lang="en-US" dirty="0"/>
              <a:t> (</a:t>
            </a:r>
            <a:r>
              <a:rPr lang="en-US" dirty="0" err="1"/>
              <a:t>koruma</a:t>
            </a:r>
            <a:r>
              <a:rPr lang="en-US" dirty="0"/>
              <a:t> </a:t>
            </a:r>
            <a:r>
              <a:rPr lang="en-US" dirty="0" err="1"/>
              <a:t>koşulu</a:t>
            </a:r>
            <a:r>
              <a:rPr lang="en-US" dirty="0"/>
              <a:t> </a:t>
            </a:r>
            <a:r>
              <a:rPr lang="en-US" dirty="0" err="1"/>
              <a:t>olarak</a:t>
            </a:r>
            <a:r>
              <a:rPr lang="en-US" dirty="0"/>
              <a:t> da </a:t>
            </a:r>
            <a:r>
              <a:rPr lang="en-US" dirty="0" err="1"/>
              <a:t>bilinir</a:t>
            </a:r>
            <a:r>
              <a:rPr lang="en-US" dirty="0"/>
              <a:t>) </a:t>
            </a:r>
            <a:r>
              <a:rPr lang="en-US" dirty="0" err="1"/>
              <a:t>etiketlenir</a:t>
            </a:r>
            <a:r>
              <a:rPr lang="en-US" dirty="0"/>
              <a:t>.</a:t>
            </a:r>
          </a:p>
          <a:p>
            <a:r>
              <a:rPr lang="en-US" dirty="0" err="1"/>
              <a:t>Koruma</a:t>
            </a:r>
            <a:r>
              <a:rPr lang="en-US" dirty="0"/>
              <a:t> </a:t>
            </a:r>
            <a:r>
              <a:rPr lang="en-US" dirty="0" err="1"/>
              <a:t>koşulları</a:t>
            </a:r>
            <a:r>
              <a:rPr lang="en-US" dirty="0"/>
              <a:t> </a:t>
            </a:r>
            <a:r>
              <a:rPr lang="en-US" dirty="0" err="1"/>
              <a:t>köşeli</a:t>
            </a:r>
            <a:r>
              <a:rPr lang="en-US" dirty="0"/>
              <a:t> </a:t>
            </a:r>
            <a:r>
              <a:rPr lang="en-US" dirty="0" err="1"/>
              <a:t>parantezlerle</a:t>
            </a:r>
            <a:r>
              <a:rPr lang="en-US" dirty="0"/>
              <a:t> </a:t>
            </a:r>
            <a:r>
              <a:rPr lang="en-US" dirty="0" err="1"/>
              <a:t>temsil</a:t>
            </a:r>
            <a:r>
              <a:rPr lang="en-US" dirty="0"/>
              <a:t> </a:t>
            </a:r>
            <a:r>
              <a:rPr lang="en-US" dirty="0" err="1"/>
              <a:t>edilir</a:t>
            </a:r>
            <a:r>
              <a:rPr lang="en-US" dirty="0"/>
              <a:t>.</a:t>
            </a:r>
          </a:p>
          <a:p>
            <a:r>
              <a:rPr lang="en-US" dirty="0"/>
              <a:t>Her </a:t>
            </a:r>
            <a:r>
              <a:rPr lang="en-US" dirty="0" err="1"/>
              <a:t>elmasa</a:t>
            </a:r>
            <a:r>
              <a:rPr lang="en-US" dirty="0"/>
              <a:t> </a:t>
            </a:r>
            <a:r>
              <a:rPr lang="en-US" dirty="0" err="1"/>
              <a:t>tek</a:t>
            </a:r>
            <a:r>
              <a:rPr lang="en-US" dirty="0"/>
              <a:t> </a:t>
            </a:r>
            <a:r>
              <a:rPr lang="en-US" dirty="0" err="1"/>
              <a:t>bir</a:t>
            </a:r>
            <a:r>
              <a:rPr lang="en-US" dirty="0"/>
              <a:t> </a:t>
            </a:r>
            <a:r>
              <a:rPr lang="en-US" dirty="0" err="1"/>
              <a:t>geçiş</a:t>
            </a:r>
            <a:r>
              <a:rPr lang="en-US" dirty="0"/>
              <a:t> </a:t>
            </a:r>
            <a:r>
              <a:rPr lang="en-US" dirty="0" err="1"/>
              <a:t>giriyor</a:t>
            </a:r>
            <a:r>
              <a:rPr lang="en-US" dirty="0"/>
              <a:t> </a:t>
            </a:r>
            <a:r>
              <a:rPr lang="en-US" dirty="0" err="1"/>
              <a:t>ve</a:t>
            </a:r>
            <a:r>
              <a:rPr lang="en-US" dirty="0"/>
              <a:t> </a:t>
            </a:r>
            <a:r>
              <a:rPr lang="en-US" dirty="0" err="1"/>
              <a:t>birden</a:t>
            </a:r>
            <a:r>
              <a:rPr lang="en-US" dirty="0"/>
              <a:t> </a:t>
            </a:r>
            <a:r>
              <a:rPr lang="en-US" dirty="0" err="1"/>
              <a:t>fazla</a:t>
            </a:r>
            <a:r>
              <a:rPr lang="en-US" dirty="0"/>
              <a:t> </a:t>
            </a:r>
            <a:r>
              <a:rPr lang="en-US" dirty="0" err="1"/>
              <a:t>geçiş</a:t>
            </a:r>
            <a:r>
              <a:rPr lang="en-US" dirty="0"/>
              <a:t> </a:t>
            </a:r>
            <a:r>
              <a:rPr lang="en-US" dirty="0" err="1"/>
              <a:t>çıkıyor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18</a:t>
            </a:fld>
            <a:endParaRPr lang="tr-TR"/>
          </a:p>
        </p:txBody>
      </p:sp>
    </p:spTree>
    <p:extLst>
      <p:ext uri="{BB962C8B-B14F-4D97-AF65-F5344CB8AC3E}">
        <p14:creationId xmlns:p14="http://schemas.microsoft.com/office/powerpoint/2010/main" val="3886644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Bir </a:t>
            </a:r>
            <a:r>
              <a:rPr lang="en-US" dirty="0" err="1"/>
              <a:t>karar</a:t>
            </a:r>
            <a:r>
              <a:rPr lang="en-US" dirty="0"/>
              <a:t> </a:t>
            </a:r>
            <a:r>
              <a:rPr lang="en-US" dirty="0" err="1"/>
              <a:t>düğümü</a:t>
            </a:r>
            <a:r>
              <a:rPr lang="en-US" dirty="0"/>
              <a:t> </a:t>
            </a:r>
            <a:r>
              <a:rPr lang="en-US" dirty="0" err="1"/>
              <a:t>kullanılarak</a:t>
            </a:r>
            <a:r>
              <a:rPr lang="en-US" dirty="0"/>
              <a:t> </a:t>
            </a:r>
            <a:r>
              <a:rPr lang="en-US" dirty="0" err="1"/>
              <a:t>oluşturulan</a:t>
            </a:r>
            <a:r>
              <a:rPr lang="en-US" dirty="0"/>
              <a:t> </a:t>
            </a:r>
            <a:r>
              <a:rPr lang="en-US" dirty="0" err="1"/>
              <a:t>farklı</a:t>
            </a:r>
            <a:r>
              <a:rPr lang="en-US" dirty="0"/>
              <a:t> </a:t>
            </a:r>
            <a:r>
              <a:rPr lang="en-US" dirty="0" err="1"/>
              <a:t>karar</a:t>
            </a:r>
            <a:r>
              <a:rPr lang="en-US" dirty="0"/>
              <a:t> </a:t>
            </a:r>
            <a:r>
              <a:rPr lang="en-US" dirty="0" err="1"/>
              <a:t>yollarını</a:t>
            </a:r>
            <a:r>
              <a:rPr lang="en-US" dirty="0"/>
              <a:t> </a:t>
            </a:r>
            <a:r>
              <a:rPr lang="en-US" dirty="0" err="1"/>
              <a:t>tekrar</a:t>
            </a:r>
            <a:r>
              <a:rPr lang="en-US" dirty="0"/>
              <a:t> </a:t>
            </a:r>
            <a:r>
              <a:rPr lang="en-US" dirty="0" err="1"/>
              <a:t>bir</a:t>
            </a:r>
            <a:r>
              <a:rPr lang="en-US" dirty="0"/>
              <a:t> </a:t>
            </a:r>
            <a:r>
              <a:rPr lang="en-US" dirty="0" err="1"/>
              <a:t>araya</a:t>
            </a:r>
            <a:r>
              <a:rPr lang="en-US" dirty="0"/>
              <a:t> </a:t>
            </a:r>
            <a:r>
              <a:rPr lang="en-US" dirty="0" err="1"/>
              <a:t>getirmek</a:t>
            </a:r>
            <a:r>
              <a:rPr lang="en-US" dirty="0"/>
              <a:t> </a:t>
            </a:r>
            <a:r>
              <a:rPr lang="en-US" dirty="0" err="1"/>
              <a:t>için</a:t>
            </a:r>
            <a:r>
              <a:rPr lang="en-US" dirty="0"/>
              <a:t> </a:t>
            </a:r>
            <a:r>
              <a:rPr lang="en-US" dirty="0" err="1"/>
              <a:t>bir</a:t>
            </a:r>
            <a:r>
              <a:rPr lang="en-US" dirty="0"/>
              <a:t> </a:t>
            </a:r>
            <a:r>
              <a:rPr lang="en-US" dirty="0" err="1"/>
              <a:t>birleştirme</a:t>
            </a:r>
            <a:r>
              <a:rPr lang="en-US" dirty="0"/>
              <a:t> </a:t>
            </a:r>
            <a:r>
              <a:rPr lang="en-US" dirty="0" err="1"/>
              <a:t>düğümü</a:t>
            </a:r>
            <a:r>
              <a:rPr lang="en-US" dirty="0"/>
              <a:t> </a:t>
            </a:r>
            <a:r>
              <a:rPr lang="en-US" dirty="0" err="1"/>
              <a:t>kullanılır</a:t>
            </a:r>
            <a:r>
              <a:rPr lang="en-US" dirty="0"/>
              <a:t>.</a:t>
            </a:r>
          </a:p>
          <a:p>
            <a:r>
              <a:rPr lang="en-US" dirty="0" err="1"/>
              <a:t>Birleştirme</a:t>
            </a:r>
            <a:r>
              <a:rPr lang="en-US" dirty="0"/>
              <a:t> </a:t>
            </a:r>
            <a:r>
              <a:rPr lang="en-US" dirty="0" err="1"/>
              <a:t>düğümleri</a:t>
            </a:r>
            <a:r>
              <a:rPr lang="en-US" dirty="0"/>
              <a:t> </a:t>
            </a:r>
            <a:r>
              <a:rPr lang="en-US" dirty="0" err="1"/>
              <a:t>herhangi</a:t>
            </a:r>
            <a:r>
              <a:rPr lang="en-US" dirty="0"/>
              <a:t> </a:t>
            </a:r>
            <a:r>
              <a:rPr lang="en-US" dirty="0" err="1"/>
              <a:t>bir</a:t>
            </a:r>
            <a:r>
              <a:rPr lang="en-US" dirty="0"/>
              <a:t> </a:t>
            </a:r>
            <a:r>
              <a:rPr lang="en-US" dirty="0" err="1"/>
              <a:t>karar</a:t>
            </a:r>
            <a:r>
              <a:rPr lang="en-US" dirty="0"/>
              <a:t> </a:t>
            </a:r>
            <a:r>
              <a:rPr lang="en-US" dirty="0" err="1"/>
              <a:t>kriteri</a:t>
            </a:r>
            <a:r>
              <a:rPr lang="en-US" dirty="0"/>
              <a:t> </a:t>
            </a:r>
            <a:r>
              <a:rPr lang="en-US" dirty="0" err="1"/>
              <a:t>içermez</a:t>
            </a:r>
            <a:r>
              <a:rPr lang="en-US" dirty="0"/>
              <a:t>.</a:t>
            </a:r>
          </a:p>
          <a:p>
            <a:endParaRPr lang="en-US" dirty="0"/>
          </a:p>
          <a:p>
            <a:r>
              <a:rPr lang="en-US" dirty="0" err="1"/>
              <a:t>Birleştirme</a:t>
            </a:r>
            <a:r>
              <a:rPr lang="en-US" dirty="0"/>
              <a:t> </a:t>
            </a:r>
            <a:r>
              <a:rPr lang="en-US" dirty="0" err="1"/>
              <a:t>düğümleri</a:t>
            </a:r>
            <a:r>
              <a:rPr lang="en-US" dirty="0"/>
              <a:t> </a:t>
            </a:r>
            <a:r>
              <a:rPr lang="en-US" dirty="0" err="1"/>
              <a:t>yalnızca</a:t>
            </a:r>
            <a:r>
              <a:rPr lang="en-US" dirty="0"/>
              <a:t> </a:t>
            </a:r>
            <a:r>
              <a:rPr lang="en-US" dirty="0" err="1"/>
              <a:t>paralel</a:t>
            </a:r>
            <a:r>
              <a:rPr lang="en-US" dirty="0"/>
              <a:t> </a:t>
            </a:r>
            <a:r>
              <a:rPr lang="en-US" dirty="0" err="1"/>
              <a:t>akışlar</a:t>
            </a:r>
            <a:r>
              <a:rPr lang="en-US" dirty="0"/>
              <a:t> </a:t>
            </a:r>
            <a:r>
              <a:rPr lang="en-US" dirty="0" err="1"/>
              <a:t>değil</a:t>
            </a:r>
            <a:r>
              <a:rPr lang="en-US" dirty="0"/>
              <a:t>, </a:t>
            </a:r>
            <a:r>
              <a:rPr lang="en-US" dirty="0" err="1"/>
              <a:t>alternatif</a:t>
            </a:r>
            <a:r>
              <a:rPr lang="en-US" dirty="0"/>
              <a:t> </a:t>
            </a:r>
            <a:r>
              <a:rPr lang="en-US" dirty="0" err="1"/>
              <a:t>olan</a:t>
            </a:r>
            <a:r>
              <a:rPr lang="en-US" dirty="0"/>
              <a:t> </a:t>
            </a:r>
            <a:r>
              <a:rPr lang="en-US" dirty="0" err="1"/>
              <a:t>akışları</a:t>
            </a:r>
            <a:r>
              <a:rPr lang="en-US" dirty="0"/>
              <a:t> </a:t>
            </a:r>
            <a:r>
              <a:rPr lang="en-US" dirty="0" err="1"/>
              <a:t>bir</a:t>
            </a:r>
            <a:r>
              <a:rPr lang="en-US" dirty="0"/>
              <a:t> </a:t>
            </a:r>
            <a:r>
              <a:rPr lang="en-US" dirty="0" err="1"/>
              <a:t>araya</a:t>
            </a:r>
            <a:r>
              <a:rPr lang="en-US" dirty="0"/>
              <a:t> </a:t>
            </a:r>
            <a:r>
              <a:rPr lang="en-US" dirty="0" err="1"/>
              <a:t>getirmek</a:t>
            </a:r>
            <a:r>
              <a:rPr lang="en-US" dirty="0"/>
              <a:t> </a:t>
            </a:r>
            <a:r>
              <a:rPr lang="en-US" dirty="0" err="1"/>
              <a:t>için</a:t>
            </a:r>
            <a:r>
              <a:rPr lang="en-US" dirty="0"/>
              <a:t> </a:t>
            </a:r>
            <a:r>
              <a:rPr lang="en-US" dirty="0" err="1"/>
              <a:t>kullanılmalıdır</a:t>
            </a:r>
            <a:r>
              <a:rPr lang="en-US" dirty="0"/>
              <a:t>; </a:t>
            </a:r>
            <a:r>
              <a:rPr lang="en-US" dirty="0" err="1"/>
              <a:t>paralel</a:t>
            </a:r>
            <a:r>
              <a:rPr lang="en-US" dirty="0"/>
              <a:t> </a:t>
            </a:r>
            <a:r>
              <a:rPr lang="en-US" dirty="0" err="1"/>
              <a:t>akışların</a:t>
            </a:r>
            <a:r>
              <a:rPr lang="en-US" dirty="0"/>
              <a:t> </a:t>
            </a:r>
            <a:r>
              <a:rPr lang="en-US" dirty="0" err="1"/>
              <a:t>bir</a:t>
            </a:r>
            <a:r>
              <a:rPr lang="en-US" dirty="0"/>
              <a:t> </a:t>
            </a:r>
            <a:r>
              <a:rPr lang="en-US" dirty="0" err="1"/>
              <a:t>birleştirme</a:t>
            </a:r>
            <a:r>
              <a:rPr lang="en-US" dirty="0"/>
              <a:t> </a:t>
            </a:r>
            <a:r>
              <a:rPr lang="en-US" dirty="0" err="1"/>
              <a:t>bileşeniyle</a:t>
            </a:r>
            <a:r>
              <a:rPr lang="en-US" dirty="0"/>
              <a:t> </a:t>
            </a:r>
            <a:r>
              <a:rPr lang="en-US" dirty="0" err="1"/>
              <a:t>bir</a:t>
            </a:r>
            <a:r>
              <a:rPr lang="en-US" dirty="0"/>
              <a:t> </a:t>
            </a:r>
            <a:r>
              <a:rPr lang="en-US" dirty="0" err="1"/>
              <a:t>araya</a:t>
            </a:r>
            <a:r>
              <a:rPr lang="en-US" dirty="0"/>
              <a:t> </a:t>
            </a:r>
            <a:r>
              <a:rPr lang="en-US" dirty="0" err="1"/>
              <a:t>getirilmesi</a:t>
            </a:r>
            <a:r>
              <a:rPr lang="en-US" dirty="0"/>
              <a:t> </a:t>
            </a:r>
            <a:r>
              <a:rPr lang="en-US" dirty="0" err="1"/>
              <a:t>gerekir</a:t>
            </a:r>
            <a:r>
              <a:rPr lang="en-US" dirty="0"/>
              <a:t>.</a:t>
            </a:r>
          </a:p>
          <a:p>
            <a:endParaRPr lang="en-US" dirty="0"/>
          </a:p>
          <a:p>
            <a:r>
              <a:rPr lang="en-US" dirty="0" err="1"/>
              <a:t>Birleştirme</a:t>
            </a:r>
            <a:r>
              <a:rPr lang="en-US" dirty="0"/>
              <a:t> </a:t>
            </a:r>
            <a:r>
              <a:rPr lang="en-US" dirty="0" err="1"/>
              <a:t>aynı</a:t>
            </a:r>
            <a:r>
              <a:rPr lang="en-US" dirty="0"/>
              <a:t> </a:t>
            </a:r>
            <a:r>
              <a:rPr lang="en-US" dirty="0" err="1"/>
              <a:t>zamanda</a:t>
            </a:r>
            <a:r>
              <a:rPr lang="en-US" dirty="0"/>
              <a:t> </a:t>
            </a:r>
            <a:r>
              <a:rPr lang="en-US" dirty="0" err="1"/>
              <a:t>bir</a:t>
            </a:r>
            <a:r>
              <a:rPr lang="en-US" dirty="0"/>
              <a:t> baklava </a:t>
            </a:r>
            <a:r>
              <a:rPr lang="en-US" dirty="0" err="1"/>
              <a:t>şeklinde</a:t>
            </a:r>
            <a:r>
              <a:rPr lang="en-US" dirty="0"/>
              <a:t> </a:t>
            </a:r>
            <a:r>
              <a:rPr lang="en-US" dirty="0" err="1"/>
              <a:t>görünür</a:t>
            </a:r>
            <a:r>
              <a:rPr lang="en-US" dirty="0"/>
              <a:t>, </a:t>
            </a:r>
            <a:r>
              <a:rPr lang="en-US" dirty="0" err="1"/>
              <a:t>ancak</a:t>
            </a:r>
            <a:r>
              <a:rPr lang="en-US" dirty="0"/>
              <a:t> </a:t>
            </a:r>
            <a:r>
              <a:rPr lang="en-US" dirty="0" err="1"/>
              <a:t>içeri</a:t>
            </a:r>
            <a:r>
              <a:rPr lang="en-US" dirty="0"/>
              <a:t> </a:t>
            </a:r>
            <a:r>
              <a:rPr lang="en-US" dirty="0" err="1"/>
              <a:t>giren</a:t>
            </a:r>
            <a:r>
              <a:rPr lang="en-US" dirty="0"/>
              <a:t> </a:t>
            </a:r>
            <a:r>
              <a:rPr lang="en-US" dirty="0" err="1"/>
              <a:t>birden</a:t>
            </a:r>
            <a:r>
              <a:rPr lang="en-US" dirty="0"/>
              <a:t> </a:t>
            </a:r>
            <a:r>
              <a:rPr lang="en-US" dirty="0" err="1"/>
              <a:t>fazla</a:t>
            </a:r>
            <a:r>
              <a:rPr lang="en-US" dirty="0"/>
              <a:t> </a:t>
            </a:r>
            <a:r>
              <a:rPr lang="en-US" dirty="0" err="1"/>
              <a:t>geçişe</a:t>
            </a:r>
            <a:r>
              <a:rPr lang="en-US" dirty="0"/>
              <a:t> </a:t>
            </a:r>
            <a:r>
              <a:rPr lang="en-US" dirty="0" err="1"/>
              <a:t>ve</a:t>
            </a:r>
            <a:r>
              <a:rPr lang="en-US" dirty="0"/>
              <a:t> </a:t>
            </a:r>
            <a:r>
              <a:rPr lang="en-US" dirty="0" err="1"/>
              <a:t>dışarı</a:t>
            </a:r>
            <a:r>
              <a:rPr lang="en-US" dirty="0"/>
              <a:t> </a:t>
            </a:r>
            <a:r>
              <a:rPr lang="en-US" dirty="0" err="1"/>
              <a:t>çıkan</a:t>
            </a:r>
            <a:r>
              <a:rPr lang="en-US" dirty="0"/>
              <a:t> </a:t>
            </a:r>
            <a:r>
              <a:rPr lang="en-US" dirty="0" err="1"/>
              <a:t>yalnızca</a:t>
            </a:r>
            <a:r>
              <a:rPr lang="en-US" dirty="0"/>
              <a:t> </a:t>
            </a:r>
            <a:r>
              <a:rPr lang="en-US" dirty="0" err="1"/>
              <a:t>bir</a:t>
            </a:r>
            <a:r>
              <a:rPr lang="en-US" dirty="0"/>
              <a:t> </a:t>
            </a:r>
            <a:r>
              <a:rPr lang="en-US" dirty="0" err="1"/>
              <a:t>geçişe</a:t>
            </a:r>
            <a:r>
              <a:rPr lang="en-US" dirty="0"/>
              <a:t> </a:t>
            </a:r>
            <a:r>
              <a:rPr lang="en-US" dirty="0" err="1"/>
              <a:t>sahiptir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19</a:t>
            </a:fld>
            <a:endParaRPr lang="tr-TR"/>
          </a:p>
        </p:txBody>
      </p:sp>
    </p:spTree>
    <p:extLst>
      <p:ext uri="{BB962C8B-B14F-4D97-AF65-F5344CB8AC3E}">
        <p14:creationId xmlns:p14="http://schemas.microsoft.com/office/powerpoint/2010/main" val="2081063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Bazen</a:t>
            </a:r>
            <a:r>
              <a:rPr lang="en-US" dirty="0"/>
              <a:t> </a:t>
            </a:r>
            <a:r>
              <a:rPr lang="en-US" dirty="0" err="1"/>
              <a:t>birden</a:t>
            </a:r>
            <a:r>
              <a:rPr lang="en-US" dirty="0"/>
              <a:t> </a:t>
            </a:r>
            <a:r>
              <a:rPr lang="en-US" dirty="0" err="1"/>
              <a:t>fazla</a:t>
            </a:r>
            <a:r>
              <a:rPr lang="en-US" dirty="0"/>
              <a:t> </a:t>
            </a:r>
            <a:r>
              <a:rPr lang="en-US" dirty="0" err="1"/>
              <a:t>eylemin</a:t>
            </a:r>
            <a:r>
              <a:rPr lang="en-US" dirty="0"/>
              <a:t> </a:t>
            </a:r>
            <a:r>
              <a:rPr lang="en-US" dirty="0" err="1"/>
              <a:t>paralel</a:t>
            </a:r>
            <a:r>
              <a:rPr lang="en-US" dirty="0"/>
              <a:t> </a:t>
            </a:r>
            <a:r>
              <a:rPr lang="en-US" dirty="0" err="1"/>
              <a:t>olarak</a:t>
            </a:r>
            <a:r>
              <a:rPr lang="en-US" dirty="0"/>
              <a:t> </a:t>
            </a:r>
            <a:r>
              <a:rPr lang="en-US" dirty="0" err="1"/>
              <a:t>yürütülmesine</a:t>
            </a:r>
            <a:r>
              <a:rPr lang="en-US" dirty="0"/>
              <a:t> </a:t>
            </a:r>
            <a:r>
              <a:rPr lang="en-US" dirty="0" err="1"/>
              <a:t>izin</a:t>
            </a:r>
            <a:r>
              <a:rPr lang="en-US" dirty="0"/>
              <a:t> </a:t>
            </a:r>
            <a:r>
              <a:rPr lang="en-US" dirty="0" err="1"/>
              <a:t>vermek</a:t>
            </a:r>
            <a:r>
              <a:rPr lang="en-US" dirty="0"/>
              <a:t> </a:t>
            </a:r>
            <a:r>
              <a:rPr lang="en-US" dirty="0" err="1"/>
              <a:t>mantıklı</a:t>
            </a:r>
            <a:r>
              <a:rPr lang="en-US" dirty="0"/>
              <a:t> </a:t>
            </a:r>
            <a:r>
              <a:rPr lang="en-US" dirty="0" err="1"/>
              <a:t>olabilir</a:t>
            </a:r>
            <a:r>
              <a:rPr lang="en-US" dirty="0"/>
              <a:t>.</a:t>
            </a:r>
          </a:p>
          <a:p>
            <a:endParaRPr lang="en-US" dirty="0"/>
          </a:p>
          <a:p>
            <a:r>
              <a:rPr lang="en-US" dirty="0"/>
              <a:t>Bir </a:t>
            </a:r>
            <a:r>
              <a:rPr lang="en-US" dirty="0" err="1"/>
              <a:t>etkinlik</a:t>
            </a:r>
            <a:r>
              <a:rPr lang="en-US" dirty="0"/>
              <a:t> </a:t>
            </a:r>
            <a:r>
              <a:rPr lang="en-US" dirty="0" err="1"/>
              <a:t>kenarı</a:t>
            </a:r>
            <a:r>
              <a:rPr lang="en-US" dirty="0"/>
              <a:t>, </a:t>
            </a:r>
            <a:r>
              <a:rPr lang="en-US" dirty="0" err="1"/>
              <a:t>bir</a:t>
            </a:r>
            <a:r>
              <a:rPr lang="en-US" dirty="0"/>
              <a:t> </a:t>
            </a:r>
            <a:r>
              <a:rPr lang="en-US" dirty="0" err="1"/>
              <a:t>çatal</a:t>
            </a:r>
            <a:r>
              <a:rPr lang="en-US" dirty="0"/>
              <a:t> </a:t>
            </a:r>
            <a:r>
              <a:rPr lang="en-US" dirty="0" err="1"/>
              <a:t>düğümü</a:t>
            </a:r>
            <a:r>
              <a:rPr lang="en-US" dirty="0"/>
              <a:t> </a:t>
            </a:r>
            <a:r>
              <a:rPr lang="en-US" dirty="0" err="1"/>
              <a:t>ve</a:t>
            </a:r>
            <a:r>
              <a:rPr lang="en-US" dirty="0"/>
              <a:t> </a:t>
            </a:r>
            <a:r>
              <a:rPr lang="en-US" dirty="0" err="1"/>
              <a:t>bir</a:t>
            </a:r>
            <a:r>
              <a:rPr lang="en-US" dirty="0"/>
              <a:t> </a:t>
            </a:r>
            <a:r>
              <a:rPr lang="en-US" dirty="0" err="1"/>
              <a:t>birleştirme</a:t>
            </a:r>
            <a:r>
              <a:rPr lang="en-US" dirty="0"/>
              <a:t> </a:t>
            </a:r>
            <a:r>
              <a:rPr lang="en-US" dirty="0" err="1"/>
              <a:t>düğümü</a:t>
            </a:r>
            <a:r>
              <a:rPr lang="en-US" dirty="0"/>
              <a:t> </a:t>
            </a:r>
            <a:r>
              <a:rPr lang="en-US" dirty="0" err="1"/>
              <a:t>kullanılarak</a:t>
            </a:r>
            <a:r>
              <a:rPr lang="en-US" dirty="0"/>
              <a:t> </a:t>
            </a:r>
            <a:r>
              <a:rPr lang="en-US" dirty="0" err="1"/>
              <a:t>birden</a:t>
            </a:r>
            <a:r>
              <a:rPr lang="en-US" dirty="0"/>
              <a:t> </a:t>
            </a:r>
            <a:r>
              <a:rPr lang="en-US" dirty="0" err="1"/>
              <a:t>çok</a:t>
            </a:r>
            <a:r>
              <a:rPr lang="en-US" dirty="0"/>
              <a:t> </a:t>
            </a:r>
            <a:r>
              <a:rPr lang="en-US" dirty="0" err="1"/>
              <a:t>yola</a:t>
            </a:r>
            <a:r>
              <a:rPr lang="en-US" dirty="0"/>
              <a:t> </a:t>
            </a:r>
            <a:r>
              <a:rPr lang="en-US" dirty="0" err="1"/>
              <a:t>bölünebilir</a:t>
            </a:r>
            <a:r>
              <a:rPr lang="en-US" dirty="0"/>
              <a:t> </a:t>
            </a:r>
            <a:r>
              <a:rPr lang="en-US" dirty="0" err="1"/>
              <a:t>ve</a:t>
            </a:r>
            <a:r>
              <a:rPr lang="en-US" dirty="0"/>
              <a:t> </a:t>
            </a:r>
            <a:r>
              <a:rPr lang="en-US" dirty="0" err="1"/>
              <a:t>birden</a:t>
            </a:r>
            <a:r>
              <a:rPr lang="en-US" dirty="0"/>
              <a:t> </a:t>
            </a:r>
            <a:r>
              <a:rPr lang="en-US" dirty="0" err="1"/>
              <a:t>çok</a:t>
            </a:r>
            <a:r>
              <a:rPr lang="en-US" dirty="0"/>
              <a:t> </a:t>
            </a:r>
            <a:r>
              <a:rPr lang="en-US" dirty="0" err="1"/>
              <a:t>yol</a:t>
            </a:r>
            <a:r>
              <a:rPr lang="en-US" dirty="0"/>
              <a:t> </a:t>
            </a:r>
            <a:r>
              <a:rPr lang="en-US" dirty="0" err="1"/>
              <a:t>tek</a:t>
            </a:r>
            <a:r>
              <a:rPr lang="en-US" dirty="0"/>
              <a:t> </a:t>
            </a:r>
            <a:r>
              <a:rPr lang="en-US" dirty="0" err="1"/>
              <a:t>bir</a:t>
            </a:r>
            <a:r>
              <a:rPr lang="en-US" dirty="0"/>
              <a:t> </a:t>
            </a:r>
            <a:r>
              <a:rPr lang="en-US" dirty="0" err="1"/>
              <a:t>etkinlik</a:t>
            </a:r>
            <a:r>
              <a:rPr lang="en-US" dirty="0"/>
              <a:t> </a:t>
            </a:r>
            <a:r>
              <a:rPr lang="en-US" dirty="0" err="1"/>
              <a:t>kenarında</a:t>
            </a:r>
            <a:r>
              <a:rPr lang="en-US" dirty="0"/>
              <a:t> </a:t>
            </a:r>
            <a:r>
              <a:rPr lang="en-US" dirty="0" err="1"/>
              <a:t>birleştirilebilir</a:t>
            </a:r>
            <a:r>
              <a:rPr lang="en-US" dirty="0"/>
              <a:t>.</a:t>
            </a:r>
          </a:p>
          <a:p>
            <a:endParaRPr lang="en-US" dirty="0"/>
          </a:p>
          <a:p>
            <a:r>
              <a:rPr lang="en-US" dirty="0"/>
              <a:t>Bir </a:t>
            </a:r>
            <a:r>
              <a:rPr lang="en-US" dirty="0" err="1"/>
              <a:t>çatal</a:t>
            </a:r>
            <a:r>
              <a:rPr lang="en-US" dirty="0"/>
              <a:t> </a:t>
            </a:r>
            <a:r>
              <a:rPr lang="en-US" dirty="0" err="1"/>
              <a:t>düğümü</a:t>
            </a:r>
            <a:r>
              <a:rPr lang="en-US" dirty="0"/>
              <a:t> </a:t>
            </a:r>
            <a:r>
              <a:rPr lang="en-US" dirty="0" err="1"/>
              <a:t>bir</a:t>
            </a:r>
            <a:r>
              <a:rPr lang="en-US" dirty="0"/>
              <a:t> </a:t>
            </a:r>
            <a:r>
              <a:rPr lang="en-US" dirty="0" err="1"/>
              <a:t>giriş</a:t>
            </a:r>
            <a:r>
              <a:rPr lang="en-US" dirty="0"/>
              <a:t> </a:t>
            </a:r>
            <a:r>
              <a:rPr lang="en-US" dirty="0" err="1"/>
              <a:t>aktivite</a:t>
            </a:r>
            <a:r>
              <a:rPr lang="en-US" dirty="0"/>
              <a:t> </a:t>
            </a:r>
            <a:r>
              <a:rPr lang="en-US" dirty="0" err="1"/>
              <a:t>kenarına</a:t>
            </a:r>
            <a:r>
              <a:rPr lang="en-US" dirty="0"/>
              <a:t> </a:t>
            </a:r>
            <a:r>
              <a:rPr lang="en-US" dirty="0" err="1"/>
              <a:t>ve</a:t>
            </a:r>
            <a:r>
              <a:rPr lang="en-US" dirty="0"/>
              <a:t> </a:t>
            </a:r>
            <a:r>
              <a:rPr lang="en-US" dirty="0" err="1"/>
              <a:t>iki</a:t>
            </a:r>
            <a:r>
              <a:rPr lang="en-US" dirty="0"/>
              <a:t> </a:t>
            </a:r>
            <a:r>
              <a:rPr lang="en-US" dirty="0" err="1"/>
              <a:t>veya</a:t>
            </a:r>
            <a:r>
              <a:rPr lang="en-US" dirty="0"/>
              <a:t> </a:t>
            </a:r>
            <a:r>
              <a:rPr lang="en-US" dirty="0" err="1"/>
              <a:t>daha</a:t>
            </a:r>
            <a:r>
              <a:rPr lang="en-US" dirty="0"/>
              <a:t> </a:t>
            </a:r>
            <a:r>
              <a:rPr lang="en-US" dirty="0" err="1"/>
              <a:t>fazla</a:t>
            </a:r>
            <a:r>
              <a:rPr lang="en-US" dirty="0"/>
              <a:t> </a:t>
            </a:r>
            <a:r>
              <a:rPr lang="en-US" dirty="0" err="1"/>
              <a:t>çıkış</a:t>
            </a:r>
            <a:r>
              <a:rPr lang="en-US" dirty="0"/>
              <a:t> </a:t>
            </a:r>
            <a:r>
              <a:rPr lang="en-US" dirty="0" err="1"/>
              <a:t>aktivite</a:t>
            </a:r>
            <a:r>
              <a:rPr lang="en-US" dirty="0"/>
              <a:t> </a:t>
            </a:r>
            <a:r>
              <a:rPr lang="en-US" dirty="0" err="1"/>
              <a:t>kenarına</a:t>
            </a:r>
            <a:r>
              <a:rPr lang="en-US" dirty="0"/>
              <a:t> </a:t>
            </a:r>
            <a:r>
              <a:rPr lang="en-US" dirty="0" err="1"/>
              <a:t>sahip</a:t>
            </a:r>
            <a:r>
              <a:rPr lang="en-US" dirty="0"/>
              <a:t> </a:t>
            </a:r>
            <a:r>
              <a:rPr lang="en-US" dirty="0" err="1"/>
              <a:t>olabilir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20</a:t>
            </a:fld>
            <a:endParaRPr lang="tr-TR"/>
          </a:p>
        </p:txBody>
      </p:sp>
    </p:spTree>
    <p:extLst>
      <p:ext uri="{BB962C8B-B14F-4D97-AF65-F5344CB8AC3E}">
        <p14:creationId xmlns:p14="http://schemas.microsoft.com/office/powerpoint/2010/main" val="1541693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Akış</a:t>
            </a:r>
            <a:r>
              <a:rPr lang="en-US" dirty="0"/>
              <a:t> son </a:t>
            </a:r>
            <a:r>
              <a:rPr lang="en-US" dirty="0" err="1"/>
              <a:t>düğümleri</a:t>
            </a:r>
            <a:r>
              <a:rPr lang="en-US" dirty="0"/>
              <a:t> </a:t>
            </a:r>
            <a:r>
              <a:rPr lang="en-US" dirty="0" err="1"/>
              <a:t>çatal</a:t>
            </a:r>
            <a:r>
              <a:rPr lang="en-US" dirty="0"/>
              <a:t> </a:t>
            </a:r>
            <a:r>
              <a:rPr lang="en-US" dirty="0" err="1"/>
              <a:t>düğümleriyle</a:t>
            </a:r>
            <a:r>
              <a:rPr lang="en-US" dirty="0"/>
              <a:t> </a:t>
            </a:r>
            <a:r>
              <a:rPr lang="en-US" dirty="0" err="1"/>
              <a:t>birlikte</a:t>
            </a:r>
            <a:r>
              <a:rPr lang="en-US" dirty="0"/>
              <a:t> </a:t>
            </a:r>
            <a:r>
              <a:rPr lang="en-US" dirty="0" err="1"/>
              <a:t>kullanılabilir</a:t>
            </a:r>
            <a:r>
              <a:rPr lang="en-US" dirty="0"/>
              <a:t>.</a:t>
            </a:r>
          </a:p>
          <a:p>
            <a:r>
              <a:rPr lang="en-US" dirty="0"/>
              <a:t>Bir </a:t>
            </a:r>
            <a:r>
              <a:rPr lang="en-US" dirty="0" err="1"/>
              <a:t>akış</a:t>
            </a:r>
            <a:r>
              <a:rPr lang="en-US" dirty="0"/>
              <a:t>, </a:t>
            </a:r>
            <a:r>
              <a:rPr lang="en-US" dirty="0" err="1"/>
              <a:t>akışın</a:t>
            </a:r>
            <a:r>
              <a:rPr lang="en-US" dirty="0"/>
              <a:t> son </a:t>
            </a:r>
            <a:r>
              <a:rPr lang="en-US" dirty="0" err="1"/>
              <a:t>düğümüne</a:t>
            </a:r>
            <a:r>
              <a:rPr lang="en-US" dirty="0"/>
              <a:t> </a:t>
            </a:r>
            <a:r>
              <a:rPr lang="en-US" dirty="0" err="1"/>
              <a:t>ulaştığında</a:t>
            </a:r>
            <a:r>
              <a:rPr lang="en-US" dirty="0"/>
              <a:t> </a:t>
            </a:r>
            <a:r>
              <a:rPr lang="en-US" dirty="0" err="1"/>
              <a:t>durur</a:t>
            </a:r>
            <a:r>
              <a:rPr lang="en-US" dirty="0"/>
              <a:t>, </a:t>
            </a:r>
            <a:r>
              <a:rPr lang="en-US" dirty="0" err="1"/>
              <a:t>ancak</a:t>
            </a:r>
            <a:r>
              <a:rPr lang="en-US" dirty="0"/>
              <a:t> </a:t>
            </a:r>
            <a:r>
              <a:rPr lang="en-US" dirty="0" err="1"/>
              <a:t>diğer</a:t>
            </a:r>
            <a:r>
              <a:rPr lang="en-US" dirty="0"/>
              <a:t> </a:t>
            </a:r>
            <a:r>
              <a:rPr lang="en-US" dirty="0" err="1"/>
              <a:t>akışlar</a:t>
            </a:r>
            <a:r>
              <a:rPr lang="en-US" dirty="0"/>
              <a:t> </a:t>
            </a:r>
            <a:r>
              <a:rPr lang="en-US" dirty="0" err="1"/>
              <a:t>eylem</a:t>
            </a:r>
            <a:r>
              <a:rPr lang="en-US" dirty="0"/>
              <a:t> </a:t>
            </a:r>
            <a:r>
              <a:rPr lang="en-US" dirty="0" err="1"/>
              <a:t>içinde</a:t>
            </a:r>
            <a:r>
              <a:rPr lang="en-US" dirty="0"/>
              <a:t> </a:t>
            </a:r>
            <a:r>
              <a:rPr lang="en-US" dirty="0" err="1"/>
              <a:t>yürütülmeye</a:t>
            </a:r>
            <a:r>
              <a:rPr lang="en-US" dirty="0"/>
              <a:t> </a:t>
            </a:r>
            <a:r>
              <a:rPr lang="en-US" dirty="0" err="1"/>
              <a:t>devam</a:t>
            </a:r>
            <a:r>
              <a:rPr lang="en-US" dirty="0"/>
              <a:t> </a:t>
            </a:r>
            <a:r>
              <a:rPr lang="en-US" dirty="0" err="1"/>
              <a:t>edebilir</a:t>
            </a:r>
            <a:r>
              <a:rPr lang="en-US" dirty="0"/>
              <a:t>.</a:t>
            </a:r>
          </a:p>
          <a:p>
            <a:r>
              <a:rPr lang="en-US" dirty="0" err="1"/>
              <a:t>Fork'ta</a:t>
            </a:r>
            <a:r>
              <a:rPr lang="en-US" dirty="0"/>
              <a:t> </a:t>
            </a:r>
            <a:r>
              <a:rPr lang="en-US" dirty="0" err="1"/>
              <a:t>koruma</a:t>
            </a:r>
            <a:r>
              <a:rPr lang="en-US" dirty="0"/>
              <a:t> </a:t>
            </a:r>
            <a:r>
              <a:rPr lang="en-US" dirty="0" err="1"/>
              <a:t>koşulu</a:t>
            </a:r>
            <a:r>
              <a:rPr lang="en-US" dirty="0"/>
              <a:t> </a:t>
            </a:r>
            <a:r>
              <a:rPr lang="en-US" dirty="0" err="1"/>
              <a:t>yoktur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21</a:t>
            </a:fld>
            <a:endParaRPr lang="tr-TR"/>
          </a:p>
        </p:txBody>
      </p:sp>
    </p:spTree>
    <p:extLst>
      <p:ext uri="{BB962C8B-B14F-4D97-AF65-F5344CB8AC3E}">
        <p14:creationId xmlns:p14="http://schemas.microsoft.com/office/powerpoint/2010/main" val="2534200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Kullanım</a:t>
            </a:r>
            <a:r>
              <a:rPr lang="en-US" dirty="0"/>
              <a:t> </a:t>
            </a:r>
            <a:r>
              <a:rPr lang="en-US" dirty="0" err="1"/>
              <a:t>senaryoları</a:t>
            </a:r>
            <a:r>
              <a:rPr lang="en-US" dirty="0"/>
              <a:t> </a:t>
            </a:r>
            <a:r>
              <a:rPr lang="en-US" dirty="0" err="1"/>
              <a:t>sisteminizin</a:t>
            </a:r>
            <a:r>
              <a:rPr lang="en-US" dirty="0"/>
              <a:t> ne </a:t>
            </a:r>
            <a:r>
              <a:rPr lang="en-US" dirty="0" err="1"/>
              <a:t>yapması</a:t>
            </a:r>
            <a:r>
              <a:rPr lang="en-US" dirty="0"/>
              <a:t> </a:t>
            </a:r>
            <a:r>
              <a:rPr lang="en-US" dirty="0" err="1"/>
              <a:t>gerektiğini</a:t>
            </a:r>
            <a:r>
              <a:rPr lang="en-US" dirty="0"/>
              <a:t> </a:t>
            </a:r>
            <a:r>
              <a:rPr lang="en-US" dirty="0" err="1"/>
              <a:t>gösterir</a:t>
            </a:r>
            <a:r>
              <a:rPr lang="en-US" dirty="0"/>
              <a:t>.</a:t>
            </a:r>
            <a:endParaRPr lang="tr-TR" dirty="0"/>
          </a:p>
          <a:p>
            <a:r>
              <a:rPr lang="en-US" dirty="0" err="1"/>
              <a:t>Etkinlik</a:t>
            </a:r>
            <a:r>
              <a:rPr lang="en-US" dirty="0"/>
              <a:t> </a:t>
            </a:r>
            <a:r>
              <a:rPr lang="en-US" dirty="0" err="1"/>
              <a:t>diyagramları</a:t>
            </a:r>
            <a:r>
              <a:rPr lang="en-US" dirty="0"/>
              <a:t>, </a:t>
            </a:r>
            <a:r>
              <a:rPr lang="en-US" dirty="0" err="1"/>
              <a:t>sisteminizin</a:t>
            </a:r>
            <a:r>
              <a:rPr lang="en-US" dirty="0"/>
              <a:t> </a:t>
            </a:r>
            <a:r>
              <a:rPr lang="en-US" dirty="0" err="1"/>
              <a:t>hedeflerine</a:t>
            </a:r>
            <a:r>
              <a:rPr lang="en-US" dirty="0"/>
              <a:t> </a:t>
            </a:r>
            <a:r>
              <a:rPr lang="en-US" dirty="0" err="1"/>
              <a:t>nasıl</a:t>
            </a:r>
            <a:r>
              <a:rPr lang="en-US" dirty="0"/>
              <a:t> </a:t>
            </a:r>
            <a:r>
              <a:rPr lang="en-US" dirty="0" err="1"/>
              <a:t>ulaşacağını</a:t>
            </a:r>
            <a:r>
              <a:rPr lang="en-US" dirty="0"/>
              <a:t> </a:t>
            </a:r>
            <a:r>
              <a:rPr lang="en-US" dirty="0" err="1"/>
              <a:t>belirtmenize</a:t>
            </a:r>
            <a:r>
              <a:rPr lang="en-US" dirty="0"/>
              <a:t> </a:t>
            </a:r>
            <a:r>
              <a:rPr lang="en-US" dirty="0" err="1"/>
              <a:t>olanak</a:t>
            </a:r>
            <a:r>
              <a:rPr lang="en-US" dirty="0"/>
              <a:t> </a:t>
            </a:r>
            <a:r>
              <a:rPr lang="en-US" dirty="0" err="1"/>
              <a:t>tanır</a:t>
            </a:r>
            <a:r>
              <a:rPr lang="en-US" dirty="0"/>
              <a:t>.</a:t>
            </a:r>
            <a:endParaRPr lang="tr-TR" dirty="0"/>
          </a:p>
          <a:p>
            <a:r>
              <a:rPr lang="en-US" dirty="0" err="1"/>
              <a:t>Etkinlik</a:t>
            </a:r>
            <a:r>
              <a:rPr lang="en-US" dirty="0"/>
              <a:t> </a:t>
            </a:r>
            <a:r>
              <a:rPr lang="en-US" dirty="0" err="1"/>
              <a:t>diyagramları</a:t>
            </a:r>
            <a:r>
              <a:rPr lang="en-US" dirty="0"/>
              <a:t>, </a:t>
            </a:r>
            <a:r>
              <a:rPr lang="en-US" dirty="0" err="1"/>
              <a:t>sisteminizde</a:t>
            </a:r>
            <a:r>
              <a:rPr lang="en-US" dirty="0"/>
              <a:t> </a:t>
            </a:r>
            <a:r>
              <a:rPr lang="en-US" dirty="0" err="1"/>
              <a:t>meydana</a:t>
            </a:r>
            <a:r>
              <a:rPr lang="en-US" dirty="0"/>
              <a:t> </a:t>
            </a:r>
            <a:r>
              <a:rPr lang="en-US" dirty="0" err="1"/>
              <a:t>gelen</a:t>
            </a:r>
            <a:r>
              <a:rPr lang="en-US" dirty="0"/>
              <a:t> </a:t>
            </a:r>
            <a:r>
              <a:rPr lang="en-US" dirty="0" err="1"/>
              <a:t>bir</a:t>
            </a:r>
            <a:r>
              <a:rPr lang="en-US" dirty="0"/>
              <a:t> </a:t>
            </a:r>
            <a:r>
              <a:rPr lang="en-US" dirty="0" err="1"/>
              <a:t>süreci</a:t>
            </a:r>
            <a:r>
              <a:rPr lang="en-US" dirty="0"/>
              <a:t> (</a:t>
            </a:r>
            <a:r>
              <a:rPr lang="en-US" dirty="0" err="1"/>
              <a:t>etkinliği</a:t>
            </a:r>
            <a:r>
              <a:rPr lang="en-US" dirty="0"/>
              <a:t>) </a:t>
            </a:r>
            <a:r>
              <a:rPr lang="en-US" dirty="0" err="1"/>
              <a:t>temsil</a:t>
            </a:r>
            <a:r>
              <a:rPr lang="en-US" dirty="0"/>
              <a:t> </a:t>
            </a:r>
            <a:r>
              <a:rPr lang="en-US" dirty="0" err="1"/>
              <a:t>etmek</a:t>
            </a:r>
            <a:r>
              <a:rPr lang="en-US" dirty="0"/>
              <a:t> </a:t>
            </a:r>
            <a:r>
              <a:rPr lang="en-US" dirty="0" err="1"/>
              <a:t>üzere</a:t>
            </a:r>
            <a:r>
              <a:rPr lang="en-US" dirty="0"/>
              <a:t> </a:t>
            </a:r>
            <a:r>
              <a:rPr lang="en-US" dirty="0" err="1"/>
              <a:t>birbirine</a:t>
            </a:r>
            <a:r>
              <a:rPr lang="en-US" dirty="0"/>
              <a:t> </a:t>
            </a:r>
            <a:r>
              <a:rPr lang="en-US" dirty="0" err="1"/>
              <a:t>zincirlenmiş</a:t>
            </a:r>
            <a:r>
              <a:rPr lang="en-US" dirty="0"/>
              <a:t> </a:t>
            </a:r>
            <a:r>
              <a:rPr lang="en-US" dirty="0" err="1"/>
              <a:t>üst</a:t>
            </a:r>
            <a:r>
              <a:rPr lang="en-US" dirty="0"/>
              <a:t> </a:t>
            </a:r>
            <a:r>
              <a:rPr lang="en-US" dirty="0" err="1"/>
              <a:t>düzey</a:t>
            </a:r>
            <a:r>
              <a:rPr lang="en-US" dirty="0"/>
              <a:t> </a:t>
            </a:r>
            <a:r>
              <a:rPr lang="en-US" dirty="0" err="1"/>
              <a:t>eylemleri</a:t>
            </a:r>
            <a:r>
              <a:rPr lang="en-US" dirty="0"/>
              <a:t> </a:t>
            </a:r>
            <a:r>
              <a:rPr lang="en-US" dirty="0" err="1"/>
              <a:t>gösterir</a:t>
            </a:r>
            <a:r>
              <a:rPr lang="en-US" dirty="0"/>
              <a:t>.</a:t>
            </a:r>
            <a:endParaRPr lang="tr-TR" dirty="0"/>
          </a:p>
          <a:p>
            <a:r>
              <a:rPr lang="en-US" dirty="0" err="1"/>
              <a:t>Örneğin</a:t>
            </a:r>
            <a:r>
              <a:rPr lang="en-US" dirty="0"/>
              <a:t>, </a:t>
            </a:r>
            <a:r>
              <a:rPr lang="en-US" dirty="0" err="1"/>
              <a:t>bir</a:t>
            </a:r>
            <a:r>
              <a:rPr lang="en-US" dirty="0"/>
              <a:t> blog </a:t>
            </a:r>
            <a:r>
              <a:rPr lang="en-US" dirty="0" err="1"/>
              <a:t>hesabı</a:t>
            </a:r>
            <a:r>
              <a:rPr lang="en-US" dirty="0"/>
              <a:t> </a:t>
            </a:r>
            <a:r>
              <a:rPr lang="en-US" dirty="0" err="1"/>
              <a:t>oluşturma</a:t>
            </a:r>
            <a:r>
              <a:rPr lang="en-US" dirty="0"/>
              <a:t>, </a:t>
            </a:r>
            <a:r>
              <a:rPr lang="en-US" dirty="0" err="1"/>
              <a:t>öğrenci</a:t>
            </a:r>
            <a:r>
              <a:rPr lang="en-US" dirty="0"/>
              <a:t> </a:t>
            </a:r>
            <a:r>
              <a:rPr lang="en-US" dirty="0" err="1"/>
              <a:t>kaydı</a:t>
            </a:r>
            <a:r>
              <a:rPr lang="en-US" dirty="0"/>
              <a:t> </a:t>
            </a:r>
            <a:r>
              <a:rPr lang="en-US" dirty="0" err="1"/>
              <a:t>veya</a:t>
            </a:r>
            <a:r>
              <a:rPr lang="en-US" dirty="0"/>
              <a:t> </a:t>
            </a:r>
            <a:r>
              <a:rPr lang="en-US" dirty="0" err="1"/>
              <a:t>konser</a:t>
            </a:r>
            <a:r>
              <a:rPr lang="en-US" dirty="0"/>
              <a:t> </a:t>
            </a:r>
            <a:r>
              <a:rPr lang="en-US" dirty="0" err="1"/>
              <a:t>bileti</a:t>
            </a:r>
            <a:r>
              <a:rPr lang="en-US" dirty="0"/>
              <a:t> </a:t>
            </a:r>
            <a:r>
              <a:rPr lang="en-US" dirty="0" err="1"/>
              <a:t>rezervasyonu</a:t>
            </a:r>
            <a:r>
              <a:rPr lang="en-US" dirty="0"/>
              <a:t> </a:t>
            </a:r>
            <a:r>
              <a:rPr lang="en-US" dirty="0" err="1"/>
              <a:t>ile</a:t>
            </a:r>
            <a:r>
              <a:rPr lang="en-US" dirty="0"/>
              <a:t> </a:t>
            </a:r>
            <a:r>
              <a:rPr lang="en-US" dirty="0" err="1"/>
              <a:t>ilgili</a:t>
            </a:r>
            <a:r>
              <a:rPr lang="en-US" dirty="0"/>
              <a:t> </a:t>
            </a:r>
            <a:r>
              <a:rPr lang="en-US" dirty="0" err="1"/>
              <a:t>adımları</a:t>
            </a:r>
            <a:r>
              <a:rPr lang="en-US" dirty="0"/>
              <a:t> (</a:t>
            </a:r>
            <a:r>
              <a:rPr lang="en-US" dirty="0" err="1"/>
              <a:t>eylemleri</a:t>
            </a:r>
            <a:r>
              <a:rPr lang="en-US" dirty="0"/>
              <a:t>) </a:t>
            </a:r>
            <a:r>
              <a:rPr lang="en-US" dirty="0" err="1"/>
              <a:t>modellemek</a:t>
            </a:r>
            <a:r>
              <a:rPr lang="en-US" dirty="0"/>
              <a:t> </a:t>
            </a:r>
            <a:r>
              <a:rPr lang="en-US" dirty="0" err="1"/>
              <a:t>için</a:t>
            </a:r>
            <a:r>
              <a:rPr lang="en-US" dirty="0"/>
              <a:t> </a:t>
            </a:r>
            <a:r>
              <a:rPr lang="en-US" dirty="0" err="1"/>
              <a:t>bir</a:t>
            </a:r>
            <a:r>
              <a:rPr lang="en-US" dirty="0"/>
              <a:t> </a:t>
            </a:r>
            <a:r>
              <a:rPr lang="en-US" dirty="0" err="1"/>
              <a:t>etkinlik</a:t>
            </a:r>
            <a:r>
              <a:rPr lang="en-US" dirty="0"/>
              <a:t> </a:t>
            </a:r>
            <a:r>
              <a:rPr lang="en-US" dirty="0" err="1"/>
              <a:t>diyagramı</a:t>
            </a:r>
            <a:r>
              <a:rPr lang="en-US" dirty="0"/>
              <a:t> </a:t>
            </a:r>
            <a:r>
              <a:rPr lang="en-US" dirty="0" err="1"/>
              <a:t>kullanabilirsiniz</a:t>
            </a:r>
            <a:r>
              <a:rPr lang="en-US" dirty="0"/>
              <a:t>.</a:t>
            </a:r>
            <a:endParaRPr lang="tr-TR" dirty="0"/>
          </a:p>
          <a:p>
            <a:r>
              <a:rPr lang="en-US" dirty="0" err="1"/>
              <a:t>Faaliyet</a:t>
            </a:r>
            <a:r>
              <a:rPr lang="en-US" dirty="0"/>
              <a:t>, </a:t>
            </a:r>
            <a:r>
              <a:rPr lang="en-US" dirty="0" err="1"/>
              <a:t>sınırlı</a:t>
            </a:r>
            <a:r>
              <a:rPr lang="en-US" dirty="0"/>
              <a:t> zaman </a:t>
            </a:r>
            <a:r>
              <a:rPr lang="en-US" dirty="0" err="1"/>
              <a:t>alan</a:t>
            </a:r>
            <a:r>
              <a:rPr lang="en-US" dirty="0"/>
              <a:t> </a:t>
            </a:r>
            <a:r>
              <a:rPr lang="en-US" dirty="0" err="1"/>
              <a:t>ve</a:t>
            </a:r>
            <a:r>
              <a:rPr lang="en-US" dirty="0"/>
              <a:t> </a:t>
            </a:r>
            <a:r>
              <a:rPr lang="en-US" dirty="0" err="1"/>
              <a:t>kesintiye</a:t>
            </a:r>
            <a:r>
              <a:rPr lang="en-US" dirty="0"/>
              <a:t> </a:t>
            </a:r>
            <a:r>
              <a:rPr lang="en-US" dirty="0" err="1"/>
              <a:t>uğratılabilen</a:t>
            </a:r>
            <a:r>
              <a:rPr lang="en-US" dirty="0"/>
              <a:t> </a:t>
            </a:r>
            <a:r>
              <a:rPr lang="en-US" dirty="0" err="1"/>
              <a:t>bir</a:t>
            </a:r>
            <a:r>
              <a:rPr lang="en-US" dirty="0"/>
              <a:t> dizi </a:t>
            </a:r>
            <a:r>
              <a:rPr lang="en-US" dirty="0" err="1"/>
              <a:t>eylemdir</a:t>
            </a:r>
            <a:r>
              <a:rPr lang="en-US" dirty="0"/>
              <a:t>. </a:t>
            </a:r>
            <a:r>
              <a:rPr lang="en-US" dirty="0" err="1"/>
              <a:t>Ancak</a:t>
            </a:r>
            <a:r>
              <a:rPr lang="en-US" dirty="0"/>
              <a:t> </a:t>
            </a:r>
            <a:r>
              <a:rPr lang="en-US" dirty="0" err="1"/>
              <a:t>eylem</a:t>
            </a:r>
            <a:r>
              <a:rPr lang="en-US" dirty="0"/>
              <a:t>, </a:t>
            </a:r>
            <a:r>
              <a:rPr lang="en-US" dirty="0" err="1"/>
              <a:t>kesintiye</a:t>
            </a:r>
            <a:r>
              <a:rPr lang="en-US" dirty="0"/>
              <a:t> </a:t>
            </a:r>
            <a:r>
              <a:rPr lang="en-US" dirty="0" err="1"/>
              <a:t>uğramayan</a:t>
            </a:r>
            <a:r>
              <a:rPr lang="en-US" dirty="0"/>
              <a:t> </a:t>
            </a:r>
            <a:r>
              <a:rPr lang="en-US" dirty="0" err="1"/>
              <a:t>atomik</a:t>
            </a:r>
            <a:r>
              <a:rPr lang="en-US" dirty="0"/>
              <a:t> </a:t>
            </a:r>
            <a:r>
              <a:rPr lang="en-US" dirty="0" err="1"/>
              <a:t>bir</a:t>
            </a:r>
            <a:r>
              <a:rPr lang="en-US" dirty="0"/>
              <a:t> </a:t>
            </a:r>
            <a:r>
              <a:rPr lang="en-US" dirty="0" err="1"/>
              <a:t>görevdir</a:t>
            </a:r>
            <a:r>
              <a:rPr lang="en-US" dirty="0"/>
              <a:t> (</a:t>
            </a:r>
            <a:r>
              <a:rPr lang="en-US" dirty="0" err="1"/>
              <a:t>en</a:t>
            </a:r>
            <a:r>
              <a:rPr lang="en-US" dirty="0"/>
              <a:t> </a:t>
            </a:r>
            <a:r>
              <a:rPr lang="en-US" dirty="0" err="1"/>
              <a:t>azından</a:t>
            </a:r>
            <a:r>
              <a:rPr lang="en-US" dirty="0"/>
              <a:t> </a:t>
            </a:r>
            <a:r>
              <a:rPr lang="en-US" dirty="0" err="1"/>
              <a:t>kullanıcının</a:t>
            </a:r>
            <a:r>
              <a:rPr lang="en-US" dirty="0"/>
              <a:t> </a:t>
            </a:r>
            <a:r>
              <a:rPr lang="en-US" dirty="0" err="1"/>
              <a:t>bakış</a:t>
            </a:r>
            <a:r>
              <a:rPr lang="en-US" dirty="0"/>
              <a:t> </a:t>
            </a:r>
            <a:r>
              <a:rPr lang="en-US" dirty="0" err="1"/>
              <a:t>açısından</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3</a:t>
            </a:fld>
            <a:endParaRPr lang="tr-TR"/>
          </a:p>
        </p:txBody>
      </p:sp>
    </p:spTree>
    <p:extLst>
      <p:ext uri="{BB962C8B-B14F-4D97-AF65-F5344CB8AC3E}">
        <p14:creationId xmlns:p14="http://schemas.microsoft.com/office/powerpoint/2010/main" val="2337597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Bir </a:t>
            </a:r>
            <a:r>
              <a:rPr lang="en-US" dirty="0" err="1"/>
              <a:t>birleştirme</a:t>
            </a:r>
            <a:r>
              <a:rPr lang="en-US" dirty="0"/>
              <a:t> </a:t>
            </a:r>
            <a:r>
              <a:rPr lang="en-US" dirty="0" err="1"/>
              <a:t>düğümünün</a:t>
            </a:r>
            <a:r>
              <a:rPr lang="en-US" dirty="0"/>
              <a:t> </a:t>
            </a:r>
            <a:r>
              <a:rPr lang="en-US" dirty="0" err="1"/>
              <a:t>birden</a:t>
            </a:r>
            <a:r>
              <a:rPr lang="en-US" dirty="0"/>
              <a:t> </a:t>
            </a:r>
            <a:r>
              <a:rPr lang="en-US" dirty="0" err="1"/>
              <a:t>fazla</a:t>
            </a:r>
            <a:r>
              <a:rPr lang="en-US" dirty="0"/>
              <a:t> </a:t>
            </a:r>
            <a:r>
              <a:rPr lang="en-US" dirty="0" err="1"/>
              <a:t>giriş</a:t>
            </a:r>
            <a:r>
              <a:rPr lang="en-US" dirty="0"/>
              <a:t> </a:t>
            </a:r>
            <a:r>
              <a:rPr lang="en-US" dirty="0" err="1"/>
              <a:t>etkinliği</a:t>
            </a:r>
            <a:r>
              <a:rPr lang="en-US" dirty="0"/>
              <a:t> </a:t>
            </a:r>
            <a:r>
              <a:rPr lang="en-US" dirty="0" err="1"/>
              <a:t>kenarına</a:t>
            </a:r>
            <a:r>
              <a:rPr lang="en-US" dirty="0"/>
              <a:t> </a:t>
            </a:r>
            <a:r>
              <a:rPr lang="en-US" dirty="0" err="1"/>
              <a:t>ve</a:t>
            </a:r>
            <a:r>
              <a:rPr lang="en-US" dirty="0"/>
              <a:t> </a:t>
            </a:r>
            <a:r>
              <a:rPr lang="en-US" dirty="0" err="1"/>
              <a:t>bir</a:t>
            </a:r>
            <a:r>
              <a:rPr lang="en-US" dirty="0"/>
              <a:t> </a:t>
            </a:r>
            <a:r>
              <a:rPr lang="en-US" dirty="0" err="1"/>
              <a:t>çıkış</a:t>
            </a:r>
            <a:r>
              <a:rPr lang="en-US" dirty="0"/>
              <a:t> </a:t>
            </a:r>
            <a:r>
              <a:rPr lang="en-US" dirty="0" err="1"/>
              <a:t>etkinliği</a:t>
            </a:r>
            <a:r>
              <a:rPr lang="en-US" dirty="0"/>
              <a:t> </a:t>
            </a:r>
            <a:r>
              <a:rPr lang="en-US" dirty="0" err="1"/>
              <a:t>kenarına</a:t>
            </a:r>
            <a:r>
              <a:rPr lang="en-US" dirty="0"/>
              <a:t> </a:t>
            </a:r>
            <a:r>
              <a:rPr lang="en-US" dirty="0" err="1"/>
              <a:t>sahip</a:t>
            </a:r>
            <a:r>
              <a:rPr lang="en-US" dirty="0"/>
              <a:t> </a:t>
            </a:r>
            <a:r>
              <a:rPr lang="en-US" dirty="0" err="1"/>
              <a:t>olması</a:t>
            </a:r>
            <a:r>
              <a:rPr lang="en-US" dirty="0"/>
              <a:t> </a:t>
            </a:r>
            <a:r>
              <a:rPr lang="en-US" dirty="0" err="1"/>
              <a:t>gerekir</a:t>
            </a:r>
            <a:r>
              <a:rPr lang="en-US" dirty="0"/>
              <a:t>.</a:t>
            </a:r>
          </a:p>
          <a:p>
            <a:r>
              <a:rPr lang="en-US" dirty="0" err="1"/>
              <a:t>Birden</a:t>
            </a:r>
            <a:r>
              <a:rPr lang="en-US" dirty="0"/>
              <a:t> </a:t>
            </a:r>
            <a:r>
              <a:rPr lang="en-US" dirty="0" err="1"/>
              <a:t>fazla</a:t>
            </a:r>
            <a:r>
              <a:rPr lang="en-US" dirty="0"/>
              <a:t> </a:t>
            </a:r>
            <a:r>
              <a:rPr lang="en-US" dirty="0" err="1"/>
              <a:t>paralel</a:t>
            </a:r>
            <a:r>
              <a:rPr lang="en-US" dirty="0"/>
              <a:t> </a:t>
            </a:r>
            <a:r>
              <a:rPr lang="en-US" dirty="0" err="1"/>
              <a:t>akışın</a:t>
            </a:r>
            <a:r>
              <a:rPr lang="en-US" dirty="0"/>
              <a:t> </a:t>
            </a:r>
            <a:r>
              <a:rPr lang="en-US" dirty="0" err="1"/>
              <a:t>senkronize</a:t>
            </a:r>
            <a:r>
              <a:rPr lang="en-US" dirty="0"/>
              <a:t> </a:t>
            </a:r>
            <a:r>
              <a:rPr lang="en-US" dirty="0" err="1"/>
              <a:t>olması</a:t>
            </a:r>
            <a:r>
              <a:rPr lang="en-US" dirty="0"/>
              <a:t> </a:t>
            </a:r>
            <a:r>
              <a:rPr lang="en-US" dirty="0" err="1"/>
              <a:t>ve</a:t>
            </a:r>
            <a:r>
              <a:rPr lang="en-US" dirty="0"/>
              <a:t> </a:t>
            </a:r>
            <a:r>
              <a:rPr lang="en-US" dirty="0" err="1"/>
              <a:t>daha</a:t>
            </a:r>
            <a:r>
              <a:rPr lang="en-US" dirty="0"/>
              <a:t> </a:t>
            </a:r>
            <a:r>
              <a:rPr lang="en-US" dirty="0" err="1"/>
              <a:t>sonra</a:t>
            </a:r>
            <a:r>
              <a:rPr lang="en-US" dirty="0"/>
              <a:t> </a:t>
            </a:r>
            <a:r>
              <a:rPr lang="en-US" dirty="0" err="1"/>
              <a:t>başka</a:t>
            </a:r>
            <a:r>
              <a:rPr lang="en-US" dirty="0"/>
              <a:t> </a:t>
            </a:r>
            <a:r>
              <a:rPr lang="en-US" dirty="0" err="1"/>
              <a:t>bir</a:t>
            </a:r>
            <a:r>
              <a:rPr lang="en-US" dirty="0"/>
              <a:t> </a:t>
            </a:r>
            <a:r>
              <a:rPr lang="en-US" dirty="0" err="1"/>
              <a:t>paralel</a:t>
            </a:r>
            <a:r>
              <a:rPr lang="en-US" dirty="0"/>
              <a:t> </a:t>
            </a:r>
            <a:r>
              <a:rPr lang="en-US" dirty="0" err="1"/>
              <a:t>iş</a:t>
            </a:r>
            <a:r>
              <a:rPr lang="en-US" dirty="0"/>
              <a:t> </a:t>
            </a:r>
            <a:r>
              <a:rPr lang="en-US" dirty="0" err="1"/>
              <a:t>akışı</a:t>
            </a:r>
            <a:r>
              <a:rPr lang="en-US" dirty="0"/>
              <a:t> </a:t>
            </a:r>
            <a:r>
              <a:rPr lang="en-US" dirty="0" err="1"/>
              <a:t>kümesine</a:t>
            </a:r>
            <a:r>
              <a:rPr lang="en-US" dirty="0"/>
              <a:t> </a:t>
            </a:r>
            <a:r>
              <a:rPr lang="en-US" dirty="0" err="1"/>
              <a:t>bölünmesi</a:t>
            </a:r>
            <a:r>
              <a:rPr lang="en-US" dirty="0"/>
              <a:t> </a:t>
            </a:r>
            <a:r>
              <a:rPr lang="en-US" dirty="0" err="1"/>
              <a:t>için</a:t>
            </a:r>
            <a:r>
              <a:rPr lang="en-US" dirty="0"/>
              <a:t> </a:t>
            </a:r>
            <a:r>
              <a:rPr lang="en-US" dirty="0" err="1"/>
              <a:t>bir</a:t>
            </a:r>
            <a:r>
              <a:rPr lang="en-US" dirty="0"/>
              <a:t> </a:t>
            </a:r>
            <a:r>
              <a:rPr lang="en-US" dirty="0" err="1"/>
              <a:t>birleştirme</a:t>
            </a:r>
            <a:r>
              <a:rPr lang="en-US" dirty="0"/>
              <a:t> </a:t>
            </a:r>
            <a:r>
              <a:rPr lang="en-US" dirty="0" err="1"/>
              <a:t>ve</a:t>
            </a:r>
            <a:r>
              <a:rPr lang="en-US" dirty="0"/>
              <a:t> </a:t>
            </a:r>
            <a:r>
              <a:rPr lang="en-US" dirty="0" err="1"/>
              <a:t>çatalın</a:t>
            </a:r>
            <a:r>
              <a:rPr lang="en-US" dirty="0"/>
              <a:t> </a:t>
            </a:r>
            <a:r>
              <a:rPr lang="en-US" dirty="0" err="1"/>
              <a:t>birleştirilmesine</a:t>
            </a:r>
            <a:r>
              <a:rPr lang="en-US" dirty="0"/>
              <a:t> </a:t>
            </a:r>
            <a:r>
              <a:rPr lang="en-US" dirty="0" err="1"/>
              <a:t>izin</a:t>
            </a:r>
            <a:r>
              <a:rPr lang="en-US" dirty="0"/>
              <a:t> </a:t>
            </a:r>
            <a:r>
              <a:rPr lang="en-US" dirty="0" err="1"/>
              <a:t>verilir</a:t>
            </a:r>
            <a:r>
              <a:rPr lang="en-US" dirty="0"/>
              <a:t>.</a:t>
            </a:r>
          </a:p>
          <a:p>
            <a:endParaRPr lang="en-US" dirty="0"/>
          </a:p>
          <a:p>
            <a:r>
              <a:rPr lang="en-US" dirty="0" err="1"/>
              <a:t>İş</a:t>
            </a:r>
            <a:r>
              <a:rPr lang="en-US" dirty="0"/>
              <a:t> </a:t>
            </a:r>
            <a:r>
              <a:rPr lang="en-US" dirty="0" err="1"/>
              <a:t>akışı</a:t>
            </a:r>
            <a:r>
              <a:rPr lang="en-US" dirty="0"/>
              <a:t> </a:t>
            </a:r>
            <a:r>
              <a:rPr lang="en-US" dirty="0" err="1"/>
              <a:t>paralel</a:t>
            </a:r>
            <a:r>
              <a:rPr lang="en-US" dirty="0"/>
              <a:t> </a:t>
            </a:r>
            <a:r>
              <a:rPr lang="en-US" dirty="0" err="1"/>
              <a:t>akışlara</a:t>
            </a:r>
            <a:r>
              <a:rPr lang="en-US" dirty="0"/>
              <a:t> </a:t>
            </a:r>
            <a:r>
              <a:rPr lang="en-US" dirty="0" err="1"/>
              <a:t>bölündüğünde</a:t>
            </a:r>
            <a:r>
              <a:rPr lang="en-US" dirty="0"/>
              <a:t> </a:t>
            </a:r>
            <a:r>
              <a:rPr lang="en-US" dirty="0" err="1"/>
              <a:t>bu</a:t>
            </a:r>
            <a:r>
              <a:rPr lang="en-US" dirty="0"/>
              <a:t> </a:t>
            </a:r>
            <a:r>
              <a:rPr lang="en-US" dirty="0" err="1"/>
              <a:t>akışların</a:t>
            </a:r>
            <a:r>
              <a:rPr lang="en-US" dirty="0"/>
              <a:t> </a:t>
            </a:r>
            <a:r>
              <a:rPr lang="en-US" dirty="0" err="1"/>
              <a:t>aynı</a:t>
            </a:r>
            <a:r>
              <a:rPr lang="en-US" dirty="0"/>
              <a:t> </a:t>
            </a:r>
            <a:r>
              <a:rPr lang="en-US" dirty="0" err="1"/>
              <a:t>diyagramda</a:t>
            </a:r>
            <a:r>
              <a:rPr lang="en-US" dirty="0"/>
              <a:t> </a:t>
            </a:r>
            <a:r>
              <a:rPr lang="en-US" dirty="0" err="1"/>
              <a:t>yeniden</a:t>
            </a:r>
            <a:r>
              <a:rPr lang="en-US" dirty="0"/>
              <a:t> </a:t>
            </a:r>
            <a:r>
              <a:rPr lang="en-US" dirty="0" err="1"/>
              <a:t>birleştirilmesi</a:t>
            </a:r>
            <a:r>
              <a:rPr lang="en-US" dirty="0"/>
              <a:t> </a:t>
            </a:r>
            <a:r>
              <a:rPr lang="en-US" dirty="0" err="1"/>
              <a:t>önemlidir</a:t>
            </a:r>
            <a:r>
              <a:rPr lang="en-US" dirty="0"/>
              <a:t>.</a:t>
            </a:r>
          </a:p>
          <a:p>
            <a:r>
              <a:rPr lang="en-US" dirty="0"/>
              <a:t>Bir </a:t>
            </a:r>
            <a:r>
              <a:rPr lang="en-US" dirty="0" err="1"/>
              <a:t>eyleme</a:t>
            </a:r>
            <a:r>
              <a:rPr lang="en-US" dirty="0"/>
              <a:t> </a:t>
            </a:r>
            <a:r>
              <a:rPr lang="en-US" dirty="0" err="1"/>
              <a:t>yönelik</a:t>
            </a:r>
            <a:r>
              <a:rPr lang="en-US" dirty="0"/>
              <a:t> </a:t>
            </a:r>
            <a:r>
              <a:rPr lang="en-US" dirty="0" err="1"/>
              <a:t>birden</a:t>
            </a:r>
            <a:r>
              <a:rPr lang="en-US" dirty="0"/>
              <a:t> </a:t>
            </a:r>
            <a:r>
              <a:rPr lang="en-US" dirty="0" err="1"/>
              <a:t>çok</a:t>
            </a:r>
            <a:r>
              <a:rPr lang="en-US" dirty="0"/>
              <a:t> </a:t>
            </a:r>
            <a:r>
              <a:rPr lang="en-US" dirty="0" err="1"/>
              <a:t>çıkışın</a:t>
            </a:r>
            <a:r>
              <a:rPr lang="en-US" dirty="0"/>
              <a:t> </a:t>
            </a:r>
            <a:r>
              <a:rPr lang="en-US" dirty="0" err="1"/>
              <a:t>ve</a:t>
            </a:r>
            <a:r>
              <a:rPr lang="en-US" dirty="0"/>
              <a:t> </a:t>
            </a:r>
            <a:r>
              <a:rPr lang="en-US" dirty="0" err="1"/>
              <a:t>birden</a:t>
            </a:r>
            <a:r>
              <a:rPr lang="en-US" dirty="0"/>
              <a:t> </a:t>
            </a:r>
            <a:r>
              <a:rPr lang="en-US" dirty="0" err="1"/>
              <a:t>çok</a:t>
            </a:r>
            <a:r>
              <a:rPr lang="en-US" dirty="0"/>
              <a:t> </a:t>
            </a:r>
            <a:r>
              <a:rPr lang="en-US" dirty="0" err="1"/>
              <a:t>girişin</a:t>
            </a:r>
            <a:r>
              <a:rPr lang="en-US" dirty="0"/>
              <a:t> </a:t>
            </a:r>
            <a:r>
              <a:rPr lang="en-US" dirty="0" err="1"/>
              <a:t>örtülü</a:t>
            </a:r>
            <a:r>
              <a:rPr lang="en-US" dirty="0"/>
              <a:t> </a:t>
            </a:r>
            <a:r>
              <a:rPr lang="en-US" dirty="0" err="1"/>
              <a:t>çatal</a:t>
            </a:r>
            <a:r>
              <a:rPr lang="en-US" dirty="0"/>
              <a:t> </a:t>
            </a:r>
            <a:r>
              <a:rPr lang="en-US" dirty="0" err="1"/>
              <a:t>ve</a:t>
            </a:r>
            <a:r>
              <a:rPr lang="en-US" dirty="0"/>
              <a:t> </a:t>
            </a:r>
            <a:r>
              <a:rPr lang="en-US" dirty="0" err="1"/>
              <a:t>birleştirme</a:t>
            </a:r>
            <a:r>
              <a:rPr lang="en-US" dirty="0"/>
              <a:t> </a:t>
            </a:r>
            <a:r>
              <a:rPr lang="en-US" dirty="0" err="1"/>
              <a:t>semantiğine</a:t>
            </a:r>
            <a:r>
              <a:rPr lang="en-US" dirty="0"/>
              <a:t> </a:t>
            </a:r>
            <a:r>
              <a:rPr lang="en-US" dirty="0" err="1"/>
              <a:t>sahip</a:t>
            </a:r>
            <a:r>
              <a:rPr lang="en-US" dirty="0"/>
              <a:t> </a:t>
            </a:r>
            <a:r>
              <a:rPr lang="en-US" dirty="0" err="1"/>
              <a:t>olduğunu</a:t>
            </a:r>
            <a:r>
              <a:rPr lang="en-US" dirty="0"/>
              <a:t> </a:t>
            </a:r>
            <a:r>
              <a:rPr lang="en-US" dirty="0" err="1"/>
              <a:t>unutmayın</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22</a:t>
            </a:fld>
            <a:endParaRPr lang="tr-TR"/>
          </a:p>
        </p:txBody>
      </p:sp>
    </p:spTree>
    <p:extLst>
      <p:ext uri="{BB962C8B-B14F-4D97-AF65-F5344CB8AC3E}">
        <p14:creationId xmlns:p14="http://schemas.microsoft.com/office/powerpoint/2010/main" val="3197516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Etkinlik</a:t>
            </a:r>
            <a:r>
              <a:rPr lang="en-US" dirty="0"/>
              <a:t> </a:t>
            </a:r>
            <a:r>
              <a:rPr lang="en-US" dirty="0" err="1"/>
              <a:t>diyagramınıza</a:t>
            </a:r>
            <a:r>
              <a:rPr lang="en-US" dirty="0"/>
              <a:t> </a:t>
            </a:r>
            <a:r>
              <a:rPr lang="en-US" dirty="0" err="1"/>
              <a:t>ayrıntı</a:t>
            </a:r>
            <a:r>
              <a:rPr lang="en-US" dirty="0"/>
              <a:t> </a:t>
            </a:r>
            <a:r>
              <a:rPr lang="en-US" dirty="0" err="1"/>
              <a:t>eklendikçe</a:t>
            </a:r>
            <a:r>
              <a:rPr lang="en-US" dirty="0"/>
              <a:t> </a:t>
            </a:r>
            <a:r>
              <a:rPr lang="en-US" dirty="0" err="1"/>
              <a:t>diyagram</a:t>
            </a:r>
            <a:r>
              <a:rPr lang="en-US" dirty="0"/>
              <a:t> </a:t>
            </a:r>
            <a:r>
              <a:rPr lang="en-US" dirty="0" err="1"/>
              <a:t>çok</a:t>
            </a:r>
            <a:r>
              <a:rPr lang="en-US" dirty="0"/>
              <a:t> </a:t>
            </a:r>
            <a:r>
              <a:rPr lang="en-US" dirty="0" err="1"/>
              <a:t>büyüyebilir</a:t>
            </a:r>
            <a:r>
              <a:rPr lang="en-US" dirty="0"/>
              <a:t> </a:t>
            </a:r>
            <a:r>
              <a:rPr lang="en-US" dirty="0" err="1"/>
              <a:t>veya</a:t>
            </a:r>
            <a:r>
              <a:rPr lang="en-US" dirty="0"/>
              <a:t> </a:t>
            </a:r>
            <a:r>
              <a:rPr lang="en-US" dirty="0" err="1"/>
              <a:t>aynı</a:t>
            </a:r>
            <a:r>
              <a:rPr lang="en-US" dirty="0"/>
              <a:t> </a:t>
            </a:r>
            <a:r>
              <a:rPr lang="tr-TR" dirty="0" err="1"/>
              <a:t>action</a:t>
            </a:r>
            <a:r>
              <a:rPr lang="en-US" dirty="0"/>
              <a:t> </a:t>
            </a:r>
            <a:r>
              <a:rPr lang="en-US" dirty="0" err="1"/>
              <a:t>dizisi</a:t>
            </a:r>
            <a:r>
              <a:rPr lang="en-US" dirty="0"/>
              <a:t> </a:t>
            </a:r>
            <a:r>
              <a:rPr lang="en-US" dirty="0" err="1"/>
              <a:t>birden</a:t>
            </a:r>
            <a:r>
              <a:rPr lang="en-US" dirty="0"/>
              <a:t> </a:t>
            </a:r>
            <a:r>
              <a:rPr lang="en-US" dirty="0" err="1"/>
              <a:t>fazla</a:t>
            </a:r>
            <a:r>
              <a:rPr lang="en-US" dirty="0"/>
              <a:t> </a:t>
            </a:r>
            <a:r>
              <a:rPr lang="en-US" dirty="0" err="1"/>
              <a:t>kez</a:t>
            </a:r>
            <a:r>
              <a:rPr lang="en-US" dirty="0"/>
              <a:t> </a:t>
            </a:r>
            <a:r>
              <a:rPr lang="en-US" dirty="0" err="1"/>
              <a:t>meydana</a:t>
            </a:r>
            <a:r>
              <a:rPr lang="en-US" dirty="0"/>
              <a:t> </a:t>
            </a:r>
            <a:r>
              <a:rPr lang="en-US" dirty="0" err="1"/>
              <a:t>gelebilir</a:t>
            </a:r>
            <a:r>
              <a:rPr lang="en-US" dirty="0"/>
              <a:t>.</a:t>
            </a:r>
          </a:p>
          <a:p>
            <a:endParaRPr lang="en-US" dirty="0"/>
          </a:p>
          <a:p>
            <a:r>
              <a:rPr lang="en-US" dirty="0" err="1"/>
              <a:t>Böyle</a:t>
            </a:r>
            <a:r>
              <a:rPr lang="en-US" dirty="0"/>
              <a:t> </a:t>
            </a:r>
            <a:r>
              <a:rPr lang="en-US" dirty="0" err="1"/>
              <a:t>bir</a:t>
            </a:r>
            <a:r>
              <a:rPr lang="en-US" dirty="0"/>
              <a:t> </a:t>
            </a:r>
            <a:r>
              <a:rPr lang="en-US" dirty="0" err="1"/>
              <a:t>durumda</a:t>
            </a:r>
            <a:r>
              <a:rPr lang="en-US" dirty="0"/>
              <a:t>, </a:t>
            </a:r>
            <a:r>
              <a:rPr lang="en-US" dirty="0" err="1"/>
              <a:t>bir</a:t>
            </a:r>
            <a:r>
              <a:rPr lang="en-US" dirty="0"/>
              <a:t> </a:t>
            </a:r>
            <a:r>
              <a:rPr lang="en-US" dirty="0" err="1"/>
              <a:t>eylemin</a:t>
            </a:r>
            <a:r>
              <a:rPr lang="en-US" dirty="0"/>
              <a:t> </a:t>
            </a:r>
            <a:r>
              <a:rPr lang="en-US" dirty="0" err="1"/>
              <a:t>ayrıntılarını</a:t>
            </a:r>
            <a:r>
              <a:rPr lang="en-US" dirty="0"/>
              <a:t> </a:t>
            </a:r>
            <a:r>
              <a:rPr lang="en-US" dirty="0" err="1"/>
              <a:t>ayrı</a:t>
            </a:r>
            <a:r>
              <a:rPr lang="en-US" dirty="0"/>
              <a:t> </a:t>
            </a:r>
            <a:r>
              <a:rPr lang="en-US" dirty="0" err="1"/>
              <a:t>bir</a:t>
            </a:r>
            <a:r>
              <a:rPr lang="en-US" dirty="0"/>
              <a:t> </a:t>
            </a:r>
            <a:r>
              <a:rPr lang="en-US" dirty="0" err="1"/>
              <a:t>diyagramda</a:t>
            </a:r>
            <a:r>
              <a:rPr lang="en-US" dirty="0"/>
              <a:t> </a:t>
            </a:r>
            <a:r>
              <a:rPr lang="en-US" dirty="0" err="1"/>
              <a:t>sunarak</a:t>
            </a:r>
            <a:r>
              <a:rPr lang="en-US" dirty="0"/>
              <a:t> </a:t>
            </a:r>
            <a:r>
              <a:rPr lang="en-US" dirty="0" err="1"/>
              <a:t>okunabilirliği</a:t>
            </a:r>
            <a:r>
              <a:rPr lang="en-US" dirty="0"/>
              <a:t> </a:t>
            </a:r>
            <a:r>
              <a:rPr lang="en-US" dirty="0" err="1"/>
              <a:t>artırabilirsiniz</a:t>
            </a:r>
            <a:r>
              <a:rPr lang="en-US" dirty="0"/>
              <a:t>, </a:t>
            </a:r>
            <a:r>
              <a:rPr lang="en-US" dirty="0" err="1"/>
              <a:t>böylece</a:t>
            </a:r>
            <a:r>
              <a:rPr lang="en-US" dirty="0"/>
              <a:t> </a:t>
            </a:r>
            <a:r>
              <a:rPr lang="en-US" dirty="0" err="1"/>
              <a:t>daha</a:t>
            </a:r>
            <a:r>
              <a:rPr lang="en-US" dirty="0"/>
              <a:t> </a:t>
            </a:r>
            <a:r>
              <a:rPr lang="en-US" dirty="0" err="1"/>
              <a:t>yüksek</a:t>
            </a:r>
            <a:r>
              <a:rPr lang="en-US" dirty="0"/>
              <a:t> </a:t>
            </a:r>
            <a:r>
              <a:rPr lang="en-US" dirty="0" err="1"/>
              <a:t>düzeydeki</a:t>
            </a:r>
            <a:r>
              <a:rPr lang="en-US" dirty="0"/>
              <a:t> </a:t>
            </a:r>
            <a:r>
              <a:rPr lang="en-US" dirty="0" err="1"/>
              <a:t>diyagramın</a:t>
            </a:r>
            <a:r>
              <a:rPr lang="en-US" dirty="0"/>
              <a:t> </a:t>
            </a:r>
            <a:r>
              <a:rPr lang="en-US" dirty="0" err="1"/>
              <a:t>daha</a:t>
            </a:r>
            <a:r>
              <a:rPr lang="en-US" dirty="0"/>
              <a:t> </a:t>
            </a:r>
            <a:r>
              <a:rPr lang="en-US" dirty="0" err="1"/>
              <a:t>az</a:t>
            </a:r>
            <a:r>
              <a:rPr lang="en-US" dirty="0"/>
              <a:t> </a:t>
            </a:r>
            <a:r>
              <a:rPr lang="en-US" dirty="0" err="1"/>
              <a:t>karmaşık</a:t>
            </a:r>
            <a:r>
              <a:rPr lang="en-US" dirty="0"/>
              <a:t> </a:t>
            </a:r>
            <a:r>
              <a:rPr lang="en-US" dirty="0" err="1"/>
              <a:t>kalmasını</a:t>
            </a:r>
            <a:r>
              <a:rPr lang="en-US" dirty="0"/>
              <a:t> </a:t>
            </a:r>
            <a:r>
              <a:rPr lang="en-US" dirty="0" err="1"/>
              <a:t>sağlayabilirsiniz</a:t>
            </a:r>
            <a:r>
              <a:rPr lang="en-US" dirty="0"/>
              <a:t>.</a:t>
            </a:r>
          </a:p>
          <a:p>
            <a:endParaRPr lang="en-US" dirty="0"/>
          </a:p>
          <a:p>
            <a:r>
              <a:rPr lang="en-US" dirty="0"/>
              <a:t>Pitch Fork </a:t>
            </a:r>
            <a:r>
              <a:rPr lang="en-US" dirty="0" err="1"/>
              <a:t>eylemi</a:t>
            </a:r>
            <a:r>
              <a:rPr lang="en-US" dirty="0"/>
              <a:t> </a:t>
            </a:r>
            <a:r>
              <a:rPr lang="en-US" dirty="0" err="1"/>
              <a:t>artık</a:t>
            </a:r>
            <a:r>
              <a:rPr lang="en-US" dirty="0"/>
              <a:t> </a:t>
            </a:r>
            <a:r>
              <a:rPr lang="en-US" dirty="0" err="1"/>
              <a:t>bunun</a:t>
            </a:r>
            <a:r>
              <a:rPr lang="en-US" dirty="0"/>
              <a:t> </a:t>
            </a:r>
            <a:r>
              <a:rPr lang="en-US" dirty="0" err="1"/>
              <a:t>bir</a:t>
            </a:r>
            <a:r>
              <a:rPr lang="en-US" dirty="0"/>
              <a:t> </a:t>
            </a:r>
            <a:r>
              <a:rPr lang="en-US" dirty="0" err="1"/>
              <a:t>çağrı</a:t>
            </a:r>
            <a:r>
              <a:rPr lang="en-US" dirty="0"/>
              <a:t> </a:t>
            </a:r>
            <a:r>
              <a:rPr lang="en-US" dirty="0" err="1"/>
              <a:t>etkinliği</a:t>
            </a:r>
            <a:r>
              <a:rPr lang="en-US" dirty="0"/>
              <a:t> </a:t>
            </a:r>
            <a:r>
              <a:rPr lang="en-US" dirty="0" err="1"/>
              <a:t>düğümü</a:t>
            </a:r>
            <a:r>
              <a:rPr lang="en-US" dirty="0"/>
              <a:t> </a:t>
            </a:r>
            <a:r>
              <a:rPr lang="en-US" dirty="0" err="1"/>
              <a:t>olduğunu</a:t>
            </a:r>
            <a:r>
              <a:rPr lang="en-US" dirty="0"/>
              <a:t> </a:t>
            </a:r>
            <a:r>
              <a:rPr lang="en-US" dirty="0" err="1"/>
              <a:t>gösteren</a:t>
            </a:r>
            <a:r>
              <a:rPr lang="en-US" dirty="0"/>
              <a:t> </a:t>
            </a:r>
            <a:r>
              <a:rPr lang="en-US" dirty="0" err="1"/>
              <a:t>baş</a:t>
            </a:r>
            <a:r>
              <a:rPr lang="en-US" dirty="0"/>
              <a:t> </a:t>
            </a:r>
            <a:r>
              <a:rPr lang="en-US" dirty="0" err="1"/>
              <a:t>aşağı</a:t>
            </a:r>
            <a:r>
              <a:rPr lang="en-US" dirty="0"/>
              <a:t> </a:t>
            </a:r>
            <a:r>
              <a:rPr lang="en-US" dirty="0" err="1"/>
              <a:t>bir</a:t>
            </a:r>
            <a:r>
              <a:rPr lang="en-US" dirty="0"/>
              <a:t> Pitchfork </a:t>
            </a:r>
            <a:r>
              <a:rPr lang="en-US" dirty="0" err="1"/>
              <a:t>sembolüne</a:t>
            </a:r>
            <a:r>
              <a:rPr lang="en-US" dirty="0"/>
              <a:t> </a:t>
            </a:r>
            <a:r>
              <a:rPr lang="en-US" dirty="0" err="1"/>
              <a:t>sahip</a:t>
            </a:r>
            <a:r>
              <a:rPr lang="en-US" dirty="0"/>
              <a:t>.</a:t>
            </a:r>
          </a:p>
          <a:p>
            <a:r>
              <a:rPr lang="en-US" dirty="0"/>
              <a:t>Bir </a:t>
            </a:r>
            <a:r>
              <a:rPr lang="en-US" dirty="0" err="1"/>
              <a:t>çağrı</a:t>
            </a:r>
            <a:r>
              <a:rPr lang="en-US" dirty="0"/>
              <a:t> </a:t>
            </a:r>
            <a:r>
              <a:rPr lang="en-US" dirty="0" err="1"/>
              <a:t>etkinliği</a:t>
            </a:r>
            <a:r>
              <a:rPr lang="en-US" dirty="0"/>
              <a:t> </a:t>
            </a:r>
            <a:r>
              <a:rPr lang="en-US" dirty="0" err="1"/>
              <a:t>düğümü</a:t>
            </a:r>
            <a:r>
              <a:rPr lang="en-US" dirty="0"/>
              <a:t>, </a:t>
            </a:r>
            <a:r>
              <a:rPr lang="en-US" dirty="0" err="1"/>
              <a:t>düğüm</a:t>
            </a:r>
            <a:r>
              <a:rPr lang="en-US" dirty="0"/>
              <a:t> </a:t>
            </a:r>
            <a:r>
              <a:rPr lang="en-US" dirty="0" err="1"/>
              <a:t>adına</a:t>
            </a:r>
            <a:r>
              <a:rPr lang="en-US" dirty="0"/>
              <a:t> </a:t>
            </a:r>
            <a:r>
              <a:rPr lang="en-US" dirty="0" err="1"/>
              <a:t>karşılık</a:t>
            </a:r>
            <a:r>
              <a:rPr lang="en-US" dirty="0"/>
              <a:t> </a:t>
            </a:r>
            <a:r>
              <a:rPr lang="en-US" dirty="0" err="1"/>
              <a:t>gelen</a:t>
            </a:r>
            <a:r>
              <a:rPr lang="en-US" dirty="0"/>
              <a:t> </a:t>
            </a:r>
            <a:r>
              <a:rPr lang="en-US" dirty="0" err="1"/>
              <a:t>etkinliği</a:t>
            </a:r>
            <a:r>
              <a:rPr lang="en-US" dirty="0"/>
              <a:t> </a:t>
            </a:r>
            <a:r>
              <a:rPr lang="en-US" dirty="0" err="1"/>
              <a:t>çağırır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23</a:t>
            </a:fld>
            <a:endParaRPr lang="tr-TR"/>
          </a:p>
        </p:txBody>
      </p:sp>
    </p:spTree>
    <p:extLst>
      <p:ext uri="{BB962C8B-B14F-4D97-AF65-F5344CB8AC3E}">
        <p14:creationId xmlns:p14="http://schemas.microsoft.com/office/powerpoint/2010/main" val="3373221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a:t>
            </a:r>
            <a:r>
              <a:rPr lang="en-US" dirty="0" err="1"/>
              <a:t>Anakart</a:t>
            </a:r>
            <a:r>
              <a:rPr lang="en-US" dirty="0"/>
              <a:t> </a:t>
            </a:r>
            <a:r>
              <a:rPr lang="en-US" dirty="0" err="1"/>
              <a:t>Hazırla</a:t>
            </a:r>
            <a:r>
              <a:rPr lang="en-US" dirty="0"/>
              <a:t>” </a:t>
            </a:r>
            <a:r>
              <a:rPr lang="en-US" dirty="0" err="1"/>
              <a:t>düğümü</a:t>
            </a:r>
            <a:r>
              <a:rPr lang="en-US" dirty="0"/>
              <a:t> “</a:t>
            </a:r>
            <a:r>
              <a:rPr lang="en-US" dirty="0" err="1"/>
              <a:t>Anakart</a:t>
            </a:r>
            <a:r>
              <a:rPr lang="en-US" dirty="0"/>
              <a:t> </a:t>
            </a:r>
            <a:r>
              <a:rPr lang="en-US" dirty="0" err="1"/>
              <a:t>Hazırla</a:t>
            </a:r>
            <a:r>
              <a:rPr lang="en-US" dirty="0"/>
              <a:t>” </a:t>
            </a:r>
            <a:r>
              <a:rPr lang="en-US" dirty="0" err="1"/>
              <a:t>etkinliğini</a:t>
            </a:r>
            <a:r>
              <a:rPr lang="en-US" dirty="0"/>
              <a:t> </a:t>
            </a:r>
            <a:r>
              <a:rPr lang="en-US" dirty="0" err="1"/>
              <a:t>çağırır</a:t>
            </a:r>
            <a:r>
              <a:rPr lang="en-US" dirty="0"/>
              <a:t>.</a:t>
            </a:r>
          </a:p>
          <a:p>
            <a:r>
              <a:rPr lang="en-US" dirty="0"/>
              <a:t>Bir </a:t>
            </a:r>
            <a:r>
              <a:rPr lang="en-US" dirty="0" err="1"/>
              <a:t>çağrı</a:t>
            </a:r>
            <a:r>
              <a:rPr lang="en-US" dirty="0"/>
              <a:t> </a:t>
            </a:r>
            <a:r>
              <a:rPr lang="en-US" dirty="0" err="1"/>
              <a:t>etkinliği</a:t>
            </a:r>
            <a:r>
              <a:rPr lang="en-US" dirty="0"/>
              <a:t> </a:t>
            </a:r>
            <a:r>
              <a:rPr lang="en-US" dirty="0" err="1"/>
              <a:t>düğümünü</a:t>
            </a:r>
            <a:r>
              <a:rPr lang="en-US" dirty="0"/>
              <a:t>, </a:t>
            </a:r>
            <a:r>
              <a:rPr lang="en-US" dirty="0" err="1"/>
              <a:t>çağırdığı</a:t>
            </a:r>
            <a:r>
              <a:rPr lang="en-US" dirty="0"/>
              <a:t> </a:t>
            </a:r>
            <a:r>
              <a:rPr lang="en-US" dirty="0" err="1"/>
              <a:t>etkinlikle</a:t>
            </a:r>
            <a:r>
              <a:rPr lang="en-US" dirty="0"/>
              <a:t>, </a:t>
            </a:r>
            <a:r>
              <a:rPr lang="en-US" dirty="0" err="1"/>
              <a:t>onlara</a:t>
            </a:r>
            <a:r>
              <a:rPr lang="en-US" dirty="0"/>
              <a:t> </a:t>
            </a:r>
            <a:r>
              <a:rPr lang="en-US" dirty="0" err="1"/>
              <a:t>aynı</a:t>
            </a:r>
            <a:r>
              <a:rPr lang="en-US" dirty="0"/>
              <a:t> </a:t>
            </a:r>
            <a:r>
              <a:rPr lang="en-US" dirty="0" err="1"/>
              <a:t>adı</a:t>
            </a:r>
            <a:r>
              <a:rPr lang="en-US" dirty="0"/>
              <a:t> </a:t>
            </a:r>
            <a:r>
              <a:rPr lang="en-US" dirty="0" err="1"/>
              <a:t>vererek</a:t>
            </a:r>
            <a:r>
              <a:rPr lang="en-US" dirty="0"/>
              <a:t> </a:t>
            </a:r>
            <a:r>
              <a:rPr lang="en-US" dirty="0" err="1"/>
              <a:t>ilişkilendirirsiniz</a:t>
            </a:r>
            <a:r>
              <a:rPr lang="en-US" dirty="0"/>
              <a:t>.</a:t>
            </a:r>
          </a:p>
          <a:p>
            <a:endParaRPr lang="en-US" dirty="0"/>
          </a:p>
          <a:p>
            <a:r>
              <a:rPr lang="en-US" dirty="0" err="1"/>
              <a:t>Çağrı</a:t>
            </a:r>
            <a:r>
              <a:rPr lang="en-US" dirty="0"/>
              <a:t> </a:t>
            </a:r>
            <a:r>
              <a:rPr lang="en-US" dirty="0" err="1"/>
              <a:t>etkinlikleri</a:t>
            </a:r>
            <a:r>
              <a:rPr lang="en-US" dirty="0"/>
              <a:t>, her </a:t>
            </a:r>
            <a:r>
              <a:rPr lang="en-US" dirty="0" err="1"/>
              <a:t>şeyi</a:t>
            </a:r>
            <a:r>
              <a:rPr lang="en-US" dirty="0"/>
              <a:t> </a:t>
            </a:r>
            <a:r>
              <a:rPr lang="en-US" dirty="0" err="1"/>
              <a:t>tek</a:t>
            </a:r>
            <a:r>
              <a:rPr lang="en-US" dirty="0"/>
              <a:t> </a:t>
            </a:r>
            <a:r>
              <a:rPr lang="en-US" dirty="0" err="1"/>
              <a:t>bir</a:t>
            </a:r>
            <a:r>
              <a:rPr lang="en-US" dirty="0"/>
              <a:t> </a:t>
            </a:r>
            <a:r>
              <a:rPr lang="en-US" dirty="0" err="1"/>
              <a:t>diyagramda</a:t>
            </a:r>
            <a:r>
              <a:rPr lang="en-US" dirty="0"/>
              <a:t> </a:t>
            </a:r>
            <a:r>
              <a:rPr lang="en-US" dirty="0" err="1"/>
              <a:t>göstermek</a:t>
            </a:r>
            <a:r>
              <a:rPr lang="en-US" dirty="0"/>
              <a:t> </a:t>
            </a:r>
            <a:r>
              <a:rPr lang="en-US" dirty="0" err="1"/>
              <a:t>zorunda</a:t>
            </a:r>
            <a:r>
              <a:rPr lang="en-US" dirty="0"/>
              <a:t> </a:t>
            </a:r>
            <a:r>
              <a:rPr lang="en-US" dirty="0" err="1"/>
              <a:t>kalmadan</a:t>
            </a:r>
            <a:r>
              <a:rPr lang="en-US" dirty="0"/>
              <a:t>, </a:t>
            </a:r>
            <a:r>
              <a:rPr lang="en-US" dirty="0" err="1"/>
              <a:t>esasen</a:t>
            </a:r>
            <a:r>
              <a:rPr lang="en-US" dirty="0"/>
              <a:t> </a:t>
            </a:r>
            <a:r>
              <a:rPr lang="en-US" dirty="0" err="1"/>
              <a:t>bir</a:t>
            </a:r>
            <a:r>
              <a:rPr lang="en-US" dirty="0"/>
              <a:t> </a:t>
            </a:r>
            <a:r>
              <a:rPr lang="en-US" dirty="0" err="1"/>
              <a:t>eylemi</a:t>
            </a:r>
            <a:r>
              <a:rPr lang="en-US" dirty="0"/>
              <a:t> </a:t>
            </a:r>
            <a:r>
              <a:rPr lang="en-US" dirty="0" err="1"/>
              <a:t>daha</a:t>
            </a:r>
            <a:r>
              <a:rPr lang="en-US" dirty="0"/>
              <a:t> </a:t>
            </a:r>
            <a:r>
              <a:rPr lang="en-US" dirty="0" err="1"/>
              <a:t>fazla</a:t>
            </a:r>
            <a:r>
              <a:rPr lang="en-US" dirty="0"/>
              <a:t> </a:t>
            </a:r>
            <a:r>
              <a:rPr lang="en-US" dirty="0" err="1"/>
              <a:t>ayrıntıya</a:t>
            </a:r>
            <a:r>
              <a:rPr lang="en-US" dirty="0"/>
              <a:t> </a:t>
            </a:r>
            <a:r>
              <a:rPr lang="en-US" dirty="0" err="1"/>
              <a:t>böler</a:t>
            </a:r>
            <a:r>
              <a:rPr lang="en-US" dirty="0"/>
              <a:t>.</a:t>
            </a:r>
          </a:p>
          <a:p>
            <a:endParaRPr lang="en-US" dirty="0"/>
          </a:p>
          <a:p>
            <a:r>
              <a:rPr lang="en-US" dirty="0"/>
              <a:t>“</a:t>
            </a:r>
            <a:r>
              <a:rPr lang="en-US" dirty="0" err="1"/>
              <a:t>Anakart</a:t>
            </a:r>
            <a:r>
              <a:rPr lang="en-US" dirty="0"/>
              <a:t> </a:t>
            </a:r>
            <a:r>
              <a:rPr lang="en-US" dirty="0" err="1"/>
              <a:t>Hazırlama</a:t>
            </a:r>
            <a:r>
              <a:rPr lang="en-US" dirty="0"/>
              <a:t>” </a:t>
            </a:r>
            <a:r>
              <a:rPr lang="en-US" dirty="0" err="1"/>
              <a:t>etkinlik</a:t>
            </a:r>
            <a:r>
              <a:rPr lang="en-US" dirty="0"/>
              <a:t> </a:t>
            </a:r>
            <a:r>
              <a:rPr lang="en-US" dirty="0" err="1"/>
              <a:t>diyagramının</a:t>
            </a:r>
            <a:r>
              <a:rPr lang="en-US" dirty="0"/>
              <a:t> </a:t>
            </a:r>
            <a:r>
              <a:rPr lang="en-US" dirty="0" err="1"/>
              <a:t>kendi</a:t>
            </a:r>
            <a:r>
              <a:rPr lang="en-US" dirty="0"/>
              <a:t> </a:t>
            </a:r>
            <a:r>
              <a:rPr lang="en-US" dirty="0" err="1"/>
              <a:t>başlangıç</a:t>
            </a:r>
            <a:r>
              <a:rPr lang="en-US" dirty="0"/>
              <a:t> </a:t>
            </a:r>
            <a:r>
              <a:rPr lang="en-US" dirty="0" err="1"/>
              <a:t>ve</a:t>
            </a:r>
            <a:r>
              <a:rPr lang="en-US" dirty="0"/>
              <a:t> </a:t>
            </a:r>
            <a:r>
              <a:rPr lang="en-US" dirty="0" err="1"/>
              <a:t>etkinlik</a:t>
            </a:r>
            <a:r>
              <a:rPr lang="en-US" dirty="0"/>
              <a:t> son </a:t>
            </a:r>
            <a:r>
              <a:rPr lang="en-US" dirty="0" err="1"/>
              <a:t>düğümleri</a:t>
            </a:r>
            <a:r>
              <a:rPr lang="en-US" dirty="0"/>
              <a:t> </a:t>
            </a:r>
            <a:r>
              <a:rPr lang="en-US" dirty="0" err="1"/>
              <a:t>vardır</a:t>
            </a:r>
            <a:r>
              <a:rPr lang="en-US" dirty="0"/>
              <a:t>.</a:t>
            </a:r>
          </a:p>
          <a:p>
            <a:r>
              <a:rPr lang="en-US" dirty="0" err="1"/>
              <a:t>Etkinlik</a:t>
            </a:r>
            <a:r>
              <a:rPr lang="en-US" dirty="0"/>
              <a:t> son </a:t>
            </a:r>
            <a:r>
              <a:rPr lang="en-US" dirty="0" err="1"/>
              <a:t>düğümü</a:t>
            </a:r>
            <a:r>
              <a:rPr lang="en-US" dirty="0"/>
              <a:t> “</a:t>
            </a:r>
            <a:r>
              <a:rPr lang="en-US" dirty="0" err="1"/>
              <a:t>Anakart</a:t>
            </a:r>
            <a:r>
              <a:rPr lang="en-US" dirty="0"/>
              <a:t> </a:t>
            </a:r>
            <a:r>
              <a:rPr lang="en-US" dirty="0" err="1"/>
              <a:t>Hazırlama</a:t>
            </a:r>
            <a:r>
              <a:rPr lang="en-US" dirty="0"/>
              <a:t>” </a:t>
            </a:r>
            <a:r>
              <a:rPr lang="en-US" dirty="0" err="1"/>
              <a:t>işleminin</a:t>
            </a:r>
            <a:r>
              <a:rPr lang="en-US" dirty="0"/>
              <a:t> </a:t>
            </a:r>
            <a:r>
              <a:rPr lang="en-US" dirty="0" err="1"/>
              <a:t>sonunu</a:t>
            </a:r>
            <a:r>
              <a:rPr lang="en-US" dirty="0"/>
              <a:t> </a:t>
            </a:r>
            <a:r>
              <a:rPr lang="en-US" dirty="0" err="1"/>
              <a:t>işaret</a:t>
            </a:r>
            <a:r>
              <a:rPr lang="en-US" dirty="0"/>
              <a:t> </a:t>
            </a:r>
            <a:r>
              <a:rPr lang="en-US" dirty="0" err="1"/>
              <a:t>eder</a:t>
            </a:r>
            <a:r>
              <a:rPr lang="en-US" dirty="0"/>
              <a:t> </a:t>
            </a:r>
            <a:r>
              <a:rPr lang="en-US" dirty="0" err="1"/>
              <a:t>ancak</a:t>
            </a:r>
            <a:r>
              <a:rPr lang="en-US" dirty="0"/>
              <a:t> </a:t>
            </a:r>
            <a:r>
              <a:rPr lang="en-US" dirty="0" err="1"/>
              <a:t>bu</a:t>
            </a:r>
            <a:r>
              <a:rPr lang="en-US" dirty="0"/>
              <a:t>, </a:t>
            </a:r>
            <a:r>
              <a:rPr lang="en-US" dirty="0" err="1"/>
              <a:t>çağrı</a:t>
            </a:r>
            <a:r>
              <a:rPr lang="en-US" dirty="0"/>
              <a:t> </a:t>
            </a:r>
            <a:r>
              <a:rPr lang="en-US" dirty="0" err="1"/>
              <a:t>etkinliğinin</a:t>
            </a:r>
            <a:r>
              <a:rPr lang="en-US" dirty="0"/>
              <a:t> </a:t>
            </a:r>
            <a:r>
              <a:rPr lang="en-US" dirty="0" err="1"/>
              <a:t>tamamlandığı</a:t>
            </a:r>
            <a:r>
              <a:rPr lang="en-US" dirty="0"/>
              <a:t> </a:t>
            </a:r>
            <a:r>
              <a:rPr lang="en-US" dirty="0" err="1"/>
              <a:t>anlamına</a:t>
            </a:r>
            <a:r>
              <a:rPr lang="en-US" dirty="0"/>
              <a:t> </a:t>
            </a:r>
            <a:r>
              <a:rPr lang="en-US" dirty="0" err="1"/>
              <a:t>gelmez</a:t>
            </a:r>
            <a:r>
              <a:rPr lang="en-US" dirty="0"/>
              <a:t>.</a:t>
            </a:r>
          </a:p>
          <a:p>
            <a:endParaRPr lang="en-US" dirty="0"/>
          </a:p>
          <a:p>
            <a:r>
              <a:rPr lang="en-US" dirty="0"/>
              <a:t>“</a:t>
            </a:r>
            <a:r>
              <a:rPr lang="en-US" dirty="0" err="1"/>
              <a:t>Anakartı</a:t>
            </a:r>
            <a:r>
              <a:rPr lang="en-US" dirty="0"/>
              <a:t> </a:t>
            </a:r>
            <a:r>
              <a:rPr lang="en-US" dirty="0" err="1"/>
              <a:t>Hazırla</a:t>
            </a:r>
            <a:r>
              <a:rPr lang="en-US" dirty="0"/>
              <a:t>” </a:t>
            </a:r>
            <a:r>
              <a:rPr lang="en-US" dirty="0" err="1"/>
              <a:t>işlemi</a:t>
            </a:r>
            <a:r>
              <a:rPr lang="en-US" dirty="0"/>
              <a:t> </a:t>
            </a:r>
            <a:r>
              <a:rPr lang="en-US" dirty="0" err="1"/>
              <a:t>sona</a:t>
            </a:r>
            <a:r>
              <a:rPr lang="en-US" dirty="0"/>
              <a:t> </a:t>
            </a:r>
            <a:r>
              <a:rPr lang="en-US" dirty="0" err="1"/>
              <a:t>erdiğinde</a:t>
            </a:r>
            <a:r>
              <a:rPr lang="en-US" dirty="0"/>
              <a:t> </a:t>
            </a:r>
            <a:r>
              <a:rPr lang="en-US" dirty="0" err="1"/>
              <a:t>kontrol</a:t>
            </a:r>
            <a:r>
              <a:rPr lang="en-US" dirty="0"/>
              <a:t>, normal </a:t>
            </a:r>
            <a:r>
              <a:rPr lang="en-US" dirty="0" err="1"/>
              <a:t>şekilde</a:t>
            </a:r>
            <a:r>
              <a:rPr lang="en-US" dirty="0"/>
              <a:t> </a:t>
            </a:r>
            <a:r>
              <a:rPr lang="en-US" dirty="0" err="1"/>
              <a:t>devam</a:t>
            </a:r>
            <a:r>
              <a:rPr lang="en-US" dirty="0"/>
              <a:t> </a:t>
            </a:r>
            <a:r>
              <a:rPr lang="en-US" dirty="0" err="1"/>
              <a:t>eden</a:t>
            </a:r>
            <a:r>
              <a:rPr lang="en-US" dirty="0"/>
              <a:t> </a:t>
            </a:r>
            <a:r>
              <a:rPr lang="en-US" dirty="0" err="1"/>
              <a:t>arama</a:t>
            </a:r>
            <a:r>
              <a:rPr lang="en-US" dirty="0"/>
              <a:t> </a:t>
            </a:r>
            <a:r>
              <a:rPr lang="en-US" dirty="0" err="1"/>
              <a:t>etkinliğine</a:t>
            </a:r>
            <a:r>
              <a:rPr lang="en-US" dirty="0"/>
              <a:t> </a:t>
            </a:r>
            <a:r>
              <a:rPr lang="en-US" dirty="0" err="1"/>
              <a:t>geri</a:t>
            </a:r>
            <a:r>
              <a:rPr lang="en-US" dirty="0"/>
              <a:t> döner.</a:t>
            </a:r>
          </a:p>
          <a:p>
            <a:endParaRPr lang="en-US" dirty="0"/>
          </a:p>
        </p:txBody>
      </p:sp>
      <p:sp>
        <p:nvSpPr>
          <p:cNvPr id="4" name="Slayt Numarası Yer Tutucusu 3"/>
          <p:cNvSpPr>
            <a:spLocks noGrp="1"/>
          </p:cNvSpPr>
          <p:nvPr>
            <p:ph type="sldNum" sz="quarter" idx="5"/>
          </p:nvPr>
        </p:nvSpPr>
        <p:spPr/>
        <p:txBody>
          <a:bodyPr/>
          <a:lstStyle/>
          <a:p>
            <a:fld id="{B1F36713-D27E-4EEB-9EE5-055EE396FFBE}" type="slidenum">
              <a:rPr lang="tr-TR" smtClean="0"/>
              <a:pPr/>
              <a:t>24</a:t>
            </a:fld>
            <a:endParaRPr lang="tr-TR"/>
          </a:p>
        </p:txBody>
      </p:sp>
    </p:spTree>
    <p:extLst>
      <p:ext uri="{BB962C8B-B14F-4D97-AF65-F5344CB8AC3E}">
        <p14:creationId xmlns:p14="http://schemas.microsoft.com/office/powerpoint/2010/main" val="3433331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a:t>
            </a:r>
            <a:r>
              <a:rPr lang="en-US" dirty="0" err="1"/>
              <a:t>Anakart</a:t>
            </a:r>
            <a:r>
              <a:rPr lang="en-US" dirty="0"/>
              <a:t> </a:t>
            </a:r>
            <a:r>
              <a:rPr lang="en-US" dirty="0" err="1"/>
              <a:t>Hazırla</a:t>
            </a:r>
            <a:r>
              <a:rPr lang="en-US" dirty="0"/>
              <a:t>” </a:t>
            </a:r>
            <a:r>
              <a:rPr lang="en-US" dirty="0" err="1"/>
              <a:t>düğümü</a:t>
            </a:r>
            <a:r>
              <a:rPr lang="en-US" dirty="0"/>
              <a:t> “</a:t>
            </a:r>
            <a:r>
              <a:rPr lang="en-US" dirty="0" err="1"/>
              <a:t>Anakart</a:t>
            </a:r>
            <a:r>
              <a:rPr lang="en-US" dirty="0"/>
              <a:t> </a:t>
            </a:r>
            <a:r>
              <a:rPr lang="en-US" dirty="0" err="1"/>
              <a:t>Hazırla</a:t>
            </a:r>
            <a:r>
              <a:rPr lang="en-US" dirty="0"/>
              <a:t>” </a:t>
            </a:r>
            <a:r>
              <a:rPr lang="en-US" dirty="0" err="1"/>
              <a:t>etkinliğini</a:t>
            </a:r>
            <a:r>
              <a:rPr lang="en-US" dirty="0"/>
              <a:t> </a:t>
            </a:r>
            <a:r>
              <a:rPr lang="en-US" dirty="0" err="1"/>
              <a:t>çağırır</a:t>
            </a:r>
            <a:r>
              <a:rPr lang="en-US" dirty="0"/>
              <a:t>.</a:t>
            </a:r>
          </a:p>
          <a:p>
            <a:r>
              <a:rPr lang="en-US" dirty="0"/>
              <a:t>Bir </a:t>
            </a:r>
            <a:r>
              <a:rPr lang="en-US" dirty="0" err="1"/>
              <a:t>çağrı</a:t>
            </a:r>
            <a:r>
              <a:rPr lang="en-US" dirty="0"/>
              <a:t> </a:t>
            </a:r>
            <a:r>
              <a:rPr lang="en-US" dirty="0" err="1"/>
              <a:t>etkinliği</a:t>
            </a:r>
            <a:r>
              <a:rPr lang="en-US" dirty="0"/>
              <a:t> </a:t>
            </a:r>
            <a:r>
              <a:rPr lang="en-US" dirty="0" err="1"/>
              <a:t>düğümünü</a:t>
            </a:r>
            <a:r>
              <a:rPr lang="en-US" dirty="0"/>
              <a:t>, </a:t>
            </a:r>
            <a:r>
              <a:rPr lang="en-US" dirty="0" err="1"/>
              <a:t>çağırdığı</a:t>
            </a:r>
            <a:r>
              <a:rPr lang="en-US" dirty="0"/>
              <a:t> </a:t>
            </a:r>
            <a:r>
              <a:rPr lang="en-US" dirty="0" err="1"/>
              <a:t>etkinlikle</a:t>
            </a:r>
            <a:r>
              <a:rPr lang="en-US" dirty="0"/>
              <a:t>, </a:t>
            </a:r>
            <a:r>
              <a:rPr lang="en-US" dirty="0" err="1"/>
              <a:t>onlara</a:t>
            </a:r>
            <a:r>
              <a:rPr lang="en-US" dirty="0"/>
              <a:t> </a:t>
            </a:r>
            <a:r>
              <a:rPr lang="en-US" dirty="0" err="1"/>
              <a:t>aynı</a:t>
            </a:r>
            <a:r>
              <a:rPr lang="en-US" dirty="0"/>
              <a:t> </a:t>
            </a:r>
            <a:r>
              <a:rPr lang="en-US" dirty="0" err="1"/>
              <a:t>adı</a:t>
            </a:r>
            <a:r>
              <a:rPr lang="en-US" dirty="0"/>
              <a:t> </a:t>
            </a:r>
            <a:r>
              <a:rPr lang="en-US" dirty="0" err="1"/>
              <a:t>vererek</a:t>
            </a:r>
            <a:r>
              <a:rPr lang="en-US" dirty="0"/>
              <a:t> </a:t>
            </a:r>
            <a:r>
              <a:rPr lang="en-US" dirty="0" err="1"/>
              <a:t>ilişkilendirirsiniz</a:t>
            </a:r>
            <a:r>
              <a:rPr lang="en-US" dirty="0"/>
              <a:t>.</a:t>
            </a:r>
          </a:p>
          <a:p>
            <a:endParaRPr lang="en-US" dirty="0"/>
          </a:p>
          <a:p>
            <a:r>
              <a:rPr lang="en-US" dirty="0" err="1"/>
              <a:t>Çağrı</a:t>
            </a:r>
            <a:r>
              <a:rPr lang="en-US" dirty="0"/>
              <a:t> </a:t>
            </a:r>
            <a:r>
              <a:rPr lang="en-US" dirty="0" err="1"/>
              <a:t>etkinlikleri</a:t>
            </a:r>
            <a:r>
              <a:rPr lang="en-US" dirty="0"/>
              <a:t>, her </a:t>
            </a:r>
            <a:r>
              <a:rPr lang="en-US" dirty="0" err="1"/>
              <a:t>şeyi</a:t>
            </a:r>
            <a:r>
              <a:rPr lang="en-US" dirty="0"/>
              <a:t> </a:t>
            </a:r>
            <a:r>
              <a:rPr lang="en-US" dirty="0" err="1"/>
              <a:t>tek</a:t>
            </a:r>
            <a:r>
              <a:rPr lang="en-US" dirty="0"/>
              <a:t> </a:t>
            </a:r>
            <a:r>
              <a:rPr lang="en-US" dirty="0" err="1"/>
              <a:t>bir</a:t>
            </a:r>
            <a:r>
              <a:rPr lang="en-US" dirty="0"/>
              <a:t> </a:t>
            </a:r>
            <a:r>
              <a:rPr lang="en-US" dirty="0" err="1"/>
              <a:t>diyagramda</a:t>
            </a:r>
            <a:r>
              <a:rPr lang="en-US" dirty="0"/>
              <a:t> </a:t>
            </a:r>
            <a:r>
              <a:rPr lang="en-US" dirty="0" err="1"/>
              <a:t>göstermek</a:t>
            </a:r>
            <a:r>
              <a:rPr lang="en-US" dirty="0"/>
              <a:t> </a:t>
            </a:r>
            <a:r>
              <a:rPr lang="en-US" dirty="0" err="1"/>
              <a:t>zorunda</a:t>
            </a:r>
            <a:r>
              <a:rPr lang="en-US" dirty="0"/>
              <a:t> </a:t>
            </a:r>
            <a:r>
              <a:rPr lang="en-US" dirty="0" err="1"/>
              <a:t>kalmadan</a:t>
            </a:r>
            <a:r>
              <a:rPr lang="en-US" dirty="0"/>
              <a:t>, </a:t>
            </a:r>
            <a:r>
              <a:rPr lang="en-US" dirty="0" err="1"/>
              <a:t>esasen</a:t>
            </a:r>
            <a:r>
              <a:rPr lang="en-US" dirty="0"/>
              <a:t> </a:t>
            </a:r>
            <a:r>
              <a:rPr lang="en-US" dirty="0" err="1"/>
              <a:t>bir</a:t>
            </a:r>
            <a:r>
              <a:rPr lang="en-US" dirty="0"/>
              <a:t> </a:t>
            </a:r>
            <a:r>
              <a:rPr lang="en-US" dirty="0" err="1"/>
              <a:t>eylemi</a:t>
            </a:r>
            <a:r>
              <a:rPr lang="en-US" dirty="0"/>
              <a:t> </a:t>
            </a:r>
            <a:r>
              <a:rPr lang="en-US" dirty="0" err="1"/>
              <a:t>daha</a:t>
            </a:r>
            <a:r>
              <a:rPr lang="en-US" dirty="0"/>
              <a:t> </a:t>
            </a:r>
            <a:r>
              <a:rPr lang="en-US" dirty="0" err="1"/>
              <a:t>fazla</a:t>
            </a:r>
            <a:r>
              <a:rPr lang="en-US" dirty="0"/>
              <a:t> </a:t>
            </a:r>
            <a:r>
              <a:rPr lang="en-US" dirty="0" err="1"/>
              <a:t>ayrıntıya</a:t>
            </a:r>
            <a:r>
              <a:rPr lang="en-US" dirty="0"/>
              <a:t> </a:t>
            </a:r>
            <a:r>
              <a:rPr lang="en-US" dirty="0" err="1"/>
              <a:t>böler</a:t>
            </a:r>
            <a:r>
              <a:rPr lang="en-US" dirty="0"/>
              <a:t>.</a:t>
            </a:r>
          </a:p>
          <a:p>
            <a:endParaRPr lang="en-US" dirty="0"/>
          </a:p>
          <a:p>
            <a:r>
              <a:rPr lang="en-US" dirty="0"/>
              <a:t>“</a:t>
            </a:r>
            <a:r>
              <a:rPr lang="en-US" dirty="0" err="1"/>
              <a:t>Anakart</a:t>
            </a:r>
            <a:r>
              <a:rPr lang="en-US" dirty="0"/>
              <a:t> </a:t>
            </a:r>
            <a:r>
              <a:rPr lang="en-US" dirty="0" err="1"/>
              <a:t>Hazırlama</a:t>
            </a:r>
            <a:r>
              <a:rPr lang="en-US" dirty="0"/>
              <a:t>” </a:t>
            </a:r>
            <a:r>
              <a:rPr lang="en-US" dirty="0" err="1"/>
              <a:t>etkinlik</a:t>
            </a:r>
            <a:r>
              <a:rPr lang="en-US" dirty="0"/>
              <a:t> </a:t>
            </a:r>
            <a:r>
              <a:rPr lang="en-US" dirty="0" err="1"/>
              <a:t>diyagramının</a:t>
            </a:r>
            <a:r>
              <a:rPr lang="en-US" dirty="0"/>
              <a:t> </a:t>
            </a:r>
            <a:r>
              <a:rPr lang="en-US" dirty="0" err="1"/>
              <a:t>kendi</a:t>
            </a:r>
            <a:r>
              <a:rPr lang="en-US" dirty="0"/>
              <a:t> </a:t>
            </a:r>
            <a:r>
              <a:rPr lang="en-US" dirty="0" err="1"/>
              <a:t>başlangıç</a:t>
            </a:r>
            <a:r>
              <a:rPr lang="en-US" dirty="0"/>
              <a:t> </a:t>
            </a:r>
            <a:r>
              <a:rPr lang="en-US" dirty="0" err="1"/>
              <a:t>ve</a:t>
            </a:r>
            <a:r>
              <a:rPr lang="en-US" dirty="0"/>
              <a:t> </a:t>
            </a:r>
            <a:r>
              <a:rPr lang="en-US" dirty="0" err="1"/>
              <a:t>etkinlik</a:t>
            </a:r>
            <a:r>
              <a:rPr lang="en-US" dirty="0"/>
              <a:t> son </a:t>
            </a:r>
            <a:r>
              <a:rPr lang="en-US" dirty="0" err="1"/>
              <a:t>düğümleri</a:t>
            </a:r>
            <a:r>
              <a:rPr lang="en-US" dirty="0"/>
              <a:t> </a:t>
            </a:r>
            <a:r>
              <a:rPr lang="en-US" dirty="0" err="1"/>
              <a:t>vardır</a:t>
            </a:r>
            <a:r>
              <a:rPr lang="en-US" dirty="0"/>
              <a:t>.</a:t>
            </a:r>
          </a:p>
          <a:p>
            <a:r>
              <a:rPr lang="en-US" dirty="0" err="1"/>
              <a:t>Etkinlik</a:t>
            </a:r>
            <a:r>
              <a:rPr lang="en-US" dirty="0"/>
              <a:t> son </a:t>
            </a:r>
            <a:r>
              <a:rPr lang="en-US" dirty="0" err="1"/>
              <a:t>düğümü</a:t>
            </a:r>
            <a:r>
              <a:rPr lang="en-US" dirty="0"/>
              <a:t> “</a:t>
            </a:r>
            <a:r>
              <a:rPr lang="en-US" dirty="0" err="1"/>
              <a:t>Anakart</a:t>
            </a:r>
            <a:r>
              <a:rPr lang="en-US" dirty="0"/>
              <a:t> </a:t>
            </a:r>
            <a:r>
              <a:rPr lang="en-US" dirty="0" err="1"/>
              <a:t>Hazırlama</a:t>
            </a:r>
            <a:r>
              <a:rPr lang="en-US" dirty="0"/>
              <a:t>” </a:t>
            </a:r>
            <a:r>
              <a:rPr lang="en-US" dirty="0" err="1"/>
              <a:t>işleminin</a:t>
            </a:r>
            <a:r>
              <a:rPr lang="en-US" dirty="0"/>
              <a:t> </a:t>
            </a:r>
            <a:r>
              <a:rPr lang="en-US" dirty="0" err="1"/>
              <a:t>sonunu</a:t>
            </a:r>
            <a:r>
              <a:rPr lang="en-US" dirty="0"/>
              <a:t> </a:t>
            </a:r>
            <a:r>
              <a:rPr lang="en-US" dirty="0" err="1"/>
              <a:t>işaret</a:t>
            </a:r>
            <a:r>
              <a:rPr lang="en-US" dirty="0"/>
              <a:t> </a:t>
            </a:r>
            <a:r>
              <a:rPr lang="en-US" dirty="0" err="1"/>
              <a:t>eder</a:t>
            </a:r>
            <a:r>
              <a:rPr lang="en-US" dirty="0"/>
              <a:t> </a:t>
            </a:r>
            <a:r>
              <a:rPr lang="en-US" dirty="0" err="1"/>
              <a:t>ancak</a:t>
            </a:r>
            <a:r>
              <a:rPr lang="en-US" dirty="0"/>
              <a:t> </a:t>
            </a:r>
            <a:r>
              <a:rPr lang="en-US" dirty="0" err="1"/>
              <a:t>bu</a:t>
            </a:r>
            <a:r>
              <a:rPr lang="en-US" dirty="0"/>
              <a:t>, </a:t>
            </a:r>
            <a:r>
              <a:rPr lang="en-US" dirty="0" err="1"/>
              <a:t>çağrı</a:t>
            </a:r>
            <a:r>
              <a:rPr lang="en-US" dirty="0"/>
              <a:t> </a:t>
            </a:r>
            <a:r>
              <a:rPr lang="en-US" dirty="0" err="1"/>
              <a:t>etkinliğinin</a:t>
            </a:r>
            <a:r>
              <a:rPr lang="en-US" dirty="0"/>
              <a:t> </a:t>
            </a:r>
            <a:r>
              <a:rPr lang="en-US" dirty="0" err="1"/>
              <a:t>tamamlandığı</a:t>
            </a:r>
            <a:r>
              <a:rPr lang="en-US" dirty="0"/>
              <a:t> </a:t>
            </a:r>
            <a:r>
              <a:rPr lang="en-US" dirty="0" err="1"/>
              <a:t>anlamına</a:t>
            </a:r>
            <a:r>
              <a:rPr lang="en-US" dirty="0"/>
              <a:t> </a:t>
            </a:r>
            <a:r>
              <a:rPr lang="en-US" dirty="0" err="1"/>
              <a:t>gelmez</a:t>
            </a:r>
            <a:r>
              <a:rPr lang="en-US" dirty="0"/>
              <a:t>.</a:t>
            </a:r>
          </a:p>
          <a:p>
            <a:endParaRPr lang="en-US" dirty="0"/>
          </a:p>
          <a:p>
            <a:r>
              <a:rPr lang="en-US" dirty="0"/>
              <a:t>“</a:t>
            </a:r>
            <a:r>
              <a:rPr lang="en-US" dirty="0" err="1"/>
              <a:t>Anakartı</a:t>
            </a:r>
            <a:r>
              <a:rPr lang="en-US" dirty="0"/>
              <a:t> </a:t>
            </a:r>
            <a:r>
              <a:rPr lang="en-US" dirty="0" err="1"/>
              <a:t>Hazırla</a:t>
            </a:r>
            <a:r>
              <a:rPr lang="en-US" dirty="0"/>
              <a:t>” </a:t>
            </a:r>
            <a:r>
              <a:rPr lang="en-US" dirty="0" err="1"/>
              <a:t>işlemi</a:t>
            </a:r>
            <a:r>
              <a:rPr lang="en-US" dirty="0"/>
              <a:t> </a:t>
            </a:r>
            <a:r>
              <a:rPr lang="en-US" dirty="0" err="1"/>
              <a:t>sona</a:t>
            </a:r>
            <a:r>
              <a:rPr lang="en-US" dirty="0"/>
              <a:t> </a:t>
            </a:r>
            <a:r>
              <a:rPr lang="en-US" dirty="0" err="1"/>
              <a:t>erdiğinde</a:t>
            </a:r>
            <a:r>
              <a:rPr lang="en-US" dirty="0"/>
              <a:t> </a:t>
            </a:r>
            <a:r>
              <a:rPr lang="en-US" dirty="0" err="1"/>
              <a:t>kontrol</a:t>
            </a:r>
            <a:r>
              <a:rPr lang="en-US" dirty="0"/>
              <a:t>, normal </a:t>
            </a:r>
            <a:r>
              <a:rPr lang="en-US" dirty="0" err="1"/>
              <a:t>şekilde</a:t>
            </a:r>
            <a:r>
              <a:rPr lang="en-US" dirty="0"/>
              <a:t> </a:t>
            </a:r>
            <a:r>
              <a:rPr lang="en-US" dirty="0" err="1"/>
              <a:t>devam</a:t>
            </a:r>
            <a:r>
              <a:rPr lang="en-US" dirty="0"/>
              <a:t> </a:t>
            </a:r>
            <a:r>
              <a:rPr lang="en-US" dirty="0" err="1"/>
              <a:t>eden</a:t>
            </a:r>
            <a:r>
              <a:rPr lang="en-US" dirty="0"/>
              <a:t> </a:t>
            </a:r>
            <a:r>
              <a:rPr lang="en-US" dirty="0" err="1"/>
              <a:t>arama</a:t>
            </a:r>
            <a:r>
              <a:rPr lang="en-US" dirty="0"/>
              <a:t> </a:t>
            </a:r>
            <a:r>
              <a:rPr lang="en-US" dirty="0" err="1"/>
              <a:t>etkinliğine</a:t>
            </a:r>
            <a:r>
              <a:rPr lang="en-US" dirty="0"/>
              <a:t> </a:t>
            </a:r>
            <a:r>
              <a:rPr lang="en-US" dirty="0" err="1"/>
              <a:t>geri</a:t>
            </a:r>
            <a:r>
              <a:rPr lang="en-US" dirty="0"/>
              <a:t> döner.</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25</a:t>
            </a:fld>
            <a:endParaRPr lang="tr-TR"/>
          </a:p>
        </p:txBody>
      </p:sp>
    </p:spTree>
    <p:extLst>
      <p:ext uri="{BB962C8B-B14F-4D97-AF65-F5344CB8AC3E}">
        <p14:creationId xmlns:p14="http://schemas.microsoft.com/office/powerpoint/2010/main" val="4056728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Yüzme</a:t>
            </a:r>
            <a:r>
              <a:rPr lang="en-US" dirty="0"/>
              <a:t> </a:t>
            </a:r>
            <a:r>
              <a:rPr lang="en-US" dirty="0" err="1"/>
              <a:t>şeridi</a:t>
            </a:r>
            <a:r>
              <a:rPr lang="en-US" dirty="0"/>
              <a:t> </a:t>
            </a:r>
            <a:r>
              <a:rPr lang="en-US" dirty="0" err="1"/>
              <a:t>veya</a:t>
            </a:r>
            <a:r>
              <a:rPr lang="en-US" dirty="0"/>
              <a:t> </a:t>
            </a:r>
            <a:r>
              <a:rPr lang="en-US" dirty="0" err="1"/>
              <a:t>etkinlik</a:t>
            </a:r>
            <a:r>
              <a:rPr lang="en-US" dirty="0"/>
              <a:t> </a:t>
            </a:r>
            <a:r>
              <a:rPr lang="en-US" dirty="0" err="1"/>
              <a:t>bölümü</a:t>
            </a:r>
            <a:r>
              <a:rPr lang="en-US" dirty="0"/>
              <a:t>, </a:t>
            </a:r>
            <a:r>
              <a:rPr lang="en-US" dirty="0" err="1"/>
              <a:t>bazı</a:t>
            </a:r>
            <a:r>
              <a:rPr lang="en-US" dirty="0"/>
              <a:t> </a:t>
            </a:r>
            <a:r>
              <a:rPr lang="en-US" dirty="0" err="1"/>
              <a:t>ortak</a:t>
            </a:r>
            <a:r>
              <a:rPr lang="en-US" dirty="0"/>
              <a:t> </a:t>
            </a:r>
            <a:r>
              <a:rPr lang="en-US" dirty="0" err="1"/>
              <a:t>özelliklere</a:t>
            </a:r>
            <a:r>
              <a:rPr lang="en-US" dirty="0"/>
              <a:t> </a:t>
            </a:r>
            <a:r>
              <a:rPr lang="en-US" dirty="0" err="1"/>
              <a:t>sahip</a:t>
            </a:r>
            <a:r>
              <a:rPr lang="en-US" dirty="0"/>
              <a:t> </a:t>
            </a:r>
            <a:r>
              <a:rPr lang="en-US" dirty="0" err="1"/>
              <a:t>eylemlerin</a:t>
            </a:r>
            <a:r>
              <a:rPr lang="en-US" dirty="0"/>
              <a:t> </a:t>
            </a:r>
            <a:r>
              <a:rPr lang="en-US" dirty="0" err="1"/>
              <a:t>belirlenmesine</a:t>
            </a:r>
            <a:r>
              <a:rPr lang="en-US" dirty="0"/>
              <a:t> </a:t>
            </a:r>
            <a:r>
              <a:rPr lang="en-US" dirty="0" err="1"/>
              <a:t>yönelik</a:t>
            </a:r>
            <a:r>
              <a:rPr lang="en-US" dirty="0"/>
              <a:t> </a:t>
            </a:r>
            <a:r>
              <a:rPr lang="en-US" dirty="0" err="1"/>
              <a:t>bir</a:t>
            </a:r>
            <a:r>
              <a:rPr lang="en-US" dirty="0"/>
              <a:t> </a:t>
            </a:r>
            <a:r>
              <a:rPr lang="en-US" dirty="0" err="1"/>
              <a:t>tür</a:t>
            </a:r>
            <a:r>
              <a:rPr lang="en-US" dirty="0"/>
              <a:t> </a:t>
            </a:r>
            <a:r>
              <a:rPr lang="en-US" dirty="0" err="1"/>
              <a:t>etkinlik</a:t>
            </a:r>
            <a:r>
              <a:rPr lang="en-US" dirty="0"/>
              <a:t> </a:t>
            </a:r>
            <a:r>
              <a:rPr lang="en-US" dirty="0" err="1"/>
              <a:t>grubudur</a:t>
            </a:r>
            <a:r>
              <a:rPr lang="en-US" dirty="0"/>
              <a:t>.</a:t>
            </a:r>
          </a:p>
          <a:p>
            <a:endParaRPr lang="en-US" dirty="0"/>
          </a:p>
          <a:p>
            <a:r>
              <a:rPr lang="en-US" dirty="0" err="1"/>
              <a:t>Yüzme</a:t>
            </a:r>
            <a:r>
              <a:rPr lang="en-US" dirty="0"/>
              <a:t> </a:t>
            </a:r>
            <a:r>
              <a:rPr lang="en-US" dirty="0" err="1"/>
              <a:t>şeridi</a:t>
            </a:r>
            <a:r>
              <a:rPr lang="en-US" dirty="0"/>
              <a:t> </a:t>
            </a:r>
            <a:r>
              <a:rPr lang="en-US" dirty="0" err="1"/>
              <a:t>üst</a:t>
            </a:r>
            <a:r>
              <a:rPr lang="en-US" dirty="0"/>
              <a:t> </a:t>
            </a:r>
            <a:r>
              <a:rPr lang="en-US" dirty="0" err="1"/>
              <a:t>kısımda</a:t>
            </a:r>
            <a:r>
              <a:rPr lang="en-US" dirty="0"/>
              <a:t> </a:t>
            </a:r>
            <a:r>
              <a:rPr lang="en-US" dirty="0" err="1"/>
              <a:t>sorumlu</a:t>
            </a:r>
            <a:r>
              <a:rPr lang="en-US" dirty="0"/>
              <a:t> </a:t>
            </a:r>
            <a:r>
              <a:rPr lang="en-US" dirty="0" err="1"/>
              <a:t>kişinin</a:t>
            </a:r>
            <a:r>
              <a:rPr lang="en-US" dirty="0"/>
              <a:t> </a:t>
            </a:r>
            <a:r>
              <a:rPr lang="en-US" dirty="0" err="1"/>
              <a:t>veya</a:t>
            </a:r>
            <a:r>
              <a:rPr lang="en-US" dirty="0"/>
              <a:t> </a:t>
            </a:r>
            <a:r>
              <a:rPr lang="en-US" dirty="0" err="1"/>
              <a:t>nesnenin</a:t>
            </a:r>
            <a:r>
              <a:rPr lang="en-US" dirty="0"/>
              <a:t> </a:t>
            </a:r>
            <a:r>
              <a:rPr lang="en-US" dirty="0" err="1"/>
              <a:t>adıyla</a:t>
            </a:r>
            <a:r>
              <a:rPr lang="en-US" dirty="0"/>
              <a:t> </a:t>
            </a:r>
            <a:r>
              <a:rPr lang="en-US" dirty="0" err="1"/>
              <a:t>etiketlenir</a:t>
            </a:r>
            <a:r>
              <a:rPr lang="en-US" dirty="0"/>
              <a:t>.</a:t>
            </a:r>
          </a:p>
          <a:p>
            <a:endParaRPr lang="en-US" dirty="0"/>
          </a:p>
          <a:p>
            <a:r>
              <a:rPr lang="en-US" dirty="0"/>
              <a:t>Her </a:t>
            </a:r>
            <a:r>
              <a:rPr lang="en-US" dirty="0" err="1"/>
              <a:t>şerit</a:t>
            </a:r>
            <a:r>
              <a:rPr lang="en-US" dirty="0"/>
              <a:t> </a:t>
            </a:r>
            <a:r>
              <a:rPr lang="en-US" dirty="0" err="1"/>
              <a:t>diğerlerinden</a:t>
            </a:r>
            <a:r>
              <a:rPr lang="en-US" dirty="0"/>
              <a:t> </a:t>
            </a:r>
            <a:r>
              <a:rPr lang="en-US" dirty="0" err="1"/>
              <a:t>düz</a:t>
            </a:r>
            <a:r>
              <a:rPr lang="en-US" dirty="0"/>
              <a:t> </a:t>
            </a:r>
            <a:r>
              <a:rPr lang="en-US" dirty="0" err="1"/>
              <a:t>dikey</a:t>
            </a:r>
            <a:r>
              <a:rPr lang="en-US" dirty="0"/>
              <a:t> </a:t>
            </a:r>
            <a:r>
              <a:rPr lang="en-US" dirty="0" err="1"/>
              <a:t>ve</a:t>
            </a:r>
            <a:r>
              <a:rPr lang="en-US" dirty="0"/>
              <a:t> </a:t>
            </a:r>
            <a:r>
              <a:rPr lang="en-US" dirty="0" err="1"/>
              <a:t>yatay</a:t>
            </a:r>
            <a:r>
              <a:rPr lang="en-US" dirty="0"/>
              <a:t> </a:t>
            </a:r>
            <a:r>
              <a:rPr lang="en-US" dirty="0" err="1"/>
              <a:t>çizgilerle</a:t>
            </a:r>
            <a:r>
              <a:rPr lang="en-US" dirty="0"/>
              <a:t> </a:t>
            </a:r>
            <a:r>
              <a:rPr lang="en-US" dirty="0" err="1"/>
              <a:t>ayrılmıştır</a:t>
            </a:r>
            <a:r>
              <a:rPr lang="en-US" dirty="0"/>
              <a:t>.</a:t>
            </a:r>
          </a:p>
          <a:p>
            <a:r>
              <a:rPr lang="en-US" dirty="0"/>
              <a:t>Bu </a:t>
            </a:r>
            <a:r>
              <a:rPr lang="en-US" dirty="0" err="1"/>
              <a:t>nedenle</a:t>
            </a:r>
            <a:r>
              <a:rPr lang="en-US" dirty="0"/>
              <a:t> </a:t>
            </a:r>
            <a:r>
              <a:rPr lang="en-US" dirty="0" err="1"/>
              <a:t>yüzme</a:t>
            </a:r>
            <a:r>
              <a:rPr lang="en-US" dirty="0"/>
              <a:t> </a:t>
            </a:r>
            <a:r>
              <a:rPr lang="en-US" dirty="0" err="1"/>
              <a:t>şeritleri</a:t>
            </a:r>
            <a:r>
              <a:rPr lang="en-US" dirty="0"/>
              <a:t> </a:t>
            </a:r>
            <a:r>
              <a:rPr lang="en-US" dirty="0" err="1"/>
              <a:t>yatay</a:t>
            </a:r>
            <a:r>
              <a:rPr lang="en-US" dirty="0"/>
              <a:t> </a:t>
            </a:r>
            <a:r>
              <a:rPr lang="en-US" dirty="0" err="1"/>
              <a:t>veya</a:t>
            </a:r>
            <a:r>
              <a:rPr lang="en-US" dirty="0"/>
              <a:t> </a:t>
            </a:r>
            <a:r>
              <a:rPr lang="en-US" dirty="0" err="1"/>
              <a:t>dikey</a:t>
            </a:r>
            <a:r>
              <a:rPr lang="en-US" dirty="0"/>
              <a:t> </a:t>
            </a:r>
            <a:r>
              <a:rPr lang="en-US" dirty="0" err="1"/>
              <a:t>olabilir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26</a:t>
            </a:fld>
            <a:endParaRPr lang="tr-TR"/>
          </a:p>
        </p:txBody>
      </p:sp>
    </p:spTree>
    <p:extLst>
      <p:ext uri="{BB962C8B-B14F-4D97-AF65-F5344CB8AC3E}">
        <p14:creationId xmlns:p14="http://schemas.microsoft.com/office/powerpoint/2010/main" val="3098344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Her </a:t>
            </a:r>
            <a:r>
              <a:rPr lang="en-US" dirty="0" err="1"/>
              <a:t>aktivite</a:t>
            </a:r>
            <a:r>
              <a:rPr lang="en-US" dirty="0"/>
              <a:t> tam </a:t>
            </a:r>
            <a:r>
              <a:rPr lang="en-US" dirty="0" err="1"/>
              <a:t>olarak</a:t>
            </a:r>
            <a:r>
              <a:rPr lang="en-US" dirty="0"/>
              <a:t> </a:t>
            </a:r>
            <a:r>
              <a:rPr lang="en-US" dirty="0" err="1"/>
              <a:t>bir</a:t>
            </a:r>
            <a:r>
              <a:rPr lang="en-US" dirty="0"/>
              <a:t> </a:t>
            </a:r>
            <a:r>
              <a:rPr lang="en-GB" sz="1200" dirty="0"/>
              <a:t>Swim Lane</a:t>
            </a:r>
            <a:r>
              <a:rPr lang="tr-TR" sz="1200" dirty="0"/>
              <a:t> e </a:t>
            </a:r>
            <a:r>
              <a:rPr lang="en-US" dirty="0" err="1"/>
              <a:t>aittir</a:t>
            </a:r>
            <a:r>
              <a:rPr lang="en-US" dirty="0"/>
              <a:t> </a:t>
            </a:r>
            <a:r>
              <a:rPr lang="en-US" dirty="0" err="1"/>
              <a:t>ancak</a:t>
            </a:r>
            <a:r>
              <a:rPr lang="en-US" dirty="0"/>
              <a:t> </a:t>
            </a:r>
            <a:r>
              <a:rPr lang="en-US" dirty="0" err="1"/>
              <a:t>kenarlar</a:t>
            </a:r>
            <a:r>
              <a:rPr lang="en-US" dirty="0"/>
              <a:t> </a:t>
            </a:r>
            <a:r>
              <a:rPr lang="en-US" dirty="0" err="1"/>
              <a:t>bölmeleri</a:t>
            </a:r>
            <a:r>
              <a:rPr lang="en-US" dirty="0"/>
              <a:t> </a:t>
            </a:r>
            <a:r>
              <a:rPr lang="en-US" dirty="0" err="1"/>
              <a:t>serbestçe</a:t>
            </a:r>
            <a:r>
              <a:rPr lang="en-US" dirty="0"/>
              <a:t> </a:t>
            </a:r>
            <a:r>
              <a:rPr lang="en-US" dirty="0" err="1"/>
              <a:t>geçebilir</a:t>
            </a:r>
            <a:r>
              <a:rPr lang="en-US" dirty="0"/>
              <a:t>.</a:t>
            </a:r>
          </a:p>
          <a:p>
            <a:endParaRPr lang="en-US" dirty="0"/>
          </a:p>
          <a:p>
            <a:r>
              <a:rPr lang="en-US" sz="1200" dirty="0"/>
              <a:t>Partition</a:t>
            </a:r>
            <a:r>
              <a:rPr lang="tr-TR" sz="1200" dirty="0" err="1"/>
              <a:t>lar</a:t>
            </a:r>
            <a:r>
              <a:rPr lang="en-US" dirty="0"/>
              <a:t> </a:t>
            </a:r>
            <a:r>
              <a:rPr lang="en-US" dirty="0" err="1"/>
              <a:t>kullanışlıdır</a:t>
            </a:r>
            <a:r>
              <a:rPr lang="en-US" dirty="0"/>
              <a:t> </a:t>
            </a:r>
            <a:r>
              <a:rPr lang="en-US" dirty="0" err="1"/>
              <a:t>çünkü</a:t>
            </a:r>
            <a:r>
              <a:rPr lang="en-US" dirty="0"/>
              <a:t> </a:t>
            </a:r>
            <a:r>
              <a:rPr lang="en-US" dirty="0" err="1"/>
              <a:t>bir</a:t>
            </a:r>
            <a:r>
              <a:rPr lang="en-US" dirty="0"/>
              <a:t> </a:t>
            </a:r>
            <a:r>
              <a:rPr lang="en-US" dirty="0" err="1"/>
              <a:t>etkinliğin</a:t>
            </a:r>
            <a:r>
              <a:rPr lang="en-US" dirty="0"/>
              <a:t> </a:t>
            </a:r>
            <a:r>
              <a:rPr lang="en-US" dirty="0" err="1"/>
              <a:t>eylemlerini</a:t>
            </a:r>
            <a:r>
              <a:rPr lang="en-US" dirty="0"/>
              <a:t>, </a:t>
            </a:r>
            <a:r>
              <a:rPr lang="en-US" dirty="0" err="1"/>
              <a:t>eylemleri</a:t>
            </a:r>
            <a:r>
              <a:rPr lang="en-US" dirty="0"/>
              <a:t> </a:t>
            </a:r>
            <a:r>
              <a:rPr lang="en-US" dirty="0" err="1"/>
              <a:t>gerçekleştiren</a:t>
            </a:r>
            <a:r>
              <a:rPr lang="en-US" dirty="0"/>
              <a:t> </a:t>
            </a:r>
            <a:r>
              <a:rPr lang="en-US" dirty="0" err="1"/>
              <a:t>farklı</a:t>
            </a:r>
            <a:r>
              <a:rPr lang="en-US" dirty="0"/>
              <a:t> </a:t>
            </a:r>
            <a:r>
              <a:rPr lang="en-US" dirty="0" err="1"/>
              <a:t>nesnelere</a:t>
            </a:r>
            <a:r>
              <a:rPr lang="en-US" dirty="0"/>
              <a:t> </a:t>
            </a:r>
            <a:r>
              <a:rPr lang="en-US" dirty="0" err="1"/>
              <a:t>veya</a:t>
            </a:r>
            <a:r>
              <a:rPr lang="en-US" dirty="0"/>
              <a:t> </a:t>
            </a:r>
            <a:r>
              <a:rPr lang="en-US" dirty="0" err="1"/>
              <a:t>iş</a:t>
            </a:r>
            <a:r>
              <a:rPr lang="en-US" dirty="0"/>
              <a:t> </a:t>
            </a:r>
            <a:r>
              <a:rPr lang="en-US" dirty="0" err="1"/>
              <a:t>rollerine</a:t>
            </a:r>
            <a:r>
              <a:rPr lang="en-US" dirty="0"/>
              <a:t> </a:t>
            </a:r>
            <a:r>
              <a:rPr lang="en-US" dirty="0" err="1"/>
              <a:t>karşılık</a:t>
            </a:r>
            <a:r>
              <a:rPr lang="en-US" dirty="0"/>
              <a:t> </a:t>
            </a:r>
            <a:r>
              <a:rPr lang="en-US" dirty="0" err="1"/>
              <a:t>gelen</a:t>
            </a:r>
            <a:r>
              <a:rPr lang="en-US" dirty="0"/>
              <a:t> </a:t>
            </a:r>
            <a:r>
              <a:rPr lang="en-US" dirty="0" err="1"/>
              <a:t>alanlar</a:t>
            </a:r>
            <a:r>
              <a:rPr lang="en-US" dirty="0"/>
              <a:t> </a:t>
            </a:r>
            <a:r>
              <a:rPr lang="en-US" dirty="0" err="1"/>
              <a:t>halinde</a:t>
            </a:r>
            <a:r>
              <a:rPr lang="en-US" dirty="0"/>
              <a:t> </a:t>
            </a:r>
            <a:r>
              <a:rPr lang="en-US" dirty="0" err="1"/>
              <a:t>düzenlerler</a:t>
            </a:r>
            <a:r>
              <a:rPr lang="en-US" dirty="0"/>
              <a:t>, </a:t>
            </a:r>
            <a:r>
              <a:rPr lang="en-US" dirty="0" err="1"/>
              <a:t>ancak</a:t>
            </a:r>
            <a:r>
              <a:rPr lang="en-US" dirty="0"/>
              <a:t> </a:t>
            </a:r>
            <a:r>
              <a:rPr lang="en-US" dirty="0" err="1"/>
              <a:t>aynı</a:t>
            </a:r>
            <a:r>
              <a:rPr lang="en-US" dirty="0"/>
              <a:t> </a:t>
            </a:r>
            <a:r>
              <a:rPr lang="en-US" dirty="0" err="1"/>
              <a:t>zamanda</a:t>
            </a:r>
            <a:r>
              <a:rPr lang="en-US" dirty="0"/>
              <a:t> </a:t>
            </a:r>
            <a:r>
              <a:rPr lang="en-US" dirty="0" err="1"/>
              <a:t>diyagramı</a:t>
            </a:r>
            <a:r>
              <a:rPr lang="en-US" dirty="0"/>
              <a:t> </a:t>
            </a:r>
            <a:r>
              <a:rPr lang="en-US" dirty="0" err="1"/>
              <a:t>uzatabilirler</a:t>
            </a:r>
            <a:r>
              <a:rPr lang="en-US" dirty="0"/>
              <a:t>.</a:t>
            </a:r>
          </a:p>
          <a:p>
            <a:endParaRPr lang="en-US" dirty="0"/>
          </a:p>
          <a:p>
            <a:r>
              <a:rPr lang="en-US" sz="1200" i="1" dirty="0">
                <a:solidFill>
                  <a:schemeClr val="tx2">
                    <a:lumMod val="60000"/>
                    <a:lumOff val="40000"/>
                  </a:schemeClr>
                </a:solidFill>
              </a:rPr>
              <a:t>swim lane</a:t>
            </a:r>
            <a:r>
              <a:rPr lang="tr-TR" sz="1200" i="1" dirty="0">
                <a:solidFill>
                  <a:schemeClr val="tx2">
                    <a:lumMod val="60000"/>
                    <a:lumOff val="40000"/>
                  </a:schemeClr>
                </a:solidFill>
              </a:rPr>
              <a:t> </a:t>
            </a:r>
            <a:r>
              <a:rPr lang="en-US" dirty="0" err="1"/>
              <a:t>kullanıyorsanız</a:t>
            </a:r>
            <a:r>
              <a:rPr lang="en-US" dirty="0"/>
              <a:t> </a:t>
            </a:r>
            <a:r>
              <a:rPr lang="en-US" dirty="0" err="1"/>
              <a:t>sistem</a:t>
            </a:r>
            <a:r>
              <a:rPr lang="en-US" dirty="0"/>
              <a:t> </a:t>
            </a:r>
            <a:r>
              <a:rPr lang="en-US" dirty="0" err="1"/>
              <a:t>sınırını</a:t>
            </a:r>
            <a:r>
              <a:rPr lang="en-US" dirty="0"/>
              <a:t> </a:t>
            </a:r>
            <a:r>
              <a:rPr lang="en-US" dirty="0" err="1"/>
              <a:t>tanımlamak</a:t>
            </a:r>
            <a:r>
              <a:rPr lang="en-US" dirty="0"/>
              <a:t> </a:t>
            </a:r>
            <a:r>
              <a:rPr lang="en-US" dirty="0" err="1"/>
              <a:t>için</a:t>
            </a:r>
            <a:r>
              <a:rPr lang="en-US" dirty="0"/>
              <a:t> "</a:t>
            </a:r>
            <a:r>
              <a:rPr lang="en-US" dirty="0" err="1"/>
              <a:t>aktivite</a:t>
            </a:r>
            <a:r>
              <a:rPr lang="en-US" dirty="0"/>
              <a:t> </a:t>
            </a:r>
            <a:r>
              <a:rPr lang="en-US" dirty="0" err="1"/>
              <a:t>bileşenini</a:t>
            </a:r>
            <a:r>
              <a:rPr lang="en-US" dirty="0"/>
              <a:t>" </a:t>
            </a:r>
            <a:r>
              <a:rPr lang="en-US" dirty="0" err="1"/>
              <a:t>çizmenize</a:t>
            </a:r>
            <a:r>
              <a:rPr lang="en-US" dirty="0"/>
              <a:t> </a:t>
            </a:r>
            <a:r>
              <a:rPr lang="en-US" dirty="0" err="1"/>
              <a:t>gerek</a:t>
            </a:r>
            <a:r>
              <a:rPr lang="en-US" dirty="0"/>
              <a:t> </a:t>
            </a:r>
            <a:r>
              <a:rPr lang="en-US" dirty="0" err="1"/>
              <a:t>yoktur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27</a:t>
            </a:fld>
            <a:endParaRPr lang="tr-TR"/>
          </a:p>
        </p:txBody>
      </p:sp>
    </p:spTree>
    <p:extLst>
      <p:ext uri="{BB962C8B-B14F-4D97-AF65-F5344CB8AC3E}">
        <p14:creationId xmlns:p14="http://schemas.microsoft.com/office/powerpoint/2010/main" val="3541318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Yüzme</a:t>
            </a:r>
            <a:r>
              <a:rPr lang="en-US" dirty="0"/>
              <a:t> </a:t>
            </a:r>
            <a:r>
              <a:rPr lang="en-US" dirty="0" err="1"/>
              <a:t>şeritlerinin</a:t>
            </a:r>
            <a:r>
              <a:rPr lang="en-US" dirty="0"/>
              <a:t> </a:t>
            </a:r>
            <a:r>
              <a:rPr lang="en-US" dirty="0" err="1"/>
              <a:t>özellikleri</a:t>
            </a:r>
            <a:r>
              <a:rPr lang="en-US" dirty="0"/>
              <a:t> </a:t>
            </a:r>
            <a:r>
              <a:rPr lang="en-US" dirty="0" err="1"/>
              <a:t>şunlardır</a:t>
            </a:r>
            <a:r>
              <a:rPr lang="en-US" dirty="0"/>
              <a:t>:</a:t>
            </a:r>
          </a:p>
          <a:p>
            <a:r>
              <a:rPr lang="en-US" dirty="0"/>
              <a:t>Her </a:t>
            </a:r>
            <a:r>
              <a:rPr lang="en-US" dirty="0" err="1"/>
              <a:t>eylem</a:t>
            </a:r>
            <a:r>
              <a:rPr lang="en-US" dirty="0"/>
              <a:t> </a:t>
            </a:r>
            <a:r>
              <a:rPr lang="en-US" dirty="0" err="1"/>
              <a:t>bir</a:t>
            </a:r>
            <a:r>
              <a:rPr lang="en-US" dirty="0"/>
              <a:t> </a:t>
            </a:r>
            <a:r>
              <a:rPr lang="en-US" sz="1200" i="1" dirty="0">
                <a:solidFill>
                  <a:schemeClr val="tx2">
                    <a:lumMod val="60000"/>
                    <a:lumOff val="40000"/>
                  </a:schemeClr>
                </a:solidFill>
              </a:rPr>
              <a:t>swim lane</a:t>
            </a:r>
            <a:r>
              <a:rPr lang="tr-TR" sz="1200" i="1" dirty="0">
                <a:solidFill>
                  <a:schemeClr val="tx2">
                    <a:lumMod val="60000"/>
                    <a:lumOff val="40000"/>
                  </a:schemeClr>
                </a:solidFill>
              </a:rPr>
              <a:t> e </a:t>
            </a:r>
            <a:r>
              <a:rPr lang="en-US" dirty="0" err="1"/>
              <a:t>atanır</a:t>
            </a:r>
            <a:r>
              <a:rPr lang="en-US" dirty="0"/>
              <a:t>.</a:t>
            </a:r>
          </a:p>
          <a:p>
            <a:r>
              <a:rPr lang="en-US" dirty="0" err="1"/>
              <a:t>Etkinlik</a:t>
            </a:r>
            <a:r>
              <a:rPr lang="en-US" dirty="0"/>
              <a:t> </a:t>
            </a:r>
            <a:r>
              <a:rPr lang="en-US" dirty="0" err="1"/>
              <a:t>akışları</a:t>
            </a:r>
            <a:r>
              <a:rPr lang="en-US" dirty="0"/>
              <a:t> </a:t>
            </a:r>
            <a:r>
              <a:rPr lang="en-US" dirty="0" err="1"/>
              <a:t>şeritleri</a:t>
            </a:r>
            <a:r>
              <a:rPr lang="en-US" dirty="0"/>
              <a:t> </a:t>
            </a:r>
            <a:r>
              <a:rPr lang="en-US" dirty="0" err="1"/>
              <a:t>geçebilir</a:t>
            </a:r>
            <a:r>
              <a:rPr lang="en-US" dirty="0"/>
              <a:t>.</a:t>
            </a:r>
          </a:p>
          <a:p>
            <a:r>
              <a:rPr lang="en-US" sz="1200" i="1" dirty="0">
                <a:solidFill>
                  <a:schemeClr val="tx2">
                    <a:lumMod val="60000"/>
                    <a:lumOff val="40000"/>
                  </a:schemeClr>
                </a:solidFill>
              </a:rPr>
              <a:t>swim lane</a:t>
            </a:r>
            <a:r>
              <a:rPr lang="tr-TR" sz="1200" i="1" dirty="0" err="1">
                <a:solidFill>
                  <a:schemeClr val="tx2">
                    <a:lumMod val="60000"/>
                    <a:lumOff val="40000"/>
                  </a:schemeClr>
                </a:solidFill>
              </a:rPr>
              <a:t>ler</a:t>
            </a:r>
            <a:r>
              <a:rPr lang="tr-TR" sz="1200" i="1" dirty="0">
                <a:solidFill>
                  <a:schemeClr val="tx2">
                    <a:lumMod val="60000"/>
                    <a:lumOff val="40000"/>
                  </a:schemeClr>
                </a:solidFill>
              </a:rPr>
              <a:t>  </a:t>
            </a:r>
            <a:r>
              <a:rPr lang="en-US" dirty="0" err="1"/>
              <a:t>sahiplik</a:t>
            </a:r>
            <a:r>
              <a:rPr lang="en-US" dirty="0"/>
              <a:t> </a:t>
            </a:r>
            <a:r>
              <a:rPr lang="en-US" dirty="0" err="1"/>
              <a:t>hiyerarşisini</a:t>
            </a:r>
            <a:r>
              <a:rPr lang="en-US" dirty="0"/>
              <a:t> </a:t>
            </a:r>
            <a:r>
              <a:rPr lang="en-US" dirty="0" err="1"/>
              <a:t>değiştirmez</a:t>
            </a:r>
            <a:r>
              <a:rPr lang="en-US" dirty="0"/>
              <a:t>.</a:t>
            </a:r>
          </a:p>
          <a:p>
            <a:r>
              <a:rPr lang="en-US" dirty="0"/>
              <a:t>Bir </a:t>
            </a:r>
            <a:r>
              <a:rPr lang="en-US" dirty="0" err="1"/>
              <a:t>sınıfa</a:t>
            </a:r>
            <a:r>
              <a:rPr lang="en-US" dirty="0"/>
              <a:t> (</a:t>
            </a:r>
            <a:r>
              <a:rPr lang="en-US" dirty="0" err="1"/>
              <a:t>yalnızca</a:t>
            </a:r>
            <a:r>
              <a:rPr lang="en-US" dirty="0"/>
              <a:t>) </a:t>
            </a:r>
            <a:r>
              <a:rPr lang="en-US" dirty="0" err="1"/>
              <a:t>yüzme</a:t>
            </a:r>
            <a:r>
              <a:rPr lang="en-US" dirty="0"/>
              <a:t> </a:t>
            </a:r>
            <a:r>
              <a:rPr lang="en-US" dirty="0" err="1"/>
              <a:t>kulvarı</a:t>
            </a:r>
            <a:r>
              <a:rPr lang="en-US" dirty="0"/>
              <a:t> </a:t>
            </a:r>
            <a:r>
              <a:rPr lang="en-US" dirty="0" err="1"/>
              <a:t>ilişkisi</a:t>
            </a:r>
            <a:r>
              <a:rPr lang="en-US" dirty="0"/>
              <a:t> (</a:t>
            </a:r>
            <a:r>
              <a:rPr lang="en-US" dirty="0" err="1"/>
              <a:t>alan</a:t>
            </a:r>
            <a:r>
              <a:rPr lang="en-US" dirty="0"/>
              <a:t> </a:t>
            </a:r>
            <a:r>
              <a:rPr lang="en-US" dirty="0" err="1"/>
              <a:t>popülasyonunu</a:t>
            </a:r>
            <a:r>
              <a:rPr lang="en-US" dirty="0"/>
              <a:t> </a:t>
            </a:r>
            <a:r>
              <a:rPr lang="en-US" dirty="0" err="1"/>
              <a:t>temsil</a:t>
            </a:r>
            <a:r>
              <a:rPr lang="en-US" dirty="0"/>
              <a:t> </a:t>
            </a:r>
            <a:r>
              <a:rPr lang="en-US" dirty="0" err="1"/>
              <a:t>eder</a:t>
            </a:r>
            <a:r>
              <a:rPr lang="en-US" dirty="0"/>
              <a:t>), </a:t>
            </a:r>
            <a:r>
              <a:rPr lang="en-US" dirty="0" err="1"/>
              <a:t>sınıf</a:t>
            </a:r>
            <a:r>
              <a:rPr lang="en-US" dirty="0"/>
              <a:t> </a:t>
            </a:r>
            <a:r>
              <a:rPr lang="en-US" dirty="0" err="1"/>
              <a:t>tarayıcıdan</a:t>
            </a:r>
            <a:r>
              <a:rPr lang="en-US" dirty="0"/>
              <a:t> </a:t>
            </a:r>
            <a:r>
              <a:rPr lang="en-US" dirty="0" err="1"/>
              <a:t>yüzme</a:t>
            </a:r>
            <a:r>
              <a:rPr lang="en-US" dirty="0"/>
              <a:t> </a:t>
            </a:r>
            <a:r>
              <a:rPr lang="en-US" dirty="0" err="1"/>
              <a:t>kulvarı</a:t>
            </a:r>
            <a:r>
              <a:rPr lang="en-US" dirty="0"/>
              <a:t> </a:t>
            </a:r>
            <a:r>
              <a:rPr lang="en-US" dirty="0" err="1"/>
              <a:t>adı</a:t>
            </a:r>
            <a:r>
              <a:rPr lang="en-US" dirty="0"/>
              <a:t> </a:t>
            </a:r>
            <a:r>
              <a:rPr lang="en-US" dirty="0" err="1"/>
              <a:t>bölmesine</a:t>
            </a:r>
            <a:r>
              <a:rPr lang="en-US" dirty="0"/>
              <a:t> </a:t>
            </a:r>
            <a:r>
              <a:rPr lang="en-US" dirty="0" err="1"/>
              <a:t>sürüklenerek</a:t>
            </a:r>
            <a:r>
              <a:rPr lang="en-US" dirty="0"/>
              <a:t> </a:t>
            </a:r>
            <a:r>
              <a:rPr lang="en-US" dirty="0" err="1"/>
              <a:t>oluşturulabilir</a:t>
            </a:r>
            <a:r>
              <a:rPr lang="en-US" dirty="0"/>
              <a:t>.</a:t>
            </a:r>
          </a:p>
          <a:p>
            <a:r>
              <a:rPr lang="en-US" dirty="0" err="1"/>
              <a:t>Yüzme</a:t>
            </a:r>
            <a:r>
              <a:rPr lang="en-US" dirty="0"/>
              <a:t> </a:t>
            </a:r>
            <a:r>
              <a:rPr lang="en-US" dirty="0" err="1"/>
              <a:t>şeritlerinin</a:t>
            </a:r>
            <a:r>
              <a:rPr lang="en-US" dirty="0"/>
              <a:t> </a:t>
            </a:r>
            <a:r>
              <a:rPr lang="en-US" dirty="0" err="1"/>
              <a:t>göreceli</a:t>
            </a:r>
            <a:r>
              <a:rPr lang="en-US" dirty="0"/>
              <a:t> </a:t>
            </a:r>
            <a:r>
              <a:rPr lang="en-US" dirty="0" err="1"/>
              <a:t>sıralamasının</a:t>
            </a:r>
            <a:r>
              <a:rPr lang="en-US" dirty="0"/>
              <a:t> </a:t>
            </a:r>
            <a:r>
              <a:rPr lang="en-US" dirty="0" err="1"/>
              <a:t>anlamsal</a:t>
            </a:r>
            <a:r>
              <a:rPr lang="en-US" dirty="0"/>
              <a:t> </a:t>
            </a:r>
            <a:r>
              <a:rPr lang="en-US" dirty="0" err="1"/>
              <a:t>bir</a:t>
            </a:r>
            <a:r>
              <a:rPr lang="en-US" dirty="0"/>
              <a:t> </a:t>
            </a:r>
            <a:r>
              <a:rPr lang="en-US" dirty="0" err="1"/>
              <a:t>önemi</a:t>
            </a:r>
            <a:r>
              <a:rPr lang="en-US" dirty="0"/>
              <a:t> </a:t>
            </a:r>
            <a:r>
              <a:rPr lang="en-US" dirty="0" err="1"/>
              <a:t>yoktur</a:t>
            </a:r>
            <a:r>
              <a:rPr lang="en-US" dirty="0"/>
              <a:t>.</a:t>
            </a:r>
          </a:p>
          <a:p>
            <a:r>
              <a:rPr lang="en-US" dirty="0"/>
              <a:t>Bir </a:t>
            </a:r>
            <a:r>
              <a:rPr lang="en-US" dirty="0" err="1"/>
              <a:t>aktivite</a:t>
            </a:r>
            <a:r>
              <a:rPr lang="en-US" dirty="0"/>
              <a:t> </a:t>
            </a:r>
            <a:r>
              <a:rPr lang="en-US" dirty="0" err="1"/>
              <a:t>akış</a:t>
            </a:r>
            <a:r>
              <a:rPr lang="en-US" dirty="0"/>
              <a:t> </a:t>
            </a:r>
            <a:r>
              <a:rPr lang="en-US" dirty="0" err="1"/>
              <a:t>yolunun</a:t>
            </a:r>
            <a:r>
              <a:rPr lang="en-US" dirty="0"/>
              <a:t> </a:t>
            </a:r>
            <a:r>
              <a:rPr lang="en-US" dirty="0" err="1"/>
              <a:t>yönlendirilmesinin</a:t>
            </a:r>
            <a:r>
              <a:rPr lang="en-US" dirty="0"/>
              <a:t> </a:t>
            </a:r>
            <a:r>
              <a:rPr lang="en-US" dirty="0" err="1"/>
              <a:t>hiçbir</a:t>
            </a:r>
            <a:r>
              <a:rPr lang="en-US" dirty="0"/>
              <a:t> </a:t>
            </a:r>
            <a:r>
              <a:rPr lang="en-US" dirty="0" err="1"/>
              <a:t>önemi</a:t>
            </a:r>
            <a:r>
              <a:rPr lang="en-US" dirty="0"/>
              <a:t> </a:t>
            </a:r>
            <a:r>
              <a:rPr lang="en-US" dirty="0" err="1"/>
              <a:t>yoktur</a:t>
            </a:r>
            <a:r>
              <a:rPr lang="en-US" dirty="0"/>
              <a:t>.</a:t>
            </a:r>
          </a:p>
          <a:p>
            <a:r>
              <a:rPr lang="en-US" dirty="0" err="1"/>
              <a:t>İç</a:t>
            </a:r>
            <a:r>
              <a:rPr lang="en-US" dirty="0"/>
              <a:t> </a:t>
            </a:r>
            <a:r>
              <a:rPr lang="en-US" dirty="0" err="1"/>
              <a:t>davranışı</a:t>
            </a:r>
            <a:r>
              <a:rPr lang="en-US" dirty="0"/>
              <a:t> </a:t>
            </a:r>
            <a:r>
              <a:rPr lang="en-US" dirty="0" err="1"/>
              <a:t>temsil</a:t>
            </a:r>
            <a:r>
              <a:rPr lang="en-US" dirty="0"/>
              <a:t> </a:t>
            </a:r>
            <a:r>
              <a:rPr lang="en-US" dirty="0" err="1"/>
              <a:t>eden</a:t>
            </a:r>
            <a:r>
              <a:rPr lang="en-US" dirty="0"/>
              <a:t> </a:t>
            </a:r>
            <a:r>
              <a:rPr lang="en-US" dirty="0" err="1"/>
              <a:t>parçalar</a:t>
            </a:r>
            <a:r>
              <a:rPr lang="en-US" dirty="0"/>
              <a:t> </a:t>
            </a:r>
            <a:r>
              <a:rPr lang="en-US" dirty="0" err="1"/>
              <a:t>yüzme</a:t>
            </a:r>
            <a:r>
              <a:rPr lang="en-US" dirty="0"/>
              <a:t> </a:t>
            </a:r>
            <a:r>
              <a:rPr lang="en-US" dirty="0" err="1"/>
              <a:t>şeritlerinde</a:t>
            </a:r>
            <a:r>
              <a:rPr lang="en-US" dirty="0"/>
              <a:t> </a:t>
            </a:r>
            <a:r>
              <a:rPr lang="en-US" dirty="0" err="1"/>
              <a:t>belirtilebilir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30</a:t>
            </a:fld>
            <a:endParaRPr lang="tr-TR"/>
          </a:p>
        </p:txBody>
      </p:sp>
    </p:spTree>
    <p:extLst>
      <p:ext uri="{BB962C8B-B14F-4D97-AF65-F5344CB8AC3E}">
        <p14:creationId xmlns:p14="http://schemas.microsoft.com/office/powerpoint/2010/main" val="1349765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Hareketli</a:t>
            </a:r>
            <a:r>
              <a:rPr lang="en-US" dirty="0"/>
              <a:t> </a:t>
            </a:r>
            <a:r>
              <a:rPr lang="en-US" dirty="0" err="1"/>
              <a:t>Techtopia</a:t>
            </a:r>
            <a:r>
              <a:rPr lang="en-US" dirty="0"/>
              <a:t> </a:t>
            </a:r>
            <a:r>
              <a:rPr lang="en-US" dirty="0" err="1"/>
              <a:t>şehrinde</a:t>
            </a:r>
            <a:r>
              <a:rPr lang="en-US" dirty="0"/>
              <a:t>, </a:t>
            </a:r>
            <a:r>
              <a:rPr lang="en-US" dirty="0" err="1"/>
              <a:t>iki</a:t>
            </a:r>
            <a:r>
              <a:rPr lang="en-US" dirty="0"/>
              <a:t> </a:t>
            </a:r>
            <a:r>
              <a:rPr lang="en-US" dirty="0" err="1"/>
              <a:t>ikinci</a:t>
            </a:r>
            <a:r>
              <a:rPr lang="en-US" dirty="0"/>
              <a:t> </a:t>
            </a:r>
            <a:r>
              <a:rPr lang="en-US" dirty="0" err="1"/>
              <a:t>sınıf</a:t>
            </a:r>
            <a:r>
              <a:rPr lang="en-US" dirty="0"/>
              <a:t> </a:t>
            </a:r>
            <a:r>
              <a:rPr lang="en-US" dirty="0" err="1"/>
              <a:t>yazılım</a:t>
            </a:r>
            <a:r>
              <a:rPr lang="en-US" dirty="0"/>
              <a:t> </a:t>
            </a:r>
            <a:r>
              <a:rPr lang="en-US" dirty="0" err="1"/>
              <a:t>mühendisliği</a:t>
            </a:r>
            <a:r>
              <a:rPr lang="en-US" dirty="0"/>
              <a:t> </a:t>
            </a:r>
            <a:r>
              <a:rPr lang="en-US" dirty="0" err="1"/>
              <a:t>meraklısı</a:t>
            </a:r>
            <a:r>
              <a:rPr lang="en-US" dirty="0"/>
              <a:t> Alice </a:t>
            </a:r>
            <a:r>
              <a:rPr lang="en-US" dirty="0" err="1"/>
              <a:t>ve</a:t>
            </a:r>
            <a:r>
              <a:rPr lang="en-US" dirty="0"/>
              <a:t> Bob, </a:t>
            </a:r>
            <a:r>
              <a:rPr lang="en-US" dirty="0" err="1"/>
              <a:t>bir</a:t>
            </a:r>
            <a:r>
              <a:rPr lang="en-US" dirty="0"/>
              <a:t> ATM </a:t>
            </a:r>
            <a:r>
              <a:rPr lang="en-US" dirty="0" err="1"/>
              <a:t>makinesinin</a:t>
            </a:r>
            <a:r>
              <a:rPr lang="en-US" dirty="0"/>
              <a:t> </a:t>
            </a:r>
            <a:r>
              <a:rPr lang="en-US" dirty="0" err="1"/>
              <a:t>sırlarını</a:t>
            </a:r>
            <a:r>
              <a:rPr lang="en-US" dirty="0"/>
              <a:t> </a:t>
            </a:r>
            <a:r>
              <a:rPr lang="en-US" dirty="0" err="1"/>
              <a:t>açığa</a:t>
            </a:r>
            <a:r>
              <a:rPr lang="en-US" dirty="0"/>
              <a:t> </a:t>
            </a:r>
            <a:r>
              <a:rPr lang="en-US" dirty="0" err="1"/>
              <a:t>çıkarma</a:t>
            </a:r>
            <a:r>
              <a:rPr lang="en-US" dirty="0"/>
              <a:t> </a:t>
            </a:r>
            <a:r>
              <a:rPr lang="en-US" dirty="0" err="1"/>
              <a:t>görevine</a:t>
            </a:r>
            <a:r>
              <a:rPr lang="en-US" dirty="0"/>
              <a:t> </a:t>
            </a:r>
            <a:r>
              <a:rPr lang="en-US" dirty="0" err="1"/>
              <a:t>çıktılar</a:t>
            </a:r>
            <a:r>
              <a:rPr lang="en-US" dirty="0"/>
              <a:t>. Not </a:t>
            </a:r>
            <a:r>
              <a:rPr lang="en-US" dirty="0" err="1"/>
              <a:t>defterleri</a:t>
            </a:r>
            <a:r>
              <a:rPr lang="en-US" dirty="0"/>
              <a:t> </a:t>
            </a:r>
            <a:r>
              <a:rPr lang="en-US" dirty="0" err="1"/>
              <a:t>ve</a:t>
            </a:r>
            <a:r>
              <a:rPr lang="en-US" dirty="0"/>
              <a:t> </a:t>
            </a:r>
            <a:r>
              <a:rPr lang="en-US" dirty="0" err="1"/>
              <a:t>renkli</a:t>
            </a:r>
            <a:r>
              <a:rPr lang="en-US" dirty="0"/>
              <a:t> </a:t>
            </a:r>
            <a:r>
              <a:rPr lang="en-US" dirty="0" err="1"/>
              <a:t>kalemlerle</a:t>
            </a:r>
            <a:r>
              <a:rPr lang="en-US" dirty="0"/>
              <a:t> </a:t>
            </a:r>
            <a:r>
              <a:rPr lang="en-US" dirty="0" err="1"/>
              <a:t>donanmış</a:t>
            </a:r>
            <a:r>
              <a:rPr lang="en-US" dirty="0"/>
              <a:t> </a:t>
            </a:r>
            <a:r>
              <a:rPr lang="en-US" dirty="0" err="1"/>
              <a:t>olarak</a:t>
            </a:r>
            <a:r>
              <a:rPr lang="en-US" dirty="0"/>
              <a:t> </a:t>
            </a:r>
            <a:r>
              <a:rPr lang="en-US" dirty="0" err="1"/>
              <a:t>ATM'ye</a:t>
            </a:r>
            <a:r>
              <a:rPr lang="en-US" dirty="0"/>
              <a:t> </a:t>
            </a:r>
            <a:r>
              <a:rPr lang="en-US" dirty="0" err="1"/>
              <a:t>hayranlıkla</a:t>
            </a:r>
            <a:r>
              <a:rPr lang="en-US" dirty="0"/>
              <a:t> </a:t>
            </a:r>
            <a:r>
              <a:rPr lang="en-US" dirty="0" err="1"/>
              <a:t>yaklaştılar</a:t>
            </a:r>
            <a:r>
              <a:rPr lang="en-US" dirty="0"/>
              <a:t>. Alice ilk </a:t>
            </a:r>
            <a:r>
              <a:rPr lang="en-US" dirty="0" err="1"/>
              <a:t>önce</a:t>
            </a:r>
            <a:r>
              <a:rPr lang="en-US" dirty="0"/>
              <a:t> </a:t>
            </a:r>
            <a:r>
              <a:rPr lang="en-US" dirty="0" err="1"/>
              <a:t>banka</a:t>
            </a:r>
            <a:r>
              <a:rPr lang="en-US" dirty="0"/>
              <a:t> </a:t>
            </a:r>
            <a:r>
              <a:rPr lang="en-US" dirty="0" err="1"/>
              <a:t>kartını</a:t>
            </a:r>
            <a:r>
              <a:rPr lang="en-US" dirty="0"/>
              <a:t> </a:t>
            </a:r>
            <a:r>
              <a:rPr lang="en-US" dirty="0" err="1"/>
              <a:t>taktı</a:t>
            </a:r>
            <a:r>
              <a:rPr lang="en-US" dirty="0"/>
              <a:t> </a:t>
            </a:r>
            <a:r>
              <a:rPr lang="en-US" dirty="0" err="1"/>
              <a:t>ve</a:t>
            </a:r>
            <a:r>
              <a:rPr lang="en-US" dirty="0"/>
              <a:t> PIN </a:t>
            </a:r>
            <a:r>
              <a:rPr lang="en-US" dirty="0" err="1"/>
              <a:t>kodunu</a:t>
            </a:r>
            <a:r>
              <a:rPr lang="en-US" dirty="0"/>
              <a:t> </a:t>
            </a:r>
            <a:r>
              <a:rPr lang="en-US" dirty="0" err="1"/>
              <a:t>girerek</a:t>
            </a:r>
            <a:r>
              <a:rPr lang="en-US" dirty="0"/>
              <a:t> </a:t>
            </a:r>
            <a:r>
              <a:rPr lang="en-US" dirty="0" err="1"/>
              <a:t>makinenin</a:t>
            </a:r>
            <a:r>
              <a:rPr lang="en-US" dirty="0"/>
              <a:t> </a:t>
            </a:r>
            <a:r>
              <a:rPr lang="en-US" dirty="0" err="1"/>
              <a:t>bir</a:t>
            </a:r>
            <a:r>
              <a:rPr lang="en-US" dirty="0"/>
              <a:t> </a:t>
            </a:r>
            <a:r>
              <a:rPr lang="en-US" dirty="0" err="1"/>
              <a:t>menü</a:t>
            </a:r>
            <a:r>
              <a:rPr lang="en-US" dirty="0"/>
              <a:t> </a:t>
            </a:r>
            <a:r>
              <a:rPr lang="en-US" dirty="0" err="1"/>
              <a:t>görüntülemesini</a:t>
            </a:r>
            <a:r>
              <a:rPr lang="en-US" dirty="0"/>
              <a:t> </a:t>
            </a:r>
            <a:r>
              <a:rPr lang="en-US" dirty="0" err="1"/>
              <a:t>sağladı</a:t>
            </a:r>
            <a:r>
              <a:rPr lang="en-US" dirty="0"/>
              <a:t>. "</a:t>
            </a:r>
            <a:r>
              <a:rPr lang="en-US" dirty="0" err="1"/>
              <a:t>Nakit</a:t>
            </a:r>
            <a:r>
              <a:rPr lang="en-US" dirty="0"/>
              <a:t> </a:t>
            </a:r>
            <a:r>
              <a:rPr lang="en-US" dirty="0" err="1"/>
              <a:t>Çekme</a:t>
            </a:r>
            <a:r>
              <a:rPr lang="en-US" dirty="0"/>
              <a:t>" </a:t>
            </a:r>
            <a:r>
              <a:rPr lang="en-US" dirty="0" err="1"/>
              <a:t>seçeneğinin</a:t>
            </a:r>
            <a:r>
              <a:rPr lang="en-US" dirty="0"/>
              <a:t> </a:t>
            </a:r>
            <a:r>
              <a:rPr lang="en-US" dirty="0" err="1"/>
              <a:t>seçilmesinden</a:t>
            </a:r>
            <a:r>
              <a:rPr lang="en-US" dirty="0"/>
              <a:t> </a:t>
            </a:r>
            <a:r>
              <a:rPr lang="en-US" dirty="0" err="1"/>
              <a:t>istenilen</a:t>
            </a:r>
            <a:r>
              <a:rPr lang="en-US" dirty="0"/>
              <a:t> </a:t>
            </a:r>
            <a:r>
              <a:rPr lang="en-US" dirty="0" err="1"/>
              <a:t>tutarın</a:t>
            </a:r>
            <a:r>
              <a:rPr lang="en-US" dirty="0"/>
              <a:t> </a:t>
            </a:r>
            <a:r>
              <a:rPr lang="en-US" dirty="0" err="1"/>
              <a:t>girilmesine</a:t>
            </a:r>
            <a:r>
              <a:rPr lang="en-US" dirty="0"/>
              <a:t> </a:t>
            </a:r>
            <a:r>
              <a:rPr lang="en-US" dirty="0" err="1"/>
              <a:t>kadar</a:t>
            </a:r>
            <a:r>
              <a:rPr lang="en-US" dirty="0"/>
              <a:t> her </a:t>
            </a:r>
            <a:r>
              <a:rPr lang="en-US" dirty="0" err="1"/>
              <a:t>adımı</a:t>
            </a:r>
            <a:r>
              <a:rPr lang="en-US" dirty="0"/>
              <a:t> </a:t>
            </a:r>
            <a:r>
              <a:rPr lang="en-US" dirty="0" err="1"/>
              <a:t>titizlikle</a:t>
            </a:r>
            <a:r>
              <a:rPr lang="en-US" dirty="0"/>
              <a:t> </a:t>
            </a:r>
            <a:r>
              <a:rPr lang="en-US" dirty="0" err="1"/>
              <a:t>kaydettiler</a:t>
            </a:r>
            <a:r>
              <a:rPr lang="en-US" dirty="0"/>
              <a:t>. </a:t>
            </a:r>
            <a:r>
              <a:rPr lang="en-US" dirty="0" err="1"/>
              <a:t>Alice'in</a:t>
            </a:r>
            <a:r>
              <a:rPr lang="en-US" dirty="0"/>
              <a:t> </a:t>
            </a:r>
            <a:r>
              <a:rPr lang="en-US" dirty="0" err="1"/>
              <a:t>talebi</a:t>
            </a:r>
            <a:r>
              <a:rPr lang="en-US" dirty="0"/>
              <a:t> </a:t>
            </a:r>
            <a:r>
              <a:rPr lang="en-US" dirty="0" err="1"/>
              <a:t>işleme</a:t>
            </a:r>
            <a:r>
              <a:rPr lang="en-US" dirty="0"/>
              <a:t> </a:t>
            </a:r>
            <a:r>
              <a:rPr lang="en-US" dirty="0" err="1"/>
              <a:t>alınırken</a:t>
            </a:r>
            <a:r>
              <a:rPr lang="en-US" dirty="0"/>
              <a:t> </a:t>
            </a:r>
            <a:r>
              <a:rPr lang="en-US" dirty="0" err="1"/>
              <a:t>yeterli</a:t>
            </a:r>
            <a:r>
              <a:rPr lang="en-US" dirty="0"/>
              <a:t> </a:t>
            </a:r>
            <a:r>
              <a:rPr lang="en-US" dirty="0" err="1"/>
              <a:t>fon</a:t>
            </a:r>
            <a:r>
              <a:rPr lang="en-US" dirty="0"/>
              <a:t> </a:t>
            </a:r>
            <a:r>
              <a:rPr lang="en-US" dirty="0" err="1"/>
              <a:t>olup</a:t>
            </a:r>
            <a:r>
              <a:rPr lang="en-US" dirty="0"/>
              <a:t> </a:t>
            </a:r>
            <a:r>
              <a:rPr lang="en-US" dirty="0" err="1"/>
              <a:t>olmadığını</a:t>
            </a:r>
            <a:r>
              <a:rPr lang="en-US" dirty="0"/>
              <a:t> </a:t>
            </a:r>
            <a:r>
              <a:rPr lang="en-US" dirty="0" err="1"/>
              <a:t>kontrol</a:t>
            </a:r>
            <a:r>
              <a:rPr lang="en-US" dirty="0"/>
              <a:t> </a:t>
            </a:r>
            <a:r>
              <a:rPr lang="en-US" dirty="0" err="1"/>
              <a:t>etmek</a:t>
            </a:r>
            <a:r>
              <a:rPr lang="en-US" dirty="0"/>
              <a:t> </a:t>
            </a:r>
            <a:r>
              <a:rPr lang="en-US" dirty="0" err="1"/>
              <a:t>için</a:t>
            </a:r>
            <a:r>
              <a:rPr lang="en-US" dirty="0"/>
              <a:t> </a:t>
            </a:r>
            <a:r>
              <a:rPr lang="en-US" dirty="0" err="1"/>
              <a:t>bir</a:t>
            </a:r>
            <a:r>
              <a:rPr lang="en-US" dirty="0"/>
              <a:t> </a:t>
            </a:r>
            <a:r>
              <a:rPr lang="en-US" dirty="0" err="1"/>
              <a:t>karar</a:t>
            </a:r>
            <a:r>
              <a:rPr lang="en-US" dirty="0"/>
              <a:t> </a:t>
            </a:r>
            <a:r>
              <a:rPr lang="en-US" dirty="0" err="1"/>
              <a:t>noktası</a:t>
            </a:r>
            <a:r>
              <a:rPr lang="en-US" dirty="0"/>
              <a:t> </a:t>
            </a:r>
            <a:r>
              <a:rPr lang="en-US" dirty="0" err="1"/>
              <a:t>oluşturdular</a:t>
            </a:r>
            <a:r>
              <a:rPr lang="en-US" dirty="0"/>
              <a:t>. </a:t>
            </a:r>
            <a:r>
              <a:rPr lang="en-US" dirty="0" err="1"/>
              <a:t>Bakiyesi</a:t>
            </a:r>
            <a:r>
              <a:rPr lang="en-US" dirty="0"/>
              <a:t> </a:t>
            </a:r>
            <a:r>
              <a:rPr lang="en-US" dirty="0" err="1"/>
              <a:t>onaylandıktan</a:t>
            </a:r>
            <a:r>
              <a:rPr lang="en-US" dirty="0"/>
              <a:t> </a:t>
            </a:r>
            <a:r>
              <a:rPr lang="en-US" dirty="0" err="1"/>
              <a:t>sonra</a:t>
            </a:r>
            <a:r>
              <a:rPr lang="en-US" dirty="0"/>
              <a:t> ATM </a:t>
            </a:r>
            <a:r>
              <a:rPr lang="en-US" dirty="0" err="1"/>
              <a:t>sonunda</a:t>
            </a:r>
            <a:r>
              <a:rPr lang="en-US" dirty="0"/>
              <a:t> </a:t>
            </a:r>
            <a:r>
              <a:rPr lang="en-US" dirty="0" err="1"/>
              <a:t>istenen</a:t>
            </a:r>
            <a:r>
              <a:rPr lang="en-US" dirty="0"/>
              <a:t> </a:t>
            </a:r>
            <a:r>
              <a:rPr lang="en-US" dirty="0" err="1"/>
              <a:t>parayı</a:t>
            </a:r>
            <a:r>
              <a:rPr lang="en-US" dirty="0"/>
              <a:t> </a:t>
            </a:r>
            <a:r>
              <a:rPr lang="en-US" dirty="0" err="1"/>
              <a:t>dağıttı</a:t>
            </a:r>
            <a:r>
              <a:rPr lang="en-US" dirty="0"/>
              <a:t> </a:t>
            </a:r>
            <a:r>
              <a:rPr lang="en-US" dirty="0" err="1"/>
              <a:t>ve</a:t>
            </a:r>
            <a:r>
              <a:rPr lang="en-US" dirty="0"/>
              <a:t> </a:t>
            </a:r>
            <a:r>
              <a:rPr lang="en-US" dirty="0" err="1"/>
              <a:t>ikili</a:t>
            </a:r>
            <a:r>
              <a:rPr lang="en-US" dirty="0"/>
              <a:t>, </a:t>
            </a:r>
            <a:r>
              <a:rPr lang="en-US" dirty="0" err="1"/>
              <a:t>faaliyet</a:t>
            </a:r>
            <a:r>
              <a:rPr lang="en-US" dirty="0"/>
              <a:t> </a:t>
            </a:r>
            <a:r>
              <a:rPr lang="en-US" dirty="0" err="1"/>
              <a:t>diyagramını</a:t>
            </a:r>
            <a:r>
              <a:rPr lang="en-US" dirty="0"/>
              <a:t> </a:t>
            </a:r>
            <a:r>
              <a:rPr lang="en-US" dirty="0" err="1"/>
              <a:t>tamamladı</a:t>
            </a:r>
            <a:r>
              <a:rPr lang="en-US" dirty="0"/>
              <a:t>. </a:t>
            </a:r>
            <a:r>
              <a:rPr lang="en-US" dirty="0" err="1"/>
              <a:t>Genç</a:t>
            </a:r>
            <a:r>
              <a:rPr lang="en-US" dirty="0"/>
              <a:t> </a:t>
            </a:r>
            <a:r>
              <a:rPr lang="en-US" dirty="0" err="1"/>
              <a:t>zihinlerinde</a:t>
            </a:r>
            <a:r>
              <a:rPr lang="en-US" dirty="0"/>
              <a:t> </a:t>
            </a:r>
            <a:r>
              <a:rPr lang="en-US" dirty="0" err="1"/>
              <a:t>yazılım</a:t>
            </a:r>
            <a:r>
              <a:rPr lang="en-US" dirty="0"/>
              <a:t> </a:t>
            </a:r>
            <a:r>
              <a:rPr lang="en-US" dirty="0" err="1"/>
              <a:t>mühendisliğinin</a:t>
            </a:r>
            <a:r>
              <a:rPr lang="en-US" dirty="0"/>
              <a:t> </a:t>
            </a:r>
            <a:r>
              <a:rPr lang="en-US" dirty="0" err="1"/>
              <a:t>özünü</a:t>
            </a:r>
            <a:r>
              <a:rPr lang="en-US" dirty="0"/>
              <a:t> </a:t>
            </a:r>
            <a:r>
              <a:rPr lang="en-US" dirty="0" err="1"/>
              <a:t>anladılar</a:t>
            </a:r>
            <a:r>
              <a:rPr lang="en-US" dirty="0"/>
              <a:t>: </a:t>
            </a:r>
            <a:r>
              <a:rPr lang="en-US" dirty="0" err="1"/>
              <a:t>karmaşık</a:t>
            </a:r>
            <a:r>
              <a:rPr lang="en-US" dirty="0"/>
              <a:t> </a:t>
            </a:r>
            <a:r>
              <a:rPr lang="en-US" dirty="0" err="1"/>
              <a:t>görevleri</a:t>
            </a:r>
            <a:r>
              <a:rPr lang="en-US" dirty="0"/>
              <a:t> </a:t>
            </a:r>
            <a:r>
              <a:rPr lang="en-US" dirty="0" err="1"/>
              <a:t>mantıksal</a:t>
            </a:r>
            <a:r>
              <a:rPr lang="en-US" dirty="0"/>
              <a:t>, </a:t>
            </a:r>
            <a:r>
              <a:rPr lang="en-US" dirty="0" err="1"/>
              <a:t>sıralı</a:t>
            </a:r>
            <a:r>
              <a:rPr lang="en-US" dirty="0"/>
              <a:t> </a:t>
            </a:r>
            <a:r>
              <a:rPr lang="en-US" dirty="0" err="1"/>
              <a:t>adımlara</a:t>
            </a:r>
            <a:r>
              <a:rPr lang="en-US" dirty="0"/>
              <a:t> </a:t>
            </a:r>
            <a:r>
              <a:rPr lang="en-US" dirty="0" err="1"/>
              <a:t>bölmek</a:t>
            </a:r>
            <a:r>
              <a:rPr lang="en-US" dirty="0"/>
              <a:t>. </a:t>
            </a:r>
            <a:r>
              <a:rPr lang="en-US" dirty="0" err="1"/>
              <a:t>Ayrılırken</a:t>
            </a:r>
            <a:r>
              <a:rPr lang="en-US" dirty="0"/>
              <a:t>, </a:t>
            </a:r>
            <a:r>
              <a:rPr lang="en-US" dirty="0" err="1"/>
              <a:t>bu</a:t>
            </a:r>
            <a:r>
              <a:rPr lang="en-US" dirty="0"/>
              <a:t> yeni </a:t>
            </a:r>
            <a:r>
              <a:rPr lang="en-US" dirty="0" err="1"/>
              <a:t>keşfedilen</a:t>
            </a:r>
            <a:r>
              <a:rPr lang="en-US" dirty="0"/>
              <a:t> </a:t>
            </a:r>
            <a:r>
              <a:rPr lang="en-US" dirty="0" err="1"/>
              <a:t>bilgiyi</a:t>
            </a:r>
            <a:r>
              <a:rPr lang="en-US" dirty="0"/>
              <a:t> </a:t>
            </a:r>
            <a:r>
              <a:rPr lang="en-US" dirty="0" err="1"/>
              <a:t>çevrelerindeki</a:t>
            </a:r>
            <a:r>
              <a:rPr lang="en-US" dirty="0"/>
              <a:t> </a:t>
            </a:r>
            <a:r>
              <a:rPr lang="en-US" dirty="0" err="1"/>
              <a:t>teknolojik</a:t>
            </a:r>
            <a:r>
              <a:rPr lang="en-US" dirty="0"/>
              <a:t> </a:t>
            </a:r>
            <a:r>
              <a:rPr lang="en-US" dirty="0" err="1"/>
              <a:t>dünyayı</a:t>
            </a:r>
            <a:r>
              <a:rPr lang="en-US" dirty="0"/>
              <a:t> </a:t>
            </a:r>
            <a:r>
              <a:rPr lang="en-US" dirty="0" err="1"/>
              <a:t>daha</a:t>
            </a:r>
            <a:r>
              <a:rPr lang="en-US" dirty="0"/>
              <a:t> </a:t>
            </a:r>
            <a:r>
              <a:rPr lang="en-US" dirty="0" err="1"/>
              <a:t>fazla</a:t>
            </a:r>
            <a:r>
              <a:rPr lang="en-US" dirty="0"/>
              <a:t> </a:t>
            </a:r>
            <a:r>
              <a:rPr lang="en-US" dirty="0" err="1"/>
              <a:t>keşfetmek</a:t>
            </a:r>
            <a:r>
              <a:rPr lang="en-US" dirty="0"/>
              <a:t> </a:t>
            </a:r>
            <a:r>
              <a:rPr lang="en-US" dirty="0" err="1"/>
              <a:t>ve</a:t>
            </a:r>
            <a:r>
              <a:rPr lang="en-US" dirty="0"/>
              <a:t> </a:t>
            </a:r>
            <a:r>
              <a:rPr lang="en-US" dirty="0" err="1"/>
              <a:t>anlamak</a:t>
            </a:r>
            <a:r>
              <a:rPr lang="en-US" dirty="0"/>
              <a:t> </a:t>
            </a:r>
            <a:r>
              <a:rPr lang="en-US" dirty="0" err="1"/>
              <a:t>için</a:t>
            </a:r>
            <a:r>
              <a:rPr lang="en-US" dirty="0"/>
              <a:t> </a:t>
            </a:r>
            <a:r>
              <a:rPr lang="en-US" dirty="0" err="1"/>
              <a:t>uygulama</a:t>
            </a:r>
            <a:r>
              <a:rPr lang="en-US" dirty="0"/>
              <a:t> </a:t>
            </a:r>
            <a:r>
              <a:rPr lang="en-US" dirty="0" err="1"/>
              <a:t>hayallerini</a:t>
            </a:r>
            <a:r>
              <a:rPr lang="en-US" dirty="0"/>
              <a:t> </a:t>
            </a:r>
            <a:r>
              <a:rPr lang="en-US" dirty="0" err="1"/>
              <a:t>paylaştılar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32</a:t>
            </a:fld>
            <a:endParaRPr lang="tr-TR"/>
          </a:p>
        </p:txBody>
      </p:sp>
    </p:spTree>
    <p:extLst>
      <p:ext uri="{BB962C8B-B14F-4D97-AF65-F5344CB8AC3E}">
        <p14:creationId xmlns:p14="http://schemas.microsoft.com/office/powerpoint/2010/main" val="402983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a:t>
            </a:r>
            <a:r>
              <a:rPr lang="en-US" dirty="0" err="1"/>
              <a:t>Konser</a:t>
            </a:r>
            <a:r>
              <a:rPr lang="en-US" dirty="0"/>
              <a:t> </a:t>
            </a:r>
            <a:r>
              <a:rPr lang="en-US" dirty="0" err="1"/>
              <a:t>Bileti</a:t>
            </a:r>
            <a:r>
              <a:rPr lang="en-US" dirty="0"/>
              <a:t> </a:t>
            </a:r>
            <a:r>
              <a:rPr lang="en-US" dirty="0" err="1"/>
              <a:t>Rezervasyonu</a:t>
            </a:r>
            <a:r>
              <a:rPr lang="en-US" dirty="0"/>
              <a:t>” </a:t>
            </a:r>
            <a:r>
              <a:rPr lang="en-US" dirty="0" err="1"/>
              <a:t>etkinliği</a:t>
            </a:r>
            <a:r>
              <a:rPr lang="en-US" dirty="0"/>
              <a:t> </a:t>
            </a:r>
            <a:r>
              <a:rPr lang="en-US" dirty="0" err="1"/>
              <a:t>aşağıdaki</a:t>
            </a:r>
            <a:r>
              <a:rPr lang="en-US" dirty="0"/>
              <a:t> </a:t>
            </a:r>
            <a:r>
              <a:rPr lang="en-US" dirty="0" err="1"/>
              <a:t>eylemlerden</a:t>
            </a:r>
            <a:r>
              <a:rPr lang="en-US" dirty="0"/>
              <a:t> </a:t>
            </a:r>
            <a:r>
              <a:rPr lang="en-US" dirty="0" err="1"/>
              <a:t>oluşur</a:t>
            </a:r>
            <a:r>
              <a:rPr lang="en-US" dirty="0"/>
              <a:t>:</a:t>
            </a:r>
            <a:endParaRPr lang="tr-TR" dirty="0"/>
          </a:p>
          <a:p>
            <a:r>
              <a:rPr lang="en-US" dirty="0" err="1"/>
              <a:t>Müşteri</a:t>
            </a:r>
            <a:r>
              <a:rPr lang="en-US" dirty="0"/>
              <a:t> </a:t>
            </a:r>
            <a:r>
              <a:rPr lang="en-US" dirty="0" err="1"/>
              <a:t>bilet</a:t>
            </a:r>
            <a:r>
              <a:rPr lang="en-US" dirty="0"/>
              <a:t> </a:t>
            </a:r>
            <a:r>
              <a:rPr lang="en-US" dirty="0" err="1"/>
              <a:t>ofisini</a:t>
            </a:r>
            <a:r>
              <a:rPr lang="en-US" dirty="0"/>
              <a:t> arar.</a:t>
            </a:r>
            <a:endParaRPr lang="tr-TR" dirty="0"/>
          </a:p>
          <a:p>
            <a:r>
              <a:rPr lang="en-US" dirty="0" err="1"/>
              <a:t>Bilet</a:t>
            </a:r>
            <a:r>
              <a:rPr lang="en-US" dirty="0"/>
              <a:t> </a:t>
            </a:r>
            <a:r>
              <a:rPr lang="en-US" dirty="0" err="1"/>
              <a:t>temsilcisi</a:t>
            </a:r>
            <a:r>
              <a:rPr lang="en-US" dirty="0"/>
              <a:t> </a:t>
            </a:r>
            <a:r>
              <a:rPr lang="en-US" dirty="0" err="1"/>
              <a:t>kişinin</a:t>
            </a:r>
            <a:r>
              <a:rPr lang="en-US" dirty="0"/>
              <a:t> hangi </a:t>
            </a:r>
            <a:r>
              <a:rPr lang="en-US" dirty="0" err="1"/>
              <a:t>etkinlik</a:t>
            </a:r>
            <a:r>
              <a:rPr lang="en-US" dirty="0"/>
              <a:t> </a:t>
            </a:r>
            <a:r>
              <a:rPr lang="en-US" dirty="0" err="1"/>
              <a:t>için</a:t>
            </a:r>
            <a:r>
              <a:rPr lang="en-US" dirty="0"/>
              <a:t> </a:t>
            </a:r>
            <a:r>
              <a:rPr lang="en-US" dirty="0" err="1"/>
              <a:t>bilet</a:t>
            </a:r>
            <a:r>
              <a:rPr lang="en-US" dirty="0"/>
              <a:t> </a:t>
            </a:r>
            <a:r>
              <a:rPr lang="en-US" dirty="0" err="1"/>
              <a:t>istediğini</a:t>
            </a:r>
            <a:r>
              <a:rPr lang="en-US" dirty="0"/>
              <a:t> </a:t>
            </a:r>
            <a:r>
              <a:rPr lang="en-US" dirty="0" err="1"/>
              <a:t>sorar</a:t>
            </a:r>
            <a:r>
              <a:rPr lang="en-US" dirty="0"/>
              <a:t>.</a:t>
            </a:r>
            <a:endParaRPr lang="tr-TR" dirty="0"/>
          </a:p>
          <a:p>
            <a:r>
              <a:rPr lang="en-US" dirty="0" err="1"/>
              <a:t>Müşteri</a:t>
            </a:r>
            <a:r>
              <a:rPr lang="en-US" dirty="0"/>
              <a:t> </a:t>
            </a:r>
            <a:r>
              <a:rPr lang="en-US" dirty="0" err="1"/>
              <a:t>temsili</a:t>
            </a:r>
            <a:r>
              <a:rPr lang="en-US" dirty="0"/>
              <a:t> </a:t>
            </a:r>
            <a:r>
              <a:rPr lang="en-US" dirty="0" err="1"/>
              <a:t>etkinlik</a:t>
            </a:r>
            <a:r>
              <a:rPr lang="en-US" dirty="0"/>
              <a:t> </a:t>
            </a:r>
            <a:r>
              <a:rPr lang="en-US" dirty="0" err="1"/>
              <a:t>seçimini</a:t>
            </a:r>
            <a:r>
              <a:rPr lang="en-US" dirty="0"/>
              <a:t> </a:t>
            </a:r>
            <a:r>
              <a:rPr lang="en-US" dirty="0" err="1"/>
              <a:t>söyler</a:t>
            </a:r>
            <a:r>
              <a:rPr lang="en-US" dirty="0"/>
              <a:t>.</a:t>
            </a:r>
            <a:endParaRPr lang="tr-TR" dirty="0"/>
          </a:p>
          <a:p>
            <a:r>
              <a:rPr lang="en-US" dirty="0" err="1"/>
              <a:t>Bilet</a:t>
            </a:r>
            <a:r>
              <a:rPr lang="en-US" dirty="0"/>
              <a:t> </a:t>
            </a:r>
            <a:r>
              <a:rPr lang="en-US" dirty="0" err="1"/>
              <a:t>temsilcisi</a:t>
            </a:r>
            <a:r>
              <a:rPr lang="en-US" dirty="0"/>
              <a:t> </a:t>
            </a:r>
            <a:r>
              <a:rPr lang="en-US" dirty="0" err="1"/>
              <a:t>müşteriye</a:t>
            </a:r>
            <a:r>
              <a:rPr lang="en-US" dirty="0"/>
              <a:t> </a:t>
            </a:r>
            <a:r>
              <a:rPr lang="en-US" dirty="0" err="1"/>
              <a:t>mevcut</a:t>
            </a:r>
            <a:r>
              <a:rPr lang="en-US" dirty="0"/>
              <a:t> </a:t>
            </a:r>
            <a:r>
              <a:rPr lang="en-US" dirty="0" err="1"/>
              <a:t>koltukları</a:t>
            </a:r>
            <a:r>
              <a:rPr lang="en-US" dirty="0"/>
              <a:t> </a:t>
            </a:r>
            <a:r>
              <a:rPr lang="en-US" dirty="0" err="1"/>
              <a:t>ve</a:t>
            </a:r>
            <a:r>
              <a:rPr lang="en-US" dirty="0"/>
              <a:t> </a:t>
            </a:r>
            <a:r>
              <a:rPr lang="en-US" dirty="0" err="1"/>
              <a:t>fiyatları</a:t>
            </a:r>
            <a:r>
              <a:rPr lang="en-US" dirty="0"/>
              <a:t> </a:t>
            </a:r>
            <a:r>
              <a:rPr lang="en-US" dirty="0" err="1"/>
              <a:t>bildirir</a:t>
            </a:r>
            <a:r>
              <a:rPr lang="en-US" dirty="0"/>
              <a:t>.</a:t>
            </a:r>
            <a:endParaRPr lang="tr-TR" dirty="0"/>
          </a:p>
          <a:p>
            <a:r>
              <a:rPr lang="en-US" dirty="0" err="1"/>
              <a:t>Müşteri</a:t>
            </a:r>
            <a:r>
              <a:rPr lang="en-US" dirty="0"/>
              <a:t> </a:t>
            </a:r>
            <a:r>
              <a:rPr lang="en-US" dirty="0" err="1"/>
              <a:t>temsili</a:t>
            </a:r>
            <a:r>
              <a:rPr lang="en-US" dirty="0"/>
              <a:t> </a:t>
            </a:r>
            <a:r>
              <a:rPr lang="en-US" dirty="0" err="1"/>
              <a:t>oturma</a:t>
            </a:r>
            <a:r>
              <a:rPr lang="en-US" dirty="0"/>
              <a:t> </a:t>
            </a:r>
            <a:r>
              <a:rPr lang="en-US" dirty="0" err="1"/>
              <a:t>seçimini</a:t>
            </a:r>
            <a:r>
              <a:rPr lang="en-US" dirty="0"/>
              <a:t> </a:t>
            </a:r>
            <a:r>
              <a:rPr lang="en-US" dirty="0" err="1"/>
              <a:t>söyler</a:t>
            </a:r>
            <a:r>
              <a:rPr lang="en-US" dirty="0"/>
              <a:t>.</a:t>
            </a:r>
            <a:endParaRPr lang="tr-TR" dirty="0"/>
          </a:p>
          <a:p>
            <a:r>
              <a:rPr lang="en-US" dirty="0" err="1"/>
              <a:t>Bilet</a:t>
            </a:r>
            <a:r>
              <a:rPr lang="en-US" dirty="0"/>
              <a:t> </a:t>
            </a:r>
            <a:r>
              <a:rPr lang="en-US" dirty="0" err="1"/>
              <a:t>temsilcisi</a:t>
            </a:r>
            <a:r>
              <a:rPr lang="en-US" dirty="0"/>
              <a:t> </a:t>
            </a:r>
            <a:r>
              <a:rPr lang="en-US" dirty="0" err="1"/>
              <a:t>koltuk</a:t>
            </a:r>
            <a:r>
              <a:rPr lang="en-US" dirty="0"/>
              <a:t> </a:t>
            </a:r>
            <a:r>
              <a:rPr lang="en-US" dirty="0" err="1"/>
              <a:t>ayırıyor</a:t>
            </a:r>
            <a:r>
              <a:rPr lang="en-US" dirty="0"/>
              <a:t>.</a:t>
            </a:r>
            <a:endParaRPr lang="tr-TR" dirty="0"/>
          </a:p>
          <a:p>
            <a:r>
              <a:rPr lang="en-US" dirty="0" err="1"/>
              <a:t>Bilet</a:t>
            </a:r>
            <a:r>
              <a:rPr lang="en-US" dirty="0"/>
              <a:t> </a:t>
            </a:r>
            <a:r>
              <a:rPr lang="en-US" dirty="0" err="1"/>
              <a:t>görevlisi</a:t>
            </a:r>
            <a:r>
              <a:rPr lang="en-US" dirty="0"/>
              <a:t> </a:t>
            </a:r>
            <a:r>
              <a:rPr lang="en-US" dirty="0" err="1"/>
              <a:t>kredi</a:t>
            </a:r>
            <a:r>
              <a:rPr lang="en-US" dirty="0"/>
              <a:t> </a:t>
            </a:r>
            <a:r>
              <a:rPr lang="en-US" dirty="0" err="1"/>
              <a:t>kartı</a:t>
            </a:r>
            <a:r>
              <a:rPr lang="en-US" dirty="0"/>
              <a:t> </a:t>
            </a:r>
            <a:r>
              <a:rPr lang="en-US" dirty="0" err="1"/>
              <a:t>ve</a:t>
            </a:r>
            <a:r>
              <a:rPr lang="en-US" dirty="0"/>
              <a:t> </a:t>
            </a:r>
            <a:r>
              <a:rPr lang="en-US" dirty="0" err="1"/>
              <a:t>fatura</a:t>
            </a:r>
            <a:r>
              <a:rPr lang="en-US" dirty="0"/>
              <a:t> </a:t>
            </a:r>
            <a:r>
              <a:rPr lang="en-US" dirty="0" err="1"/>
              <a:t>adresini</a:t>
            </a:r>
            <a:r>
              <a:rPr lang="en-US" dirty="0"/>
              <a:t> </a:t>
            </a:r>
            <a:r>
              <a:rPr lang="en-US" dirty="0" err="1"/>
              <a:t>istiyor</a:t>
            </a:r>
            <a:r>
              <a:rPr lang="en-US" dirty="0"/>
              <a:t>.</a:t>
            </a:r>
            <a:endParaRPr lang="tr-TR" dirty="0"/>
          </a:p>
          <a:p>
            <a:r>
              <a:rPr lang="en-US" dirty="0" err="1"/>
              <a:t>Müşteri</a:t>
            </a:r>
            <a:r>
              <a:rPr lang="en-US" dirty="0"/>
              <a:t> </a:t>
            </a:r>
            <a:r>
              <a:rPr lang="en-US" dirty="0" err="1"/>
              <a:t>istenilen</a:t>
            </a:r>
            <a:r>
              <a:rPr lang="en-US" dirty="0"/>
              <a:t> </a:t>
            </a:r>
            <a:r>
              <a:rPr lang="en-US" dirty="0" err="1"/>
              <a:t>bilgiyi</a:t>
            </a:r>
            <a:r>
              <a:rPr lang="en-US" dirty="0"/>
              <a:t> </a:t>
            </a:r>
            <a:r>
              <a:rPr lang="en-US" dirty="0" err="1"/>
              <a:t>verir</a:t>
            </a:r>
            <a:r>
              <a:rPr lang="en-US" dirty="0"/>
              <a:t>.</a:t>
            </a:r>
            <a:endParaRPr lang="tr-TR" dirty="0"/>
          </a:p>
          <a:p>
            <a:r>
              <a:rPr lang="en-US" dirty="0" err="1"/>
              <a:t>Bilet</a:t>
            </a:r>
            <a:r>
              <a:rPr lang="en-US" dirty="0"/>
              <a:t> </a:t>
            </a:r>
            <a:r>
              <a:rPr lang="en-US" dirty="0" err="1"/>
              <a:t>temsilcisi</a:t>
            </a:r>
            <a:r>
              <a:rPr lang="en-US" dirty="0"/>
              <a:t> </a:t>
            </a:r>
            <a:r>
              <a:rPr lang="en-US" dirty="0" err="1"/>
              <a:t>kredi</a:t>
            </a:r>
            <a:r>
              <a:rPr lang="en-US" dirty="0"/>
              <a:t> </a:t>
            </a:r>
            <a:r>
              <a:rPr lang="en-US" dirty="0" err="1"/>
              <a:t>kartından</a:t>
            </a:r>
            <a:r>
              <a:rPr lang="en-US" dirty="0"/>
              <a:t> </a:t>
            </a:r>
            <a:r>
              <a:rPr lang="en-US" dirty="0" err="1"/>
              <a:t>ücret</a:t>
            </a:r>
            <a:r>
              <a:rPr lang="en-US" dirty="0"/>
              <a:t> </a:t>
            </a:r>
            <a:r>
              <a:rPr lang="en-US" dirty="0" err="1"/>
              <a:t>alıyor</a:t>
            </a:r>
            <a:r>
              <a:rPr lang="en-US" dirty="0"/>
              <a:t>.</a:t>
            </a:r>
            <a:endParaRPr lang="tr-TR" dirty="0"/>
          </a:p>
          <a:p>
            <a:r>
              <a:rPr lang="en-US" dirty="0" err="1"/>
              <a:t>Bilet</a:t>
            </a:r>
            <a:r>
              <a:rPr lang="en-US" dirty="0"/>
              <a:t> </a:t>
            </a:r>
            <a:r>
              <a:rPr lang="en-US" dirty="0" err="1"/>
              <a:t>temsilcisi</a:t>
            </a:r>
            <a:r>
              <a:rPr lang="en-US" dirty="0"/>
              <a:t> </a:t>
            </a:r>
            <a:r>
              <a:rPr lang="en-US" dirty="0" err="1"/>
              <a:t>biletleri</a:t>
            </a:r>
            <a:r>
              <a:rPr lang="en-US" dirty="0"/>
              <a:t> </a:t>
            </a:r>
            <a:r>
              <a:rPr lang="en-US" dirty="0" err="1"/>
              <a:t>postayla</a:t>
            </a:r>
            <a:r>
              <a:rPr lang="en-US" dirty="0"/>
              <a:t> </a:t>
            </a:r>
            <a:r>
              <a:rPr lang="en-US" dirty="0" err="1"/>
              <a:t>gönderir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4</a:t>
            </a:fld>
            <a:endParaRPr lang="tr-TR"/>
          </a:p>
        </p:txBody>
      </p:sp>
    </p:spTree>
    <p:extLst>
      <p:ext uri="{BB962C8B-B14F-4D97-AF65-F5344CB8AC3E}">
        <p14:creationId xmlns:p14="http://schemas.microsoft.com/office/powerpoint/2010/main" val="3793043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Etkinlik</a:t>
            </a:r>
            <a:r>
              <a:rPr lang="en-US" dirty="0"/>
              <a:t> </a:t>
            </a:r>
            <a:r>
              <a:rPr lang="en-US" dirty="0" err="1"/>
              <a:t>diyagramları</a:t>
            </a:r>
            <a:r>
              <a:rPr lang="en-US" dirty="0"/>
              <a:t>, </a:t>
            </a:r>
            <a:r>
              <a:rPr lang="en-US" dirty="0" err="1"/>
              <a:t>yaygın</a:t>
            </a:r>
            <a:r>
              <a:rPr lang="en-US" dirty="0"/>
              <a:t> </a:t>
            </a:r>
            <a:r>
              <a:rPr lang="en-US" dirty="0" err="1"/>
              <a:t>olarak</a:t>
            </a:r>
            <a:r>
              <a:rPr lang="en-US" dirty="0"/>
              <a:t> </a:t>
            </a:r>
            <a:r>
              <a:rPr lang="en-US" dirty="0" err="1"/>
              <a:t>bilinen</a:t>
            </a:r>
            <a:r>
              <a:rPr lang="en-US" dirty="0"/>
              <a:t> </a:t>
            </a:r>
            <a:r>
              <a:rPr lang="en-US" dirty="0" err="1"/>
              <a:t>akış</a:t>
            </a:r>
            <a:r>
              <a:rPr lang="en-US" dirty="0"/>
              <a:t> </a:t>
            </a:r>
            <a:r>
              <a:rPr lang="en-US" dirty="0" err="1"/>
              <a:t>şeması</a:t>
            </a:r>
            <a:r>
              <a:rPr lang="en-US" dirty="0"/>
              <a:t> </a:t>
            </a:r>
            <a:r>
              <a:rPr lang="en-US" dirty="0" err="1"/>
              <a:t>gösterimine</a:t>
            </a:r>
            <a:r>
              <a:rPr lang="en-US" dirty="0"/>
              <a:t> </a:t>
            </a:r>
            <a:r>
              <a:rPr lang="en-US" dirty="0" err="1"/>
              <a:t>benzer</a:t>
            </a:r>
            <a:r>
              <a:rPr lang="en-US" dirty="0"/>
              <a:t> </a:t>
            </a:r>
            <a:r>
              <a:rPr lang="en-US" dirty="0" err="1"/>
              <a:t>semboller</a:t>
            </a:r>
            <a:r>
              <a:rPr lang="en-US" dirty="0"/>
              <a:t> </a:t>
            </a:r>
            <a:r>
              <a:rPr lang="en-US" dirty="0" err="1"/>
              <a:t>kullandıklarından</a:t>
            </a:r>
            <a:r>
              <a:rPr lang="en-US" dirty="0"/>
              <a:t> </a:t>
            </a:r>
            <a:r>
              <a:rPr lang="en-US" dirty="0" err="1"/>
              <a:t>en</a:t>
            </a:r>
            <a:r>
              <a:rPr lang="en-US" dirty="0"/>
              <a:t> </a:t>
            </a:r>
            <a:r>
              <a:rPr lang="en-US" dirty="0" err="1"/>
              <a:t>erişilebilir</a:t>
            </a:r>
            <a:r>
              <a:rPr lang="en-US" dirty="0"/>
              <a:t> UML </a:t>
            </a:r>
            <a:r>
              <a:rPr lang="en-US" dirty="0" err="1"/>
              <a:t>diyagramlarından</a:t>
            </a:r>
            <a:r>
              <a:rPr lang="en-US" dirty="0"/>
              <a:t> </a:t>
            </a:r>
            <a:r>
              <a:rPr lang="en-US" dirty="0" err="1"/>
              <a:t>biridir</a:t>
            </a:r>
            <a:r>
              <a:rPr lang="en-US" dirty="0"/>
              <a:t>; </a:t>
            </a:r>
            <a:r>
              <a:rPr lang="en-US" dirty="0" err="1"/>
              <a:t>bu</a:t>
            </a:r>
            <a:r>
              <a:rPr lang="en-US" dirty="0"/>
              <a:t> </a:t>
            </a:r>
            <a:r>
              <a:rPr lang="en-US" dirty="0" err="1"/>
              <a:t>nedenle</a:t>
            </a:r>
            <a:r>
              <a:rPr lang="en-US" dirty="0"/>
              <a:t> </a:t>
            </a:r>
            <a:r>
              <a:rPr lang="en-US" dirty="0" err="1"/>
              <a:t>süreçleri</a:t>
            </a:r>
            <a:r>
              <a:rPr lang="en-US" dirty="0"/>
              <a:t> </a:t>
            </a:r>
            <a:r>
              <a:rPr lang="en-US" dirty="0" err="1"/>
              <a:t>geniş</a:t>
            </a:r>
            <a:r>
              <a:rPr lang="en-US" dirty="0"/>
              <a:t> </a:t>
            </a:r>
            <a:r>
              <a:rPr lang="en-US" dirty="0" err="1"/>
              <a:t>bir</a:t>
            </a:r>
            <a:r>
              <a:rPr lang="en-US" dirty="0"/>
              <a:t> </a:t>
            </a:r>
            <a:r>
              <a:rPr lang="en-US" dirty="0" err="1"/>
              <a:t>kitleye</a:t>
            </a:r>
            <a:r>
              <a:rPr lang="en-US" dirty="0"/>
              <a:t> </a:t>
            </a:r>
            <a:r>
              <a:rPr lang="en-US" dirty="0" err="1"/>
              <a:t>açıklamak</a:t>
            </a:r>
            <a:r>
              <a:rPr lang="en-US" dirty="0"/>
              <a:t> </a:t>
            </a:r>
            <a:r>
              <a:rPr lang="en-US" dirty="0" err="1"/>
              <a:t>için</a:t>
            </a:r>
            <a:r>
              <a:rPr lang="en-US" dirty="0"/>
              <a:t> </a:t>
            </a:r>
            <a:r>
              <a:rPr lang="en-US" dirty="0" err="1"/>
              <a:t>kullanışlıdırlar</a:t>
            </a:r>
            <a:r>
              <a:rPr lang="en-US" dirty="0"/>
              <a:t>.</a:t>
            </a:r>
          </a:p>
          <a:p>
            <a:endParaRPr lang="en-US" dirty="0"/>
          </a:p>
          <a:p>
            <a:r>
              <a:rPr lang="en-US" dirty="0" err="1"/>
              <a:t>Aslında</a:t>
            </a:r>
            <a:r>
              <a:rPr lang="en-US" dirty="0"/>
              <a:t> </a:t>
            </a:r>
            <a:r>
              <a:rPr lang="en-US" dirty="0" err="1"/>
              <a:t>aktivite</a:t>
            </a:r>
            <a:r>
              <a:rPr lang="en-US" dirty="0"/>
              <a:t> </a:t>
            </a:r>
            <a:r>
              <a:rPr lang="en-US" dirty="0" err="1"/>
              <a:t>diyagramlarının</a:t>
            </a:r>
            <a:r>
              <a:rPr lang="en-US" dirty="0"/>
              <a:t> </a:t>
            </a:r>
            <a:r>
              <a:rPr lang="en-US" dirty="0" err="1"/>
              <a:t>kökleri</a:t>
            </a:r>
            <a:r>
              <a:rPr lang="en-US" dirty="0"/>
              <a:t> </a:t>
            </a:r>
            <a:r>
              <a:rPr lang="en-US" dirty="0" err="1"/>
              <a:t>akış</a:t>
            </a:r>
            <a:r>
              <a:rPr lang="en-US" dirty="0"/>
              <a:t> </a:t>
            </a:r>
            <a:r>
              <a:rPr lang="en-US" dirty="0" err="1"/>
              <a:t>şemalarının</a:t>
            </a:r>
            <a:r>
              <a:rPr lang="en-US" dirty="0"/>
              <a:t> </a:t>
            </a:r>
            <a:r>
              <a:rPr lang="en-US" dirty="0" err="1"/>
              <a:t>yanı</a:t>
            </a:r>
            <a:r>
              <a:rPr lang="en-US" dirty="0"/>
              <a:t> </a:t>
            </a:r>
            <a:r>
              <a:rPr lang="en-US" dirty="0" err="1"/>
              <a:t>sıra</a:t>
            </a:r>
            <a:r>
              <a:rPr lang="en-US" dirty="0"/>
              <a:t> UML durum </a:t>
            </a:r>
            <a:r>
              <a:rPr lang="en-US" dirty="0" err="1"/>
              <a:t>diyagramlarına</a:t>
            </a:r>
            <a:r>
              <a:rPr lang="en-US" dirty="0"/>
              <a:t>, </a:t>
            </a:r>
            <a:r>
              <a:rPr lang="en-US" dirty="0" err="1"/>
              <a:t>veri</a:t>
            </a:r>
            <a:r>
              <a:rPr lang="en-US" dirty="0"/>
              <a:t> </a:t>
            </a:r>
            <a:r>
              <a:rPr lang="en-US" dirty="0" err="1"/>
              <a:t>akış</a:t>
            </a:r>
            <a:r>
              <a:rPr lang="en-US" dirty="0"/>
              <a:t> </a:t>
            </a:r>
            <a:r>
              <a:rPr lang="en-US" dirty="0" err="1"/>
              <a:t>diyagramlarına</a:t>
            </a:r>
            <a:r>
              <a:rPr lang="en-US" dirty="0"/>
              <a:t> (</a:t>
            </a:r>
            <a:r>
              <a:rPr lang="en-US" dirty="0" err="1"/>
              <a:t>DFD'ler</a:t>
            </a:r>
            <a:r>
              <a:rPr lang="en-US" dirty="0"/>
              <a:t>) </a:t>
            </a:r>
            <a:r>
              <a:rPr lang="en-US" dirty="0" err="1"/>
              <a:t>ve</a:t>
            </a:r>
            <a:r>
              <a:rPr lang="en-US" dirty="0"/>
              <a:t> Petri </a:t>
            </a:r>
            <a:r>
              <a:rPr lang="en-US" dirty="0" err="1"/>
              <a:t>Ağlarına</a:t>
            </a:r>
            <a:r>
              <a:rPr lang="en-US" dirty="0"/>
              <a:t> </a:t>
            </a:r>
            <a:r>
              <a:rPr lang="en-US" dirty="0" err="1"/>
              <a:t>dayanır</a:t>
            </a:r>
            <a:r>
              <a:rPr lang="en-US" dirty="0"/>
              <a:t>.</a:t>
            </a:r>
          </a:p>
          <a:p>
            <a:r>
              <a:rPr lang="en-US" dirty="0" err="1"/>
              <a:t>Etkinlik</a:t>
            </a:r>
            <a:r>
              <a:rPr lang="en-US" dirty="0"/>
              <a:t> </a:t>
            </a:r>
            <a:r>
              <a:rPr lang="en-US" dirty="0" err="1"/>
              <a:t>diyagramı</a:t>
            </a:r>
            <a:r>
              <a:rPr lang="en-US" dirty="0"/>
              <a:t> </a:t>
            </a:r>
            <a:r>
              <a:rPr lang="en-US" dirty="0" err="1"/>
              <a:t>paralel</a:t>
            </a:r>
            <a:r>
              <a:rPr lang="en-US" dirty="0"/>
              <a:t> (</a:t>
            </a:r>
            <a:r>
              <a:rPr lang="en-US" dirty="0" err="1"/>
              <a:t>eşzamanlı</a:t>
            </a:r>
            <a:r>
              <a:rPr lang="en-US" dirty="0"/>
              <a:t>) </a:t>
            </a:r>
            <a:r>
              <a:rPr lang="en-US" dirty="0" err="1"/>
              <a:t>ve</a:t>
            </a:r>
            <a:r>
              <a:rPr lang="en-US" dirty="0"/>
              <a:t> </a:t>
            </a:r>
            <a:r>
              <a:rPr lang="en-US" dirty="0" err="1"/>
              <a:t>ardışık</a:t>
            </a:r>
            <a:r>
              <a:rPr lang="en-US" dirty="0"/>
              <a:t> </a:t>
            </a:r>
            <a:r>
              <a:rPr lang="en-US" dirty="0" err="1"/>
              <a:t>işleme</a:t>
            </a:r>
            <a:r>
              <a:rPr lang="en-US" dirty="0"/>
              <a:t> </a:t>
            </a:r>
            <a:r>
              <a:rPr lang="en-US" dirty="0" err="1"/>
              <a:t>fırsatlarını</a:t>
            </a:r>
            <a:r>
              <a:rPr lang="en-US" dirty="0"/>
              <a:t> </a:t>
            </a:r>
            <a:r>
              <a:rPr lang="en-US" dirty="0" err="1"/>
              <a:t>görselleştirmek</a:t>
            </a:r>
            <a:r>
              <a:rPr lang="en-US" dirty="0"/>
              <a:t> </a:t>
            </a:r>
            <a:r>
              <a:rPr lang="en-US" dirty="0" err="1"/>
              <a:t>ve</a:t>
            </a:r>
            <a:r>
              <a:rPr lang="en-US" dirty="0"/>
              <a:t> </a:t>
            </a:r>
            <a:r>
              <a:rPr lang="en-US" dirty="0" err="1"/>
              <a:t>bunlardan</a:t>
            </a:r>
            <a:r>
              <a:rPr lang="en-US" dirty="0"/>
              <a:t> </a:t>
            </a:r>
            <a:r>
              <a:rPr lang="en-US" dirty="0" err="1"/>
              <a:t>yararlanmak</a:t>
            </a:r>
            <a:r>
              <a:rPr lang="en-US" dirty="0"/>
              <a:t> </a:t>
            </a:r>
            <a:r>
              <a:rPr lang="en-US" dirty="0" err="1"/>
              <a:t>için</a:t>
            </a:r>
            <a:r>
              <a:rPr lang="en-US" dirty="0"/>
              <a:t> </a:t>
            </a:r>
            <a:r>
              <a:rPr lang="en-US" dirty="0" err="1"/>
              <a:t>kullanılır</a:t>
            </a:r>
            <a:r>
              <a:rPr lang="en-US" dirty="0"/>
              <a:t>. </a:t>
            </a:r>
            <a:r>
              <a:rPr lang="en-US" dirty="0" err="1"/>
              <a:t>Ancak</a:t>
            </a:r>
            <a:r>
              <a:rPr lang="en-US" dirty="0"/>
              <a:t> </a:t>
            </a:r>
            <a:r>
              <a:rPr lang="en-US" dirty="0" err="1"/>
              <a:t>akış</a:t>
            </a:r>
            <a:r>
              <a:rPr lang="en-US" dirty="0"/>
              <a:t> </a:t>
            </a:r>
            <a:r>
              <a:rPr lang="en-US" dirty="0" err="1"/>
              <a:t>şeması</a:t>
            </a:r>
            <a:r>
              <a:rPr lang="en-US" dirty="0"/>
              <a:t> durum </a:t>
            </a:r>
            <a:r>
              <a:rPr lang="en-US" dirty="0" err="1"/>
              <a:t>kontrol</a:t>
            </a:r>
            <a:r>
              <a:rPr lang="en-US" dirty="0"/>
              <a:t> </a:t>
            </a:r>
            <a:r>
              <a:rPr lang="en-US" dirty="0" err="1"/>
              <a:t>noktalarına</a:t>
            </a:r>
            <a:r>
              <a:rPr lang="en-US" dirty="0"/>
              <a:t> </a:t>
            </a:r>
            <a:r>
              <a:rPr lang="en-US" dirty="0" err="1"/>
              <a:t>sahip</a:t>
            </a:r>
            <a:r>
              <a:rPr lang="en-US" dirty="0"/>
              <a:t> </a:t>
            </a:r>
            <a:r>
              <a:rPr lang="en-US" dirty="0" err="1"/>
              <a:t>sıralı</a:t>
            </a:r>
            <a:r>
              <a:rPr lang="en-US" dirty="0"/>
              <a:t> </a:t>
            </a:r>
            <a:r>
              <a:rPr lang="en-US" dirty="0" err="1"/>
              <a:t>işlemlerle</a:t>
            </a:r>
            <a:r>
              <a:rPr lang="en-US" dirty="0"/>
              <a:t> </a:t>
            </a:r>
            <a:r>
              <a:rPr lang="en-US" dirty="0" err="1"/>
              <a:t>sınırlıdır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5</a:t>
            </a:fld>
            <a:endParaRPr lang="tr-TR"/>
          </a:p>
        </p:txBody>
      </p:sp>
    </p:spTree>
    <p:extLst>
      <p:ext uri="{BB962C8B-B14F-4D97-AF65-F5344CB8AC3E}">
        <p14:creationId xmlns:p14="http://schemas.microsoft.com/office/powerpoint/2010/main" val="3098189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Faaliyet</a:t>
            </a:r>
            <a:r>
              <a:rPr lang="en-US" dirty="0"/>
              <a:t> </a:t>
            </a:r>
            <a:r>
              <a:rPr lang="en-US" dirty="0" err="1"/>
              <a:t>diyagramları</a:t>
            </a:r>
            <a:r>
              <a:rPr lang="en-US" dirty="0"/>
              <a:t>, </a:t>
            </a:r>
            <a:r>
              <a:rPr lang="en-US" dirty="0" err="1"/>
              <a:t>iş</a:t>
            </a:r>
            <a:r>
              <a:rPr lang="en-US" dirty="0"/>
              <a:t> </a:t>
            </a:r>
            <a:r>
              <a:rPr lang="en-US" dirty="0" err="1"/>
              <a:t>analizinden</a:t>
            </a:r>
            <a:r>
              <a:rPr lang="en-US" dirty="0"/>
              <a:t> program </a:t>
            </a:r>
            <a:r>
              <a:rPr lang="en-US" dirty="0" err="1"/>
              <a:t>tasarımına</a:t>
            </a:r>
            <a:r>
              <a:rPr lang="en-US" dirty="0"/>
              <a:t> </a:t>
            </a:r>
            <a:r>
              <a:rPr lang="en-US" dirty="0" err="1"/>
              <a:t>kadar</a:t>
            </a:r>
            <a:r>
              <a:rPr lang="en-US" dirty="0"/>
              <a:t> </a:t>
            </a:r>
            <a:r>
              <a:rPr lang="en-US" dirty="0" err="1"/>
              <a:t>bir</a:t>
            </a:r>
            <a:r>
              <a:rPr lang="en-US" dirty="0"/>
              <a:t> </a:t>
            </a:r>
            <a:r>
              <a:rPr lang="en-US" dirty="0" err="1"/>
              <a:t>proje</a:t>
            </a:r>
            <a:r>
              <a:rPr lang="en-US" dirty="0"/>
              <a:t> </a:t>
            </a:r>
            <a:r>
              <a:rPr lang="en-US" dirty="0" err="1"/>
              <a:t>boyunca</a:t>
            </a:r>
            <a:r>
              <a:rPr lang="en-US" dirty="0"/>
              <a:t> </a:t>
            </a:r>
            <a:r>
              <a:rPr lang="en-US" dirty="0" err="1"/>
              <a:t>kullanılabilir</a:t>
            </a:r>
            <a:r>
              <a:rPr lang="en-US" dirty="0"/>
              <a:t>.</a:t>
            </a:r>
          </a:p>
          <a:p>
            <a:endParaRPr lang="en-US" dirty="0"/>
          </a:p>
          <a:p>
            <a:r>
              <a:rPr lang="en-US" dirty="0"/>
              <a:t>Bir </a:t>
            </a:r>
            <a:r>
              <a:rPr lang="en-US" dirty="0" err="1"/>
              <a:t>aktivite</a:t>
            </a:r>
            <a:r>
              <a:rPr lang="en-US" dirty="0"/>
              <a:t> </a:t>
            </a:r>
            <a:r>
              <a:rPr lang="en-US" dirty="0" err="1"/>
              <a:t>diyagramı</a:t>
            </a:r>
            <a:r>
              <a:rPr lang="en-US" dirty="0"/>
              <a:t> </a:t>
            </a:r>
            <a:r>
              <a:rPr lang="en-US" dirty="0" err="1"/>
              <a:t>üst</a:t>
            </a:r>
            <a:r>
              <a:rPr lang="en-US" dirty="0"/>
              <a:t> </a:t>
            </a:r>
            <a:r>
              <a:rPr lang="en-US" dirty="0" err="1"/>
              <a:t>düzeyden</a:t>
            </a:r>
            <a:r>
              <a:rPr lang="en-US" dirty="0"/>
              <a:t> </a:t>
            </a:r>
            <a:r>
              <a:rPr lang="en-US" dirty="0" err="1"/>
              <a:t>çizilir</a:t>
            </a:r>
            <a:r>
              <a:rPr lang="en-US" dirty="0"/>
              <a:t>, </a:t>
            </a:r>
            <a:r>
              <a:rPr lang="en-US" dirty="0" err="1"/>
              <a:t>böylece</a:t>
            </a:r>
            <a:r>
              <a:rPr lang="en-US" dirty="0"/>
              <a:t> </a:t>
            </a:r>
            <a:r>
              <a:rPr lang="en-US" dirty="0" err="1"/>
              <a:t>sisteme</a:t>
            </a:r>
            <a:r>
              <a:rPr lang="en-US" dirty="0"/>
              <a:t> </a:t>
            </a:r>
            <a:r>
              <a:rPr lang="en-US" dirty="0" err="1"/>
              <a:t>genel</a:t>
            </a:r>
            <a:r>
              <a:rPr lang="en-US" dirty="0"/>
              <a:t> </a:t>
            </a:r>
            <a:r>
              <a:rPr lang="en-US" dirty="0" err="1"/>
              <a:t>bir</a:t>
            </a:r>
            <a:r>
              <a:rPr lang="en-US" dirty="0"/>
              <a:t> </a:t>
            </a:r>
            <a:r>
              <a:rPr lang="en-US" dirty="0" err="1"/>
              <a:t>bakış</a:t>
            </a:r>
            <a:r>
              <a:rPr lang="en-US" dirty="0"/>
              <a:t> </a:t>
            </a:r>
            <a:r>
              <a:rPr lang="en-US" dirty="0" err="1"/>
              <a:t>sunar</a:t>
            </a:r>
            <a:r>
              <a:rPr lang="en-US" dirty="0"/>
              <a:t>.</a:t>
            </a:r>
          </a:p>
          <a:p>
            <a:r>
              <a:rPr lang="en-US" dirty="0"/>
              <a:t>Bu </a:t>
            </a:r>
            <a:r>
              <a:rPr lang="en-US" dirty="0" err="1"/>
              <a:t>üst</a:t>
            </a:r>
            <a:r>
              <a:rPr lang="en-US" dirty="0"/>
              <a:t> </a:t>
            </a:r>
            <a:r>
              <a:rPr lang="en-US" dirty="0" err="1"/>
              <a:t>düzey</a:t>
            </a:r>
            <a:r>
              <a:rPr lang="en-US" dirty="0"/>
              <a:t> </a:t>
            </a:r>
            <a:r>
              <a:rPr lang="en-US" dirty="0" err="1"/>
              <a:t>görünüm</a:t>
            </a:r>
            <a:r>
              <a:rPr lang="en-US" dirty="0"/>
              <a:t> </a:t>
            </a:r>
            <a:r>
              <a:rPr lang="en-US" dirty="0" err="1"/>
              <a:t>esas</a:t>
            </a:r>
            <a:r>
              <a:rPr lang="en-US" dirty="0"/>
              <a:t> </a:t>
            </a:r>
            <a:r>
              <a:rPr lang="en-US" dirty="0" err="1"/>
              <a:t>olarak</a:t>
            </a:r>
            <a:r>
              <a:rPr lang="en-US" dirty="0"/>
              <a:t> </a:t>
            </a:r>
            <a:r>
              <a:rPr lang="en-US" dirty="0" err="1"/>
              <a:t>iş</a:t>
            </a:r>
            <a:r>
              <a:rPr lang="en-US" dirty="0"/>
              <a:t> </a:t>
            </a:r>
            <a:r>
              <a:rPr lang="en-US" dirty="0" err="1"/>
              <a:t>kullanıcıları</a:t>
            </a:r>
            <a:r>
              <a:rPr lang="en-US" dirty="0"/>
              <a:t> </a:t>
            </a:r>
            <a:r>
              <a:rPr lang="en-US" dirty="0" err="1"/>
              <a:t>veya</a:t>
            </a:r>
            <a:r>
              <a:rPr lang="en-US" dirty="0"/>
              <a:t> </a:t>
            </a:r>
            <a:r>
              <a:rPr lang="en-US" dirty="0" err="1"/>
              <a:t>teknik</a:t>
            </a:r>
            <a:r>
              <a:rPr lang="en-US" dirty="0"/>
              <a:t> </a:t>
            </a:r>
            <a:r>
              <a:rPr lang="en-US" dirty="0" err="1"/>
              <a:t>kişi</a:t>
            </a:r>
            <a:r>
              <a:rPr lang="en-US" dirty="0"/>
              <a:t> </a:t>
            </a:r>
            <a:r>
              <a:rPr lang="en-US" dirty="0" err="1"/>
              <a:t>olmayan</a:t>
            </a:r>
            <a:r>
              <a:rPr lang="en-US" dirty="0"/>
              <a:t> </a:t>
            </a:r>
            <a:r>
              <a:rPr lang="en-US" dirty="0" err="1"/>
              <a:t>diğer</a:t>
            </a:r>
            <a:r>
              <a:rPr lang="en-US" dirty="0"/>
              <a:t> </a:t>
            </a:r>
            <a:r>
              <a:rPr lang="en-US" dirty="0" err="1"/>
              <a:t>kişiler</a:t>
            </a:r>
            <a:r>
              <a:rPr lang="en-US" dirty="0"/>
              <a:t> </a:t>
            </a:r>
            <a:r>
              <a:rPr lang="en-US" dirty="0" err="1"/>
              <a:t>içindir</a:t>
            </a:r>
            <a:r>
              <a:rPr lang="en-US" dirty="0"/>
              <a:t>.</a:t>
            </a:r>
          </a:p>
          <a:p>
            <a:endParaRPr lang="en-US" dirty="0"/>
          </a:p>
          <a:p>
            <a:r>
              <a:rPr lang="en-US" dirty="0" err="1"/>
              <a:t>Etkinlik</a:t>
            </a:r>
            <a:r>
              <a:rPr lang="en-US" dirty="0"/>
              <a:t> </a:t>
            </a:r>
            <a:r>
              <a:rPr lang="en-US" dirty="0" err="1"/>
              <a:t>diyagramının</a:t>
            </a:r>
            <a:r>
              <a:rPr lang="en-US" dirty="0"/>
              <a:t> ana </a:t>
            </a:r>
            <a:r>
              <a:rPr lang="en-US" dirty="0" err="1"/>
              <a:t>kullanım</a:t>
            </a:r>
            <a:r>
              <a:rPr lang="en-US" dirty="0"/>
              <a:t> </a:t>
            </a:r>
            <a:r>
              <a:rPr lang="en-US" dirty="0" err="1"/>
              <a:t>alanları</a:t>
            </a:r>
            <a:r>
              <a:rPr lang="en-US" dirty="0"/>
              <a:t> </a:t>
            </a:r>
            <a:r>
              <a:rPr lang="en-US" dirty="0" err="1"/>
              <a:t>şunlardır</a:t>
            </a:r>
            <a:r>
              <a:rPr lang="en-US" dirty="0"/>
              <a:t>:</a:t>
            </a:r>
          </a:p>
          <a:p>
            <a:r>
              <a:rPr lang="en-US" dirty="0" err="1"/>
              <a:t>Faaliyetleri</a:t>
            </a:r>
            <a:r>
              <a:rPr lang="en-US" dirty="0"/>
              <a:t> </a:t>
            </a:r>
            <a:r>
              <a:rPr lang="en-US" dirty="0" err="1"/>
              <a:t>kullanarak</a:t>
            </a:r>
            <a:r>
              <a:rPr lang="en-US" dirty="0"/>
              <a:t> </a:t>
            </a:r>
            <a:r>
              <a:rPr lang="en-US" dirty="0" err="1"/>
              <a:t>iş</a:t>
            </a:r>
            <a:r>
              <a:rPr lang="en-US" dirty="0"/>
              <a:t> </a:t>
            </a:r>
            <a:r>
              <a:rPr lang="en-US" dirty="0" err="1"/>
              <a:t>akışını</a:t>
            </a:r>
            <a:r>
              <a:rPr lang="en-US" dirty="0"/>
              <a:t> </a:t>
            </a:r>
            <a:r>
              <a:rPr lang="en-US" dirty="0" err="1"/>
              <a:t>modelleme</a:t>
            </a:r>
            <a:r>
              <a:rPr lang="en-US" dirty="0"/>
              <a:t>.</a:t>
            </a:r>
          </a:p>
          <a:p>
            <a:r>
              <a:rPr lang="en-US" dirty="0" err="1"/>
              <a:t>İş</a:t>
            </a:r>
            <a:r>
              <a:rPr lang="en-US" dirty="0"/>
              <a:t> </a:t>
            </a:r>
            <a:r>
              <a:rPr lang="en-US" dirty="0" err="1"/>
              <a:t>gereksinimlerinin</a:t>
            </a:r>
            <a:r>
              <a:rPr lang="en-US" dirty="0"/>
              <a:t> </a:t>
            </a:r>
            <a:r>
              <a:rPr lang="en-US" dirty="0" err="1"/>
              <a:t>modellenmesi</a:t>
            </a:r>
            <a:r>
              <a:rPr lang="en-US" dirty="0"/>
              <a:t>.</a:t>
            </a:r>
          </a:p>
          <a:p>
            <a:r>
              <a:rPr lang="en-US" dirty="0" err="1"/>
              <a:t>Sistemin</a:t>
            </a:r>
            <a:r>
              <a:rPr lang="en-US" dirty="0"/>
              <a:t> </a:t>
            </a:r>
            <a:r>
              <a:rPr lang="en-US" dirty="0" err="1"/>
              <a:t>işlevlerinin</a:t>
            </a:r>
            <a:r>
              <a:rPr lang="en-US" dirty="0"/>
              <a:t> </a:t>
            </a:r>
            <a:r>
              <a:rPr lang="en-US" dirty="0" err="1"/>
              <a:t>üst</a:t>
            </a:r>
            <a:r>
              <a:rPr lang="en-US" dirty="0"/>
              <a:t> </a:t>
            </a:r>
            <a:r>
              <a:rPr lang="en-US" dirty="0" err="1"/>
              <a:t>düzeyde</a:t>
            </a:r>
            <a:r>
              <a:rPr lang="en-US" dirty="0"/>
              <a:t> </a:t>
            </a:r>
            <a:r>
              <a:rPr lang="en-US" dirty="0" err="1"/>
              <a:t>anlaşılması</a:t>
            </a:r>
            <a:r>
              <a:rPr lang="en-US" dirty="0"/>
              <a:t>.</a:t>
            </a:r>
          </a:p>
          <a:p>
            <a:r>
              <a:rPr lang="en-US" dirty="0" err="1"/>
              <a:t>Daha</a:t>
            </a:r>
            <a:r>
              <a:rPr lang="en-US" dirty="0"/>
              <a:t> </a:t>
            </a:r>
            <a:r>
              <a:rPr lang="en-US" dirty="0" err="1"/>
              <a:t>sonraki</a:t>
            </a:r>
            <a:r>
              <a:rPr lang="en-US" dirty="0"/>
              <a:t> </a:t>
            </a:r>
            <a:r>
              <a:rPr lang="en-US" dirty="0" err="1"/>
              <a:t>bir</a:t>
            </a:r>
            <a:r>
              <a:rPr lang="en-US" dirty="0"/>
              <a:t> </a:t>
            </a:r>
            <a:r>
              <a:rPr lang="en-US" dirty="0" err="1"/>
              <a:t>aşamada</a:t>
            </a:r>
            <a:r>
              <a:rPr lang="en-US" dirty="0"/>
              <a:t> </a:t>
            </a:r>
            <a:r>
              <a:rPr lang="en-US" dirty="0" err="1"/>
              <a:t>iş</a:t>
            </a:r>
            <a:r>
              <a:rPr lang="en-US" dirty="0"/>
              <a:t> </a:t>
            </a:r>
            <a:r>
              <a:rPr lang="en-US" dirty="0" err="1"/>
              <a:t>gereksinimlerini</a:t>
            </a:r>
            <a:r>
              <a:rPr lang="en-US" dirty="0"/>
              <a:t> </a:t>
            </a:r>
            <a:r>
              <a:rPr lang="en-US" dirty="0" err="1"/>
              <a:t>araştırın</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6</a:t>
            </a:fld>
            <a:endParaRPr lang="tr-TR"/>
          </a:p>
        </p:txBody>
      </p:sp>
    </p:spTree>
    <p:extLst>
      <p:ext uri="{BB962C8B-B14F-4D97-AF65-F5344CB8AC3E}">
        <p14:creationId xmlns:p14="http://schemas.microsoft.com/office/powerpoint/2010/main" val="2746372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Etkinlik</a:t>
            </a:r>
            <a:r>
              <a:rPr lang="en-US" dirty="0"/>
              <a:t> </a:t>
            </a:r>
            <a:r>
              <a:rPr lang="en-US" dirty="0" err="1"/>
              <a:t>diyagramları</a:t>
            </a:r>
            <a:r>
              <a:rPr lang="en-US" dirty="0"/>
              <a:t>, </a:t>
            </a:r>
            <a:r>
              <a:rPr lang="en-US" dirty="0" err="1"/>
              <a:t>oklarla</a:t>
            </a:r>
            <a:r>
              <a:rPr lang="en-US" dirty="0"/>
              <a:t> </a:t>
            </a:r>
            <a:r>
              <a:rPr lang="en-US" dirty="0" err="1"/>
              <a:t>birbirine</a:t>
            </a:r>
            <a:r>
              <a:rPr lang="en-US" dirty="0"/>
              <a:t> </a:t>
            </a:r>
            <a:r>
              <a:rPr lang="en-US" dirty="0" err="1"/>
              <a:t>bağlanan</a:t>
            </a:r>
            <a:r>
              <a:rPr lang="en-US" dirty="0"/>
              <a:t> </a:t>
            </a:r>
            <a:r>
              <a:rPr lang="en-US" dirty="0" err="1"/>
              <a:t>sınırlı</a:t>
            </a:r>
            <a:r>
              <a:rPr lang="en-US" dirty="0"/>
              <a:t> </a:t>
            </a:r>
            <a:r>
              <a:rPr lang="en-US" dirty="0" err="1"/>
              <a:t>sayıda</a:t>
            </a:r>
            <a:r>
              <a:rPr lang="en-US" dirty="0"/>
              <a:t> </a:t>
            </a:r>
            <a:r>
              <a:rPr lang="en-US" dirty="0" err="1"/>
              <a:t>şekillerden</a:t>
            </a:r>
            <a:r>
              <a:rPr lang="en-US" dirty="0"/>
              <a:t> </a:t>
            </a:r>
            <a:r>
              <a:rPr lang="en-US" dirty="0" err="1"/>
              <a:t>oluşturulur</a:t>
            </a:r>
            <a:r>
              <a:rPr lang="en-US" dirty="0"/>
              <a:t>.</a:t>
            </a:r>
          </a:p>
          <a:p>
            <a:endParaRPr lang="en-US" dirty="0"/>
          </a:p>
          <a:p>
            <a:r>
              <a:rPr lang="en-US" dirty="0" err="1"/>
              <a:t>Etkinlik</a:t>
            </a:r>
            <a:r>
              <a:rPr lang="en-US" dirty="0"/>
              <a:t> </a:t>
            </a:r>
            <a:r>
              <a:rPr lang="en-US" dirty="0" err="1"/>
              <a:t>şeması</a:t>
            </a:r>
            <a:r>
              <a:rPr lang="en-US" dirty="0"/>
              <a:t> </a:t>
            </a:r>
            <a:r>
              <a:rPr lang="en-US" dirty="0" err="1"/>
              <a:t>şunları</a:t>
            </a:r>
            <a:r>
              <a:rPr lang="en-US" dirty="0"/>
              <a:t> </a:t>
            </a:r>
            <a:r>
              <a:rPr lang="en-US" dirty="0" err="1"/>
              <a:t>içerir</a:t>
            </a:r>
            <a:r>
              <a:rPr lang="en-US" dirty="0"/>
              <a:t>:</a:t>
            </a:r>
          </a:p>
          <a:p>
            <a:r>
              <a:rPr lang="en-US" dirty="0" err="1"/>
              <a:t>Eylemleri</a:t>
            </a:r>
            <a:r>
              <a:rPr lang="en-US" dirty="0"/>
              <a:t> </a:t>
            </a:r>
            <a:r>
              <a:rPr lang="en-US" dirty="0" err="1"/>
              <a:t>temsil</a:t>
            </a:r>
            <a:r>
              <a:rPr lang="en-US" dirty="0"/>
              <a:t> </a:t>
            </a:r>
            <a:r>
              <a:rPr lang="en-US" dirty="0" err="1"/>
              <a:t>eden</a:t>
            </a:r>
            <a:r>
              <a:rPr lang="en-US" dirty="0"/>
              <a:t> </a:t>
            </a:r>
            <a:r>
              <a:rPr lang="en-US" dirty="0" err="1"/>
              <a:t>yuvarlak</a:t>
            </a:r>
            <a:r>
              <a:rPr lang="en-US" dirty="0"/>
              <a:t> </a:t>
            </a:r>
            <a:r>
              <a:rPr lang="en-US" dirty="0" err="1"/>
              <a:t>köşeli</a:t>
            </a:r>
            <a:r>
              <a:rPr lang="en-US" dirty="0"/>
              <a:t> </a:t>
            </a:r>
            <a:r>
              <a:rPr lang="en-US" dirty="0" err="1"/>
              <a:t>dikdörtgenler</a:t>
            </a:r>
            <a:r>
              <a:rPr lang="en-US" dirty="0"/>
              <a:t>,</a:t>
            </a:r>
          </a:p>
          <a:p>
            <a:r>
              <a:rPr lang="en-US" dirty="0" err="1"/>
              <a:t>Kararları</a:t>
            </a:r>
            <a:r>
              <a:rPr lang="en-US" dirty="0"/>
              <a:t> </a:t>
            </a:r>
            <a:r>
              <a:rPr lang="en-US" dirty="0" err="1"/>
              <a:t>veya</a:t>
            </a:r>
            <a:r>
              <a:rPr lang="en-US" dirty="0"/>
              <a:t> </a:t>
            </a:r>
            <a:r>
              <a:rPr lang="en-US" dirty="0" err="1"/>
              <a:t>eylemlerin</a:t>
            </a:r>
            <a:r>
              <a:rPr lang="en-US" dirty="0"/>
              <a:t> </a:t>
            </a:r>
            <a:r>
              <a:rPr lang="en-US" dirty="0" err="1"/>
              <a:t>birleşmesini</a:t>
            </a:r>
            <a:r>
              <a:rPr lang="en-US" dirty="0"/>
              <a:t> </a:t>
            </a:r>
            <a:r>
              <a:rPr lang="en-US" dirty="0" err="1"/>
              <a:t>temsil</a:t>
            </a:r>
            <a:r>
              <a:rPr lang="en-US" dirty="0"/>
              <a:t> </a:t>
            </a:r>
            <a:r>
              <a:rPr lang="en-US" dirty="0" err="1"/>
              <a:t>eden</a:t>
            </a:r>
            <a:r>
              <a:rPr lang="en-US" dirty="0"/>
              <a:t> </a:t>
            </a:r>
            <a:r>
              <a:rPr lang="en-US" dirty="0" err="1"/>
              <a:t>elmaslar</a:t>
            </a:r>
            <a:r>
              <a:rPr lang="en-US" dirty="0"/>
              <a:t>,</a:t>
            </a:r>
          </a:p>
          <a:p>
            <a:r>
              <a:rPr lang="en-US" dirty="0" err="1"/>
              <a:t>Eşzamanlı</a:t>
            </a:r>
            <a:r>
              <a:rPr lang="en-US" dirty="0"/>
              <a:t> </a:t>
            </a:r>
            <a:r>
              <a:rPr lang="en-US" dirty="0" err="1"/>
              <a:t>faaliyetlerin</a:t>
            </a:r>
            <a:r>
              <a:rPr lang="en-US" dirty="0"/>
              <a:t> </a:t>
            </a:r>
            <a:r>
              <a:rPr lang="en-US" dirty="0" err="1"/>
              <a:t>başlangıcını</a:t>
            </a:r>
            <a:r>
              <a:rPr lang="en-US" dirty="0"/>
              <a:t> (</a:t>
            </a:r>
            <a:r>
              <a:rPr lang="en-US" dirty="0" err="1"/>
              <a:t>bölünme-çatal</a:t>
            </a:r>
            <a:r>
              <a:rPr lang="en-US" dirty="0"/>
              <a:t>) </a:t>
            </a:r>
            <a:r>
              <a:rPr lang="en-US" dirty="0" err="1"/>
              <a:t>veya</a:t>
            </a:r>
            <a:r>
              <a:rPr lang="en-US" dirty="0"/>
              <a:t> </a:t>
            </a:r>
            <a:r>
              <a:rPr lang="en-US" dirty="0" err="1"/>
              <a:t>bitişini</a:t>
            </a:r>
            <a:r>
              <a:rPr lang="en-US" dirty="0"/>
              <a:t> (</a:t>
            </a:r>
            <a:r>
              <a:rPr lang="en-US" dirty="0" err="1"/>
              <a:t>birleştirme</a:t>
            </a:r>
            <a:r>
              <a:rPr lang="en-US" dirty="0"/>
              <a:t>) </a:t>
            </a:r>
            <a:r>
              <a:rPr lang="en-US" dirty="0" err="1"/>
              <a:t>temsil</a:t>
            </a:r>
            <a:r>
              <a:rPr lang="en-US" dirty="0"/>
              <a:t> </a:t>
            </a:r>
            <a:r>
              <a:rPr lang="en-US" dirty="0" err="1"/>
              <a:t>eden</a:t>
            </a:r>
            <a:r>
              <a:rPr lang="en-US" dirty="0"/>
              <a:t> </a:t>
            </a:r>
            <a:r>
              <a:rPr lang="en-US" dirty="0" err="1"/>
              <a:t>çubuklar</a:t>
            </a:r>
            <a:r>
              <a:rPr lang="en-US" dirty="0"/>
              <a:t>,</a:t>
            </a:r>
          </a:p>
          <a:p>
            <a:r>
              <a:rPr lang="en-US" dirty="0" err="1"/>
              <a:t>İş</a:t>
            </a:r>
            <a:r>
              <a:rPr lang="en-US" dirty="0"/>
              <a:t> </a:t>
            </a:r>
            <a:r>
              <a:rPr lang="en-US" dirty="0" err="1"/>
              <a:t>akışının</a:t>
            </a:r>
            <a:r>
              <a:rPr lang="en-US" dirty="0"/>
              <a:t> </a:t>
            </a:r>
            <a:r>
              <a:rPr lang="en-US" dirty="0" err="1"/>
              <a:t>başlangıcını</a:t>
            </a:r>
            <a:r>
              <a:rPr lang="en-US" dirty="0"/>
              <a:t> (</a:t>
            </a:r>
            <a:r>
              <a:rPr lang="en-US" dirty="0" err="1"/>
              <a:t>başlangıç</a:t>
            </a:r>
            <a:r>
              <a:rPr lang="en-US" dirty="0"/>
              <a:t> </a:t>
            </a:r>
            <a:r>
              <a:rPr lang="en-US" dirty="0" err="1"/>
              <a:t>durumunu</a:t>
            </a:r>
            <a:r>
              <a:rPr lang="en-US" dirty="0"/>
              <a:t>) </a:t>
            </a:r>
            <a:r>
              <a:rPr lang="en-US" dirty="0" err="1"/>
              <a:t>temsil</a:t>
            </a:r>
            <a:r>
              <a:rPr lang="en-US" dirty="0"/>
              <a:t> </a:t>
            </a:r>
            <a:r>
              <a:rPr lang="en-US" dirty="0" err="1"/>
              <a:t>eden</a:t>
            </a:r>
            <a:r>
              <a:rPr lang="en-US" dirty="0"/>
              <a:t> </a:t>
            </a:r>
            <a:r>
              <a:rPr lang="en-US" dirty="0" err="1"/>
              <a:t>siyah</a:t>
            </a:r>
            <a:r>
              <a:rPr lang="en-US" dirty="0"/>
              <a:t> </a:t>
            </a:r>
            <a:r>
              <a:rPr lang="en-US" dirty="0" err="1"/>
              <a:t>bir</a:t>
            </a:r>
            <a:r>
              <a:rPr lang="en-US" dirty="0"/>
              <a:t> </a:t>
            </a:r>
            <a:r>
              <a:rPr lang="en-US" dirty="0" err="1"/>
              <a:t>daire</a:t>
            </a:r>
            <a:r>
              <a:rPr lang="en-US" dirty="0"/>
              <a:t>,</a:t>
            </a:r>
          </a:p>
          <a:p>
            <a:r>
              <a:rPr lang="en-US" dirty="0"/>
              <a:t>Sonu (son </a:t>
            </a:r>
            <a:r>
              <a:rPr lang="en-US" dirty="0" err="1"/>
              <a:t>durumu</a:t>
            </a:r>
            <a:r>
              <a:rPr lang="en-US" dirty="0"/>
              <a:t>) </a:t>
            </a:r>
            <a:r>
              <a:rPr lang="en-US" dirty="0" err="1"/>
              <a:t>temsil</a:t>
            </a:r>
            <a:r>
              <a:rPr lang="en-US" dirty="0"/>
              <a:t> </a:t>
            </a:r>
            <a:r>
              <a:rPr lang="en-US" dirty="0" err="1"/>
              <a:t>eden</a:t>
            </a:r>
            <a:r>
              <a:rPr lang="en-US" dirty="0"/>
              <a:t> </a:t>
            </a:r>
            <a:r>
              <a:rPr lang="en-US" dirty="0" err="1"/>
              <a:t>daire</a:t>
            </a:r>
            <a:r>
              <a:rPr lang="en-US" dirty="0"/>
              <a:t> </a:t>
            </a:r>
            <a:r>
              <a:rPr lang="en-US" dirty="0" err="1"/>
              <a:t>içine</a:t>
            </a:r>
            <a:r>
              <a:rPr lang="en-US" dirty="0"/>
              <a:t> </a:t>
            </a:r>
            <a:r>
              <a:rPr lang="en-US" dirty="0" err="1"/>
              <a:t>alınmış</a:t>
            </a:r>
            <a:r>
              <a:rPr lang="en-US" dirty="0"/>
              <a:t> </a:t>
            </a:r>
            <a:r>
              <a:rPr lang="en-US" dirty="0" err="1"/>
              <a:t>siyah</a:t>
            </a:r>
            <a:r>
              <a:rPr lang="en-US" dirty="0"/>
              <a:t> </a:t>
            </a:r>
            <a:r>
              <a:rPr lang="en-US" dirty="0" err="1"/>
              <a:t>bir</a:t>
            </a:r>
            <a:r>
              <a:rPr lang="en-US" dirty="0"/>
              <a:t> </a:t>
            </a:r>
            <a:r>
              <a:rPr lang="en-US" dirty="0" err="1"/>
              <a:t>daire</a:t>
            </a:r>
            <a:r>
              <a:rPr lang="en-US" dirty="0"/>
              <a:t> </a:t>
            </a:r>
            <a:r>
              <a:rPr lang="en-US" dirty="0" err="1"/>
              <a:t>ve</a:t>
            </a:r>
            <a:endParaRPr lang="en-US" dirty="0"/>
          </a:p>
          <a:p>
            <a:r>
              <a:rPr lang="en-US" dirty="0" err="1"/>
              <a:t>Başlangıçtan</a:t>
            </a:r>
            <a:r>
              <a:rPr lang="en-US" dirty="0"/>
              <a:t> </a:t>
            </a:r>
            <a:r>
              <a:rPr lang="en-US" dirty="0" err="1"/>
              <a:t>sona</a:t>
            </a:r>
            <a:r>
              <a:rPr lang="en-US" dirty="0"/>
              <a:t> </a:t>
            </a:r>
            <a:r>
              <a:rPr lang="en-US" dirty="0" err="1"/>
              <a:t>doğru</a:t>
            </a:r>
            <a:r>
              <a:rPr lang="en-US" dirty="0"/>
              <a:t> </a:t>
            </a:r>
            <a:r>
              <a:rPr lang="en-US" dirty="0" err="1"/>
              <a:t>uzanan</a:t>
            </a:r>
            <a:r>
              <a:rPr lang="en-US" dirty="0"/>
              <a:t> </a:t>
            </a:r>
            <a:r>
              <a:rPr lang="en-US" dirty="0" err="1"/>
              <a:t>ve</a:t>
            </a:r>
            <a:r>
              <a:rPr lang="en-US" dirty="0"/>
              <a:t> </a:t>
            </a:r>
            <a:r>
              <a:rPr lang="en-US" dirty="0" err="1"/>
              <a:t>etkinliklerin</a:t>
            </a:r>
            <a:r>
              <a:rPr lang="en-US" dirty="0"/>
              <a:t> </a:t>
            </a:r>
            <a:r>
              <a:rPr lang="en-US" dirty="0" err="1"/>
              <a:t>gerçekleşme</a:t>
            </a:r>
            <a:r>
              <a:rPr lang="en-US" dirty="0"/>
              <a:t> </a:t>
            </a:r>
            <a:r>
              <a:rPr lang="en-US" dirty="0" err="1"/>
              <a:t>sırasını</a:t>
            </a:r>
            <a:r>
              <a:rPr lang="en-US" dirty="0"/>
              <a:t> </a:t>
            </a:r>
            <a:r>
              <a:rPr lang="en-US" dirty="0" err="1"/>
              <a:t>temsil</a:t>
            </a:r>
            <a:r>
              <a:rPr lang="en-US" dirty="0"/>
              <a:t> </a:t>
            </a:r>
            <a:r>
              <a:rPr lang="en-US" dirty="0" err="1"/>
              <a:t>eden</a:t>
            </a:r>
            <a:r>
              <a:rPr lang="en-US" dirty="0"/>
              <a:t> </a:t>
            </a:r>
            <a:r>
              <a:rPr lang="en-US" dirty="0" err="1"/>
              <a:t>oklar</a:t>
            </a:r>
            <a:r>
              <a:rPr lang="en-US" dirty="0"/>
              <a:t> </a:t>
            </a:r>
            <a:r>
              <a:rPr lang="en-US" dirty="0" err="1"/>
              <a:t>herhangi</a:t>
            </a:r>
            <a:r>
              <a:rPr lang="en-US" dirty="0"/>
              <a:t> </a:t>
            </a:r>
            <a:r>
              <a:rPr lang="en-US" dirty="0" err="1"/>
              <a:t>bir</a:t>
            </a:r>
            <a:r>
              <a:rPr lang="en-US" dirty="0"/>
              <a:t> </a:t>
            </a:r>
            <a:r>
              <a:rPr lang="en-US" dirty="0" err="1"/>
              <a:t>mesaj</a:t>
            </a:r>
            <a:r>
              <a:rPr lang="en-US" dirty="0"/>
              <a:t> </a:t>
            </a:r>
            <a:r>
              <a:rPr lang="en-US" dirty="0" err="1"/>
              <a:t>akışı</a:t>
            </a:r>
            <a:r>
              <a:rPr lang="en-US" dirty="0"/>
              <a:t> </a:t>
            </a:r>
            <a:r>
              <a:rPr lang="en-US" dirty="0" err="1"/>
              <a:t>göstermez</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7</a:t>
            </a:fld>
            <a:endParaRPr lang="tr-TR"/>
          </a:p>
        </p:txBody>
      </p:sp>
    </p:spTree>
    <p:extLst>
      <p:ext uri="{BB962C8B-B14F-4D97-AF65-F5344CB8AC3E}">
        <p14:creationId xmlns:p14="http://schemas.microsoft.com/office/powerpoint/2010/main" val="152117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Bir </a:t>
            </a:r>
            <a:r>
              <a:rPr lang="en-US" dirty="0" err="1"/>
              <a:t>etkinlik</a:t>
            </a:r>
            <a:r>
              <a:rPr lang="en-US" dirty="0"/>
              <a:t>, </a:t>
            </a:r>
            <a:r>
              <a:rPr lang="en-US" dirty="0" err="1"/>
              <a:t>etkinliği</a:t>
            </a:r>
            <a:r>
              <a:rPr lang="en-US" dirty="0"/>
              <a:t> </a:t>
            </a:r>
            <a:r>
              <a:rPr lang="en-US" dirty="0" err="1"/>
              <a:t>oluşturan</a:t>
            </a:r>
            <a:r>
              <a:rPr lang="en-US" dirty="0"/>
              <a:t> </a:t>
            </a:r>
            <a:r>
              <a:rPr lang="en-US" dirty="0" err="1"/>
              <a:t>tüm</a:t>
            </a:r>
            <a:r>
              <a:rPr lang="en-US" dirty="0"/>
              <a:t> </a:t>
            </a:r>
            <a:r>
              <a:rPr lang="en-US" dirty="0" err="1"/>
              <a:t>eylemleri</a:t>
            </a:r>
            <a:r>
              <a:rPr lang="en-US" dirty="0"/>
              <a:t>, </a:t>
            </a:r>
            <a:r>
              <a:rPr lang="en-US" dirty="0" err="1"/>
              <a:t>kontrol</a:t>
            </a:r>
            <a:r>
              <a:rPr lang="en-US" dirty="0"/>
              <a:t> </a:t>
            </a:r>
            <a:r>
              <a:rPr lang="en-US" dirty="0" err="1"/>
              <a:t>akışlarını</a:t>
            </a:r>
            <a:r>
              <a:rPr lang="en-US" dirty="0"/>
              <a:t> </a:t>
            </a:r>
            <a:r>
              <a:rPr lang="en-US" dirty="0" err="1"/>
              <a:t>ve</a:t>
            </a:r>
            <a:r>
              <a:rPr lang="en-US" dirty="0"/>
              <a:t> </a:t>
            </a:r>
            <a:r>
              <a:rPr lang="en-US" dirty="0" err="1"/>
              <a:t>diğer</a:t>
            </a:r>
            <a:r>
              <a:rPr lang="en-US" dirty="0"/>
              <a:t> </a:t>
            </a:r>
            <a:r>
              <a:rPr lang="en-US" dirty="0" err="1"/>
              <a:t>öğeleri</a:t>
            </a:r>
            <a:r>
              <a:rPr lang="en-US" dirty="0"/>
              <a:t> (</a:t>
            </a:r>
            <a:r>
              <a:rPr lang="en-US" dirty="0" err="1"/>
              <a:t>nesne</a:t>
            </a:r>
            <a:r>
              <a:rPr lang="en-US" dirty="0"/>
              <a:t>, </a:t>
            </a:r>
            <a:r>
              <a:rPr lang="en-US" dirty="0" err="1"/>
              <a:t>nesne</a:t>
            </a:r>
            <a:r>
              <a:rPr lang="en-US" dirty="0"/>
              <a:t> </a:t>
            </a:r>
            <a:r>
              <a:rPr lang="en-US" dirty="0" err="1"/>
              <a:t>akışları</a:t>
            </a:r>
            <a:r>
              <a:rPr lang="en-US" dirty="0"/>
              <a:t> vb.) </a:t>
            </a:r>
            <a:r>
              <a:rPr lang="en-US" dirty="0" err="1"/>
              <a:t>kapsayan</a:t>
            </a:r>
            <a:r>
              <a:rPr lang="en-US" dirty="0"/>
              <a:t> </a:t>
            </a:r>
            <a:r>
              <a:rPr lang="en-US" dirty="0" err="1"/>
              <a:t>yuvarlak</a:t>
            </a:r>
            <a:r>
              <a:rPr lang="en-US" dirty="0"/>
              <a:t> </a:t>
            </a:r>
            <a:r>
              <a:rPr lang="en-US" dirty="0" err="1"/>
              <a:t>köşeli</a:t>
            </a:r>
            <a:r>
              <a:rPr lang="en-US" dirty="0"/>
              <a:t> </a:t>
            </a:r>
            <a:r>
              <a:rPr lang="en-US" dirty="0" err="1"/>
              <a:t>bir</a:t>
            </a:r>
            <a:r>
              <a:rPr lang="en-US" dirty="0"/>
              <a:t> </a:t>
            </a:r>
            <a:r>
              <a:rPr lang="en-US" dirty="0" err="1"/>
              <a:t>dikdörtgen</a:t>
            </a:r>
            <a:r>
              <a:rPr lang="en-US" dirty="0"/>
              <a:t> </a:t>
            </a:r>
            <a:r>
              <a:rPr lang="en-US" dirty="0" err="1"/>
              <a:t>olarak</a:t>
            </a:r>
            <a:r>
              <a:rPr lang="en-US" dirty="0"/>
              <a:t> </a:t>
            </a:r>
            <a:r>
              <a:rPr lang="en-US" dirty="0" err="1"/>
              <a:t>gösterilir</a:t>
            </a:r>
            <a:r>
              <a:rPr lang="en-US" dirty="0"/>
              <a:t>.</a:t>
            </a:r>
          </a:p>
          <a:p>
            <a:endParaRPr lang="en-US" dirty="0"/>
          </a:p>
          <a:p>
            <a:r>
              <a:rPr lang="en-US" dirty="0" err="1"/>
              <a:t>Faaliyetin</a:t>
            </a:r>
            <a:r>
              <a:rPr lang="en-US" dirty="0"/>
              <a:t> </a:t>
            </a:r>
            <a:r>
              <a:rPr lang="en-US" dirty="0" err="1"/>
              <a:t>içinde</a:t>
            </a:r>
            <a:r>
              <a:rPr lang="en-US" dirty="0"/>
              <a:t>, </a:t>
            </a:r>
            <a:r>
              <a:rPr lang="en-US" dirty="0" err="1"/>
              <a:t>bir</a:t>
            </a:r>
            <a:r>
              <a:rPr lang="en-US" dirty="0"/>
              <a:t> </a:t>
            </a:r>
            <a:r>
              <a:rPr lang="en-US" dirty="0" err="1"/>
              <a:t>iş</a:t>
            </a:r>
            <a:r>
              <a:rPr lang="en-US" dirty="0"/>
              <a:t> </a:t>
            </a:r>
            <a:r>
              <a:rPr lang="en-US" dirty="0" err="1"/>
              <a:t>akışını</a:t>
            </a:r>
            <a:r>
              <a:rPr lang="en-US" dirty="0"/>
              <a:t> </a:t>
            </a:r>
            <a:r>
              <a:rPr lang="en-US" dirty="0" err="1"/>
              <a:t>tanımlamak</a:t>
            </a:r>
            <a:r>
              <a:rPr lang="en-US" dirty="0"/>
              <a:t> </a:t>
            </a:r>
            <a:r>
              <a:rPr lang="en-US" dirty="0" err="1"/>
              <a:t>için</a:t>
            </a:r>
            <a:r>
              <a:rPr lang="en-US" dirty="0"/>
              <a:t> </a:t>
            </a:r>
            <a:r>
              <a:rPr lang="en-US" dirty="0" err="1"/>
              <a:t>bir</a:t>
            </a:r>
            <a:r>
              <a:rPr lang="en-US" dirty="0"/>
              <a:t> dizi </a:t>
            </a:r>
            <a:r>
              <a:rPr lang="en-US" dirty="0" err="1"/>
              <a:t>eylem</a:t>
            </a:r>
            <a:r>
              <a:rPr lang="en-US" dirty="0"/>
              <a:t>, </a:t>
            </a:r>
            <a:r>
              <a:rPr lang="en-US" dirty="0" err="1"/>
              <a:t>faaliyet</a:t>
            </a:r>
            <a:r>
              <a:rPr lang="en-US" dirty="0"/>
              <a:t> </a:t>
            </a:r>
            <a:r>
              <a:rPr lang="en-US" dirty="0" err="1"/>
              <a:t>kenarlarıyla</a:t>
            </a:r>
            <a:r>
              <a:rPr lang="en-US" dirty="0"/>
              <a:t> </a:t>
            </a:r>
            <a:r>
              <a:rPr lang="en-US" dirty="0" err="1"/>
              <a:t>birbirine</a:t>
            </a:r>
            <a:r>
              <a:rPr lang="en-US" dirty="0"/>
              <a:t> </a:t>
            </a:r>
            <a:r>
              <a:rPr lang="en-US" dirty="0" err="1"/>
              <a:t>bağlanır</a:t>
            </a:r>
            <a:r>
              <a:rPr lang="en-US" dirty="0"/>
              <a:t>.</a:t>
            </a:r>
          </a:p>
          <a:p>
            <a:endParaRPr lang="en-US" dirty="0"/>
          </a:p>
          <a:p>
            <a:r>
              <a:rPr lang="en-US" dirty="0"/>
              <a:t>Bir </a:t>
            </a:r>
            <a:r>
              <a:rPr lang="en-US" dirty="0" err="1"/>
              <a:t>etkinlik</a:t>
            </a:r>
            <a:r>
              <a:rPr lang="en-US" dirty="0"/>
              <a:t> </a:t>
            </a:r>
            <a:r>
              <a:rPr lang="en-US" dirty="0" err="1"/>
              <a:t>diyagramındaki</a:t>
            </a:r>
            <a:r>
              <a:rPr lang="en-US" dirty="0"/>
              <a:t> </a:t>
            </a:r>
            <a:r>
              <a:rPr lang="en-US" dirty="0" err="1"/>
              <a:t>bir</a:t>
            </a:r>
            <a:r>
              <a:rPr lang="en-US" dirty="0"/>
              <a:t> </a:t>
            </a:r>
            <a:r>
              <a:rPr lang="en-US" dirty="0" err="1"/>
              <a:t>adımı</a:t>
            </a:r>
            <a:r>
              <a:rPr lang="en-US" dirty="0"/>
              <a:t> </a:t>
            </a:r>
            <a:r>
              <a:rPr lang="en-US" dirty="0" err="1"/>
              <a:t>tanımlamak</a:t>
            </a:r>
            <a:r>
              <a:rPr lang="en-US" dirty="0"/>
              <a:t> </a:t>
            </a:r>
            <a:r>
              <a:rPr lang="en-US" dirty="0" err="1"/>
              <a:t>için</a:t>
            </a:r>
            <a:r>
              <a:rPr lang="en-US" dirty="0"/>
              <a:t> </a:t>
            </a:r>
            <a:r>
              <a:rPr lang="en-US" dirty="0" err="1"/>
              <a:t>sıklıkla</a:t>
            </a:r>
            <a:r>
              <a:rPr lang="en-US" dirty="0"/>
              <a:t> "</a:t>
            </a:r>
            <a:r>
              <a:rPr lang="en-US" dirty="0" err="1"/>
              <a:t>etkinlik</a:t>
            </a:r>
            <a:r>
              <a:rPr lang="en-US" dirty="0"/>
              <a:t>" </a:t>
            </a:r>
            <a:r>
              <a:rPr lang="en-US" dirty="0" err="1"/>
              <a:t>kelimesi</a:t>
            </a:r>
            <a:r>
              <a:rPr lang="en-US" dirty="0"/>
              <a:t> </a:t>
            </a:r>
            <a:r>
              <a:rPr lang="en-US" dirty="0" err="1"/>
              <a:t>yanlışlıkla</a:t>
            </a:r>
            <a:r>
              <a:rPr lang="en-US" dirty="0"/>
              <a:t> "</a:t>
            </a:r>
            <a:r>
              <a:rPr lang="en-US" dirty="0" err="1"/>
              <a:t>eylem</a:t>
            </a:r>
            <a:r>
              <a:rPr lang="en-US" dirty="0"/>
              <a:t>" </a:t>
            </a:r>
            <a:r>
              <a:rPr lang="en-US" dirty="0" err="1"/>
              <a:t>yerine</a:t>
            </a:r>
            <a:r>
              <a:rPr lang="en-US" dirty="0"/>
              <a:t> </a:t>
            </a:r>
            <a:r>
              <a:rPr lang="en-US" dirty="0" err="1"/>
              <a:t>kullanılır</a:t>
            </a:r>
            <a:r>
              <a:rPr lang="en-US" dirty="0"/>
              <a:t>, </a:t>
            </a:r>
            <a:r>
              <a:rPr lang="en-US" dirty="0" err="1"/>
              <a:t>ancak</a:t>
            </a:r>
            <a:r>
              <a:rPr lang="en-US" dirty="0"/>
              <a:t> </a:t>
            </a:r>
            <a:r>
              <a:rPr lang="en-US" dirty="0" err="1"/>
              <a:t>bunlar</a:t>
            </a:r>
            <a:r>
              <a:rPr lang="en-US" dirty="0"/>
              <a:t> </a:t>
            </a:r>
            <a:r>
              <a:rPr lang="en-US" dirty="0" err="1"/>
              <a:t>aynı</a:t>
            </a:r>
            <a:r>
              <a:rPr lang="en-US" dirty="0"/>
              <a:t> </a:t>
            </a:r>
            <a:r>
              <a:rPr lang="en-US" dirty="0" err="1"/>
              <a:t>değildir</a:t>
            </a:r>
            <a:r>
              <a:rPr lang="en-US" dirty="0"/>
              <a:t>.</a:t>
            </a:r>
          </a:p>
          <a:p>
            <a:r>
              <a:rPr lang="en-US" dirty="0"/>
              <a:t>Araba </a:t>
            </a:r>
            <a:r>
              <a:rPr lang="en-US" dirty="0" err="1"/>
              <a:t>yıkamak</a:t>
            </a:r>
            <a:r>
              <a:rPr lang="en-US" dirty="0"/>
              <a:t> </a:t>
            </a:r>
            <a:r>
              <a:rPr lang="en-US" dirty="0" err="1"/>
              <a:t>bir</a:t>
            </a:r>
            <a:r>
              <a:rPr lang="en-US" dirty="0"/>
              <a:t> </a:t>
            </a:r>
            <a:r>
              <a:rPr lang="en-US" dirty="0" err="1"/>
              <a:t>aktivitedir</a:t>
            </a:r>
            <a:r>
              <a:rPr lang="en-US" dirty="0"/>
              <a:t>. Bu </a:t>
            </a:r>
            <a:r>
              <a:rPr lang="en-US" dirty="0" err="1"/>
              <a:t>aktivite</a:t>
            </a:r>
            <a:r>
              <a:rPr lang="en-US" dirty="0"/>
              <a:t> </a:t>
            </a:r>
            <a:r>
              <a:rPr lang="en-US" dirty="0" err="1"/>
              <a:t>aksiyon</a:t>
            </a:r>
            <a:r>
              <a:rPr lang="en-US" dirty="0"/>
              <a:t> </a:t>
            </a:r>
            <a:r>
              <a:rPr lang="en-US" dirty="0" err="1"/>
              <a:t>olarak</a:t>
            </a:r>
            <a:r>
              <a:rPr lang="en-US" dirty="0"/>
              <a:t> </a:t>
            </a:r>
            <a:r>
              <a:rPr lang="en-US" dirty="0" err="1"/>
              <a:t>adlandırılan</a:t>
            </a:r>
            <a:r>
              <a:rPr lang="en-US" dirty="0"/>
              <a:t> </a:t>
            </a:r>
            <a:r>
              <a:rPr lang="en-US" dirty="0" err="1"/>
              <a:t>köpürtme</a:t>
            </a:r>
            <a:r>
              <a:rPr lang="en-US" dirty="0"/>
              <a:t>, </a:t>
            </a:r>
            <a:r>
              <a:rPr lang="en-US" dirty="0" err="1"/>
              <a:t>durulama</a:t>
            </a:r>
            <a:r>
              <a:rPr lang="en-US" dirty="0"/>
              <a:t> </a:t>
            </a:r>
            <a:r>
              <a:rPr lang="en-US" dirty="0" err="1"/>
              <a:t>ve</a:t>
            </a:r>
            <a:r>
              <a:rPr lang="en-US" dirty="0"/>
              <a:t> </a:t>
            </a:r>
            <a:r>
              <a:rPr lang="en-US" dirty="0" err="1"/>
              <a:t>kurutma</a:t>
            </a:r>
            <a:r>
              <a:rPr lang="en-US" dirty="0"/>
              <a:t> </a:t>
            </a:r>
            <a:r>
              <a:rPr lang="en-US" dirty="0" err="1"/>
              <a:t>gibi</a:t>
            </a:r>
            <a:r>
              <a:rPr lang="en-US" dirty="0"/>
              <a:t> </a:t>
            </a:r>
            <a:r>
              <a:rPr lang="en-US" dirty="0" err="1"/>
              <a:t>adımlardan</a:t>
            </a:r>
            <a:r>
              <a:rPr lang="en-US" dirty="0"/>
              <a:t> </a:t>
            </a:r>
            <a:r>
              <a:rPr lang="en-US" dirty="0" err="1"/>
              <a:t>oluşur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9</a:t>
            </a:fld>
            <a:endParaRPr lang="tr-TR"/>
          </a:p>
        </p:txBody>
      </p:sp>
    </p:spTree>
    <p:extLst>
      <p:ext uri="{BB962C8B-B14F-4D97-AF65-F5344CB8AC3E}">
        <p14:creationId xmlns:p14="http://schemas.microsoft.com/office/powerpoint/2010/main" val="1069213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Bir </a:t>
            </a:r>
            <a:r>
              <a:rPr lang="en-US" dirty="0" err="1"/>
              <a:t>aktivite</a:t>
            </a:r>
            <a:r>
              <a:rPr lang="en-US" dirty="0"/>
              <a:t> </a:t>
            </a:r>
            <a:r>
              <a:rPr lang="en-US" dirty="0" err="1"/>
              <a:t>ismine</a:t>
            </a:r>
            <a:r>
              <a:rPr lang="en-US" dirty="0"/>
              <a:t> </a:t>
            </a:r>
            <a:r>
              <a:rPr lang="en-US" dirty="0" err="1"/>
              <a:t>göre</a:t>
            </a:r>
            <a:r>
              <a:rPr lang="en-US" dirty="0"/>
              <a:t> </a:t>
            </a:r>
            <a:r>
              <a:rPr lang="en-US" dirty="0" err="1"/>
              <a:t>etiketlenir</a:t>
            </a:r>
            <a:r>
              <a:rPr lang="en-US" dirty="0"/>
              <a:t> (</a:t>
            </a:r>
            <a:r>
              <a:rPr lang="en-US" dirty="0" err="1"/>
              <a:t>isim</a:t>
            </a:r>
            <a:r>
              <a:rPr lang="en-US" dirty="0"/>
              <a:t> </a:t>
            </a:r>
            <a:r>
              <a:rPr lang="en-US" dirty="0" err="1"/>
              <a:t>ve</a:t>
            </a:r>
            <a:r>
              <a:rPr lang="en-US" dirty="0"/>
              <a:t> </a:t>
            </a:r>
            <a:r>
              <a:rPr lang="en-US" dirty="0" err="1"/>
              <a:t>fiil</a:t>
            </a:r>
            <a:r>
              <a:rPr lang="en-US" dirty="0"/>
              <a:t> </a:t>
            </a:r>
            <a:r>
              <a:rPr lang="en-US" dirty="0" err="1"/>
              <a:t>cümleleri</a:t>
            </a:r>
            <a:r>
              <a:rPr lang="en-US" dirty="0"/>
              <a:t>).</a:t>
            </a:r>
          </a:p>
          <a:p>
            <a:endParaRPr lang="en-US" dirty="0"/>
          </a:p>
          <a:p>
            <a:r>
              <a:rPr lang="en-US" dirty="0" err="1"/>
              <a:t>Etkinliğin</a:t>
            </a:r>
            <a:r>
              <a:rPr lang="en-US" dirty="0"/>
              <a:t> </a:t>
            </a:r>
            <a:r>
              <a:rPr lang="en-US" dirty="0" err="1"/>
              <a:t>adı</a:t>
            </a:r>
            <a:r>
              <a:rPr lang="en-US" dirty="0"/>
              <a:t> </a:t>
            </a:r>
            <a:r>
              <a:rPr lang="en-US" dirty="0" err="1"/>
              <a:t>etkinlik</a:t>
            </a:r>
            <a:r>
              <a:rPr lang="en-US" dirty="0"/>
              <a:t> </a:t>
            </a:r>
            <a:r>
              <a:rPr lang="en-US" dirty="0" err="1"/>
              <a:t>çerçevesinin</a:t>
            </a:r>
            <a:r>
              <a:rPr lang="en-US" dirty="0"/>
              <a:t> </a:t>
            </a:r>
            <a:r>
              <a:rPr lang="en-US" dirty="0" err="1"/>
              <a:t>ortasına</a:t>
            </a:r>
            <a:r>
              <a:rPr lang="en-US" dirty="0"/>
              <a:t> </a:t>
            </a:r>
            <a:r>
              <a:rPr lang="en-US" dirty="0" err="1"/>
              <a:t>yazılmalıdır</a:t>
            </a:r>
            <a:r>
              <a:rPr lang="en-US" dirty="0"/>
              <a:t>.</a:t>
            </a:r>
          </a:p>
          <a:p>
            <a:endParaRPr lang="en-US" dirty="0"/>
          </a:p>
          <a:p>
            <a:r>
              <a:rPr lang="en-US" dirty="0" err="1"/>
              <a:t>Faaliyetlerin</a:t>
            </a:r>
            <a:r>
              <a:rPr lang="en-US" dirty="0"/>
              <a:t> </a:t>
            </a:r>
            <a:r>
              <a:rPr lang="en-US" dirty="0" err="1"/>
              <a:t>yalnızca</a:t>
            </a:r>
            <a:r>
              <a:rPr lang="en-US" dirty="0"/>
              <a:t> </a:t>
            </a:r>
            <a:r>
              <a:rPr lang="en-US" dirty="0" err="1"/>
              <a:t>bir</a:t>
            </a:r>
            <a:r>
              <a:rPr lang="en-US" dirty="0"/>
              <a:t> </a:t>
            </a:r>
            <a:r>
              <a:rPr lang="en-US" dirty="0" err="1"/>
              <a:t>başlangıç</a:t>
            </a:r>
            <a:r>
              <a:rPr lang="en-US" dirty="0"/>
              <a:t> </a:t>
            </a:r>
            <a:r>
              <a:rPr lang="en-US" dirty="0" err="1"/>
              <a:t>noktası</a:t>
            </a:r>
            <a:r>
              <a:rPr lang="en-US" dirty="0"/>
              <a:t> </a:t>
            </a:r>
            <a:r>
              <a:rPr lang="en-US" dirty="0" err="1"/>
              <a:t>olmalıdır</a:t>
            </a:r>
            <a:r>
              <a:rPr lang="en-US" dirty="0"/>
              <a:t> </a:t>
            </a:r>
            <a:r>
              <a:rPr lang="en-US" dirty="0" err="1"/>
              <a:t>ancak</a:t>
            </a:r>
            <a:r>
              <a:rPr lang="en-US" dirty="0"/>
              <a:t> </a:t>
            </a:r>
            <a:r>
              <a:rPr lang="en-US" dirty="0" err="1"/>
              <a:t>birden</a:t>
            </a:r>
            <a:r>
              <a:rPr lang="en-US" dirty="0"/>
              <a:t> </a:t>
            </a:r>
            <a:r>
              <a:rPr lang="en-US" dirty="0" err="1"/>
              <a:t>fazla</a:t>
            </a:r>
            <a:r>
              <a:rPr lang="en-US" dirty="0"/>
              <a:t> </a:t>
            </a:r>
            <a:r>
              <a:rPr lang="en-US" dirty="0" err="1"/>
              <a:t>bitiş</a:t>
            </a:r>
            <a:r>
              <a:rPr lang="en-US" dirty="0"/>
              <a:t> </a:t>
            </a:r>
            <a:r>
              <a:rPr lang="en-US" dirty="0" err="1"/>
              <a:t>noktası</a:t>
            </a:r>
            <a:r>
              <a:rPr lang="en-US" dirty="0"/>
              <a:t> da </a:t>
            </a:r>
            <a:r>
              <a:rPr lang="en-US" dirty="0" err="1"/>
              <a:t>olabilir</a:t>
            </a:r>
            <a:r>
              <a:rPr lang="en-US" dirty="0"/>
              <a:t>.</a:t>
            </a:r>
          </a:p>
          <a:p>
            <a:endParaRPr lang="en-US" dirty="0"/>
          </a:p>
          <a:p>
            <a:r>
              <a:rPr lang="en-US" dirty="0"/>
              <a:t>Bir </a:t>
            </a:r>
            <a:r>
              <a:rPr lang="en-US" dirty="0" err="1"/>
              <a:t>etkinlik</a:t>
            </a:r>
            <a:r>
              <a:rPr lang="en-US" dirty="0"/>
              <a:t>, "</a:t>
            </a:r>
            <a:r>
              <a:rPr lang="en-US" dirty="0" err="1"/>
              <a:t>Formları</a:t>
            </a:r>
            <a:r>
              <a:rPr lang="en-US" dirty="0"/>
              <a:t> </a:t>
            </a:r>
            <a:r>
              <a:rPr lang="en-US" dirty="0" err="1"/>
              <a:t>İncele</a:t>
            </a:r>
            <a:r>
              <a:rPr lang="en-US" dirty="0"/>
              <a:t>" </a:t>
            </a:r>
            <a:r>
              <a:rPr lang="en-US" dirty="0" err="1"/>
              <a:t>gibi</a:t>
            </a:r>
            <a:r>
              <a:rPr lang="en-US" dirty="0"/>
              <a:t> </a:t>
            </a:r>
            <a:r>
              <a:rPr lang="en-US" dirty="0" err="1"/>
              <a:t>fiziksel</a:t>
            </a:r>
            <a:r>
              <a:rPr lang="en-US" dirty="0"/>
              <a:t> </a:t>
            </a:r>
            <a:r>
              <a:rPr lang="en-US" dirty="0" err="1"/>
              <a:t>olabilir</a:t>
            </a:r>
            <a:r>
              <a:rPr lang="en-US" dirty="0"/>
              <a:t> </a:t>
            </a:r>
            <a:r>
              <a:rPr lang="en-US" dirty="0" err="1"/>
              <a:t>veya</a:t>
            </a:r>
            <a:r>
              <a:rPr lang="en-US" dirty="0"/>
              <a:t> "</a:t>
            </a:r>
            <a:r>
              <a:rPr lang="en-US" dirty="0" err="1"/>
              <a:t>Öğrenci</a:t>
            </a:r>
            <a:r>
              <a:rPr lang="en-US" dirty="0"/>
              <a:t> </a:t>
            </a:r>
            <a:r>
              <a:rPr lang="en-US" dirty="0" err="1"/>
              <a:t>Ekranı</a:t>
            </a:r>
            <a:r>
              <a:rPr lang="en-US" dirty="0"/>
              <a:t> </a:t>
            </a:r>
            <a:r>
              <a:rPr lang="en-US" dirty="0" err="1"/>
              <a:t>Oluşturma</a:t>
            </a:r>
            <a:r>
              <a:rPr lang="en-US" dirty="0"/>
              <a:t> </a:t>
            </a:r>
            <a:r>
              <a:rPr lang="en-US" dirty="0" err="1"/>
              <a:t>Ekranını</a:t>
            </a:r>
            <a:r>
              <a:rPr lang="en-US" dirty="0"/>
              <a:t> </a:t>
            </a:r>
            <a:r>
              <a:rPr lang="en-US" dirty="0" err="1"/>
              <a:t>Görüntüle</a:t>
            </a:r>
            <a:r>
              <a:rPr lang="en-US" dirty="0"/>
              <a:t>" </a:t>
            </a:r>
            <a:r>
              <a:rPr lang="en-US" dirty="0" err="1"/>
              <a:t>gibi</a:t>
            </a:r>
            <a:r>
              <a:rPr lang="en-US" dirty="0"/>
              <a:t> </a:t>
            </a:r>
            <a:r>
              <a:rPr lang="en-US" dirty="0" err="1"/>
              <a:t>fiziksel</a:t>
            </a:r>
            <a:r>
              <a:rPr lang="en-US" dirty="0"/>
              <a:t> </a:t>
            </a:r>
            <a:r>
              <a:rPr lang="en-US" dirty="0" err="1"/>
              <a:t>olmayan</a:t>
            </a:r>
            <a:r>
              <a:rPr lang="en-US" dirty="0"/>
              <a:t> (</a:t>
            </a:r>
            <a:r>
              <a:rPr lang="en-US" dirty="0" err="1"/>
              <a:t>ör</a:t>
            </a:r>
            <a:r>
              <a:rPr lang="en-US" dirty="0"/>
              <a:t>. </a:t>
            </a:r>
            <a:r>
              <a:rPr lang="en-US" dirty="0" err="1"/>
              <a:t>elektronik</a:t>
            </a:r>
            <a:r>
              <a:rPr lang="en-US" dirty="0"/>
              <a:t>) </a:t>
            </a:r>
            <a:r>
              <a:rPr lang="en-US" dirty="0" err="1"/>
              <a:t>olabilir</a:t>
            </a:r>
            <a:r>
              <a:rPr lang="en-US" dirty="0"/>
              <a:t>.</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10</a:t>
            </a:fld>
            <a:endParaRPr lang="tr-TR"/>
          </a:p>
        </p:txBody>
      </p:sp>
    </p:spTree>
    <p:extLst>
      <p:ext uri="{BB962C8B-B14F-4D97-AF65-F5344CB8AC3E}">
        <p14:creationId xmlns:p14="http://schemas.microsoft.com/office/powerpoint/2010/main" val="373421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Bir </a:t>
            </a:r>
            <a:r>
              <a:rPr lang="en-US" dirty="0" err="1"/>
              <a:t>eylem</a:t>
            </a:r>
            <a:r>
              <a:rPr lang="en-US" dirty="0"/>
              <a:t>, </a:t>
            </a:r>
            <a:r>
              <a:rPr lang="en-US" dirty="0" err="1"/>
              <a:t>bir</a:t>
            </a:r>
            <a:r>
              <a:rPr lang="en-US" dirty="0"/>
              <a:t> </a:t>
            </a:r>
            <a:r>
              <a:rPr lang="en-US" dirty="0" err="1"/>
              <a:t>etkinlik</a:t>
            </a:r>
            <a:r>
              <a:rPr lang="en-US" dirty="0"/>
              <a:t> </a:t>
            </a:r>
            <a:r>
              <a:rPr lang="en-US" dirty="0" err="1"/>
              <a:t>içindeki</a:t>
            </a:r>
            <a:r>
              <a:rPr lang="en-US" dirty="0"/>
              <a:t> </a:t>
            </a:r>
            <a:r>
              <a:rPr lang="en-US" dirty="0" err="1"/>
              <a:t>tek</a:t>
            </a:r>
            <a:r>
              <a:rPr lang="en-US" dirty="0"/>
              <a:t> </a:t>
            </a:r>
            <a:r>
              <a:rPr lang="en-US" dirty="0" err="1"/>
              <a:t>bir</a:t>
            </a:r>
            <a:r>
              <a:rPr lang="en-US" dirty="0"/>
              <a:t> </a:t>
            </a:r>
            <a:r>
              <a:rPr lang="en-US" dirty="0" err="1"/>
              <a:t>adımı</a:t>
            </a:r>
            <a:r>
              <a:rPr lang="en-US" dirty="0"/>
              <a:t>, </a:t>
            </a:r>
            <a:r>
              <a:rPr lang="en-US" dirty="0" err="1"/>
              <a:t>yani</a:t>
            </a:r>
            <a:r>
              <a:rPr lang="en-US" dirty="0"/>
              <a:t> </a:t>
            </a:r>
            <a:r>
              <a:rPr lang="en-US" dirty="0" err="1"/>
              <a:t>etkinlik</a:t>
            </a:r>
            <a:r>
              <a:rPr lang="en-US" dirty="0"/>
              <a:t> </a:t>
            </a:r>
            <a:r>
              <a:rPr lang="en-US" dirty="0" err="1"/>
              <a:t>içinde</a:t>
            </a:r>
            <a:r>
              <a:rPr lang="en-US" dirty="0"/>
              <a:t> </a:t>
            </a:r>
            <a:r>
              <a:rPr lang="en-US" dirty="0" err="1"/>
              <a:t>daha</a:t>
            </a:r>
            <a:r>
              <a:rPr lang="en-US" dirty="0"/>
              <a:t> </a:t>
            </a:r>
            <a:r>
              <a:rPr lang="en-US" dirty="0" err="1"/>
              <a:t>fazla</a:t>
            </a:r>
            <a:r>
              <a:rPr lang="en-US" dirty="0"/>
              <a:t> </a:t>
            </a:r>
            <a:r>
              <a:rPr lang="en-US" dirty="0" err="1"/>
              <a:t>ayrıştırılmayan</a:t>
            </a:r>
            <a:r>
              <a:rPr lang="en-US" dirty="0"/>
              <a:t> </a:t>
            </a:r>
            <a:r>
              <a:rPr lang="en-US" dirty="0" err="1"/>
              <a:t>bir</a:t>
            </a:r>
            <a:r>
              <a:rPr lang="en-US" dirty="0"/>
              <a:t> </a:t>
            </a:r>
            <a:r>
              <a:rPr lang="en-US" dirty="0" err="1"/>
              <a:t>adımı</a:t>
            </a:r>
            <a:r>
              <a:rPr lang="en-US" dirty="0"/>
              <a:t> </a:t>
            </a:r>
            <a:r>
              <a:rPr lang="en-US" dirty="0" err="1"/>
              <a:t>temsil</a:t>
            </a:r>
            <a:r>
              <a:rPr lang="en-US" dirty="0"/>
              <a:t> </a:t>
            </a:r>
            <a:r>
              <a:rPr lang="en-US" dirty="0" err="1"/>
              <a:t>eder</a:t>
            </a:r>
            <a:r>
              <a:rPr lang="en-US" dirty="0"/>
              <a:t>.</a:t>
            </a:r>
          </a:p>
          <a:p>
            <a:endParaRPr lang="en-US" dirty="0"/>
          </a:p>
          <a:p>
            <a:r>
              <a:rPr lang="en-US" dirty="0" err="1"/>
              <a:t>Eylemler</a:t>
            </a:r>
            <a:r>
              <a:rPr lang="en-US" dirty="0"/>
              <a:t>, </a:t>
            </a:r>
            <a:r>
              <a:rPr lang="en-US" dirty="0" err="1"/>
              <a:t>içinde</a:t>
            </a:r>
            <a:r>
              <a:rPr lang="en-US" dirty="0"/>
              <a:t> </a:t>
            </a:r>
            <a:r>
              <a:rPr lang="en-US" dirty="0" err="1"/>
              <a:t>eylem</a:t>
            </a:r>
            <a:r>
              <a:rPr lang="en-US" dirty="0"/>
              <a:t> </a:t>
            </a:r>
            <a:r>
              <a:rPr lang="en-US" dirty="0" err="1"/>
              <a:t>için</a:t>
            </a:r>
            <a:r>
              <a:rPr lang="en-US" dirty="0"/>
              <a:t> </a:t>
            </a:r>
            <a:r>
              <a:rPr lang="en-US" dirty="0" err="1"/>
              <a:t>açıklayıcı</a:t>
            </a:r>
            <a:r>
              <a:rPr lang="en-US" dirty="0"/>
              <a:t> </a:t>
            </a:r>
            <a:r>
              <a:rPr lang="en-US" dirty="0" err="1"/>
              <a:t>bir</a:t>
            </a:r>
            <a:r>
              <a:rPr lang="en-US" dirty="0"/>
              <a:t> ad (</a:t>
            </a:r>
            <a:r>
              <a:rPr lang="en-US" dirty="0" err="1"/>
              <a:t>isim</a:t>
            </a:r>
            <a:r>
              <a:rPr lang="en-US" dirty="0"/>
              <a:t> </a:t>
            </a:r>
            <a:r>
              <a:rPr lang="en-US" dirty="0" err="1"/>
              <a:t>ve</a:t>
            </a:r>
            <a:r>
              <a:rPr lang="en-US" dirty="0"/>
              <a:t> </a:t>
            </a:r>
            <a:r>
              <a:rPr lang="en-US" dirty="0" err="1"/>
              <a:t>fiil</a:t>
            </a:r>
            <a:r>
              <a:rPr lang="en-US" dirty="0"/>
              <a:t> </a:t>
            </a:r>
            <a:r>
              <a:rPr lang="en-US" dirty="0" err="1"/>
              <a:t>ifadesi</a:t>
            </a:r>
            <a:r>
              <a:rPr lang="en-US" dirty="0"/>
              <a:t>) </a:t>
            </a:r>
            <a:r>
              <a:rPr lang="en-US" dirty="0" err="1"/>
              <a:t>bulunan</a:t>
            </a:r>
            <a:r>
              <a:rPr lang="en-US" dirty="0"/>
              <a:t> </a:t>
            </a:r>
            <a:r>
              <a:rPr lang="en-US" dirty="0" err="1"/>
              <a:t>yuvarlak</a:t>
            </a:r>
            <a:r>
              <a:rPr lang="en-US" dirty="0"/>
              <a:t> </a:t>
            </a:r>
            <a:r>
              <a:rPr lang="en-US" dirty="0" err="1"/>
              <a:t>köşeli</a:t>
            </a:r>
            <a:r>
              <a:rPr lang="en-US" dirty="0"/>
              <a:t> </a:t>
            </a:r>
            <a:r>
              <a:rPr lang="en-US" dirty="0" err="1"/>
              <a:t>dikdörtgenlerle</a:t>
            </a:r>
            <a:r>
              <a:rPr lang="en-US" dirty="0"/>
              <a:t> </a:t>
            </a:r>
            <a:r>
              <a:rPr lang="en-US" dirty="0" err="1"/>
              <a:t>gösterilir</a:t>
            </a:r>
            <a:r>
              <a:rPr lang="en-US" dirty="0"/>
              <a:t>.</a:t>
            </a:r>
          </a:p>
          <a:p>
            <a:endParaRPr lang="en-US" dirty="0"/>
          </a:p>
          <a:p>
            <a:r>
              <a:rPr lang="en-US" dirty="0"/>
              <a:t>Bir </a:t>
            </a:r>
            <a:r>
              <a:rPr lang="en-US" dirty="0" err="1"/>
              <a:t>eylemin</a:t>
            </a:r>
            <a:r>
              <a:rPr lang="en-US" dirty="0"/>
              <a:t> </a:t>
            </a:r>
            <a:r>
              <a:rPr lang="en-US" dirty="0" err="1"/>
              <a:t>yürütülmesi</a:t>
            </a:r>
            <a:r>
              <a:rPr lang="en-US" dirty="0"/>
              <a:t>, </a:t>
            </a:r>
            <a:r>
              <a:rPr lang="en-US" dirty="0" err="1"/>
              <a:t>modellenen</a:t>
            </a:r>
            <a:r>
              <a:rPr lang="en-US" dirty="0"/>
              <a:t> </a:t>
            </a:r>
            <a:r>
              <a:rPr lang="en-US" dirty="0" err="1"/>
              <a:t>sistemdeki</a:t>
            </a:r>
            <a:r>
              <a:rPr lang="en-US" dirty="0"/>
              <a:t> </a:t>
            </a:r>
            <a:r>
              <a:rPr lang="en-US" dirty="0" err="1"/>
              <a:t>bazı</a:t>
            </a:r>
            <a:r>
              <a:rPr lang="en-US" dirty="0"/>
              <a:t> </a:t>
            </a:r>
            <a:r>
              <a:rPr lang="en-US" dirty="0" err="1"/>
              <a:t>dönüşümleri</a:t>
            </a:r>
            <a:r>
              <a:rPr lang="en-US" dirty="0"/>
              <a:t> </a:t>
            </a:r>
            <a:r>
              <a:rPr lang="en-US" dirty="0" err="1"/>
              <a:t>veya</a:t>
            </a:r>
            <a:r>
              <a:rPr lang="en-US" dirty="0"/>
              <a:t> </a:t>
            </a:r>
            <a:r>
              <a:rPr lang="en-US" dirty="0" err="1"/>
              <a:t>süreçleri</a:t>
            </a:r>
            <a:r>
              <a:rPr lang="en-US" dirty="0"/>
              <a:t> </a:t>
            </a:r>
            <a:r>
              <a:rPr lang="en-US" dirty="0" err="1"/>
              <a:t>temsil</a:t>
            </a:r>
            <a:r>
              <a:rPr lang="en-US" dirty="0"/>
              <a:t> </a:t>
            </a:r>
            <a:r>
              <a:rPr lang="en-US" dirty="0" err="1"/>
              <a:t>eder</a:t>
            </a:r>
            <a:r>
              <a:rPr lang="en-US" dirty="0"/>
              <a:t> (</a:t>
            </a:r>
            <a:r>
              <a:rPr lang="en-US" dirty="0" err="1"/>
              <a:t>nesnelerin</a:t>
            </a:r>
            <a:r>
              <a:rPr lang="en-US" dirty="0"/>
              <a:t> </a:t>
            </a:r>
            <a:r>
              <a:rPr lang="en-US" dirty="0" err="1"/>
              <a:t>oluşturulması</a:t>
            </a:r>
            <a:r>
              <a:rPr lang="en-US" dirty="0"/>
              <a:t>, </a:t>
            </a:r>
            <a:r>
              <a:rPr lang="en-US" dirty="0" err="1"/>
              <a:t>nitelik</a:t>
            </a:r>
            <a:r>
              <a:rPr lang="en-US" dirty="0"/>
              <a:t> </a:t>
            </a:r>
            <a:r>
              <a:rPr lang="en-US" dirty="0" err="1"/>
              <a:t>değerlerinin</a:t>
            </a:r>
            <a:r>
              <a:rPr lang="en-US" dirty="0"/>
              <a:t> </a:t>
            </a:r>
            <a:r>
              <a:rPr lang="en-US" dirty="0" err="1"/>
              <a:t>ayarlanması</a:t>
            </a:r>
            <a:r>
              <a:rPr lang="en-US" dirty="0"/>
              <a:t>, </a:t>
            </a:r>
            <a:r>
              <a:rPr lang="en-US" dirty="0" err="1"/>
              <a:t>nesnelerin</a:t>
            </a:r>
            <a:r>
              <a:rPr lang="en-US" dirty="0"/>
              <a:t> </a:t>
            </a:r>
            <a:r>
              <a:rPr lang="en-US" dirty="0" err="1"/>
              <a:t>birbirine</a:t>
            </a:r>
            <a:r>
              <a:rPr lang="en-US" dirty="0"/>
              <a:t> </a:t>
            </a:r>
            <a:r>
              <a:rPr lang="en-US" dirty="0" err="1"/>
              <a:t>bağlanması</a:t>
            </a:r>
            <a:r>
              <a:rPr lang="en-US" dirty="0"/>
              <a:t>, </a:t>
            </a:r>
            <a:r>
              <a:rPr lang="en-US" dirty="0" err="1"/>
              <a:t>kullanıcı</a:t>
            </a:r>
            <a:r>
              <a:rPr lang="en-US" dirty="0"/>
              <a:t> </a:t>
            </a:r>
            <a:r>
              <a:rPr lang="en-US" dirty="0" err="1"/>
              <a:t>tanımlı</a:t>
            </a:r>
            <a:r>
              <a:rPr lang="en-US" dirty="0"/>
              <a:t> </a:t>
            </a:r>
            <a:r>
              <a:rPr lang="en-US" dirty="0" err="1"/>
              <a:t>davranışların</a:t>
            </a:r>
            <a:r>
              <a:rPr lang="en-US" dirty="0"/>
              <a:t> </a:t>
            </a:r>
            <a:r>
              <a:rPr lang="en-US" dirty="0" err="1"/>
              <a:t>başlatılması</a:t>
            </a:r>
            <a:r>
              <a:rPr lang="en-US" dirty="0"/>
              <a:t> vb.).</a:t>
            </a:r>
          </a:p>
        </p:txBody>
      </p:sp>
      <p:sp>
        <p:nvSpPr>
          <p:cNvPr id="4" name="Slayt Numarası Yer Tutucusu 3"/>
          <p:cNvSpPr>
            <a:spLocks noGrp="1"/>
          </p:cNvSpPr>
          <p:nvPr>
            <p:ph type="sldNum" sz="quarter" idx="5"/>
          </p:nvPr>
        </p:nvSpPr>
        <p:spPr/>
        <p:txBody>
          <a:bodyPr/>
          <a:lstStyle/>
          <a:p>
            <a:fld id="{B1F36713-D27E-4EEB-9EE5-055EE396FFBE}" type="slidenum">
              <a:rPr lang="tr-TR" smtClean="0"/>
              <a:pPr/>
              <a:t>11</a:t>
            </a:fld>
            <a:endParaRPr lang="tr-TR"/>
          </a:p>
        </p:txBody>
      </p:sp>
    </p:spTree>
    <p:extLst>
      <p:ext uri="{BB962C8B-B14F-4D97-AF65-F5344CB8AC3E}">
        <p14:creationId xmlns:p14="http://schemas.microsoft.com/office/powerpoint/2010/main" val="334134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a:solidFill>
                  <a:srgbClr val="C6E7FC"/>
                </a:solidFill>
                <a:latin typeface="Calibri"/>
              </a:rPr>
              <a:t>Unified Modeling Language</a:t>
            </a:r>
          </a:p>
        </p:txBody>
      </p:sp>
      <p:sp>
        <p:nvSpPr>
          <p:cNvPr id="6" name="Slide Number Placeholder 5"/>
          <p:cNvSpPr>
            <a:spLocks noGrp="1"/>
          </p:cNvSpPr>
          <p:nvPr>
            <p:ph type="sldNum" sz="quarter" idx="12"/>
          </p:nvPr>
        </p:nvSpPr>
        <p:spPr/>
        <p:txBody>
          <a:bodyPr/>
          <a:lstStyle/>
          <a:p>
            <a:fld id="{9F2F5E10-5301-4EE6-90D2-A6C4A3F62BED}"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3301019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a:solidFill>
                  <a:srgbClr val="C6E7FC"/>
                </a:solidFill>
                <a:latin typeface="Calibri"/>
              </a:rPr>
              <a:t>Unified Modeling Language</a:t>
            </a: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389111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a:solidFill>
                  <a:srgbClr val="C6E7FC"/>
                </a:solidFill>
                <a:latin typeface="Calibri"/>
              </a:rPr>
              <a:t>Unified Modeling Language</a:t>
            </a: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102910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a:solidFill>
                  <a:srgbClr val="C6E7FC"/>
                </a:solidFill>
                <a:latin typeface="Calibri"/>
              </a:rPr>
              <a:t>Unified Modeling Language</a:t>
            </a: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8292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548640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4" y="385286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a:solidFill>
                  <a:srgbClr val="C6E7FC"/>
                </a:solidFill>
                <a:latin typeface="Calibri"/>
              </a:rPr>
              <a:t>Unified Modeling Language</a:t>
            </a: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73931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4181567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8" name="Footer Placeholder 7"/>
          <p:cNvSpPr>
            <a:spLocks noGrp="1"/>
          </p:cNvSpPr>
          <p:nvPr>
            <p:ph type="ftr" sz="quarter" idx="11"/>
          </p:nvPr>
        </p:nvSpPr>
        <p:spPr/>
        <p:txBody>
          <a:bodyPr/>
          <a:lstStyle/>
          <a:p>
            <a:r>
              <a:rPr lang="en-US">
                <a:solidFill>
                  <a:srgbClr val="C6E7FC"/>
                </a:solidFill>
                <a:latin typeface="Calibri"/>
              </a:rPr>
              <a:t>Unified Modeling Language</a:t>
            </a:r>
          </a:p>
        </p:txBody>
      </p:sp>
      <p:sp>
        <p:nvSpPr>
          <p:cNvPr id="9" name="Slide Number Placeholder 8"/>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108275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303636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3" name="Footer Placeholder 2"/>
          <p:cNvSpPr>
            <a:spLocks noGrp="1"/>
          </p:cNvSpPr>
          <p:nvPr>
            <p:ph type="ftr" sz="quarter" idx="11"/>
          </p:nvPr>
        </p:nvSpPr>
        <p:spPr/>
        <p:txBody>
          <a:bodyPr/>
          <a:lstStyle/>
          <a:p>
            <a:r>
              <a:rPr lang="en-US">
                <a:solidFill>
                  <a:srgbClr val="C6E7FC"/>
                </a:solidFill>
                <a:latin typeface="Calibri"/>
              </a:rPr>
              <a:t>Unified Modeling Language</a:t>
            </a:r>
          </a:p>
        </p:txBody>
      </p:sp>
      <p:sp>
        <p:nvSpPr>
          <p:cNvPr id="4" name="Slide Number Placeholder 3"/>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77268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801"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541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9" name="Slide Number Placeholder 8"/>
          <p:cNvSpPr>
            <a:spLocks noGrp="1"/>
          </p:cNvSpPr>
          <p:nvPr>
            <p:ph type="sldNum" sz="quarter" idx="11"/>
          </p:nvPr>
        </p:nvSpPr>
        <p:spPr/>
        <p:txBody>
          <a:bodyPr/>
          <a:lstStyle/>
          <a:p>
            <a:fld id="{4A822907-8A9D-4F6B-98F6-913902AD56B5}" type="slidenum">
              <a:rPr lang="en-US" smtClean="0">
                <a:latin typeface="Calibri"/>
              </a:rPr>
              <a:pPr/>
              <a:t>‹#›</a:t>
            </a:fld>
            <a:endParaRPr lang="en-US">
              <a:latin typeface="Calibri"/>
            </a:endParaRPr>
          </a:p>
        </p:txBody>
      </p:sp>
      <p:sp>
        <p:nvSpPr>
          <p:cNvPr id="10" name="Footer Placeholder 9"/>
          <p:cNvSpPr>
            <a:spLocks noGrp="1"/>
          </p:cNvSpPr>
          <p:nvPr>
            <p:ph type="ftr" sz="quarter" idx="12"/>
          </p:nvPr>
        </p:nvSpPr>
        <p:spPr/>
        <p:txBody>
          <a:bodyPr/>
          <a:lstStyle/>
          <a:p>
            <a:r>
              <a:rPr lang="en-US">
                <a:solidFill>
                  <a:srgbClr val="C6E7FC"/>
                </a:solidFill>
                <a:latin typeface="Calibri"/>
              </a:rPr>
              <a:t>Unified Modeling Language</a:t>
            </a:r>
          </a:p>
        </p:txBody>
      </p:sp>
    </p:spTree>
    <p:extLst>
      <p:ext uri="{BB962C8B-B14F-4D97-AF65-F5344CB8AC3E}">
        <p14:creationId xmlns:p14="http://schemas.microsoft.com/office/powerpoint/2010/main" val="359670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A822907-8A9D-4F6B-98F6-913902AD56B5}" type="slidenum">
              <a:rPr lang="en-US" smtClean="0">
                <a:latin typeface="Calibri"/>
              </a:rPr>
              <a:pPr/>
              <a:t>‹#›</a:t>
            </a:fld>
            <a:endParaRPr lang="en-US">
              <a:latin typeface="Calibri"/>
            </a:endParaRPr>
          </a:p>
        </p:txBody>
      </p:sp>
      <p:sp>
        <p:nvSpPr>
          <p:cNvPr id="5" name="Footer Placeholder 4"/>
          <p:cNvSpPr>
            <a:spLocks noGrp="1"/>
          </p:cNvSpPr>
          <p:nvPr>
            <p:ph type="ftr" sz="quarter" idx="3"/>
          </p:nvPr>
        </p:nvSpPr>
        <p:spPr>
          <a:xfrm rot="16200000">
            <a:off x="7586912"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a:solidFill>
                  <a:srgbClr val="C6E7FC"/>
                </a:solidFill>
                <a:latin typeface="Calibri"/>
              </a:rPr>
              <a:t>Unified Modeling Language</a:t>
            </a:r>
          </a:p>
        </p:txBody>
      </p:sp>
      <p:sp>
        <p:nvSpPr>
          <p:cNvPr id="4" name="Date Placeholder 3"/>
          <p:cNvSpPr>
            <a:spLocks noGrp="1"/>
          </p:cNvSpPr>
          <p:nvPr>
            <p:ph type="dt" sz="half" idx="2"/>
          </p:nvPr>
        </p:nvSpPr>
        <p:spPr>
          <a:xfrm rot="16200000">
            <a:off x="7551353" y="1645920"/>
            <a:ext cx="2438399" cy="365760"/>
          </a:xfrm>
          <a:prstGeom prst="rect">
            <a:avLst/>
          </a:prstGeom>
        </p:spPr>
        <p:txBody>
          <a:bodyPr vert="horz" lIns="91440" tIns="45720" rIns="91440" bIns="45720" rtlCol="0" anchor="ctr"/>
          <a:lstStyle>
            <a:lvl1pPr algn="l">
              <a:defRPr sz="1200">
                <a:solidFill>
                  <a:schemeClr val="bg2"/>
                </a:solidFill>
              </a:defRPr>
            </a:lvl1pPr>
          </a:lstStyle>
          <a:p>
            <a:r>
              <a:rPr lang="tr-TR">
                <a:solidFill>
                  <a:srgbClr val="C6E7FC"/>
                </a:solidFill>
                <a:latin typeface="Calibri"/>
              </a:rPr>
              <a:t>7/20/13</a:t>
            </a:r>
            <a:endParaRPr lang="en-US">
              <a:solidFill>
                <a:srgbClr val="C6E7FC"/>
              </a:solidFill>
              <a:latin typeface="Calibri"/>
            </a:endParaRPr>
          </a:p>
        </p:txBody>
      </p:sp>
    </p:spTree>
    <p:extLst>
      <p:ext uri="{BB962C8B-B14F-4D97-AF65-F5344CB8AC3E}">
        <p14:creationId xmlns:p14="http://schemas.microsoft.com/office/powerpoint/2010/main" val="2901175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5.jpe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solidFill>
                  <a:srgbClr val="06436B"/>
                </a:solidFill>
              </a:rPr>
              <a:t>Activity Diagrams</a:t>
            </a:r>
          </a:p>
        </p:txBody>
      </p:sp>
      <p:sp>
        <p:nvSpPr>
          <p:cNvPr id="3" name="Subtitle 2"/>
          <p:cNvSpPr>
            <a:spLocks noGrp="1"/>
          </p:cNvSpPr>
          <p:nvPr>
            <p:ph type="subTitle" idx="1"/>
          </p:nvPr>
        </p:nvSpPr>
        <p:spPr/>
        <p:txBody>
          <a:bodyPr anchor="b"/>
          <a:lstStyle/>
          <a:p>
            <a:pPr lvl="0">
              <a:buClr>
                <a:srgbClr val="31B6FD"/>
              </a:buClr>
            </a:pPr>
            <a:endParaRPr lang="en-US" sz="1200"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9F2F5E10-5301-4EE6-90D2-A6C4A3F62BED}" type="slidenum">
              <a:rPr lang="en-US" smtClean="0">
                <a:latin typeface="Calibri"/>
              </a:rPr>
              <a:pPr/>
              <a:t>1</a:t>
            </a:fld>
            <a:endParaRPr lang="en-US">
              <a:latin typeface="Calibri"/>
            </a:endParaRPr>
          </a:p>
        </p:txBody>
      </p:sp>
    </p:spTree>
    <p:extLst>
      <p:ext uri="{BB962C8B-B14F-4D97-AF65-F5344CB8AC3E}">
        <p14:creationId xmlns:p14="http://schemas.microsoft.com/office/powerpoint/2010/main" val="186400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Activities - 2</a:t>
            </a:r>
          </a:p>
        </p:txBody>
      </p:sp>
      <p:sp>
        <p:nvSpPr>
          <p:cNvPr id="3" name="Content Placeholder 2"/>
          <p:cNvSpPr>
            <a:spLocks noGrp="1"/>
          </p:cNvSpPr>
          <p:nvPr>
            <p:ph idx="1"/>
          </p:nvPr>
        </p:nvSpPr>
        <p:spPr/>
        <p:txBody>
          <a:bodyPr>
            <a:normAutofit/>
          </a:bodyPr>
          <a:lstStyle/>
          <a:p>
            <a:pPr algn="just"/>
            <a:r>
              <a:rPr lang="en-US" sz="2000" i="1" dirty="0">
                <a:solidFill>
                  <a:srgbClr val="2D83F4"/>
                </a:solidFill>
              </a:rPr>
              <a:t>An activity is labeled by its name (noun and verb phrases). </a:t>
            </a:r>
          </a:p>
          <a:p>
            <a:pPr algn="just"/>
            <a:endParaRPr lang="en-US" sz="2000" dirty="0"/>
          </a:p>
          <a:p>
            <a:pPr algn="just"/>
            <a:r>
              <a:rPr lang="en-US" sz="2000" dirty="0"/>
              <a:t>Name of the activity must be written in the middle of the activity frame.</a:t>
            </a:r>
          </a:p>
          <a:p>
            <a:pPr algn="just"/>
            <a:endParaRPr lang="en-US" sz="2000" dirty="0"/>
          </a:p>
          <a:p>
            <a:pPr algn="just"/>
            <a:r>
              <a:rPr lang="en-US" sz="2000" dirty="0"/>
              <a:t>Activities should have only one start point, </a:t>
            </a:r>
            <a:r>
              <a:rPr lang="en-US" sz="2000" i="1" dirty="0">
                <a:solidFill>
                  <a:srgbClr val="2D83F4"/>
                </a:solidFill>
              </a:rPr>
              <a:t>but may have a number of end points</a:t>
            </a:r>
            <a:r>
              <a:rPr lang="en-US" sz="2000" dirty="0"/>
              <a:t>.</a:t>
            </a:r>
          </a:p>
          <a:p>
            <a:pPr algn="just"/>
            <a:endParaRPr lang="en-US" sz="2000" dirty="0"/>
          </a:p>
          <a:p>
            <a:pPr algn="just"/>
            <a:r>
              <a:rPr lang="en-US" sz="2000" dirty="0"/>
              <a:t>An activity may be </a:t>
            </a:r>
            <a:r>
              <a:rPr lang="en-US" sz="2000" i="1" dirty="0">
                <a:solidFill>
                  <a:schemeClr val="tx2">
                    <a:lumMod val="60000"/>
                    <a:lumOff val="40000"/>
                  </a:schemeClr>
                </a:solidFill>
              </a:rPr>
              <a:t>physical, such as </a:t>
            </a:r>
            <a:r>
              <a:rPr lang="en-US" sz="2000" i="1" dirty="0">
                <a:solidFill>
                  <a:srgbClr val="2D83F4"/>
                </a:solidFill>
              </a:rPr>
              <a:t>“Inspect Forms”</a:t>
            </a:r>
            <a:r>
              <a:rPr lang="en-US" sz="2000" i="1" dirty="0">
                <a:solidFill>
                  <a:schemeClr val="tx2">
                    <a:lumMod val="60000"/>
                    <a:lumOff val="40000"/>
                  </a:schemeClr>
                </a:solidFill>
              </a:rPr>
              <a:t>,</a:t>
            </a:r>
            <a:r>
              <a:rPr lang="en-US" sz="2000" dirty="0"/>
              <a:t> or </a:t>
            </a:r>
            <a:r>
              <a:rPr lang="en-US" sz="2000" i="1" dirty="0">
                <a:solidFill>
                  <a:schemeClr val="tx2">
                    <a:lumMod val="60000"/>
                    <a:lumOff val="40000"/>
                  </a:schemeClr>
                </a:solidFill>
              </a:rPr>
              <a:t>non-physical</a:t>
            </a:r>
            <a:r>
              <a:rPr lang="en-US" sz="2000" dirty="0"/>
              <a:t> (e.g., electronic) </a:t>
            </a:r>
            <a:r>
              <a:rPr lang="en-US" sz="2000" i="1" dirty="0">
                <a:solidFill>
                  <a:srgbClr val="2D83F4"/>
                </a:solidFill>
              </a:rPr>
              <a:t>such as “Display Create Student Screen”</a:t>
            </a:r>
            <a:r>
              <a:rPr lang="en-US" sz="2000" dirty="0"/>
              <a:t>.</a:t>
            </a: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10</a:t>
            </a:fld>
            <a:endParaRPr lang="en-US">
              <a:latin typeface="Calibri"/>
            </a:endParaRPr>
          </a:p>
        </p:txBody>
      </p:sp>
    </p:spTree>
    <p:extLst>
      <p:ext uri="{BB962C8B-B14F-4D97-AF65-F5344CB8AC3E}">
        <p14:creationId xmlns:p14="http://schemas.microsoft.com/office/powerpoint/2010/main" val="882043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Actions</a:t>
            </a:r>
          </a:p>
        </p:txBody>
      </p:sp>
      <p:sp>
        <p:nvSpPr>
          <p:cNvPr id="3" name="Content Placeholder 2"/>
          <p:cNvSpPr>
            <a:spLocks noGrp="1"/>
          </p:cNvSpPr>
          <p:nvPr>
            <p:ph idx="1"/>
          </p:nvPr>
        </p:nvSpPr>
        <p:spPr/>
        <p:txBody>
          <a:bodyPr>
            <a:normAutofit/>
          </a:bodyPr>
          <a:lstStyle/>
          <a:p>
            <a:pPr algn="just"/>
            <a:r>
              <a:rPr lang="en-US" sz="2000" dirty="0"/>
              <a:t>An action represents </a:t>
            </a:r>
            <a:r>
              <a:rPr lang="en-US" sz="2000" i="1" dirty="0">
                <a:solidFill>
                  <a:srgbClr val="2D83F4"/>
                </a:solidFill>
              </a:rPr>
              <a:t>a single step within an activity</a:t>
            </a:r>
            <a:r>
              <a:rPr lang="en-US" sz="2000" dirty="0"/>
              <a:t>, that is, one that is not further decomposed within the activity. </a:t>
            </a:r>
            <a:endParaRPr lang="tr-TR" sz="2000" dirty="0"/>
          </a:p>
          <a:p>
            <a:pPr marL="114300" indent="0" algn="just">
              <a:buNone/>
            </a:pPr>
            <a:endParaRPr lang="en-GB" sz="2000" dirty="0"/>
          </a:p>
          <a:p>
            <a:pPr algn="just"/>
            <a:r>
              <a:rPr lang="en-US" sz="2000" dirty="0"/>
              <a:t>Actions are denoted by </a:t>
            </a:r>
            <a:r>
              <a:rPr lang="en-US" sz="2000" i="1" dirty="0">
                <a:solidFill>
                  <a:srgbClr val="2D83F4"/>
                </a:solidFill>
              </a:rPr>
              <a:t>round-cornered rectangles</a:t>
            </a:r>
            <a:r>
              <a:rPr lang="en-US" sz="2000" dirty="0"/>
              <a:t> with a descriptive name </a:t>
            </a:r>
            <a:r>
              <a:rPr lang="en-US" sz="2000" i="1" dirty="0">
                <a:solidFill>
                  <a:schemeClr val="tx2">
                    <a:lumMod val="60000"/>
                    <a:lumOff val="40000"/>
                  </a:schemeClr>
                </a:solidFill>
              </a:rPr>
              <a:t>(noun and verb phrase) </a:t>
            </a:r>
            <a:r>
              <a:rPr lang="en-US" sz="2000" dirty="0"/>
              <a:t>for the action inside.</a:t>
            </a:r>
          </a:p>
          <a:p>
            <a:pPr algn="just"/>
            <a:endParaRPr lang="en-US" sz="2000" dirty="0"/>
          </a:p>
          <a:p>
            <a:pPr algn="just"/>
            <a:r>
              <a:rPr lang="en-US" sz="2000" dirty="0"/>
              <a:t>The execution of an action </a:t>
            </a:r>
            <a:r>
              <a:rPr lang="en-US" sz="2000" i="1" dirty="0">
                <a:solidFill>
                  <a:srgbClr val="2D83F4"/>
                </a:solidFill>
              </a:rPr>
              <a:t>represents some transformations </a:t>
            </a:r>
            <a:r>
              <a:rPr lang="en-US" sz="2000" dirty="0"/>
              <a:t>or</a:t>
            </a:r>
            <a:r>
              <a:rPr lang="en-US" sz="2000" i="1" dirty="0">
                <a:solidFill>
                  <a:srgbClr val="2D83F4"/>
                </a:solidFill>
              </a:rPr>
              <a:t> processes</a:t>
            </a:r>
            <a:r>
              <a:rPr lang="en-US" sz="2000" dirty="0"/>
              <a:t> in the modeled system (creating objects, setting attribute values, linking objects together, invoking user-defined behaviors, etc.).</a:t>
            </a: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11</a:t>
            </a:fld>
            <a:endParaRPr lang="en-US">
              <a:latin typeface="Calibri"/>
            </a:endParaRPr>
          </a:p>
        </p:txBody>
      </p:sp>
    </p:spTree>
    <p:extLst>
      <p:ext uri="{BB962C8B-B14F-4D97-AF65-F5344CB8AC3E}">
        <p14:creationId xmlns:p14="http://schemas.microsoft.com/office/powerpoint/2010/main" val="49504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 - 2</a:t>
            </a:r>
          </a:p>
        </p:txBody>
      </p:sp>
      <p:sp>
        <p:nvSpPr>
          <p:cNvPr id="3" name="Content Placeholder 2"/>
          <p:cNvSpPr>
            <a:spLocks noGrp="1"/>
          </p:cNvSpPr>
          <p:nvPr>
            <p:ph idx="1"/>
          </p:nvPr>
        </p:nvSpPr>
        <p:spPr/>
        <p:txBody>
          <a:bodyPr/>
          <a:lstStyle/>
          <a:p>
            <a:pPr algn="just"/>
            <a:r>
              <a:rPr lang="en-GB" sz="2000" dirty="0"/>
              <a:t>An action is a unit of work that needs to be carried out.</a:t>
            </a:r>
          </a:p>
          <a:p>
            <a:pPr algn="just"/>
            <a:endParaRPr lang="en-GB" sz="2000" dirty="0"/>
          </a:p>
          <a:p>
            <a:pPr algn="just"/>
            <a:r>
              <a:rPr lang="en-GB" sz="2000" dirty="0"/>
              <a:t>In practice, this can be large or small, taking place over a long or short period of time. </a:t>
            </a:r>
          </a:p>
          <a:p>
            <a:pPr lvl="1" algn="just"/>
            <a:r>
              <a:rPr lang="en-GB" sz="1800" i="1" dirty="0">
                <a:solidFill>
                  <a:srgbClr val="2D83F4"/>
                </a:solidFill>
              </a:rPr>
              <a:t>A business action, such as debt recovery, might take many weeks. </a:t>
            </a:r>
          </a:p>
          <a:p>
            <a:pPr lvl="1" algn="just"/>
            <a:r>
              <a:rPr lang="en-GB" sz="1800" i="1" dirty="0">
                <a:solidFill>
                  <a:srgbClr val="2D83F4"/>
                </a:solidFill>
              </a:rPr>
              <a:t>A computer action, such as changing an attribute of a customer, can be almost instantaneous.</a:t>
            </a:r>
          </a:p>
          <a:p>
            <a:pPr lvl="1" algn="just"/>
            <a:endParaRPr lang="en-GB" sz="1800" i="1" dirty="0">
              <a:solidFill>
                <a:srgbClr val="2D83F4"/>
              </a:solidFill>
            </a:endParaRPr>
          </a:p>
          <a:p>
            <a:pPr algn="just"/>
            <a:r>
              <a:rPr lang="en-GB" sz="2000" i="1" dirty="0">
                <a:solidFill>
                  <a:srgbClr val="2D83F4"/>
                </a:solidFill>
              </a:rPr>
              <a:t>However, in activity diagrams we can not show durations of actions.</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12</a:t>
            </a:fld>
            <a:endParaRPr lang="en-US">
              <a:latin typeface="Calibri"/>
            </a:endParaRPr>
          </a:p>
        </p:txBody>
      </p:sp>
    </p:spTree>
    <p:extLst>
      <p:ext uri="{BB962C8B-B14F-4D97-AF65-F5344CB8AC3E}">
        <p14:creationId xmlns:p14="http://schemas.microsoft.com/office/powerpoint/2010/main" val="4130734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Objects</a:t>
            </a:r>
          </a:p>
        </p:txBody>
      </p:sp>
      <p:sp>
        <p:nvSpPr>
          <p:cNvPr id="3" name="Content Placeholder 2"/>
          <p:cNvSpPr>
            <a:spLocks noGrp="1"/>
          </p:cNvSpPr>
          <p:nvPr>
            <p:ph idx="1"/>
          </p:nvPr>
        </p:nvSpPr>
        <p:spPr/>
        <p:txBody>
          <a:bodyPr>
            <a:normAutofit/>
          </a:bodyPr>
          <a:lstStyle/>
          <a:p>
            <a:pPr algn="just"/>
            <a:r>
              <a:rPr lang="en-GB" sz="2000" dirty="0"/>
              <a:t>Sometimes it is useful to indicate on an activity where an action impacts an object.</a:t>
            </a:r>
          </a:p>
          <a:p>
            <a:pPr lvl="1" algn="just"/>
            <a:r>
              <a:rPr lang="en-GB" i="1" dirty="0">
                <a:solidFill>
                  <a:srgbClr val="2D83F4"/>
                </a:solidFill>
              </a:rPr>
              <a:t>Objects don’t have to be software objects, they can be physical things such as a bill, a paper document and a hardware. </a:t>
            </a:r>
          </a:p>
          <a:p>
            <a:pPr algn="just"/>
            <a:endParaRPr lang="en-GB" sz="2000" dirty="0"/>
          </a:p>
          <a:p>
            <a:pPr algn="just"/>
            <a:r>
              <a:rPr lang="en-GB" sz="2000" dirty="0"/>
              <a:t>This is done by placing an object on the diagram </a:t>
            </a:r>
            <a:r>
              <a:rPr lang="en-GB" sz="2000" i="1" dirty="0">
                <a:solidFill>
                  <a:srgbClr val="2D83F4"/>
                </a:solidFill>
              </a:rPr>
              <a:t>(a rectangle)</a:t>
            </a:r>
            <a:r>
              <a:rPr lang="en-GB" sz="2000" dirty="0"/>
              <a:t> and linking it to an action by a </a:t>
            </a:r>
            <a:r>
              <a:rPr lang="en-GB" sz="2000" i="1" dirty="0">
                <a:solidFill>
                  <a:srgbClr val="2D83F4"/>
                </a:solidFill>
              </a:rPr>
              <a:t>dependency relationship</a:t>
            </a:r>
            <a:r>
              <a:rPr lang="en-GB" sz="2000" dirty="0"/>
              <a:t>.</a:t>
            </a:r>
          </a:p>
          <a:p>
            <a:pPr lvl="1" algn="just"/>
            <a:r>
              <a:rPr lang="en-GB" i="1" dirty="0">
                <a:solidFill>
                  <a:srgbClr val="2D83F4"/>
                </a:solidFill>
              </a:rPr>
              <a:t>Such dependencies are known as object flows because they indicate how an object is used in a flow of control.</a:t>
            </a:r>
            <a:r>
              <a:rPr lang="en-GB" dirty="0"/>
              <a:t> </a:t>
            </a:r>
          </a:p>
          <a:p>
            <a:pPr algn="just"/>
            <a:endParaRPr lang="en-GB" sz="2000" dirty="0"/>
          </a:p>
          <a:p>
            <a:pPr algn="just"/>
            <a:r>
              <a:rPr lang="en-GB" sz="2000" i="1" dirty="0">
                <a:solidFill>
                  <a:srgbClr val="2D83F4"/>
                </a:solidFill>
              </a:rPr>
              <a:t>An object node is labelled by its class name. </a:t>
            </a: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13</a:t>
            </a:fld>
            <a:endParaRPr lang="en-US">
              <a:latin typeface="Calibri"/>
            </a:endParaRPr>
          </a:p>
        </p:txBody>
      </p:sp>
    </p:spTree>
    <p:extLst>
      <p:ext uri="{BB962C8B-B14F-4D97-AF65-F5344CB8AC3E}">
        <p14:creationId xmlns:p14="http://schemas.microsoft.com/office/powerpoint/2010/main" val="2004464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Edges (Flows) </a:t>
            </a:r>
          </a:p>
        </p:txBody>
      </p:sp>
      <p:sp>
        <p:nvSpPr>
          <p:cNvPr id="3" name="Content Placeholder 2"/>
          <p:cNvSpPr>
            <a:spLocks noGrp="1"/>
          </p:cNvSpPr>
          <p:nvPr>
            <p:ph idx="1"/>
          </p:nvPr>
        </p:nvSpPr>
        <p:spPr/>
        <p:txBody>
          <a:bodyPr/>
          <a:lstStyle/>
          <a:p>
            <a:pPr algn="just"/>
            <a:r>
              <a:rPr lang="en-US" sz="2000" dirty="0"/>
              <a:t>A transition between action states is called an activity edge, which is represented as </a:t>
            </a:r>
            <a:r>
              <a:rPr lang="en-US" sz="2000" i="1" dirty="0">
                <a:solidFill>
                  <a:schemeClr val="tx2">
                    <a:lumMod val="60000"/>
                    <a:lumOff val="40000"/>
                  </a:schemeClr>
                </a:solidFill>
              </a:rPr>
              <a:t>a straight line ending with an arrow </a:t>
            </a:r>
            <a:r>
              <a:rPr lang="en-US" sz="2000" dirty="0"/>
              <a:t>that points to the next state.</a:t>
            </a:r>
          </a:p>
          <a:p>
            <a:pPr algn="just"/>
            <a:endParaRPr lang="en-US" sz="2000" dirty="0"/>
          </a:p>
          <a:p>
            <a:pPr algn="just"/>
            <a:r>
              <a:rPr lang="en-US" sz="2000" dirty="0"/>
              <a:t>Elements are connected by activity edges to form flows.</a:t>
            </a:r>
          </a:p>
          <a:p>
            <a:pPr algn="just"/>
            <a:endParaRPr lang="en-US" sz="2000" dirty="0"/>
          </a:p>
          <a:p>
            <a:pPr algn="just"/>
            <a:r>
              <a:rPr lang="en-US" sz="2000" dirty="0"/>
              <a:t>Activity edges </a:t>
            </a:r>
            <a:r>
              <a:rPr lang="en-US" sz="2000" i="1" dirty="0">
                <a:solidFill>
                  <a:srgbClr val="2D83F4"/>
                </a:solidFill>
              </a:rPr>
              <a:t>can not have events</a:t>
            </a:r>
            <a:r>
              <a:rPr lang="en-US" sz="2000" dirty="0"/>
              <a:t> associated with them, but they </a:t>
            </a:r>
            <a:r>
              <a:rPr lang="en-US" sz="2000" i="1" dirty="0">
                <a:solidFill>
                  <a:srgbClr val="2D83F4"/>
                </a:solidFill>
              </a:rPr>
              <a:t>can have guard conditions</a:t>
            </a:r>
            <a:r>
              <a:rPr lang="en-US" sz="2000" dirty="0"/>
              <a:t>.</a:t>
            </a:r>
          </a:p>
          <a:p>
            <a:pPr algn="just"/>
            <a:endParaRPr lang="en-US" sz="2000" dirty="0"/>
          </a:p>
          <a:p>
            <a:pPr algn="just"/>
            <a:r>
              <a:rPr lang="en-US" sz="2000" dirty="0"/>
              <a:t>There are two kinds of edges: </a:t>
            </a:r>
            <a:r>
              <a:rPr lang="en-US" sz="2000" i="1" dirty="0">
                <a:solidFill>
                  <a:srgbClr val="2D83F4"/>
                </a:solidFill>
              </a:rPr>
              <a:t>control </a:t>
            </a:r>
            <a:r>
              <a:rPr lang="en-US" sz="2000" dirty="0"/>
              <a:t>and </a:t>
            </a:r>
            <a:r>
              <a:rPr lang="en-US" sz="2000" i="1" dirty="0">
                <a:solidFill>
                  <a:srgbClr val="2D83F4"/>
                </a:solidFill>
              </a:rPr>
              <a:t>object edges</a:t>
            </a:r>
            <a:r>
              <a:rPr lang="en-US" sz="2000" dirty="0"/>
              <a:t>.</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14</a:t>
            </a:fld>
            <a:endParaRPr lang="en-US">
              <a:latin typeface="Calibri"/>
            </a:endParaRPr>
          </a:p>
        </p:txBody>
      </p:sp>
      <p:grpSp>
        <p:nvGrpSpPr>
          <p:cNvPr id="22" name="Group 21"/>
          <p:cNvGrpSpPr/>
          <p:nvPr/>
        </p:nvGrpSpPr>
        <p:grpSpPr>
          <a:xfrm>
            <a:off x="3239852" y="5301208"/>
            <a:ext cx="2664296" cy="936104"/>
            <a:chOff x="3347864" y="5301208"/>
            <a:chExt cx="2664296" cy="936104"/>
          </a:xfrm>
        </p:grpSpPr>
        <p:sp>
          <p:nvSpPr>
            <p:cNvPr id="19" name="Rounded Rectangle 18"/>
            <p:cNvSpPr/>
            <p:nvPr/>
          </p:nvSpPr>
          <p:spPr>
            <a:xfrm>
              <a:off x="3347864" y="5733256"/>
              <a:ext cx="1224136" cy="504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Action 1</a:t>
              </a:r>
            </a:p>
          </p:txBody>
        </p:sp>
        <p:cxnSp>
          <p:nvCxnSpPr>
            <p:cNvPr id="20" name="Straight Arrow Connector 19"/>
            <p:cNvCxnSpPr>
              <a:stCxn id="19" idx="3"/>
            </p:cNvCxnSpPr>
            <p:nvPr/>
          </p:nvCxnSpPr>
          <p:spPr>
            <a:xfrm>
              <a:off x="4572000" y="5985284"/>
              <a:ext cx="14401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Rounded Rectangular Callout 20"/>
            <p:cNvSpPr/>
            <p:nvPr/>
          </p:nvSpPr>
          <p:spPr>
            <a:xfrm>
              <a:off x="4788024" y="5301208"/>
              <a:ext cx="1152128" cy="288032"/>
            </a:xfrm>
            <a:prstGeom prst="wedgeRoundRectCallout">
              <a:avLst>
                <a:gd name="adj1" fmla="val -3196"/>
                <a:gd name="adj2" fmla="val 1377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Edge</a:t>
              </a:r>
            </a:p>
          </p:txBody>
        </p:sp>
      </p:grpSp>
    </p:spTree>
    <p:extLst>
      <p:ext uri="{BB962C8B-B14F-4D97-AF65-F5344CB8AC3E}">
        <p14:creationId xmlns:p14="http://schemas.microsoft.com/office/powerpoint/2010/main" val="1636321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Control and Object Flow (Edge)</a:t>
            </a:r>
            <a:endParaRPr lang="en-US" sz="4400" dirty="0"/>
          </a:p>
        </p:txBody>
      </p:sp>
      <p:sp>
        <p:nvSpPr>
          <p:cNvPr id="3" name="Content Placeholder 2"/>
          <p:cNvSpPr>
            <a:spLocks noGrp="1"/>
          </p:cNvSpPr>
          <p:nvPr>
            <p:ph idx="1"/>
          </p:nvPr>
        </p:nvSpPr>
        <p:spPr/>
        <p:txBody>
          <a:bodyPr>
            <a:normAutofit/>
          </a:bodyPr>
          <a:lstStyle/>
          <a:p>
            <a:pPr algn="just"/>
            <a:r>
              <a:rPr lang="en-GB" sz="2000" dirty="0"/>
              <a:t>Control and object flow connector arrows are </a:t>
            </a:r>
            <a:r>
              <a:rPr lang="en-GB" sz="2000" i="1" dirty="0">
                <a:solidFill>
                  <a:srgbClr val="2D83F4"/>
                </a:solidFill>
              </a:rPr>
              <a:t>unidirectional</a:t>
            </a:r>
            <a:r>
              <a:rPr lang="en-GB" sz="2000" dirty="0"/>
              <a:t>.</a:t>
            </a:r>
          </a:p>
          <a:p>
            <a:pPr algn="just"/>
            <a:endParaRPr lang="en-GB" sz="2000" dirty="0"/>
          </a:p>
          <a:p>
            <a:pPr algn="just"/>
            <a:r>
              <a:rPr lang="en-GB" sz="2000" i="1" dirty="0">
                <a:solidFill>
                  <a:srgbClr val="2D83F4"/>
                </a:solidFill>
              </a:rPr>
              <a:t>A control flow (edge) </a:t>
            </a:r>
            <a:r>
              <a:rPr lang="en-GB" sz="2000" dirty="0"/>
              <a:t>shows the flow of control from </a:t>
            </a:r>
            <a:r>
              <a:rPr lang="en-GB" sz="2000" i="1" dirty="0">
                <a:solidFill>
                  <a:schemeClr val="tx2">
                    <a:lumMod val="60000"/>
                    <a:lumOff val="40000"/>
                  </a:schemeClr>
                </a:solidFill>
              </a:rPr>
              <a:t>one action</a:t>
            </a:r>
            <a:r>
              <a:rPr lang="en-GB" sz="2000" dirty="0"/>
              <a:t> </a:t>
            </a:r>
            <a:r>
              <a:rPr lang="en-GB" sz="2000" i="1" dirty="0">
                <a:solidFill>
                  <a:schemeClr val="tx2">
                    <a:lumMod val="60000"/>
                    <a:lumOff val="40000"/>
                  </a:schemeClr>
                </a:solidFill>
              </a:rPr>
              <a:t>to the next</a:t>
            </a:r>
            <a:r>
              <a:rPr lang="en-GB" sz="2000" dirty="0"/>
              <a:t>. </a:t>
            </a:r>
          </a:p>
          <a:p>
            <a:pPr algn="just"/>
            <a:endParaRPr lang="en-GB" sz="2000" dirty="0"/>
          </a:p>
          <a:p>
            <a:pPr marL="114300" indent="0" algn="just">
              <a:buNone/>
            </a:pPr>
            <a:endParaRPr lang="en-GB" sz="2000" dirty="0"/>
          </a:p>
          <a:p>
            <a:pPr marL="114300" indent="0" algn="just">
              <a:buNone/>
            </a:pPr>
            <a:endParaRPr lang="en-GB" sz="2000" dirty="0"/>
          </a:p>
          <a:p>
            <a:pPr algn="just"/>
            <a:r>
              <a:rPr lang="en-GB" sz="2000" i="1" dirty="0">
                <a:solidFill>
                  <a:srgbClr val="2D83F4"/>
                </a:solidFill>
              </a:rPr>
              <a:t>An object flow (edge) </a:t>
            </a:r>
            <a:r>
              <a:rPr lang="en-GB" sz="2000" dirty="0"/>
              <a:t>shows the flow of </a:t>
            </a:r>
            <a:r>
              <a:rPr lang="en-GB" sz="2000" i="1" dirty="0">
                <a:solidFill>
                  <a:schemeClr val="tx2">
                    <a:lumMod val="60000"/>
                    <a:lumOff val="40000"/>
                  </a:schemeClr>
                </a:solidFill>
              </a:rPr>
              <a:t>an object </a:t>
            </a:r>
            <a:r>
              <a:rPr lang="en-GB" sz="2000" dirty="0"/>
              <a:t>from one activity (or action) to another activity (or action).</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15</a:t>
            </a:fld>
            <a:endParaRPr lang="en-US">
              <a:latin typeface="Calibri"/>
            </a:endParaRPr>
          </a:p>
        </p:txBody>
      </p:sp>
      <p:grpSp>
        <p:nvGrpSpPr>
          <p:cNvPr id="6" name="Group 5"/>
          <p:cNvGrpSpPr/>
          <p:nvPr/>
        </p:nvGrpSpPr>
        <p:grpSpPr>
          <a:xfrm>
            <a:off x="2339752" y="3068960"/>
            <a:ext cx="3888432" cy="864096"/>
            <a:chOff x="2051720" y="4725144"/>
            <a:chExt cx="3888432" cy="864096"/>
          </a:xfrm>
        </p:grpSpPr>
        <p:sp>
          <p:nvSpPr>
            <p:cNvPr id="7" name="Rounded Rectangle 6"/>
            <p:cNvSpPr/>
            <p:nvPr/>
          </p:nvSpPr>
          <p:spPr>
            <a:xfrm>
              <a:off x="2051720" y="5085184"/>
              <a:ext cx="1224136" cy="504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Action 1</a:t>
              </a:r>
            </a:p>
          </p:txBody>
        </p:sp>
        <p:sp>
          <p:nvSpPr>
            <p:cNvPr id="8" name="Rounded Rectangle 7"/>
            <p:cNvSpPr/>
            <p:nvPr/>
          </p:nvSpPr>
          <p:spPr>
            <a:xfrm>
              <a:off x="4716016" y="5085184"/>
              <a:ext cx="1224136" cy="504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Action 2</a:t>
              </a:r>
            </a:p>
          </p:txBody>
        </p:sp>
        <p:cxnSp>
          <p:nvCxnSpPr>
            <p:cNvPr id="9" name="Straight Arrow Connector 8"/>
            <p:cNvCxnSpPr>
              <a:stCxn id="7" idx="3"/>
              <a:endCxn id="8" idx="1"/>
            </p:cNvCxnSpPr>
            <p:nvPr/>
          </p:nvCxnSpPr>
          <p:spPr>
            <a:xfrm>
              <a:off x="3275856" y="5337212"/>
              <a:ext cx="14401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ounded Rectangular Callout 9"/>
            <p:cNvSpPr/>
            <p:nvPr/>
          </p:nvSpPr>
          <p:spPr>
            <a:xfrm>
              <a:off x="3419872" y="4725144"/>
              <a:ext cx="1152128" cy="288032"/>
            </a:xfrm>
            <a:prstGeom prst="wedgeRoundRectCallout">
              <a:avLst>
                <a:gd name="adj1" fmla="val -3196"/>
                <a:gd name="adj2" fmla="val 1377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Control Flow</a:t>
              </a:r>
            </a:p>
          </p:txBody>
        </p:sp>
      </p:grpSp>
      <p:grpSp>
        <p:nvGrpSpPr>
          <p:cNvPr id="11" name="Group 10"/>
          <p:cNvGrpSpPr/>
          <p:nvPr/>
        </p:nvGrpSpPr>
        <p:grpSpPr>
          <a:xfrm>
            <a:off x="2339752" y="4941168"/>
            <a:ext cx="3888432" cy="864096"/>
            <a:chOff x="2195736" y="5013176"/>
            <a:chExt cx="3888432" cy="864096"/>
          </a:xfrm>
        </p:grpSpPr>
        <p:sp>
          <p:nvSpPr>
            <p:cNvPr id="12" name="Rounded Rectangle 11"/>
            <p:cNvSpPr/>
            <p:nvPr/>
          </p:nvSpPr>
          <p:spPr>
            <a:xfrm>
              <a:off x="4860032" y="5373216"/>
              <a:ext cx="1224136" cy="504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Action</a:t>
              </a:r>
            </a:p>
          </p:txBody>
        </p:sp>
        <p:cxnSp>
          <p:nvCxnSpPr>
            <p:cNvPr id="13" name="Straight Arrow Connector 12"/>
            <p:cNvCxnSpPr>
              <a:stCxn id="15" idx="3"/>
              <a:endCxn id="12" idx="1"/>
            </p:cNvCxnSpPr>
            <p:nvPr/>
          </p:nvCxnSpPr>
          <p:spPr>
            <a:xfrm>
              <a:off x="3419872" y="5625244"/>
              <a:ext cx="14401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ular Callout 13"/>
            <p:cNvSpPr/>
            <p:nvPr/>
          </p:nvSpPr>
          <p:spPr>
            <a:xfrm>
              <a:off x="3563888" y="5013176"/>
              <a:ext cx="1152128" cy="288032"/>
            </a:xfrm>
            <a:prstGeom prst="wedgeRoundRectCallout">
              <a:avLst>
                <a:gd name="adj1" fmla="val -3196"/>
                <a:gd name="adj2" fmla="val 1377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Object Flow</a:t>
              </a:r>
            </a:p>
          </p:txBody>
        </p:sp>
        <p:sp>
          <p:nvSpPr>
            <p:cNvPr id="15" name="Rectangle 14"/>
            <p:cNvSpPr/>
            <p:nvPr/>
          </p:nvSpPr>
          <p:spPr>
            <a:xfrm>
              <a:off x="2195736" y="5373216"/>
              <a:ext cx="1224136" cy="5040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Object</a:t>
              </a:r>
            </a:p>
          </p:txBody>
        </p:sp>
      </p:grpSp>
    </p:spTree>
    <p:extLst>
      <p:ext uri="{BB962C8B-B14F-4D97-AF65-F5344CB8AC3E}">
        <p14:creationId xmlns:p14="http://schemas.microsoft.com/office/powerpoint/2010/main" val="1503150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solidFill>
                  <a:srgbClr val="073E87"/>
                </a:solidFill>
              </a:rPr>
              <a:t>Parameter Nodes</a:t>
            </a:r>
          </a:p>
        </p:txBody>
      </p:sp>
      <p:sp>
        <p:nvSpPr>
          <p:cNvPr id="3" name="Content Placeholder 2"/>
          <p:cNvSpPr>
            <a:spLocks noGrp="1"/>
          </p:cNvSpPr>
          <p:nvPr>
            <p:ph idx="1"/>
          </p:nvPr>
        </p:nvSpPr>
        <p:spPr/>
        <p:txBody>
          <a:bodyPr>
            <a:normAutofit/>
          </a:bodyPr>
          <a:lstStyle/>
          <a:p>
            <a:pPr algn="just"/>
            <a:r>
              <a:rPr lang="en-US" sz="2000" dirty="0"/>
              <a:t>Activity parameter nodes are </a:t>
            </a:r>
            <a:r>
              <a:rPr lang="en-US" sz="2000" i="1" dirty="0">
                <a:solidFill>
                  <a:schemeClr val="tx2">
                    <a:lumMod val="60000"/>
                    <a:lumOff val="40000"/>
                  </a:schemeClr>
                </a:solidFill>
              </a:rPr>
              <a:t>object nodes </a:t>
            </a:r>
            <a:r>
              <a:rPr lang="en-US" sz="2000" i="1" dirty="0">
                <a:solidFill>
                  <a:srgbClr val="2D83F4"/>
                </a:solidFill>
              </a:rPr>
              <a:t>at the beginning </a:t>
            </a:r>
            <a:r>
              <a:rPr lang="en-US" sz="2000" dirty="0"/>
              <a:t>and </a:t>
            </a:r>
            <a:r>
              <a:rPr lang="en-US" sz="2000" i="1" dirty="0">
                <a:solidFill>
                  <a:srgbClr val="2D83F4"/>
                </a:solidFill>
              </a:rPr>
              <a:t>end </a:t>
            </a:r>
            <a:r>
              <a:rPr lang="en-US" sz="2000" dirty="0"/>
              <a:t>of flows that provide a means to accept </a:t>
            </a:r>
            <a:r>
              <a:rPr lang="en-US" sz="2000" i="1" dirty="0">
                <a:solidFill>
                  <a:srgbClr val="2D83F4"/>
                </a:solidFill>
              </a:rPr>
              <a:t>inputs to an activity </a:t>
            </a:r>
            <a:r>
              <a:rPr lang="en-US" sz="2000" dirty="0"/>
              <a:t>and </a:t>
            </a:r>
            <a:r>
              <a:rPr lang="en-US" sz="2000" i="1" dirty="0">
                <a:solidFill>
                  <a:srgbClr val="2D83F4"/>
                </a:solidFill>
              </a:rPr>
              <a:t>provide outputs from the activity</a:t>
            </a:r>
            <a:r>
              <a:rPr lang="en-US" sz="2000" dirty="0"/>
              <a:t>, through the activity parameters.</a:t>
            </a:r>
          </a:p>
        </p:txBody>
      </p:sp>
      <p:sp>
        <p:nvSpPr>
          <p:cNvPr id="10" name="Footer Placeholder 9"/>
          <p:cNvSpPr>
            <a:spLocks noGrp="1"/>
          </p:cNvSpPr>
          <p:nvPr>
            <p:ph type="ftr" sz="quarter" idx="11"/>
          </p:nvPr>
        </p:nvSpPr>
        <p:spPr/>
        <p:txBody>
          <a:bodyPr/>
          <a:lstStyle/>
          <a:p>
            <a:r>
              <a:rPr lang="en-US">
                <a:solidFill>
                  <a:srgbClr val="C6E7FC"/>
                </a:solidFill>
                <a:latin typeface="Calibri"/>
              </a:rPr>
              <a:t>Unified Modeling Language</a:t>
            </a:r>
          </a:p>
        </p:txBody>
      </p:sp>
      <p:sp>
        <p:nvSpPr>
          <p:cNvPr id="12" name="Slide Number Placeholder 11"/>
          <p:cNvSpPr>
            <a:spLocks noGrp="1"/>
          </p:cNvSpPr>
          <p:nvPr>
            <p:ph type="sldNum" sz="quarter" idx="12"/>
          </p:nvPr>
        </p:nvSpPr>
        <p:spPr/>
        <p:txBody>
          <a:bodyPr/>
          <a:lstStyle/>
          <a:p>
            <a:fld id="{4A822907-8A9D-4F6B-98F6-913902AD56B5}" type="slidenum">
              <a:rPr lang="en-US" smtClean="0">
                <a:latin typeface="Calibri"/>
              </a:rPr>
              <a:pPr/>
              <a:t>16</a:t>
            </a:fld>
            <a:endParaRPr lang="en-US">
              <a:latin typeface="Calibri"/>
            </a:endParaRPr>
          </a:p>
        </p:txBody>
      </p:sp>
      <p:grpSp>
        <p:nvGrpSpPr>
          <p:cNvPr id="16" name="Group 15"/>
          <p:cNvGrpSpPr/>
          <p:nvPr/>
        </p:nvGrpSpPr>
        <p:grpSpPr>
          <a:xfrm>
            <a:off x="395536" y="3429000"/>
            <a:ext cx="7704856" cy="2808312"/>
            <a:chOff x="539552" y="2132856"/>
            <a:chExt cx="7704856" cy="2808312"/>
          </a:xfrm>
        </p:grpSpPr>
        <p:sp>
          <p:nvSpPr>
            <p:cNvPr id="17" name="Rounded Rectangle 16"/>
            <p:cNvSpPr/>
            <p:nvPr/>
          </p:nvSpPr>
          <p:spPr>
            <a:xfrm>
              <a:off x="971600" y="2132856"/>
              <a:ext cx="6840760" cy="28083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solidFill>
                    <a:schemeClr val="tx2">
                      <a:lumMod val="60000"/>
                      <a:lumOff val="40000"/>
                    </a:schemeClr>
                  </a:solidFill>
                </a:rPr>
                <a:t>Process Paper</a:t>
              </a:r>
            </a:p>
          </p:txBody>
        </p:sp>
        <p:sp>
          <p:nvSpPr>
            <p:cNvPr id="18" name="Rectangle 17"/>
            <p:cNvSpPr/>
            <p:nvPr/>
          </p:nvSpPr>
          <p:spPr>
            <a:xfrm>
              <a:off x="539552" y="3284984"/>
              <a:ext cx="864096" cy="576064"/>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Wood</a:t>
              </a:r>
            </a:p>
          </p:txBody>
        </p:sp>
        <p:sp>
          <p:nvSpPr>
            <p:cNvPr id="19" name="Rounded Rectangle 18"/>
            <p:cNvSpPr/>
            <p:nvPr/>
          </p:nvSpPr>
          <p:spPr>
            <a:xfrm>
              <a:off x="1979712" y="3284984"/>
              <a:ext cx="1224136" cy="5760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Create Pulp</a:t>
              </a:r>
            </a:p>
          </p:txBody>
        </p:sp>
        <p:sp>
          <p:nvSpPr>
            <p:cNvPr id="20" name="Rounded Rectangle 19"/>
            <p:cNvSpPr/>
            <p:nvPr/>
          </p:nvSpPr>
          <p:spPr>
            <a:xfrm>
              <a:off x="3779912" y="3284984"/>
              <a:ext cx="1224136" cy="5760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Press Paper</a:t>
              </a:r>
            </a:p>
          </p:txBody>
        </p:sp>
        <p:sp>
          <p:nvSpPr>
            <p:cNvPr id="21" name="Rounded Rectangle 20"/>
            <p:cNvSpPr/>
            <p:nvPr/>
          </p:nvSpPr>
          <p:spPr>
            <a:xfrm>
              <a:off x="5580112" y="3284984"/>
              <a:ext cx="1224136" cy="5760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Package Reams</a:t>
              </a:r>
            </a:p>
          </p:txBody>
        </p:sp>
        <p:sp>
          <p:nvSpPr>
            <p:cNvPr id="22" name="Rectangle 21"/>
            <p:cNvSpPr/>
            <p:nvPr/>
          </p:nvSpPr>
          <p:spPr>
            <a:xfrm>
              <a:off x="7380312" y="3284984"/>
              <a:ext cx="864096" cy="576064"/>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Ream</a:t>
              </a:r>
            </a:p>
          </p:txBody>
        </p:sp>
        <p:cxnSp>
          <p:nvCxnSpPr>
            <p:cNvPr id="23" name="Straight Arrow Connector 22"/>
            <p:cNvCxnSpPr>
              <a:stCxn id="18" idx="3"/>
              <a:endCxn id="19" idx="1"/>
            </p:cNvCxnSpPr>
            <p:nvPr/>
          </p:nvCxnSpPr>
          <p:spPr>
            <a:xfrm>
              <a:off x="1403648" y="3573016"/>
              <a:ext cx="57606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1" idx="3"/>
              <a:endCxn id="22" idx="1"/>
            </p:cNvCxnSpPr>
            <p:nvPr/>
          </p:nvCxnSpPr>
          <p:spPr>
            <a:xfrm>
              <a:off x="6804248" y="3573016"/>
              <a:ext cx="576064"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9" idx="3"/>
              <a:endCxn id="20" idx="1"/>
            </p:cNvCxnSpPr>
            <p:nvPr/>
          </p:nvCxnSpPr>
          <p:spPr>
            <a:xfrm>
              <a:off x="3203848" y="3573016"/>
              <a:ext cx="576064"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0" idx="3"/>
              <a:endCxn id="21" idx="1"/>
            </p:cNvCxnSpPr>
            <p:nvPr/>
          </p:nvCxnSpPr>
          <p:spPr>
            <a:xfrm>
              <a:off x="5004048" y="3573016"/>
              <a:ext cx="576064"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29" name="Rounded Rectangular Callout 28"/>
          <p:cNvSpPr/>
          <p:nvPr/>
        </p:nvSpPr>
        <p:spPr>
          <a:xfrm>
            <a:off x="5652120" y="3933056"/>
            <a:ext cx="1584176" cy="317603"/>
          </a:xfrm>
          <a:prstGeom prst="wedgeRoundRectCallout">
            <a:avLst>
              <a:gd name="adj1" fmla="val 47269"/>
              <a:gd name="adj2" fmla="val 123667"/>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400" dirty="0">
                <a:solidFill>
                  <a:schemeClr val="tx1"/>
                </a:solidFill>
              </a:rPr>
              <a:t>Parameter Node</a:t>
            </a:r>
          </a:p>
        </p:txBody>
      </p:sp>
      <p:sp>
        <p:nvSpPr>
          <p:cNvPr id="30" name="Rounded Rectangular Callout 29"/>
          <p:cNvSpPr/>
          <p:nvPr/>
        </p:nvSpPr>
        <p:spPr>
          <a:xfrm>
            <a:off x="827584" y="2780928"/>
            <a:ext cx="2016224" cy="389611"/>
          </a:xfrm>
          <a:prstGeom prst="wedgeRoundRectCallout">
            <a:avLst>
              <a:gd name="adj1" fmla="val 71498"/>
              <a:gd name="adj2" fmla="val 105144"/>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400" dirty="0">
                <a:solidFill>
                  <a:schemeClr val="tx1"/>
                </a:solidFill>
              </a:rPr>
              <a:t>“Process Paper” Activity</a:t>
            </a:r>
          </a:p>
        </p:txBody>
      </p:sp>
      <p:sp>
        <p:nvSpPr>
          <p:cNvPr id="31" name="Rounded Rectangular Callout 30"/>
          <p:cNvSpPr/>
          <p:nvPr/>
        </p:nvSpPr>
        <p:spPr>
          <a:xfrm>
            <a:off x="5652120" y="5589240"/>
            <a:ext cx="1584176" cy="317603"/>
          </a:xfrm>
          <a:prstGeom prst="wedgeRoundRectCallout">
            <a:avLst>
              <a:gd name="adj1" fmla="val 47269"/>
              <a:gd name="adj2" fmla="val -143939"/>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400" dirty="0">
                <a:solidFill>
                  <a:schemeClr val="tx1"/>
                </a:solidFill>
              </a:rPr>
              <a:t>Output</a:t>
            </a:r>
          </a:p>
        </p:txBody>
      </p:sp>
      <p:sp>
        <p:nvSpPr>
          <p:cNvPr id="34" name="Rounded Rectangular Callout 33"/>
          <p:cNvSpPr/>
          <p:nvPr/>
        </p:nvSpPr>
        <p:spPr>
          <a:xfrm>
            <a:off x="1259632" y="3933056"/>
            <a:ext cx="1584176" cy="317603"/>
          </a:xfrm>
          <a:prstGeom prst="wedgeRoundRectCallout">
            <a:avLst>
              <a:gd name="adj1" fmla="val -48932"/>
              <a:gd name="adj2" fmla="val 111364"/>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400" dirty="0">
                <a:solidFill>
                  <a:schemeClr val="tx1"/>
                </a:solidFill>
              </a:rPr>
              <a:t>Parameter Node</a:t>
            </a:r>
          </a:p>
        </p:txBody>
      </p:sp>
      <p:sp>
        <p:nvSpPr>
          <p:cNvPr id="35" name="Rounded Rectangular Callout 34"/>
          <p:cNvSpPr/>
          <p:nvPr/>
        </p:nvSpPr>
        <p:spPr>
          <a:xfrm>
            <a:off x="1259632" y="5589240"/>
            <a:ext cx="1584176" cy="317603"/>
          </a:xfrm>
          <a:prstGeom prst="wedgeRoundRectCallout">
            <a:avLst>
              <a:gd name="adj1" fmla="val -48932"/>
              <a:gd name="adj2" fmla="val -137787"/>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400" dirty="0">
                <a:solidFill>
                  <a:schemeClr val="tx1"/>
                </a:solidFill>
              </a:rPr>
              <a:t>Input</a:t>
            </a:r>
          </a:p>
        </p:txBody>
      </p:sp>
    </p:spTree>
    <p:extLst>
      <p:ext uri="{BB962C8B-B14F-4D97-AF65-F5344CB8AC3E}">
        <p14:creationId xmlns:p14="http://schemas.microsoft.com/office/powerpoint/2010/main" val="2995801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400" dirty="0"/>
              <a:t>Activity Initial, Final and Flow Final Nodes</a:t>
            </a:r>
          </a:p>
        </p:txBody>
      </p:sp>
      <p:sp>
        <p:nvSpPr>
          <p:cNvPr id="3" name="Content Placeholder 2"/>
          <p:cNvSpPr>
            <a:spLocks noGrp="1"/>
          </p:cNvSpPr>
          <p:nvPr>
            <p:ph idx="1"/>
          </p:nvPr>
        </p:nvSpPr>
        <p:spPr/>
        <p:txBody>
          <a:bodyPr>
            <a:normAutofit/>
          </a:bodyPr>
          <a:lstStyle/>
          <a:p>
            <a:pPr algn="just"/>
            <a:r>
              <a:rPr lang="en-GB" sz="2000" dirty="0"/>
              <a:t>The activity initial node is the entry point to the flow in an activity.</a:t>
            </a:r>
          </a:p>
          <a:p>
            <a:pPr lvl="1" algn="just"/>
            <a:r>
              <a:rPr lang="en-GB" sz="1800" i="1" dirty="0">
                <a:solidFill>
                  <a:srgbClr val="2D83F4"/>
                </a:solidFill>
              </a:rPr>
              <a:t>Only one initial node is allowed in an activity.  </a:t>
            </a:r>
          </a:p>
          <a:p>
            <a:pPr lvl="1" algn="just"/>
            <a:endParaRPr lang="en-GB" dirty="0">
              <a:solidFill>
                <a:srgbClr val="2D83F4"/>
              </a:solidFill>
            </a:endParaRPr>
          </a:p>
          <a:p>
            <a:pPr algn="just"/>
            <a:r>
              <a:rPr lang="en-GB" sz="2000" dirty="0"/>
              <a:t>Activity final nodes are drawn as black dots with a surrounding circle. </a:t>
            </a:r>
          </a:p>
          <a:p>
            <a:pPr lvl="1" algn="just"/>
            <a:r>
              <a:rPr lang="en-GB" sz="1800" i="1" dirty="0">
                <a:solidFill>
                  <a:srgbClr val="2D83F4"/>
                </a:solidFill>
              </a:rPr>
              <a:t>Because a flow may take alternative routes through an activity, the activity may terminate at more than one point. </a:t>
            </a:r>
          </a:p>
          <a:p>
            <a:pPr algn="just"/>
            <a:endParaRPr lang="en-GB" dirty="0">
              <a:solidFill>
                <a:srgbClr val="2D83F4"/>
              </a:solidFill>
            </a:endParaRPr>
          </a:p>
          <a:p>
            <a:pPr algn="just"/>
            <a:r>
              <a:rPr lang="en-GB" sz="2000" dirty="0">
                <a:solidFill>
                  <a:srgbClr val="000000"/>
                </a:solidFill>
              </a:rPr>
              <a:t>There can be </a:t>
            </a:r>
            <a:r>
              <a:rPr lang="en-GB" sz="2000" i="1" dirty="0">
                <a:solidFill>
                  <a:srgbClr val="2D83F4"/>
                </a:solidFill>
              </a:rPr>
              <a:t>multiple parallel flows</a:t>
            </a:r>
            <a:r>
              <a:rPr lang="en-GB" sz="2000" dirty="0">
                <a:solidFill>
                  <a:srgbClr val="000000"/>
                </a:solidFill>
              </a:rPr>
              <a:t> </a:t>
            </a:r>
            <a:r>
              <a:rPr lang="en-GB" sz="2000" i="1" dirty="0">
                <a:solidFill>
                  <a:srgbClr val="2D83F4"/>
                </a:solidFill>
              </a:rPr>
              <a:t>(see fork node)</a:t>
            </a:r>
            <a:r>
              <a:rPr lang="en-GB" sz="2000" dirty="0">
                <a:solidFill>
                  <a:srgbClr val="000000"/>
                </a:solidFill>
              </a:rPr>
              <a:t> executing in an activity, a flow may terminate while other flows continue. This is indicated by a flow final node.</a:t>
            </a:r>
          </a:p>
          <a:p>
            <a:pPr lvl="1" algn="just"/>
            <a:r>
              <a:rPr lang="en-GB" sz="1800" i="1" dirty="0">
                <a:solidFill>
                  <a:srgbClr val="2D83F4"/>
                </a:solidFill>
              </a:rPr>
              <a:t>A flow final node does not trigger the termination of the activity and has no effect on the other flows. </a:t>
            </a:r>
            <a:endParaRPr lang="en-GB" sz="1800" i="1" dirty="0">
              <a:solidFill>
                <a:srgbClr val="000000"/>
              </a:solidFill>
            </a:endParaRPr>
          </a:p>
        </p:txBody>
      </p:sp>
      <p:sp>
        <p:nvSpPr>
          <p:cNvPr id="10" name="Oval 9"/>
          <p:cNvSpPr/>
          <p:nvPr/>
        </p:nvSpPr>
        <p:spPr>
          <a:xfrm>
            <a:off x="323528" y="1772817"/>
            <a:ext cx="144016" cy="144016"/>
          </a:xfrm>
          <a:prstGeom prst="ellipse">
            <a:avLst/>
          </a:prstGeom>
          <a:solidFill>
            <a:schemeClr val="accent4">
              <a:lumMod val="75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19" name="Group 18"/>
          <p:cNvGrpSpPr/>
          <p:nvPr/>
        </p:nvGrpSpPr>
        <p:grpSpPr>
          <a:xfrm>
            <a:off x="251520" y="2780929"/>
            <a:ext cx="288032" cy="288032"/>
            <a:chOff x="251520" y="2780928"/>
            <a:chExt cx="288032" cy="288032"/>
          </a:xfrm>
        </p:grpSpPr>
        <p:sp>
          <p:nvSpPr>
            <p:cNvPr id="11" name="Oval 10"/>
            <p:cNvSpPr/>
            <p:nvPr/>
          </p:nvSpPr>
          <p:spPr>
            <a:xfrm>
              <a:off x="251520" y="2780928"/>
              <a:ext cx="288032" cy="288032"/>
            </a:xfrm>
            <a:prstGeom prst="ellipse">
              <a:avLst/>
            </a:prstGeom>
            <a:noFill/>
            <a:ln>
              <a:solidFill>
                <a:srgbClr val="7C9C1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Oval 11"/>
            <p:cNvSpPr/>
            <p:nvPr/>
          </p:nvSpPr>
          <p:spPr>
            <a:xfrm>
              <a:off x="323528" y="2852936"/>
              <a:ext cx="144016" cy="144016"/>
            </a:xfrm>
            <a:prstGeom prst="ellipse">
              <a:avLst/>
            </a:prstGeom>
            <a:solidFill>
              <a:schemeClr val="accent4">
                <a:lumMod val="75000"/>
              </a:schemeClr>
            </a:solidFill>
            <a:ln>
              <a:solidFill>
                <a:srgbClr val="7C9C1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8" name="Group 17"/>
          <p:cNvGrpSpPr/>
          <p:nvPr/>
        </p:nvGrpSpPr>
        <p:grpSpPr>
          <a:xfrm>
            <a:off x="251520" y="4437112"/>
            <a:ext cx="288032" cy="288032"/>
            <a:chOff x="251520" y="4437112"/>
            <a:chExt cx="288032" cy="288032"/>
          </a:xfrm>
        </p:grpSpPr>
        <p:sp>
          <p:nvSpPr>
            <p:cNvPr id="13" name="Oval 12"/>
            <p:cNvSpPr/>
            <p:nvPr/>
          </p:nvSpPr>
          <p:spPr>
            <a:xfrm>
              <a:off x="251520" y="4437112"/>
              <a:ext cx="288032" cy="288032"/>
            </a:xfrm>
            <a:prstGeom prst="ellipse">
              <a:avLst/>
            </a:prstGeom>
            <a:noFill/>
            <a:ln>
              <a:solidFill>
                <a:srgbClr val="7C9C1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Multiply 13"/>
            <p:cNvSpPr/>
            <p:nvPr/>
          </p:nvSpPr>
          <p:spPr>
            <a:xfrm>
              <a:off x="251520" y="4437112"/>
              <a:ext cx="288032" cy="288032"/>
            </a:xfrm>
            <a:prstGeom prst="mathMultiply">
              <a:avLst/>
            </a:prstGeom>
            <a:solidFill>
              <a:srgbClr val="7C9C1E"/>
            </a:solidFill>
            <a:ln>
              <a:solidFill>
                <a:srgbClr val="7C9C1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17</a:t>
            </a:fld>
            <a:endParaRPr lang="en-US">
              <a:latin typeface="Calibri"/>
            </a:endParaRPr>
          </a:p>
        </p:txBody>
      </p:sp>
    </p:spTree>
    <p:extLst>
      <p:ext uri="{BB962C8B-B14F-4D97-AF65-F5344CB8AC3E}">
        <p14:creationId xmlns:p14="http://schemas.microsoft.com/office/powerpoint/2010/main" val="145084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 and Merge Nodes</a:t>
            </a:r>
          </a:p>
        </p:txBody>
      </p:sp>
      <p:sp>
        <p:nvSpPr>
          <p:cNvPr id="3" name="Content Placeholder 2"/>
          <p:cNvSpPr>
            <a:spLocks noGrp="1"/>
          </p:cNvSpPr>
          <p:nvPr>
            <p:ph idx="1"/>
          </p:nvPr>
        </p:nvSpPr>
        <p:spPr/>
        <p:txBody>
          <a:bodyPr>
            <a:normAutofit/>
          </a:bodyPr>
          <a:lstStyle/>
          <a:p>
            <a:pPr algn="just"/>
            <a:r>
              <a:rPr lang="en-GB" sz="2000" dirty="0"/>
              <a:t>A decision node is used to represent a </a:t>
            </a:r>
            <a:r>
              <a:rPr lang="en-GB" sz="2000" i="1" dirty="0">
                <a:solidFill>
                  <a:schemeClr val="tx2">
                    <a:lumMod val="60000"/>
                    <a:lumOff val="40000"/>
                  </a:schemeClr>
                </a:solidFill>
              </a:rPr>
              <a:t>test condition</a:t>
            </a:r>
            <a:r>
              <a:rPr lang="en-GB" sz="2000" dirty="0"/>
              <a:t> to ensure that the control flow or object flow only goes down one path. </a:t>
            </a:r>
          </a:p>
          <a:p>
            <a:pPr marL="411480" lvl="1" indent="0" algn="just">
              <a:buNone/>
            </a:pPr>
            <a:endParaRPr lang="en-GB" dirty="0">
              <a:solidFill>
                <a:schemeClr val="tx2">
                  <a:lumMod val="60000"/>
                  <a:lumOff val="40000"/>
                </a:schemeClr>
              </a:solidFill>
            </a:endParaRPr>
          </a:p>
          <a:p>
            <a:pPr algn="just"/>
            <a:r>
              <a:rPr lang="en-GB" sz="2000" dirty="0"/>
              <a:t>Decision nodes are </a:t>
            </a:r>
            <a:r>
              <a:rPr lang="en-GB" sz="2000" i="1" dirty="0">
                <a:solidFill>
                  <a:schemeClr val="tx2">
                    <a:lumMod val="60000"/>
                    <a:lumOff val="40000"/>
                  </a:schemeClr>
                </a:solidFill>
              </a:rPr>
              <a:t>represented by diamonds</a:t>
            </a:r>
            <a:r>
              <a:rPr lang="en-GB" sz="2000" dirty="0"/>
              <a:t> and labelled with the decision criteria</a:t>
            </a:r>
            <a:r>
              <a:rPr lang="en-GB" sz="2000" i="1" dirty="0">
                <a:solidFill>
                  <a:schemeClr val="tx2">
                    <a:lumMod val="60000"/>
                    <a:lumOff val="40000"/>
                  </a:schemeClr>
                </a:solidFill>
              </a:rPr>
              <a:t> (also known as guard condition</a:t>
            </a:r>
            <a:r>
              <a:rPr lang="en-GB" sz="2000" i="1" dirty="0">
                <a:solidFill>
                  <a:srgbClr val="2D83F4"/>
                </a:solidFill>
              </a:rPr>
              <a:t>)</a:t>
            </a:r>
            <a:r>
              <a:rPr lang="en-GB" sz="2000" dirty="0">
                <a:solidFill>
                  <a:srgbClr val="000000"/>
                </a:solidFill>
              </a:rPr>
              <a:t> to continue down the specific path</a:t>
            </a:r>
            <a:r>
              <a:rPr lang="en-GB" sz="2000" i="1" dirty="0"/>
              <a:t>.</a:t>
            </a:r>
            <a:endParaRPr lang="en-GB" sz="2000" i="1" dirty="0">
              <a:solidFill>
                <a:srgbClr val="2D83F4"/>
              </a:solidFill>
            </a:endParaRPr>
          </a:p>
          <a:p>
            <a:pPr lvl="1" algn="just"/>
            <a:r>
              <a:rPr lang="en-GB" sz="1800" i="1" dirty="0">
                <a:solidFill>
                  <a:srgbClr val="2D83F4"/>
                </a:solidFill>
              </a:rPr>
              <a:t>Guard conditions are represented by square brackets.</a:t>
            </a:r>
          </a:p>
          <a:p>
            <a:pPr lvl="1" algn="just"/>
            <a:r>
              <a:rPr lang="en-GB" sz="1800" i="1" dirty="0">
                <a:solidFill>
                  <a:srgbClr val="2D83F4"/>
                </a:solidFill>
              </a:rPr>
              <a:t>A single transition enters each diamond and multiple transitions come out.</a:t>
            </a:r>
          </a:p>
        </p:txBody>
      </p:sp>
      <p:grpSp>
        <p:nvGrpSpPr>
          <p:cNvPr id="4" name="Group 3"/>
          <p:cNvGrpSpPr/>
          <p:nvPr/>
        </p:nvGrpSpPr>
        <p:grpSpPr>
          <a:xfrm>
            <a:off x="2915816" y="4797152"/>
            <a:ext cx="3312368" cy="1440160"/>
            <a:chOff x="2915816" y="4293096"/>
            <a:chExt cx="3312368" cy="1440160"/>
          </a:xfrm>
        </p:grpSpPr>
        <p:sp>
          <p:nvSpPr>
            <p:cNvPr id="6" name="Diamond 5"/>
            <p:cNvSpPr/>
            <p:nvPr/>
          </p:nvSpPr>
          <p:spPr>
            <a:xfrm>
              <a:off x="4139952" y="5013176"/>
              <a:ext cx="864096" cy="720080"/>
            </a:xfrm>
            <a:prstGeom prst="diamond">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6" idx="3"/>
            </p:cNvCxnSpPr>
            <p:nvPr/>
          </p:nvCxnSpPr>
          <p:spPr>
            <a:xfrm>
              <a:off x="5004048" y="5373216"/>
              <a:ext cx="12241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1"/>
            </p:cNvCxnSpPr>
            <p:nvPr/>
          </p:nvCxnSpPr>
          <p:spPr>
            <a:xfrm flipH="1">
              <a:off x="2915816" y="5373216"/>
              <a:ext cx="12241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915816" y="4725144"/>
              <a:ext cx="1368152" cy="461665"/>
            </a:xfrm>
            <a:prstGeom prst="rect">
              <a:avLst/>
            </a:prstGeom>
            <a:noFill/>
          </p:spPr>
          <p:txBody>
            <a:bodyPr wrap="square" rtlCol="0">
              <a:spAutoFit/>
            </a:bodyPr>
            <a:lstStyle/>
            <a:p>
              <a:r>
                <a:rPr lang="en-GB" sz="1200" dirty="0"/>
                <a:t>Decision Criteria 1</a:t>
              </a:r>
            </a:p>
            <a:p>
              <a:r>
                <a:rPr lang="en-GB" sz="1200" dirty="0"/>
                <a:t>[Guard Condition] </a:t>
              </a:r>
            </a:p>
          </p:txBody>
        </p:sp>
        <p:cxnSp>
          <p:nvCxnSpPr>
            <p:cNvPr id="17" name="Straight Arrow Connector 16"/>
            <p:cNvCxnSpPr>
              <a:endCxn id="6" idx="0"/>
            </p:cNvCxnSpPr>
            <p:nvPr/>
          </p:nvCxnSpPr>
          <p:spPr>
            <a:xfrm>
              <a:off x="4572000" y="4293096"/>
              <a:ext cx="0" cy="720080"/>
            </a:xfrm>
            <a:prstGeom prst="straightConnector1">
              <a:avLst/>
            </a:prstGeom>
            <a:ln>
              <a:solidFill>
                <a:schemeClr val="accent5">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644008" y="4293096"/>
              <a:ext cx="864096" cy="276999"/>
            </a:xfrm>
            <a:prstGeom prst="rect">
              <a:avLst/>
            </a:prstGeom>
            <a:noFill/>
          </p:spPr>
          <p:txBody>
            <a:bodyPr wrap="square" rtlCol="0">
              <a:spAutoFit/>
            </a:bodyPr>
            <a:lstStyle/>
            <a:p>
              <a:r>
                <a:rPr lang="en-GB" sz="1200" dirty="0"/>
                <a:t>Main Flow</a:t>
              </a:r>
            </a:p>
          </p:txBody>
        </p:sp>
        <p:sp>
          <p:nvSpPr>
            <p:cNvPr id="16" name="TextBox 15"/>
            <p:cNvSpPr txBox="1"/>
            <p:nvPr/>
          </p:nvSpPr>
          <p:spPr>
            <a:xfrm>
              <a:off x="4860032" y="4725145"/>
              <a:ext cx="1368152" cy="461665"/>
            </a:xfrm>
            <a:prstGeom prst="rect">
              <a:avLst/>
            </a:prstGeom>
            <a:noFill/>
          </p:spPr>
          <p:txBody>
            <a:bodyPr wrap="square" rtlCol="0">
              <a:spAutoFit/>
            </a:bodyPr>
            <a:lstStyle/>
            <a:p>
              <a:r>
                <a:rPr lang="en-GB" sz="1200" dirty="0"/>
                <a:t>Decision Criteria 2</a:t>
              </a:r>
            </a:p>
            <a:p>
              <a:r>
                <a:rPr lang="en-GB" sz="1200" dirty="0"/>
                <a:t>[Guard Condition] </a:t>
              </a:r>
            </a:p>
          </p:txBody>
        </p:sp>
      </p:grpSp>
      <p:sp>
        <p:nvSpPr>
          <p:cNvPr id="7" name="Footer Placeholder 6"/>
          <p:cNvSpPr>
            <a:spLocks noGrp="1"/>
          </p:cNvSpPr>
          <p:nvPr>
            <p:ph type="ftr" sz="quarter" idx="11"/>
          </p:nvPr>
        </p:nvSpPr>
        <p:spPr/>
        <p:txBody>
          <a:bodyPr/>
          <a:lstStyle/>
          <a:p>
            <a:r>
              <a:rPr lang="en-US">
                <a:solidFill>
                  <a:srgbClr val="C6E7FC"/>
                </a:solidFill>
                <a:latin typeface="Calibri"/>
              </a:rPr>
              <a:t>Unified Modeling Language</a:t>
            </a:r>
          </a:p>
        </p:txBody>
      </p:sp>
      <p:sp>
        <p:nvSpPr>
          <p:cNvPr id="9" name="Slide Number Placeholder 8"/>
          <p:cNvSpPr>
            <a:spLocks noGrp="1"/>
          </p:cNvSpPr>
          <p:nvPr>
            <p:ph type="sldNum" sz="quarter" idx="12"/>
          </p:nvPr>
        </p:nvSpPr>
        <p:spPr/>
        <p:txBody>
          <a:bodyPr/>
          <a:lstStyle/>
          <a:p>
            <a:fld id="{4A822907-8A9D-4F6B-98F6-913902AD56B5}" type="slidenum">
              <a:rPr lang="en-US" smtClean="0">
                <a:latin typeface="Calibri"/>
              </a:rPr>
              <a:pPr/>
              <a:t>18</a:t>
            </a:fld>
            <a:endParaRPr lang="en-US">
              <a:latin typeface="Calibri"/>
            </a:endParaRPr>
          </a:p>
        </p:txBody>
      </p:sp>
    </p:spTree>
    <p:extLst>
      <p:ext uri="{BB962C8B-B14F-4D97-AF65-F5344CB8AC3E}">
        <p14:creationId xmlns:p14="http://schemas.microsoft.com/office/powerpoint/2010/main" val="1214054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 and Merge Nodes - 2</a:t>
            </a:r>
          </a:p>
        </p:txBody>
      </p:sp>
      <p:sp>
        <p:nvSpPr>
          <p:cNvPr id="3" name="Content Placeholder 2"/>
          <p:cNvSpPr>
            <a:spLocks noGrp="1"/>
          </p:cNvSpPr>
          <p:nvPr>
            <p:ph idx="1"/>
          </p:nvPr>
        </p:nvSpPr>
        <p:spPr/>
        <p:txBody>
          <a:bodyPr/>
          <a:lstStyle/>
          <a:p>
            <a:pPr algn="just"/>
            <a:r>
              <a:rPr lang="en-GB" sz="2000" dirty="0"/>
              <a:t>A merge node is used to bring back together different decision paths that were created using a decision node. </a:t>
            </a:r>
          </a:p>
          <a:p>
            <a:pPr lvl="1" algn="just"/>
            <a:r>
              <a:rPr lang="en-GB" sz="1800" i="1" dirty="0">
                <a:solidFill>
                  <a:schemeClr val="tx2">
                    <a:lumMod val="60000"/>
                    <a:lumOff val="40000"/>
                  </a:schemeClr>
                </a:solidFill>
              </a:rPr>
              <a:t>Merge nodes do not contain any decision criteria</a:t>
            </a:r>
            <a:r>
              <a:rPr lang="en-GB" sz="1800" i="1" dirty="0">
                <a:solidFill>
                  <a:srgbClr val="2D83F4"/>
                </a:solidFill>
              </a:rPr>
              <a:t>.</a:t>
            </a:r>
          </a:p>
          <a:p>
            <a:pPr algn="just"/>
            <a:endParaRPr lang="en-GB" sz="2000" i="1" dirty="0">
              <a:solidFill>
                <a:srgbClr val="2D83F4"/>
              </a:solidFill>
            </a:endParaRPr>
          </a:p>
          <a:p>
            <a:pPr algn="just"/>
            <a:r>
              <a:rPr lang="en-GB" sz="2000" i="1" dirty="0">
                <a:solidFill>
                  <a:schemeClr val="tx2">
                    <a:lumMod val="60000"/>
                    <a:lumOff val="40000"/>
                  </a:schemeClr>
                </a:solidFill>
              </a:rPr>
              <a:t>Merge nodes should only be used to bring together flows, which are alternatives, not parallel flows – parallel flows need to be brought together with a join component</a:t>
            </a:r>
            <a:r>
              <a:rPr lang="en-GB" sz="2000" i="1" dirty="0">
                <a:solidFill>
                  <a:srgbClr val="2D83F4"/>
                </a:solidFill>
              </a:rPr>
              <a:t>.</a:t>
            </a:r>
          </a:p>
          <a:p>
            <a:pPr algn="just"/>
            <a:endParaRPr lang="en-GB" sz="2000" i="1" dirty="0">
              <a:solidFill>
                <a:srgbClr val="2D83F4"/>
              </a:solidFill>
            </a:endParaRPr>
          </a:p>
          <a:p>
            <a:pPr marL="342900" lvl="1" algn="just">
              <a:buClr>
                <a:schemeClr val="accent1"/>
              </a:buClr>
            </a:pPr>
            <a:r>
              <a:rPr lang="en-GB" i="1" dirty="0">
                <a:solidFill>
                  <a:srgbClr val="2D83F4"/>
                </a:solidFill>
              </a:rPr>
              <a:t>A merge also appears as a diamond but it has multiple transitions leading into and only one leading out.</a:t>
            </a:r>
          </a:p>
        </p:txBody>
      </p:sp>
      <p:grpSp>
        <p:nvGrpSpPr>
          <p:cNvPr id="9" name="Group 8"/>
          <p:cNvGrpSpPr/>
          <p:nvPr/>
        </p:nvGrpSpPr>
        <p:grpSpPr>
          <a:xfrm>
            <a:off x="2915816" y="5157192"/>
            <a:ext cx="3240360" cy="1440160"/>
            <a:chOff x="2951820" y="4581128"/>
            <a:chExt cx="3240360" cy="1440160"/>
          </a:xfrm>
        </p:grpSpPr>
        <p:sp>
          <p:nvSpPr>
            <p:cNvPr id="6" name="Diamond 5"/>
            <p:cNvSpPr/>
            <p:nvPr/>
          </p:nvSpPr>
          <p:spPr>
            <a:xfrm>
              <a:off x="4175956" y="4581128"/>
              <a:ext cx="864096" cy="720080"/>
            </a:xfrm>
            <a:prstGeom prst="diamond">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a:endCxn id="6" idx="1"/>
            </p:cNvCxnSpPr>
            <p:nvPr/>
          </p:nvCxnSpPr>
          <p:spPr>
            <a:xfrm>
              <a:off x="2951820" y="4941168"/>
              <a:ext cx="12241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endCxn id="6" idx="3"/>
            </p:cNvCxnSpPr>
            <p:nvPr/>
          </p:nvCxnSpPr>
          <p:spPr>
            <a:xfrm flipH="1">
              <a:off x="5040052" y="4941168"/>
              <a:ext cx="11521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2"/>
            </p:cNvCxnSpPr>
            <p:nvPr/>
          </p:nvCxnSpPr>
          <p:spPr>
            <a:xfrm>
              <a:off x="4608004" y="5301208"/>
              <a:ext cx="0" cy="720080"/>
            </a:xfrm>
            <a:prstGeom prst="straightConnector1">
              <a:avLst/>
            </a:prstGeom>
            <a:ln>
              <a:solidFill>
                <a:srgbClr val="DC9F0C"/>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680012" y="5445224"/>
              <a:ext cx="864096" cy="276999"/>
            </a:xfrm>
            <a:prstGeom prst="rect">
              <a:avLst/>
            </a:prstGeom>
            <a:noFill/>
          </p:spPr>
          <p:txBody>
            <a:bodyPr wrap="square" rtlCol="0">
              <a:spAutoFit/>
            </a:bodyPr>
            <a:lstStyle/>
            <a:p>
              <a:r>
                <a:rPr lang="en-GB" sz="1200" dirty="0"/>
                <a:t>Main Flow</a:t>
              </a:r>
            </a:p>
          </p:txBody>
        </p:sp>
        <p:sp>
          <p:nvSpPr>
            <p:cNvPr id="13" name="TextBox 12"/>
            <p:cNvSpPr txBox="1"/>
            <p:nvPr/>
          </p:nvSpPr>
          <p:spPr>
            <a:xfrm>
              <a:off x="3419872" y="4941168"/>
              <a:ext cx="648072" cy="276999"/>
            </a:xfrm>
            <a:prstGeom prst="rect">
              <a:avLst/>
            </a:prstGeom>
            <a:noFill/>
          </p:spPr>
          <p:txBody>
            <a:bodyPr wrap="square" rtlCol="0">
              <a:spAutoFit/>
            </a:bodyPr>
            <a:lstStyle/>
            <a:p>
              <a:r>
                <a:rPr lang="en-GB" sz="1200" dirty="0"/>
                <a:t>Flow 1</a:t>
              </a:r>
            </a:p>
          </p:txBody>
        </p:sp>
        <p:sp>
          <p:nvSpPr>
            <p:cNvPr id="14" name="TextBox 13"/>
            <p:cNvSpPr txBox="1"/>
            <p:nvPr/>
          </p:nvSpPr>
          <p:spPr>
            <a:xfrm>
              <a:off x="5148064" y="4941168"/>
              <a:ext cx="648072" cy="276999"/>
            </a:xfrm>
            <a:prstGeom prst="rect">
              <a:avLst/>
            </a:prstGeom>
            <a:noFill/>
          </p:spPr>
          <p:txBody>
            <a:bodyPr wrap="square" rtlCol="0">
              <a:spAutoFit/>
            </a:bodyPr>
            <a:lstStyle/>
            <a:p>
              <a:r>
                <a:rPr lang="en-GB" sz="1200" dirty="0"/>
                <a:t>Flow 2</a:t>
              </a:r>
            </a:p>
          </p:txBody>
        </p:sp>
      </p:grpSp>
      <p:sp>
        <p:nvSpPr>
          <p:cNvPr id="10" name="Footer Placeholder 9"/>
          <p:cNvSpPr>
            <a:spLocks noGrp="1"/>
          </p:cNvSpPr>
          <p:nvPr>
            <p:ph type="ftr" sz="quarter" idx="11"/>
          </p:nvPr>
        </p:nvSpPr>
        <p:spPr/>
        <p:txBody>
          <a:bodyPr/>
          <a:lstStyle/>
          <a:p>
            <a:r>
              <a:rPr lang="en-US">
                <a:solidFill>
                  <a:srgbClr val="C6E7FC"/>
                </a:solidFill>
                <a:latin typeface="Calibri"/>
              </a:rPr>
              <a:t>Unified Modeling Language</a:t>
            </a:r>
          </a:p>
        </p:txBody>
      </p:sp>
      <p:sp>
        <p:nvSpPr>
          <p:cNvPr id="15" name="Slide Number Placeholder 14"/>
          <p:cNvSpPr>
            <a:spLocks noGrp="1"/>
          </p:cNvSpPr>
          <p:nvPr>
            <p:ph type="sldNum" sz="quarter" idx="12"/>
          </p:nvPr>
        </p:nvSpPr>
        <p:spPr/>
        <p:txBody>
          <a:bodyPr/>
          <a:lstStyle/>
          <a:p>
            <a:fld id="{4A822907-8A9D-4F6B-98F6-913902AD56B5}" type="slidenum">
              <a:rPr lang="en-US" smtClean="0">
                <a:latin typeface="Calibri"/>
              </a:rPr>
              <a:pPr/>
              <a:t>19</a:t>
            </a:fld>
            <a:endParaRPr lang="en-US">
              <a:latin typeface="Calibri"/>
            </a:endParaRPr>
          </a:p>
        </p:txBody>
      </p:sp>
    </p:spTree>
    <p:extLst>
      <p:ext uri="{BB962C8B-B14F-4D97-AF65-F5344CB8AC3E}">
        <p14:creationId xmlns:p14="http://schemas.microsoft.com/office/powerpoint/2010/main" val="60332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Diagrams Overview</a:t>
            </a:r>
          </a:p>
        </p:txBody>
      </p:sp>
      <p:sp>
        <p:nvSpPr>
          <p:cNvPr id="3" name="Content Placeholder 2"/>
          <p:cNvSpPr>
            <a:spLocks noGrp="1"/>
          </p:cNvSpPr>
          <p:nvPr>
            <p:ph idx="1"/>
          </p:nvPr>
        </p:nvSpPr>
        <p:spPr/>
        <p:txBody>
          <a:bodyPr>
            <a:normAutofit/>
          </a:bodyPr>
          <a:lstStyle/>
          <a:p>
            <a:pPr algn="just"/>
            <a:r>
              <a:rPr lang="en-GB" sz="2000" b="1" u="sng" dirty="0">
                <a:solidFill>
                  <a:schemeClr val="tx2">
                    <a:lumMod val="60000"/>
                    <a:lumOff val="40000"/>
                  </a:schemeClr>
                </a:solidFill>
              </a:rPr>
              <a:t>Definition:</a:t>
            </a:r>
            <a:r>
              <a:rPr lang="en-GB" sz="2000" dirty="0">
                <a:solidFill>
                  <a:schemeClr val="tx2">
                    <a:lumMod val="60000"/>
                    <a:lumOff val="40000"/>
                  </a:schemeClr>
                </a:solidFill>
              </a:rPr>
              <a:t> </a:t>
            </a:r>
            <a:r>
              <a:rPr lang="en-GB" sz="2000" dirty="0"/>
              <a:t>Activity diagrams are graphical representations of workflows of stepwise actions that are part of a larger activity. </a:t>
            </a:r>
          </a:p>
          <a:p>
            <a:pPr marL="114300" indent="0" algn="just">
              <a:buNone/>
            </a:pPr>
            <a:endParaRPr lang="en-GB" sz="2000" dirty="0">
              <a:solidFill>
                <a:schemeClr val="tx1">
                  <a:lumMod val="95000"/>
                  <a:lumOff val="5000"/>
                </a:schemeClr>
              </a:solidFill>
            </a:endParaRPr>
          </a:p>
          <a:p>
            <a:pPr algn="just"/>
            <a:r>
              <a:rPr lang="en-GB" sz="2000" b="1" u="sng" dirty="0">
                <a:solidFill>
                  <a:srgbClr val="2D83F4"/>
                </a:solidFill>
              </a:rPr>
              <a:t>UML Diagram Type:</a:t>
            </a:r>
            <a:r>
              <a:rPr lang="en-GB" sz="2000" dirty="0">
                <a:solidFill>
                  <a:srgbClr val="0B87D6"/>
                </a:solidFill>
              </a:rPr>
              <a:t> </a:t>
            </a:r>
            <a:r>
              <a:rPr lang="en-GB" sz="2000" dirty="0"/>
              <a:t>Behavioural.</a:t>
            </a:r>
            <a:endParaRPr lang="en-GB" sz="2000" dirty="0">
              <a:solidFill>
                <a:srgbClr val="0B87D6"/>
              </a:solidFill>
            </a:endParaRP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a:t>
            </a:fld>
            <a:endParaRPr lang="en-US">
              <a:latin typeface="Calibri"/>
            </a:endParaRPr>
          </a:p>
        </p:txBody>
      </p:sp>
    </p:spTree>
    <p:extLst>
      <p:ext uri="{BB962C8B-B14F-4D97-AF65-F5344CB8AC3E}">
        <p14:creationId xmlns:p14="http://schemas.microsoft.com/office/powerpoint/2010/main" val="1606474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Fork and Join Nodes</a:t>
            </a:r>
          </a:p>
        </p:txBody>
      </p:sp>
      <p:sp>
        <p:nvSpPr>
          <p:cNvPr id="3" name="Content Placeholder 2"/>
          <p:cNvSpPr>
            <a:spLocks noGrp="1"/>
          </p:cNvSpPr>
          <p:nvPr>
            <p:ph idx="1"/>
          </p:nvPr>
        </p:nvSpPr>
        <p:spPr/>
        <p:txBody>
          <a:bodyPr>
            <a:normAutofit/>
          </a:bodyPr>
          <a:lstStyle/>
          <a:p>
            <a:pPr algn="just"/>
            <a:r>
              <a:rPr lang="en-GB" sz="2000" dirty="0"/>
              <a:t>Sometimes it makes sense to allow a number of actions to run in </a:t>
            </a:r>
            <a:r>
              <a:rPr lang="en-GB" sz="2000" i="1" dirty="0">
                <a:solidFill>
                  <a:srgbClr val="2D83F4"/>
                </a:solidFill>
              </a:rPr>
              <a:t>parallel</a:t>
            </a:r>
            <a:r>
              <a:rPr lang="en-GB" sz="2000" dirty="0"/>
              <a:t>. </a:t>
            </a:r>
          </a:p>
          <a:p>
            <a:pPr algn="just"/>
            <a:endParaRPr lang="en-GB" sz="2000" dirty="0"/>
          </a:p>
          <a:p>
            <a:pPr algn="just"/>
            <a:r>
              <a:rPr lang="en-GB" sz="2000" dirty="0"/>
              <a:t>An activity edge can be split into multiple paths and multiple paths combined into a single activity edge using a fork node and a join node.  </a:t>
            </a:r>
          </a:p>
          <a:p>
            <a:pPr algn="just"/>
            <a:endParaRPr lang="en-GB" sz="2000" dirty="0"/>
          </a:p>
          <a:p>
            <a:pPr algn="just"/>
            <a:r>
              <a:rPr lang="en-GB" sz="2000" dirty="0"/>
              <a:t>A fork node may have one entry activity edge and two or more exit activity edges.</a:t>
            </a:r>
          </a:p>
        </p:txBody>
      </p:sp>
      <p:grpSp>
        <p:nvGrpSpPr>
          <p:cNvPr id="31" name="Group 30"/>
          <p:cNvGrpSpPr/>
          <p:nvPr/>
        </p:nvGrpSpPr>
        <p:grpSpPr>
          <a:xfrm>
            <a:off x="1691680" y="4869160"/>
            <a:ext cx="5760640" cy="1008112"/>
            <a:chOff x="1979712" y="4941168"/>
            <a:chExt cx="5760640" cy="1008112"/>
          </a:xfrm>
        </p:grpSpPr>
        <p:cxnSp>
          <p:nvCxnSpPr>
            <p:cNvPr id="9" name="Straight Arrow Connector 8"/>
            <p:cNvCxnSpPr/>
            <p:nvPr/>
          </p:nvCxnSpPr>
          <p:spPr>
            <a:xfrm>
              <a:off x="4067944" y="5733256"/>
              <a:ext cx="14401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555776" y="5445224"/>
              <a:ext cx="14401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995936" y="4941168"/>
              <a:ext cx="0" cy="1008112"/>
            </a:xfrm>
            <a:prstGeom prst="line">
              <a:avLst/>
            </a:prstGeom>
            <a:ln w="76200" cmpd="sng">
              <a:solidFill>
                <a:srgbClr val="DC9F0C"/>
              </a:solidFill>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067944" y="5157192"/>
              <a:ext cx="14401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067944" y="5445224"/>
              <a:ext cx="14401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ounded Rectangular Callout 23"/>
            <p:cNvSpPr/>
            <p:nvPr/>
          </p:nvSpPr>
          <p:spPr>
            <a:xfrm>
              <a:off x="1979712" y="4941168"/>
              <a:ext cx="1080120" cy="245595"/>
            </a:xfrm>
            <a:prstGeom prst="wedgeRoundRectCallout">
              <a:avLst>
                <a:gd name="adj1" fmla="val 69689"/>
                <a:gd name="adj2" fmla="val 132759"/>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400" dirty="0">
                  <a:solidFill>
                    <a:schemeClr val="tx1"/>
                  </a:solidFill>
                </a:rPr>
                <a:t>Single Flow</a:t>
              </a:r>
            </a:p>
          </p:txBody>
        </p:sp>
        <p:sp>
          <p:nvSpPr>
            <p:cNvPr id="26" name="Right Brace 25"/>
            <p:cNvSpPr/>
            <p:nvPr/>
          </p:nvSpPr>
          <p:spPr>
            <a:xfrm>
              <a:off x="5580112" y="4941168"/>
              <a:ext cx="144016" cy="936104"/>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GB"/>
            </a:p>
          </p:txBody>
        </p:sp>
        <p:sp>
          <p:nvSpPr>
            <p:cNvPr id="27" name="Rounded Rectangle 26"/>
            <p:cNvSpPr/>
            <p:nvPr/>
          </p:nvSpPr>
          <p:spPr>
            <a:xfrm>
              <a:off x="5868144" y="5157192"/>
              <a:ext cx="1872208" cy="5040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400" dirty="0">
                  <a:solidFill>
                    <a:schemeClr val="tx1"/>
                  </a:solidFill>
                </a:rPr>
                <a:t>2 or More Simultaneous Flows</a:t>
              </a:r>
            </a:p>
          </p:txBody>
        </p:sp>
      </p:gr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20</a:t>
            </a:fld>
            <a:endParaRPr lang="en-US">
              <a:latin typeface="Calibri"/>
            </a:endParaRPr>
          </a:p>
        </p:txBody>
      </p:sp>
    </p:spTree>
    <p:extLst>
      <p:ext uri="{BB962C8B-B14F-4D97-AF65-F5344CB8AC3E}">
        <p14:creationId xmlns:p14="http://schemas.microsoft.com/office/powerpoint/2010/main" val="2912687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Fork and Join Nodes - 2</a:t>
            </a:r>
            <a:endParaRPr lang="en-US" dirty="0"/>
          </a:p>
        </p:txBody>
      </p:sp>
      <p:sp>
        <p:nvSpPr>
          <p:cNvPr id="3" name="Content Placeholder 2"/>
          <p:cNvSpPr>
            <a:spLocks noGrp="1"/>
          </p:cNvSpPr>
          <p:nvPr>
            <p:ph idx="1"/>
          </p:nvPr>
        </p:nvSpPr>
        <p:spPr/>
        <p:txBody>
          <a:bodyPr>
            <a:normAutofit/>
          </a:bodyPr>
          <a:lstStyle/>
          <a:p>
            <a:pPr algn="just"/>
            <a:r>
              <a:rPr lang="en-US" sz="2000" dirty="0"/>
              <a:t>Flow final nodes can be used with the fork nodes.</a:t>
            </a:r>
          </a:p>
          <a:p>
            <a:pPr lvl="1" algn="just"/>
            <a:r>
              <a:rPr lang="en-US" sz="1800" i="1" dirty="0">
                <a:solidFill>
                  <a:srgbClr val="2D83F4"/>
                </a:solidFill>
              </a:rPr>
              <a:t>When a flow reaches a flow final node it stops, but other flows may continue executing within the action.</a:t>
            </a:r>
          </a:p>
          <a:p>
            <a:pPr lvl="1" algn="just"/>
            <a:r>
              <a:rPr lang="en-GB" sz="1800" i="1" dirty="0">
                <a:solidFill>
                  <a:srgbClr val="2D83F4"/>
                </a:solidFill>
              </a:rPr>
              <a:t>There are no guard conditions in fork.</a:t>
            </a:r>
            <a:endParaRPr lang="en-GB" sz="1800" b="1" i="1" dirty="0">
              <a:solidFill>
                <a:srgbClr val="2D83F4"/>
              </a:solidFill>
            </a:endParaRP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21</a:t>
            </a:fld>
            <a:endParaRPr lang="en-US">
              <a:latin typeface="Calibri"/>
            </a:endParaRPr>
          </a:p>
        </p:txBody>
      </p:sp>
      <p:grpSp>
        <p:nvGrpSpPr>
          <p:cNvPr id="50" name="Group 49"/>
          <p:cNvGrpSpPr/>
          <p:nvPr/>
        </p:nvGrpSpPr>
        <p:grpSpPr>
          <a:xfrm>
            <a:off x="1043608" y="3429000"/>
            <a:ext cx="7056784" cy="1872208"/>
            <a:chOff x="755576" y="3429000"/>
            <a:chExt cx="7056784" cy="1872208"/>
          </a:xfrm>
        </p:grpSpPr>
        <p:cxnSp>
          <p:nvCxnSpPr>
            <p:cNvPr id="6" name="Straight Arrow Connector 5"/>
            <p:cNvCxnSpPr>
              <a:endCxn id="11" idx="1"/>
            </p:cNvCxnSpPr>
            <p:nvPr/>
          </p:nvCxnSpPr>
          <p:spPr>
            <a:xfrm>
              <a:off x="1331640" y="5085184"/>
              <a:ext cx="9361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259632" y="3429000"/>
              <a:ext cx="0" cy="1872208"/>
            </a:xfrm>
            <a:prstGeom prst="line">
              <a:avLst/>
            </a:prstGeom>
            <a:ln w="76200" cmpd="sng">
              <a:solidFill>
                <a:srgbClr val="DC9F0C"/>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endCxn id="31" idx="1"/>
            </p:cNvCxnSpPr>
            <p:nvPr/>
          </p:nvCxnSpPr>
          <p:spPr>
            <a:xfrm>
              <a:off x="1331640" y="3645024"/>
              <a:ext cx="9361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endCxn id="17" idx="1"/>
            </p:cNvCxnSpPr>
            <p:nvPr/>
          </p:nvCxnSpPr>
          <p:spPr>
            <a:xfrm>
              <a:off x="1331640" y="4365104"/>
              <a:ext cx="9361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2267744" y="4869160"/>
              <a:ext cx="1584176" cy="432048"/>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Setup User Account</a:t>
              </a:r>
            </a:p>
          </p:txBody>
        </p:sp>
        <p:sp>
          <p:nvSpPr>
            <p:cNvPr id="17" name="Rounded Rectangle 16"/>
            <p:cNvSpPr/>
            <p:nvPr/>
          </p:nvSpPr>
          <p:spPr>
            <a:xfrm>
              <a:off x="2267744" y="4149080"/>
              <a:ext cx="1584176" cy="432048"/>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Setup User Office Space</a:t>
              </a:r>
            </a:p>
          </p:txBody>
        </p:sp>
        <p:cxnSp>
          <p:nvCxnSpPr>
            <p:cNvPr id="20" name="Straight Arrow Connector 19"/>
            <p:cNvCxnSpPr>
              <a:stCxn id="17" idx="3"/>
              <a:endCxn id="25" idx="2"/>
            </p:cNvCxnSpPr>
            <p:nvPr/>
          </p:nvCxnSpPr>
          <p:spPr>
            <a:xfrm>
              <a:off x="3851920" y="4365104"/>
              <a:ext cx="10081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1" idx="3"/>
              <a:endCxn id="35" idx="2"/>
            </p:cNvCxnSpPr>
            <p:nvPr/>
          </p:nvCxnSpPr>
          <p:spPr>
            <a:xfrm>
              <a:off x="3851920" y="5085184"/>
              <a:ext cx="10081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4860032" y="4221088"/>
              <a:ext cx="288032" cy="288032"/>
            </a:xfrm>
            <a:prstGeom prst="ellipse">
              <a:avLst/>
            </a:prstGeom>
            <a:noFill/>
            <a:ln>
              <a:solidFill>
                <a:srgbClr val="7C9C1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Multiply 25"/>
            <p:cNvSpPr/>
            <p:nvPr/>
          </p:nvSpPr>
          <p:spPr>
            <a:xfrm>
              <a:off x="4860032" y="4221088"/>
              <a:ext cx="288032" cy="288032"/>
            </a:xfrm>
            <a:prstGeom prst="mathMultiply">
              <a:avLst/>
            </a:prstGeom>
            <a:solidFill>
              <a:srgbClr val="7C9C1E"/>
            </a:solidFill>
            <a:ln>
              <a:solidFill>
                <a:srgbClr val="7C9C1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 name="Rounded Rectangle 30"/>
            <p:cNvSpPr/>
            <p:nvPr/>
          </p:nvSpPr>
          <p:spPr>
            <a:xfrm>
              <a:off x="2267744" y="3429000"/>
              <a:ext cx="1584176" cy="432048"/>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Prepare Benefits Paperwork</a:t>
              </a:r>
            </a:p>
          </p:txBody>
        </p:sp>
        <p:sp>
          <p:nvSpPr>
            <p:cNvPr id="35" name="Oval 34"/>
            <p:cNvSpPr/>
            <p:nvPr/>
          </p:nvSpPr>
          <p:spPr>
            <a:xfrm>
              <a:off x="4860032" y="4941168"/>
              <a:ext cx="288032" cy="288032"/>
            </a:xfrm>
            <a:prstGeom prst="ellipse">
              <a:avLst/>
            </a:prstGeom>
            <a:noFill/>
            <a:ln>
              <a:solidFill>
                <a:srgbClr val="7C9C1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Multiply 35"/>
            <p:cNvSpPr/>
            <p:nvPr/>
          </p:nvSpPr>
          <p:spPr>
            <a:xfrm>
              <a:off x="4860032" y="4941168"/>
              <a:ext cx="288032" cy="288032"/>
            </a:xfrm>
            <a:prstGeom prst="mathMultiply">
              <a:avLst/>
            </a:prstGeom>
            <a:solidFill>
              <a:srgbClr val="7C9C1E"/>
            </a:solidFill>
            <a:ln>
              <a:solidFill>
                <a:srgbClr val="7C9C1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8" name="Straight Arrow Connector 37"/>
            <p:cNvCxnSpPr>
              <a:stCxn id="31" idx="3"/>
              <a:endCxn id="40" idx="1"/>
            </p:cNvCxnSpPr>
            <p:nvPr/>
          </p:nvCxnSpPr>
          <p:spPr>
            <a:xfrm>
              <a:off x="3851920" y="3645024"/>
              <a:ext cx="10081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4860032" y="3429000"/>
              <a:ext cx="1944216" cy="432048"/>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Submit Employee Info to Insurance Company</a:t>
              </a:r>
            </a:p>
          </p:txBody>
        </p:sp>
        <p:cxnSp>
          <p:nvCxnSpPr>
            <p:cNvPr id="44" name="Straight Arrow Connector 43"/>
            <p:cNvCxnSpPr>
              <a:stCxn id="40" idx="3"/>
            </p:cNvCxnSpPr>
            <p:nvPr/>
          </p:nvCxnSpPr>
          <p:spPr>
            <a:xfrm>
              <a:off x="6804248" y="3645024"/>
              <a:ext cx="10081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755576" y="4365104"/>
              <a:ext cx="4320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1213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Fork and Join Nodes - 3</a:t>
            </a:r>
          </a:p>
        </p:txBody>
      </p:sp>
      <p:sp>
        <p:nvSpPr>
          <p:cNvPr id="3" name="Content Placeholder 2"/>
          <p:cNvSpPr>
            <a:spLocks noGrp="1"/>
          </p:cNvSpPr>
          <p:nvPr>
            <p:ph idx="1"/>
          </p:nvPr>
        </p:nvSpPr>
        <p:spPr/>
        <p:txBody>
          <a:bodyPr>
            <a:normAutofit/>
          </a:bodyPr>
          <a:lstStyle/>
          <a:p>
            <a:pPr algn="just"/>
            <a:r>
              <a:rPr lang="en-GB" sz="2000" dirty="0"/>
              <a:t>A join node must have multiple entry activity edges and one exit activity edge. </a:t>
            </a:r>
          </a:p>
          <a:p>
            <a:pPr lvl="1" algn="just"/>
            <a:r>
              <a:rPr lang="en-GB" sz="1800" i="1" dirty="0">
                <a:solidFill>
                  <a:srgbClr val="2D83F4"/>
                </a:solidFill>
              </a:rPr>
              <a:t>It is permissible to merge a join and a fork together so that multiple parallel flows synchronize and then split into another set of parallel workflows</a:t>
            </a:r>
            <a:r>
              <a:rPr lang="en-GB" i="1" dirty="0">
                <a:solidFill>
                  <a:srgbClr val="2D83F4"/>
                </a:solidFill>
              </a:rPr>
              <a:t>.  </a:t>
            </a:r>
          </a:p>
          <a:p>
            <a:pPr algn="just"/>
            <a:endParaRPr lang="en-GB" sz="2000" dirty="0"/>
          </a:p>
          <a:p>
            <a:pPr algn="just"/>
            <a:r>
              <a:rPr lang="en-GB" sz="2000" dirty="0"/>
              <a:t>It is important when workflow is split into parallel flows that these flows are recombined on the same diagram. </a:t>
            </a:r>
          </a:p>
          <a:p>
            <a:pPr lvl="1" algn="just"/>
            <a:r>
              <a:rPr lang="en-GB" sz="1800" i="1" dirty="0">
                <a:solidFill>
                  <a:srgbClr val="2D83F4"/>
                </a:solidFill>
              </a:rPr>
              <a:t>Note that multiple exits and multiple entries to an action have implicit  fork and join semantics. </a:t>
            </a:r>
          </a:p>
        </p:txBody>
      </p:sp>
      <p:grpSp>
        <p:nvGrpSpPr>
          <p:cNvPr id="14" name="Group 13"/>
          <p:cNvGrpSpPr/>
          <p:nvPr/>
        </p:nvGrpSpPr>
        <p:grpSpPr>
          <a:xfrm>
            <a:off x="1907704" y="5085184"/>
            <a:ext cx="5688632" cy="1008112"/>
            <a:chOff x="323528" y="5301208"/>
            <a:chExt cx="5688632" cy="1008112"/>
          </a:xfrm>
        </p:grpSpPr>
        <p:cxnSp>
          <p:nvCxnSpPr>
            <p:cNvPr id="6" name="Straight Arrow Connector 5"/>
            <p:cNvCxnSpPr/>
            <p:nvPr/>
          </p:nvCxnSpPr>
          <p:spPr>
            <a:xfrm>
              <a:off x="2483768" y="6093296"/>
              <a:ext cx="14401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483768" y="5805264"/>
              <a:ext cx="14401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5936" y="5301208"/>
              <a:ext cx="0" cy="1008112"/>
            </a:xfrm>
            <a:prstGeom prst="line">
              <a:avLst/>
            </a:prstGeom>
            <a:ln w="76200" cmpd="sng">
              <a:solidFill>
                <a:srgbClr val="DC9F0C"/>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483768" y="5517232"/>
              <a:ext cx="14401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067944" y="5805264"/>
              <a:ext cx="14401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ounded Rectangular Callout 10"/>
            <p:cNvSpPr/>
            <p:nvPr/>
          </p:nvSpPr>
          <p:spPr>
            <a:xfrm>
              <a:off x="4932040" y="5301208"/>
              <a:ext cx="1080120" cy="245595"/>
            </a:xfrm>
            <a:prstGeom prst="wedgeRoundRectCallout">
              <a:avLst>
                <a:gd name="adj1" fmla="val -72098"/>
                <a:gd name="adj2" fmla="val 132759"/>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400" dirty="0">
                  <a:solidFill>
                    <a:schemeClr val="tx1"/>
                  </a:solidFill>
                </a:rPr>
                <a:t>Single Flow</a:t>
              </a:r>
            </a:p>
          </p:txBody>
        </p:sp>
        <p:sp>
          <p:nvSpPr>
            <p:cNvPr id="12" name="Right Brace 11"/>
            <p:cNvSpPr/>
            <p:nvPr/>
          </p:nvSpPr>
          <p:spPr>
            <a:xfrm flipH="1" flipV="1">
              <a:off x="2267744" y="5301208"/>
              <a:ext cx="144016" cy="936104"/>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GB"/>
            </a:p>
          </p:txBody>
        </p:sp>
        <p:sp>
          <p:nvSpPr>
            <p:cNvPr id="13" name="Rounded Rectangle 12"/>
            <p:cNvSpPr/>
            <p:nvPr/>
          </p:nvSpPr>
          <p:spPr>
            <a:xfrm>
              <a:off x="323528" y="5517232"/>
              <a:ext cx="1872208" cy="5040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400" dirty="0">
                  <a:solidFill>
                    <a:schemeClr val="tx1"/>
                  </a:solidFill>
                </a:rPr>
                <a:t>2 or More Simultaneous Flows</a:t>
              </a:r>
            </a:p>
          </p:txBody>
        </p:sp>
      </p:grpSp>
      <p:sp>
        <p:nvSpPr>
          <p:cNvPr id="15" name="Footer Placeholder 14"/>
          <p:cNvSpPr>
            <a:spLocks noGrp="1"/>
          </p:cNvSpPr>
          <p:nvPr>
            <p:ph type="ftr" sz="quarter" idx="11"/>
          </p:nvPr>
        </p:nvSpPr>
        <p:spPr/>
        <p:txBody>
          <a:bodyPr/>
          <a:lstStyle/>
          <a:p>
            <a:r>
              <a:rPr lang="en-US">
                <a:solidFill>
                  <a:srgbClr val="C6E7FC"/>
                </a:solidFill>
                <a:latin typeface="Calibri"/>
              </a:rPr>
              <a:t>Unified Modeling Language</a:t>
            </a:r>
          </a:p>
        </p:txBody>
      </p:sp>
      <p:sp>
        <p:nvSpPr>
          <p:cNvPr id="16" name="Slide Number Placeholder 15"/>
          <p:cNvSpPr>
            <a:spLocks noGrp="1"/>
          </p:cNvSpPr>
          <p:nvPr>
            <p:ph type="sldNum" sz="quarter" idx="12"/>
          </p:nvPr>
        </p:nvSpPr>
        <p:spPr/>
        <p:txBody>
          <a:bodyPr/>
          <a:lstStyle/>
          <a:p>
            <a:fld id="{4A822907-8A9D-4F6B-98F6-913902AD56B5}" type="slidenum">
              <a:rPr lang="en-US" smtClean="0">
                <a:latin typeface="Calibri"/>
              </a:rPr>
              <a:pPr/>
              <a:t>22</a:t>
            </a:fld>
            <a:endParaRPr lang="en-US">
              <a:latin typeface="Calibri"/>
            </a:endParaRPr>
          </a:p>
        </p:txBody>
      </p:sp>
    </p:spTree>
    <p:extLst>
      <p:ext uri="{BB962C8B-B14F-4D97-AF65-F5344CB8AC3E}">
        <p14:creationId xmlns:p14="http://schemas.microsoft.com/office/powerpoint/2010/main" val="3846518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Calling Other Activities</a:t>
            </a:r>
          </a:p>
        </p:txBody>
      </p:sp>
      <p:sp>
        <p:nvSpPr>
          <p:cNvPr id="3" name="Content Placeholder 2"/>
          <p:cNvSpPr>
            <a:spLocks noGrp="1"/>
          </p:cNvSpPr>
          <p:nvPr>
            <p:ph idx="1"/>
          </p:nvPr>
        </p:nvSpPr>
        <p:spPr/>
        <p:txBody>
          <a:bodyPr>
            <a:normAutofit/>
          </a:bodyPr>
          <a:lstStyle/>
          <a:p>
            <a:pPr algn="just"/>
            <a:r>
              <a:rPr lang="en-GB" sz="2000" dirty="0"/>
              <a:t>As detail is added to your activity diagram, the diagram may become too big, or the same sequence of actions may occur more than once. </a:t>
            </a:r>
          </a:p>
          <a:p>
            <a:pPr algn="just"/>
            <a:endParaRPr lang="en-GB" sz="2000" dirty="0"/>
          </a:p>
          <a:p>
            <a:pPr algn="just"/>
            <a:r>
              <a:rPr lang="en-GB" sz="2000" dirty="0"/>
              <a:t>When this happens, you can </a:t>
            </a:r>
            <a:r>
              <a:rPr lang="en-GB" sz="2000" i="1" dirty="0">
                <a:solidFill>
                  <a:srgbClr val="2D83F4"/>
                </a:solidFill>
              </a:rPr>
              <a:t>improve readability by providing details of an action in a separate diagram</a:t>
            </a:r>
            <a:r>
              <a:rPr lang="en-GB" sz="2000" dirty="0"/>
              <a:t>, allowing the higher level diagram to remain less cluttered.  </a:t>
            </a:r>
          </a:p>
          <a:p>
            <a:pPr algn="just"/>
            <a:endParaRPr lang="en-GB" sz="2000" dirty="0"/>
          </a:p>
          <a:p>
            <a:pPr algn="just"/>
            <a:r>
              <a:rPr lang="en-GB" sz="2000" i="1" dirty="0">
                <a:solidFill>
                  <a:srgbClr val="2D83F4"/>
                </a:solidFill>
              </a:rPr>
              <a:t>Pitch fork </a:t>
            </a:r>
            <a:r>
              <a:rPr lang="en-GB" sz="2000" dirty="0"/>
              <a:t>action now has an upside-down pitchfork symbol indicating that it is a call activity node. </a:t>
            </a:r>
          </a:p>
          <a:p>
            <a:pPr lvl="1" algn="just"/>
            <a:r>
              <a:rPr lang="en-GB" i="1" dirty="0">
                <a:solidFill>
                  <a:srgbClr val="2D83F4"/>
                </a:solidFill>
              </a:rPr>
              <a:t>A call activity node calls the activity corresponding to its node name. </a:t>
            </a: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23</a:t>
            </a:fld>
            <a:endParaRPr lang="en-US">
              <a:latin typeface="Calibri"/>
            </a:endParaRPr>
          </a:p>
        </p:txBody>
      </p:sp>
      <p:pic>
        <p:nvPicPr>
          <p:cNvPr id="1026" name="Picture 2">
            <a:extLst>
              <a:ext uri="{FF2B5EF4-FFF2-40B4-BE49-F238E27FC236}">
                <a16:creationId xmlns:a16="http://schemas.microsoft.com/office/drawing/2014/main" id="{A37D9C5D-52F5-6203-F3C1-868D522F2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5053145"/>
            <a:ext cx="724272" cy="724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25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Calling Other Activities - 2</a:t>
            </a:r>
          </a:p>
        </p:txBody>
      </p:sp>
      <p:pic>
        <p:nvPicPr>
          <p:cNvPr id="7" name="Picture 2" descr="http://flylib.com/books/2/926/1/html/2/images/learnuml2_0313.jp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39552" y="2204865"/>
            <a:ext cx="7560840" cy="1759615"/>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pic>
        <p:nvPicPr>
          <p:cNvPr id="8" name="Picture 4" descr="http://flylib.com/books/2/926/1/html/2/images/learnuml2_031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3689" y="4659796"/>
            <a:ext cx="4283571" cy="114546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Down Arrow 8"/>
          <p:cNvSpPr/>
          <p:nvPr/>
        </p:nvSpPr>
        <p:spPr>
          <a:xfrm>
            <a:off x="1979712" y="4108496"/>
            <a:ext cx="360040" cy="472633"/>
          </a:xfrm>
          <a:prstGeom prst="downArrow">
            <a:avLst/>
          </a:prstGeom>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Footer Placeholder 1"/>
          <p:cNvSpPr>
            <a:spLocks noGrp="1"/>
          </p:cNvSpPr>
          <p:nvPr>
            <p:ph type="ftr" sz="quarter" idx="11"/>
          </p:nvPr>
        </p:nvSpPr>
        <p:spPr/>
        <p:txBody>
          <a:bodyPr/>
          <a:lstStyle/>
          <a:p>
            <a:r>
              <a:rPr lang="en-US">
                <a:solidFill>
                  <a:srgbClr val="C6E7FC"/>
                </a:solidFill>
                <a:latin typeface="Calibri"/>
              </a:rPr>
              <a:t>Unified Modeling Language</a:t>
            </a:r>
          </a:p>
        </p:txBody>
      </p:sp>
      <p:sp>
        <p:nvSpPr>
          <p:cNvPr id="3" name="Slide Number Placeholder 2"/>
          <p:cNvSpPr>
            <a:spLocks noGrp="1"/>
          </p:cNvSpPr>
          <p:nvPr>
            <p:ph type="sldNum" sz="quarter" idx="12"/>
          </p:nvPr>
        </p:nvSpPr>
        <p:spPr/>
        <p:txBody>
          <a:bodyPr/>
          <a:lstStyle/>
          <a:p>
            <a:fld id="{4A822907-8A9D-4F6B-98F6-913902AD56B5}" type="slidenum">
              <a:rPr lang="en-US" smtClean="0">
                <a:latin typeface="Calibri"/>
              </a:rPr>
              <a:pPr/>
              <a:t>24</a:t>
            </a:fld>
            <a:endParaRPr lang="en-US">
              <a:latin typeface="Calibri"/>
            </a:endParaRPr>
          </a:p>
        </p:txBody>
      </p:sp>
      <p:sp>
        <p:nvSpPr>
          <p:cNvPr id="5" name="Rounded Rectangular Callout 4"/>
          <p:cNvSpPr/>
          <p:nvPr/>
        </p:nvSpPr>
        <p:spPr>
          <a:xfrm>
            <a:off x="539552" y="4406384"/>
            <a:ext cx="1080120" cy="534784"/>
          </a:xfrm>
          <a:prstGeom prst="wedgeRoundRectCallout">
            <a:avLst>
              <a:gd name="adj1" fmla="val 65107"/>
              <a:gd name="adj2" fmla="val -188126"/>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Pitchfork Symbol</a:t>
            </a:r>
          </a:p>
        </p:txBody>
      </p:sp>
    </p:spTree>
    <p:extLst>
      <p:ext uri="{BB962C8B-B14F-4D97-AF65-F5344CB8AC3E}">
        <p14:creationId xmlns:p14="http://schemas.microsoft.com/office/powerpoint/2010/main" val="713988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800" dirty="0">
                <a:solidFill>
                  <a:srgbClr val="073E87"/>
                </a:solidFill>
              </a:rPr>
              <a:t>Explanation of the Previous Diagram</a:t>
            </a:r>
          </a:p>
        </p:txBody>
      </p:sp>
      <p:sp>
        <p:nvSpPr>
          <p:cNvPr id="5" name="Content Placeholder 4"/>
          <p:cNvSpPr>
            <a:spLocks noGrp="1"/>
          </p:cNvSpPr>
          <p:nvPr>
            <p:ph idx="1"/>
          </p:nvPr>
        </p:nvSpPr>
        <p:spPr/>
        <p:txBody>
          <a:bodyPr>
            <a:normAutofit/>
          </a:bodyPr>
          <a:lstStyle/>
          <a:p>
            <a:pPr algn="just"/>
            <a:r>
              <a:rPr lang="en-US" sz="1800" dirty="0"/>
              <a:t>The </a:t>
            </a:r>
            <a:r>
              <a:rPr lang="tr-TR" sz="1800" dirty="0"/>
              <a:t>“</a:t>
            </a:r>
            <a:r>
              <a:rPr lang="en-US" sz="1800" dirty="0"/>
              <a:t>Prepare Motherboard</a:t>
            </a:r>
            <a:r>
              <a:rPr lang="tr-TR" sz="1800" dirty="0"/>
              <a:t>”</a:t>
            </a:r>
            <a:r>
              <a:rPr lang="en-US" sz="1800" dirty="0"/>
              <a:t> node in invokes the </a:t>
            </a:r>
            <a:r>
              <a:rPr lang="tr-TR" sz="1800" dirty="0"/>
              <a:t>“</a:t>
            </a:r>
            <a:r>
              <a:rPr lang="en-US" sz="1800" dirty="0"/>
              <a:t>Prepare Motherboard</a:t>
            </a:r>
            <a:r>
              <a:rPr lang="tr-TR" sz="1800" dirty="0"/>
              <a:t>”</a:t>
            </a:r>
            <a:r>
              <a:rPr lang="en-US" sz="1800" dirty="0"/>
              <a:t> activity. </a:t>
            </a:r>
            <a:endParaRPr lang="tr-TR" sz="1800" dirty="0"/>
          </a:p>
          <a:p>
            <a:pPr lvl="1" algn="just"/>
            <a:r>
              <a:rPr lang="en-US" sz="1800" i="1" dirty="0">
                <a:solidFill>
                  <a:srgbClr val="2D83F4"/>
                </a:solidFill>
              </a:rPr>
              <a:t>You associate a call activity node with the activity it invokes by giving them the same name.</a:t>
            </a:r>
            <a:endParaRPr lang="tr-TR" sz="1800" i="1" dirty="0">
              <a:solidFill>
                <a:srgbClr val="2D83F4"/>
              </a:solidFill>
            </a:endParaRPr>
          </a:p>
          <a:p>
            <a:pPr algn="just"/>
            <a:endParaRPr lang="tr-TR" sz="1800" dirty="0"/>
          </a:p>
          <a:p>
            <a:pPr algn="just"/>
            <a:r>
              <a:rPr lang="en-US" sz="1800" dirty="0"/>
              <a:t>Call activities essentially break an action down into more details without having to show everything in one diagram. </a:t>
            </a:r>
          </a:p>
          <a:p>
            <a:pPr algn="just"/>
            <a:endParaRPr lang="en-US" sz="1800" dirty="0"/>
          </a:p>
          <a:p>
            <a:pPr algn="just"/>
            <a:r>
              <a:rPr lang="en-US" sz="1800" dirty="0"/>
              <a:t>The </a:t>
            </a:r>
            <a:r>
              <a:rPr lang="tr-TR" sz="1800" dirty="0"/>
              <a:t>“</a:t>
            </a:r>
            <a:r>
              <a:rPr lang="en-US" sz="1800" dirty="0"/>
              <a:t>Prepare Motherboard</a:t>
            </a:r>
            <a:r>
              <a:rPr lang="tr-TR" sz="1800" dirty="0"/>
              <a:t>”</a:t>
            </a:r>
            <a:r>
              <a:rPr lang="en-US" sz="1800" dirty="0"/>
              <a:t> activity diagram has its own initial and activity final nodes. </a:t>
            </a:r>
            <a:endParaRPr lang="tr-TR" sz="1800" dirty="0"/>
          </a:p>
          <a:p>
            <a:pPr lvl="1" algn="just"/>
            <a:r>
              <a:rPr lang="en-US" sz="1800" i="1" dirty="0">
                <a:solidFill>
                  <a:srgbClr val="2D83F4"/>
                </a:solidFill>
              </a:rPr>
              <a:t>The activity final node marks the end of </a:t>
            </a:r>
            <a:r>
              <a:rPr lang="tr-TR" sz="1800" i="1" dirty="0">
                <a:solidFill>
                  <a:srgbClr val="2D83F4"/>
                </a:solidFill>
              </a:rPr>
              <a:t>“</a:t>
            </a:r>
            <a:r>
              <a:rPr lang="en-US" sz="1800" i="1" dirty="0">
                <a:solidFill>
                  <a:srgbClr val="2D83F4"/>
                </a:solidFill>
              </a:rPr>
              <a:t>Prepare Motherboard</a:t>
            </a:r>
            <a:r>
              <a:rPr lang="tr-TR" sz="1800" i="1" dirty="0">
                <a:solidFill>
                  <a:srgbClr val="2D83F4"/>
                </a:solidFill>
              </a:rPr>
              <a:t>”</a:t>
            </a:r>
            <a:r>
              <a:rPr lang="en-US" sz="1800" i="1" dirty="0">
                <a:solidFill>
                  <a:srgbClr val="2D83F4"/>
                </a:solidFill>
              </a:rPr>
              <a:t>, but it doesn't mean the calling activity is complete. </a:t>
            </a:r>
            <a:endParaRPr lang="tr-TR" sz="1800" i="1" dirty="0">
              <a:solidFill>
                <a:srgbClr val="2D83F4"/>
              </a:solidFill>
            </a:endParaRPr>
          </a:p>
          <a:p>
            <a:pPr algn="just"/>
            <a:endParaRPr lang="tr-TR" sz="1800" dirty="0"/>
          </a:p>
          <a:p>
            <a:pPr algn="just"/>
            <a:r>
              <a:rPr lang="en-US" sz="1800" dirty="0"/>
              <a:t>When </a:t>
            </a:r>
            <a:r>
              <a:rPr lang="tr-TR" sz="1800" dirty="0"/>
              <a:t>“</a:t>
            </a:r>
            <a:r>
              <a:rPr lang="en-US" sz="1800" dirty="0"/>
              <a:t>Prepare Motherboard</a:t>
            </a:r>
            <a:r>
              <a:rPr lang="tr-TR" sz="1800" dirty="0"/>
              <a:t>”</a:t>
            </a:r>
            <a:r>
              <a:rPr lang="en-US" sz="1800" dirty="0"/>
              <a:t> terminates, control is returned to the calling activity, which proceeds as normal.</a:t>
            </a:r>
            <a:endParaRPr lang="tr-TR" sz="1800" dirty="0"/>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25</a:t>
            </a:fld>
            <a:endParaRPr lang="en-US">
              <a:latin typeface="Calibri"/>
            </a:endParaRPr>
          </a:p>
        </p:txBody>
      </p:sp>
    </p:spTree>
    <p:extLst>
      <p:ext uri="{BB962C8B-B14F-4D97-AF65-F5344CB8AC3E}">
        <p14:creationId xmlns:p14="http://schemas.microsoft.com/office/powerpoint/2010/main" val="1139340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Swim Lanes (Activity Partition)</a:t>
            </a:r>
          </a:p>
        </p:txBody>
      </p:sp>
      <p:sp>
        <p:nvSpPr>
          <p:cNvPr id="3" name="Content Placeholder 2"/>
          <p:cNvSpPr>
            <a:spLocks noGrp="1"/>
          </p:cNvSpPr>
          <p:nvPr>
            <p:ph idx="1"/>
          </p:nvPr>
        </p:nvSpPr>
        <p:spPr/>
        <p:txBody>
          <a:bodyPr>
            <a:normAutofit/>
          </a:bodyPr>
          <a:lstStyle/>
          <a:p>
            <a:pPr algn="just"/>
            <a:r>
              <a:rPr lang="en-US" sz="2000" dirty="0"/>
              <a:t>A swim lane, </a:t>
            </a:r>
            <a:r>
              <a:rPr lang="en-US" sz="2000" i="1" dirty="0">
                <a:solidFill>
                  <a:srgbClr val="2D83F4"/>
                </a:solidFill>
              </a:rPr>
              <a:t>or an activity partition</a:t>
            </a:r>
            <a:r>
              <a:rPr lang="en-US" sz="2000" dirty="0"/>
              <a:t>, is a kind of activity group for identifying actions that have some characteristic in common. </a:t>
            </a:r>
          </a:p>
          <a:p>
            <a:pPr marL="114300" indent="0" algn="just">
              <a:buNone/>
            </a:pPr>
            <a:endParaRPr lang="en-US" sz="2000" dirty="0"/>
          </a:p>
          <a:p>
            <a:pPr algn="just"/>
            <a:r>
              <a:rPr lang="en-US" sz="2000" dirty="0"/>
              <a:t>A swim lane is </a:t>
            </a:r>
            <a:r>
              <a:rPr lang="en-US" sz="2000" i="1" dirty="0">
                <a:solidFill>
                  <a:srgbClr val="2D83F4"/>
                </a:solidFill>
              </a:rPr>
              <a:t>labeled at the top with the name</a:t>
            </a:r>
            <a:r>
              <a:rPr lang="en-US" sz="2000" dirty="0"/>
              <a:t> of the individual or object responsible. </a:t>
            </a:r>
          </a:p>
          <a:p>
            <a:pPr marL="114300" indent="0" algn="just">
              <a:buNone/>
            </a:pPr>
            <a:endParaRPr lang="en-US" sz="2000" dirty="0">
              <a:solidFill>
                <a:schemeClr val="tx2">
                  <a:lumMod val="60000"/>
                  <a:lumOff val="40000"/>
                </a:schemeClr>
              </a:solidFill>
            </a:endParaRPr>
          </a:p>
          <a:p>
            <a:pPr algn="just"/>
            <a:r>
              <a:rPr lang="en-US" sz="2000" dirty="0"/>
              <a:t>Each lane is separated from the others by </a:t>
            </a:r>
            <a:r>
              <a:rPr lang="en-US" sz="2000" i="1" dirty="0">
                <a:solidFill>
                  <a:schemeClr val="tx2">
                    <a:lumMod val="60000"/>
                    <a:lumOff val="40000"/>
                  </a:schemeClr>
                </a:solidFill>
              </a:rPr>
              <a:t>solid vertical </a:t>
            </a:r>
            <a:r>
              <a:rPr lang="en-US" sz="2000" dirty="0">
                <a:solidFill>
                  <a:srgbClr val="000000"/>
                </a:solidFill>
              </a:rPr>
              <a:t>and </a:t>
            </a:r>
            <a:r>
              <a:rPr lang="en-US" sz="2000" i="1" dirty="0">
                <a:solidFill>
                  <a:schemeClr val="tx2">
                    <a:lumMod val="60000"/>
                    <a:lumOff val="40000"/>
                  </a:schemeClr>
                </a:solidFill>
              </a:rPr>
              <a:t>horizontal lines</a:t>
            </a:r>
            <a:r>
              <a:rPr lang="en-US" sz="2000" dirty="0">
                <a:solidFill>
                  <a:srgbClr val="000000"/>
                </a:solidFill>
              </a:rPr>
              <a:t>.</a:t>
            </a:r>
            <a:endParaRPr lang="en-US" sz="2000" dirty="0">
              <a:solidFill>
                <a:schemeClr val="tx2">
                  <a:lumMod val="60000"/>
                  <a:lumOff val="40000"/>
                </a:schemeClr>
              </a:solidFill>
            </a:endParaRPr>
          </a:p>
          <a:p>
            <a:pPr lvl="1" algn="just"/>
            <a:r>
              <a:rPr lang="en-US" sz="1800" i="1" dirty="0">
                <a:solidFill>
                  <a:schemeClr val="tx2">
                    <a:lumMod val="60000"/>
                    <a:lumOff val="40000"/>
                  </a:schemeClr>
                </a:solidFill>
              </a:rPr>
              <a:t>Therefore, swim lanes can either be horizontal or vertical.</a:t>
            </a: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26</a:t>
            </a:fld>
            <a:endParaRPr lang="en-US">
              <a:latin typeface="Calibri"/>
            </a:endParaRPr>
          </a:p>
        </p:txBody>
      </p:sp>
    </p:spTree>
    <p:extLst>
      <p:ext uri="{BB962C8B-B14F-4D97-AF65-F5344CB8AC3E}">
        <p14:creationId xmlns:p14="http://schemas.microsoft.com/office/powerpoint/2010/main" val="48679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Swim Lanes (Activity Partition) - 2</a:t>
            </a:r>
            <a:endParaRPr lang="en-US" sz="4000" dirty="0"/>
          </a:p>
        </p:txBody>
      </p:sp>
      <p:sp>
        <p:nvSpPr>
          <p:cNvPr id="3" name="Content Placeholder 2"/>
          <p:cNvSpPr>
            <a:spLocks noGrp="1"/>
          </p:cNvSpPr>
          <p:nvPr>
            <p:ph idx="1"/>
          </p:nvPr>
        </p:nvSpPr>
        <p:spPr/>
        <p:txBody>
          <a:bodyPr>
            <a:normAutofit/>
          </a:bodyPr>
          <a:lstStyle/>
          <a:p>
            <a:pPr algn="just"/>
            <a:r>
              <a:rPr lang="en-US" sz="2000" dirty="0"/>
              <a:t>Every activity belongs to exactly one swim lane but </a:t>
            </a:r>
            <a:r>
              <a:rPr lang="en-US" sz="2000" i="1" dirty="0">
                <a:solidFill>
                  <a:schemeClr val="tx2">
                    <a:lumMod val="60000"/>
                    <a:lumOff val="40000"/>
                  </a:schemeClr>
                </a:solidFill>
              </a:rPr>
              <a:t>edges can cross partitions freely</a:t>
            </a:r>
            <a:r>
              <a:rPr lang="en-US" sz="2000" dirty="0"/>
              <a:t>.</a:t>
            </a:r>
          </a:p>
          <a:p>
            <a:pPr marL="114300" indent="0" algn="just">
              <a:buNone/>
            </a:pPr>
            <a:endParaRPr lang="en-US" sz="2000" dirty="0"/>
          </a:p>
          <a:p>
            <a:pPr algn="just"/>
            <a:r>
              <a:rPr lang="en-US" sz="2000" dirty="0"/>
              <a:t>Partitions are useful because they arrange the actions of an activity into areas corresponding to different objects or business roles that perform the actions, but they might also elongate the diagram. </a:t>
            </a:r>
          </a:p>
          <a:p>
            <a:pPr marL="114300" indent="0" algn="just">
              <a:buNone/>
            </a:pPr>
            <a:endParaRPr lang="en-US" sz="2000" i="1" dirty="0">
              <a:solidFill>
                <a:schemeClr val="tx2">
                  <a:lumMod val="60000"/>
                  <a:lumOff val="40000"/>
                </a:schemeClr>
              </a:solidFill>
            </a:endParaRPr>
          </a:p>
          <a:p>
            <a:pPr algn="just"/>
            <a:r>
              <a:rPr lang="en-US" sz="2000" i="1" dirty="0">
                <a:solidFill>
                  <a:schemeClr val="tx2">
                    <a:lumMod val="60000"/>
                    <a:lumOff val="40000"/>
                  </a:schemeClr>
                </a:solidFill>
              </a:rPr>
              <a:t>If you are using swim lanes you don’t need to draw the “activity component” to define the system boundary</a:t>
            </a:r>
            <a:r>
              <a:rPr lang="en-US" sz="2000" dirty="0">
                <a:solidFill>
                  <a:schemeClr val="tx2">
                    <a:lumMod val="60000"/>
                    <a:lumOff val="40000"/>
                  </a:schemeClr>
                </a:solidFill>
              </a:rPr>
              <a:t>.</a:t>
            </a:r>
            <a:endParaRPr lang="en-GB" sz="2000" dirty="0"/>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27</a:t>
            </a:fld>
            <a:endParaRPr lang="en-US">
              <a:latin typeface="Calibri"/>
            </a:endParaRPr>
          </a:p>
        </p:txBody>
      </p:sp>
    </p:spTree>
    <p:extLst>
      <p:ext uri="{BB962C8B-B14F-4D97-AF65-F5344CB8AC3E}">
        <p14:creationId xmlns:p14="http://schemas.microsoft.com/office/powerpoint/2010/main" val="3363229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z="4000" dirty="0"/>
              <a:t>Wrong Notation of Swim Lanes</a:t>
            </a:r>
            <a:endParaRPr lang="tr-TR" sz="4000" dirty="0"/>
          </a:p>
        </p:txBody>
      </p:sp>
      <p:sp>
        <p:nvSpPr>
          <p:cNvPr id="7" name="Rounded Rectangle 6"/>
          <p:cNvSpPr/>
          <p:nvPr/>
        </p:nvSpPr>
        <p:spPr>
          <a:xfrm>
            <a:off x="467544" y="1916832"/>
            <a:ext cx="3744416" cy="280831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sz="1400"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373819054"/>
              </p:ext>
            </p:extLst>
          </p:nvPr>
        </p:nvGraphicFramePr>
        <p:xfrm>
          <a:off x="899592" y="2060848"/>
          <a:ext cx="2880321" cy="2471628"/>
        </p:xfrm>
        <a:graphic>
          <a:graphicData uri="http://schemas.openxmlformats.org/drawingml/2006/table">
            <a:tbl>
              <a:tblPr firstRow="1" bandRow="1">
                <a:tableStyleId>{5C22544A-7EE6-4342-B048-85BDC9FD1C3A}</a:tableStyleId>
              </a:tblPr>
              <a:tblGrid>
                <a:gridCol w="960107">
                  <a:extLst>
                    <a:ext uri="{9D8B030D-6E8A-4147-A177-3AD203B41FA5}">
                      <a16:colId xmlns:a16="http://schemas.microsoft.com/office/drawing/2014/main" val="20000"/>
                    </a:ext>
                  </a:extLst>
                </a:gridCol>
                <a:gridCol w="960107">
                  <a:extLst>
                    <a:ext uri="{9D8B030D-6E8A-4147-A177-3AD203B41FA5}">
                      <a16:colId xmlns:a16="http://schemas.microsoft.com/office/drawing/2014/main" val="20001"/>
                    </a:ext>
                  </a:extLst>
                </a:gridCol>
                <a:gridCol w="960107">
                  <a:extLst>
                    <a:ext uri="{9D8B030D-6E8A-4147-A177-3AD203B41FA5}">
                      <a16:colId xmlns:a16="http://schemas.microsoft.com/office/drawing/2014/main" val="20002"/>
                    </a:ext>
                  </a:extLst>
                </a:gridCol>
              </a:tblGrid>
              <a:tr h="335280">
                <a:tc>
                  <a:txBody>
                    <a:bodyPr/>
                    <a:lstStyle/>
                    <a:p>
                      <a:pPr algn="ctr"/>
                      <a:endParaRPr lang="en-GB" sz="1600" dirty="0">
                        <a:solidFill>
                          <a:srgbClr val="FFFFFF"/>
                        </a:solidFill>
                      </a:endParaRPr>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tx2">
                        <a:lumMod val="60000"/>
                        <a:lumOff val="40000"/>
                      </a:schemeClr>
                    </a:solidFill>
                  </a:tcPr>
                </a:tc>
                <a:tc>
                  <a:txBody>
                    <a:bodyPr/>
                    <a:lstStyle/>
                    <a:p>
                      <a:pPr algn="ctr"/>
                      <a:endParaRPr lang="en-GB" sz="1600" dirty="0">
                        <a:solidFill>
                          <a:srgbClr val="FFFFFF"/>
                        </a:solidFill>
                      </a:endParaRPr>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tx2">
                        <a:lumMod val="60000"/>
                        <a:lumOff val="40000"/>
                      </a:schemeClr>
                    </a:solidFill>
                  </a:tcPr>
                </a:tc>
                <a:tc>
                  <a:txBody>
                    <a:bodyPr/>
                    <a:lstStyle/>
                    <a:p>
                      <a:pPr algn="ctr"/>
                      <a:endParaRPr lang="en-GB" sz="1600" dirty="0">
                        <a:solidFill>
                          <a:srgbClr val="FFFFFF"/>
                        </a:solidFill>
                      </a:endParaRPr>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2136348">
                <a:tc>
                  <a:txBody>
                    <a:bodyPr/>
                    <a:lstStyle/>
                    <a:p>
                      <a:endParaRPr lang="en-GB" sz="16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1">
                        <a:lumMod val="40000"/>
                        <a:lumOff val="60000"/>
                      </a:schemeClr>
                    </a:solidFill>
                  </a:tcPr>
                </a:tc>
                <a:tc>
                  <a:txBody>
                    <a:bodyPr/>
                    <a:lstStyle/>
                    <a:p>
                      <a:endParaRPr lang="en-GB" sz="16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1">
                        <a:lumMod val="40000"/>
                        <a:lumOff val="60000"/>
                      </a:schemeClr>
                    </a:solidFill>
                  </a:tcPr>
                </a:tc>
                <a:tc>
                  <a:txBody>
                    <a:bodyPr/>
                    <a:lstStyle/>
                    <a:p>
                      <a:endParaRPr lang="en-GB" sz="16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bl>
          </a:graphicData>
        </a:graphic>
      </p:graphicFrame>
      <p:sp>
        <p:nvSpPr>
          <p:cNvPr id="9" name="Rounded Rectangle 8"/>
          <p:cNvSpPr/>
          <p:nvPr/>
        </p:nvSpPr>
        <p:spPr>
          <a:xfrm>
            <a:off x="4427984" y="1916832"/>
            <a:ext cx="3744416" cy="280831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sz="1400" dirty="0">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2668034"/>
              </p:ext>
            </p:extLst>
          </p:nvPr>
        </p:nvGraphicFramePr>
        <p:xfrm>
          <a:off x="4860032" y="2060848"/>
          <a:ext cx="2880320" cy="2448272"/>
        </p:xfrm>
        <a:graphic>
          <a:graphicData uri="http://schemas.openxmlformats.org/drawingml/2006/table">
            <a:tbl>
              <a:tblPr firstRow="1" bandRow="1">
                <a:tableStyleId>{5C22544A-7EE6-4342-B048-85BDC9FD1C3A}</a:tableStyleId>
              </a:tblPr>
              <a:tblGrid>
                <a:gridCol w="910513">
                  <a:extLst>
                    <a:ext uri="{9D8B030D-6E8A-4147-A177-3AD203B41FA5}">
                      <a16:colId xmlns:a16="http://schemas.microsoft.com/office/drawing/2014/main" val="20000"/>
                    </a:ext>
                  </a:extLst>
                </a:gridCol>
                <a:gridCol w="1969807">
                  <a:extLst>
                    <a:ext uri="{9D8B030D-6E8A-4147-A177-3AD203B41FA5}">
                      <a16:colId xmlns:a16="http://schemas.microsoft.com/office/drawing/2014/main" val="20001"/>
                    </a:ext>
                  </a:extLst>
                </a:gridCol>
              </a:tblGrid>
              <a:tr h="612068">
                <a:tc>
                  <a:txBody>
                    <a:bodyPr/>
                    <a:lstStyle/>
                    <a:p>
                      <a:pPr algn="ctr"/>
                      <a:endParaRPr lang="en-GB" sz="1400" b="1" dirty="0">
                        <a:solidFill>
                          <a:schemeClr val="bg1"/>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2D83F4"/>
                    </a:solidFill>
                  </a:tcPr>
                </a:tc>
                <a:tc>
                  <a:txBody>
                    <a:bodyPr/>
                    <a:lstStyle/>
                    <a:p>
                      <a:endParaRPr lang="en-GB" sz="14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ADE2FE"/>
                    </a:solidFill>
                  </a:tcPr>
                </a:tc>
                <a:extLst>
                  <a:ext uri="{0D108BD9-81ED-4DB2-BD59-A6C34878D82A}">
                    <a16:rowId xmlns:a16="http://schemas.microsoft.com/office/drawing/2014/main" val="10000"/>
                  </a:ext>
                </a:extLst>
              </a:tr>
              <a:tr h="612068">
                <a:tc>
                  <a:txBody>
                    <a:bodyPr/>
                    <a:lstStyle/>
                    <a:p>
                      <a:pPr algn="ctr"/>
                      <a:endParaRPr lang="en-GB" sz="1400" b="1" dirty="0">
                        <a:solidFill>
                          <a:schemeClr val="bg1"/>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2D83F4"/>
                    </a:solidFill>
                  </a:tcPr>
                </a:tc>
                <a:tc>
                  <a:txBody>
                    <a:bodyPr/>
                    <a:lstStyle/>
                    <a:p>
                      <a:endParaRPr lang="en-GB" sz="14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ADE2FE"/>
                    </a:solidFill>
                  </a:tcPr>
                </a:tc>
                <a:extLst>
                  <a:ext uri="{0D108BD9-81ED-4DB2-BD59-A6C34878D82A}">
                    <a16:rowId xmlns:a16="http://schemas.microsoft.com/office/drawing/2014/main" val="10001"/>
                  </a:ext>
                </a:extLst>
              </a:tr>
              <a:tr h="6120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400" b="1" dirty="0">
                        <a:solidFill>
                          <a:schemeClr val="bg1"/>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2D83F4"/>
                    </a:solidFill>
                  </a:tcPr>
                </a:tc>
                <a:tc>
                  <a:txBody>
                    <a:bodyPr/>
                    <a:lstStyle/>
                    <a:p>
                      <a:endParaRPr lang="en-GB" sz="14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ADE2FE"/>
                    </a:solidFill>
                  </a:tcPr>
                </a:tc>
                <a:extLst>
                  <a:ext uri="{0D108BD9-81ED-4DB2-BD59-A6C34878D82A}">
                    <a16:rowId xmlns:a16="http://schemas.microsoft.com/office/drawing/2014/main" val="10002"/>
                  </a:ext>
                </a:extLst>
              </a:tr>
              <a:tr h="612068">
                <a:tc>
                  <a:txBody>
                    <a:bodyPr/>
                    <a:lstStyle/>
                    <a:p>
                      <a:pPr algn="ctr"/>
                      <a:endParaRPr lang="en-GB" sz="1400" b="1" dirty="0">
                        <a:solidFill>
                          <a:schemeClr val="bg1"/>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2D83F4"/>
                    </a:solidFill>
                  </a:tcPr>
                </a:tc>
                <a:tc>
                  <a:txBody>
                    <a:bodyPr/>
                    <a:lstStyle/>
                    <a:p>
                      <a:endParaRPr lang="en-GB" sz="14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ADE2FE"/>
                    </a:solidFill>
                  </a:tcPr>
                </a:tc>
                <a:extLst>
                  <a:ext uri="{0D108BD9-81ED-4DB2-BD59-A6C34878D82A}">
                    <a16:rowId xmlns:a16="http://schemas.microsoft.com/office/drawing/2014/main" val="10003"/>
                  </a:ext>
                </a:extLst>
              </a:tr>
            </a:tbl>
          </a:graphicData>
        </a:graphic>
      </p:graphicFrame>
      <p:sp>
        <p:nvSpPr>
          <p:cNvPr id="2" name="Footer Placeholder 1"/>
          <p:cNvSpPr>
            <a:spLocks noGrp="1"/>
          </p:cNvSpPr>
          <p:nvPr>
            <p:ph type="ftr" sz="quarter" idx="11"/>
          </p:nvPr>
        </p:nvSpPr>
        <p:spPr/>
        <p:txBody>
          <a:bodyPr/>
          <a:lstStyle/>
          <a:p>
            <a:r>
              <a:rPr lang="en-US">
                <a:solidFill>
                  <a:srgbClr val="C6E7FC"/>
                </a:solidFill>
                <a:latin typeface="Calibri"/>
              </a:rPr>
              <a:t>Unified Modeling Language</a:t>
            </a:r>
          </a:p>
        </p:txBody>
      </p:sp>
      <p:sp>
        <p:nvSpPr>
          <p:cNvPr id="3" name="Slide Number Placeholder 2"/>
          <p:cNvSpPr>
            <a:spLocks noGrp="1"/>
          </p:cNvSpPr>
          <p:nvPr>
            <p:ph type="sldNum" sz="quarter" idx="12"/>
          </p:nvPr>
        </p:nvSpPr>
        <p:spPr/>
        <p:txBody>
          <a:bodyPr/>
          <a:lstStyle/>
          <a:p>
            <a:fld id="{4A822907-8A9D-4F6B-98F6-913902AD56B5}" type="slidenum">
              <a:rPr lang="en-US" smtClean="0">
                <a:latin typeface="Calibri"/>
              </a:rPr>
              <a:pPr/>
              <a:t>28</a:t>
            </a:fld>
            <a:endParaRPr lang="en-US">
              <a:latin typeface="Calibri"/>
            </a:endParaRPr>
          </a:p>
        </p:txBody>
      </p:sp>
      <p:sp>
        <p:nvSpPr>
          <p:cNvPr id="4" name="Rounded Rectangular Callout 3"/>
          <p:cNvSpPr/>
          <p:nvPr/>
        </p:nvSpPr>
        <p:spPr>
          <a:xfrm>
            <a:off x="467544" y="5387217"/>
            <a:ext cx="3672408" cy="706079"/>
          </a:xfrm>
          <a:prstGeom prst="wedgeRoundRectCallout">
            <a:avLst>
              <a:gd name="adj1" fmla="val 65585"/>
              <a:gd name="adj2" fmla="val -130416"/>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Don’t use activity component. Swim lanes behave as a container object.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Vertical and Horizontal Swim Lanes</a:t>
            </a:r>
          </a:p>
        </p:txBody>
      </p:sp>
      <p:graphicFrame>
        <p:nvGraphicFramePr>
          <p:cNvPr id="8" name="Table 7"/>
          <p:cNvGraphicFramePr>
            <a:graphicFrameLocks noGrp="1"/>
          </p:cNvGraphicFramePr>
          <p:nvPr>
            <p:extLst>
              <p:ext uri="{D42A27DB-BD31-4B8C-83A1-F6EECF244321}">
                <p14:modId xmlns:p14="http://schemas.microsoft.com/office/powerpoint/2010/main" val="1113479724"/>
              </p:ext>
            </p:extLst>
          </p:nvPr>
        </p:nvGraphicFramePr>
        <p:xfrm>
          <a:off x="863374" y="2204865"/>
          <a:ext cx="3204570" cy="2597377"/>
        </p:xfrm>
        <a:graphic>
          <a:graphicData uri="http://schemas.openxmlformats.org/drawingml/2006/table">
            <a:tbl>
              <a:tblPr firstRow="1" bandRow="1">
                <a:tableStyleId>{5C22544A-7EE6-4342-B048-85BDC9FD1C3A}</a:tableStyleId>
              </a:tblPr>
              <a:tblGrid>
                <a:gridCol w="957976">
                  <a:extLst>
                    <a:ext uri="{9D8B030D-6E8A-4147-A177-3AD203B41FA5}">
                      <a16:colId xmlns:a16="http://schemas.microsoft.com/office/drawing/2014/main" val="20000"/>
                    </a:ext>
                  </a:extLst>
                </a:gridCol>
                <a:gridCol w="957976">
                  <a:extLst>
                    <a:ext uri="{9D8B030D-6E8A-4147-A177-3AD203B41FA5}">
                      <a16:colId xmlns:a16="http://schemas.microsoft.com/office/drawing/2014/main" val="20001"/>
                    </a:ext>
                  </a:extLst>
                </a:gridCol>
                <a:gridCol w="325346">
                  <a:extLst>
                    <a:ext uri="{9D8B030D-6E8A-4147-A177-3AD203B41FA5}">
                      <a16:colId xmlns:a16="http://schemas.microsoft.com/office/drawing/2014/main" val="20002"/>
                    </a:ext>
                  </a:extLst>
                </a:gridCol>
                <a:gridCol w="963272">
                  <a:extLst>
                    <a:ext uri="{9D8B030D-6E8A-4147-A177-3AD203B41FA5}">
                      <a16:colId xmlns:a16="http://schemas.microsoft.com/office/drawing/2014/main" val="20003"/>
                    </a:ext>
                  </a:extLst>
                </a:gridCol>
              </a:tblGrid>
              <a:tr h="336383">
                <a:tc>
                  <a:txBody>
                    <a:bodyPr/>
                    <a:lstStyle/>
                    <a:p>
                      <a:pPr algn="ctr"/>
                      <a:r>
                        <a:rPr lang="en-GB" sz="1400" dirty="0">
                          <a:solidFill>
                            <a:srgbClr val="FFFFFF"/>
                          </a:solidFill>
                        </a:rPr>
                        <a:t>Partition 1</a:t>
                      </a:r>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tx2">
                        <a:lumMod val="60000"/>
                        <a:lumOff val="40000"/>
                      </a:schemeClr>
                    </a:solidFill>
                  </a:tcPr>
                </a:tc>
                <a:tc>
                  <a:txBody>
                    <a:bodyPr/>
                    <a:lstStyle/>
                    <a:p>
                      <a:pPr algn="ctr"/>
                      <a:r>
                        <a:rPr lang="en-GB" sz="1400" dirty="0">
                          <a:solidFill>
                            <a:srgbClr val="FFFFFF"/>
                          </a:solidFill>
                        </a:rPr>
                        <a:t>Partition 2</a:t>
                      </a:r>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tx2">
                        <a:lumMod val="60000"/>
                        <a:lumOff val="40000"/>
                      </a:schemeClr>
                    </a:solidFill>
                  </a:tcPr>
                </a:tc>
                <a:tc>
                  <a:txBody>
                    <a:bodyPr/>
                    <a:lstStyle/>
                    <a:p>
                      <a:pPr algn="ctr"/>
                      <a:r>
                        <a:rPr lang="tr-TR" sz="1400" dirty="0">
                          <a:solidFill>
                            <a:srgbClr val="FFFFFF"/>
                          </a:solidFill>
                        </a:rPr>
                        <a:t>...</a:t>
                      </a:r>
                      <a:endParaRPr lang="en-GB" sz="1400" dirty="0">
                        <a:solidFill>
                          <a:srgbClr val="FFFFFF"/>
                        </a:solidFill>
                      </a:endParaRPr>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tx2">
                        <a:lumMod val="60000"/>
                        <a:lumOff val="40000"/>
                      </a:schemeClr>
                    </a:solidFill>
                  </a:tcPr>
                </a:tc>
                <a:tc>
                  <a:txBody>
                    <a:bodyPr/>
                    <a:lstStyle/>
                    <a:p>
                      <a:pPr algn="ctr"/>
                      <a:r>
                        <a:rPr lang="en-GB" sz="1400" dirty="0">
                          <a:solidFill>
                            <a:srgbClr val="FFFFFF"/>
                          </a:solidFill>
                        </a:rPr>
                        <a:t>Partition </a:t>
                      </a:r>
                      <a:r>
                        <a:rPr lang="tr-TR" sz="1400" dirty="0">
                          <a:solidFill>
                            <a:srgbClr val="FFFFFF"/>
                          </a:solidFill>
                        </a:rPr>
                        <a:t>n</a:t>
                      </a:r>
                      <a:endParaRPr lang="en-GB" sz="1400" dirty="0">
                        <a:solidFill>
                          <a:srgbClr val="FFFFFF"/>
                        </a:solidFill>
                      </a:endParaRPr>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2079217">
                <a:tc>
                  <a:txBody>
                    <a:bodyPr/>
                    <a:lstStyle/>
                    <a:p>
                      <a:endParaRPr lang="en-GB" sz="14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1">
                        <a:lumMod val="40000"/>
                        <a:lumOff val="60000"/>
                      </a:schemeClr>
                    </a:solidFill>
                  </a:tcPr>
                </a:tc>
                <a:tc>
                  <a:txBody>
                    <a:bodyPr/>
                    <a:lstStyle/>
                    <a:p>
                      <a:endParaRPr lang="en-GB" sz="14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1">
                        <a:lumMod val="40000"/>
                        <a:lumOff val="60000"/>
                      </a:schemeClr>
                    </a:solidFill>
                  </a:tcPr>
                </a:tc>
                <a:tc>
                  <a:txBody>
                    <a:bodyPr/>
                    <a:lstStyle/>
                    <a:p>
                      <a:endParaRPr lang="en-GB" sz="14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1">
                        <a:lumMod val="40000"/>
                        <a:lumOff val="60000"/>
                      </a:schemeClr>
                    </a:solidFill>
                  </a:tcPr>
                </a:tc>
                <a:tc>
                  <a:txBody>
                    <a:bodyPr/>
                    <a:lstStyle/>
                    <a:p>
                      <a:endParaRPr lang="en-GB" sz="14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1966213"/>
              </p:ext>
            </p:extLst>
          </p:nvPr>
        </p:nvGraphicFramePr>
        <p:xfrm>
          <a:off x="4427984" y="2204864"/>
          <a:ext cx="3257955" cy="2417360"/>
        </p:xfrm>
        <a:graphic>
          <a:graphicData uri="http://schemas.openxmlformats.org/drawingml/2006/table">
            <a:tbl>
              <a:tblPr firstRow="1" bandRow="1">
                <a:tableStyleId>{5C22544A-7EE6-4342-B048-85BDC9FD1C3A}</a:tableStyleId>
              </a:tblPr>
              <a:tblGrid>
                <a:gridCol w="963272">
                  <a:extLst>
                    <a:ext uri="{9D8B030D-6E8A-4147-A177-3AD203B41FA5}">
                      <a16:colId xmlns:a16="http://schemas.microsoft.com/office/drawing/2014/main" val="20000"/>
                    </a:ext>
                  </a:extLst>
                </a:gridCol>
                <a:gridCol w="2294683">
                  <a:extLst>
                    <a:ext uri="{9D8B030D-6E8A-4147-A177-3AD203B41FA5}">
                      <a16:colId xmlns:a16="http://schemas.microsoft.com/office/drawing/2014/main" val="20001"/>
                    </a:ext>
                  </a:extLst>
                </a:gridCol>
              </a:tblGrid>
              <a:tr h="604340">
                <a:tc>
                  <a:txBody>
                    <a:bodyPr/>
                    <a:lstStyle/>
                    <a:p>
                      <a:pPr algn="ctr"/>
                      <a:r>
                        <a:rPr lang="en-GB" sz="1400" b="1" dirty="0">
                          <a:solidFill>
                            <a:schemeClr val="bg1"/>
                          </a:solidFill>
                        </a:rPr>
                        <a:t>P</a:t>
                      </a:r>
                      <a:r>
                        <a:rPr lang="tr-TR" sz="1400" b="1" dirty="0">
                          <a:solidFill>
                            <a:schemeClr val="bg1"/>
                          </a:solidFill>
                        </a:rPr>
                        <a:t>artition</a:t>
                      </a:r>
                      <a:r>
                        <a:rPr lang="en-GB" sz="1400" b="1" dirty="0">
                          <a:solidFill>
                            <a:schemeClr val="bg1"/>
                          </a:solidFill>
                        </a:rPr>
                        <a:t> 1</a:t>
                      </a: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2D83F4"/>
                    </a:solidFill>
                  </a:tcPr>
                </a:tc>
                <a:tc>
                  <a:txBody>
                    <a:bodyPr/>
                    <a:lstStyle/>
                    <a:p>
                      <a:endParaRPr lang="en-GB" sz="14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ADE2FE"/>
                    </a:solidFill>
                  </a:tcPr>
                </a:tc>
                <a:extLst>
                  <a:ext uri="{0D108BD9-81ED-4DB2-BD59-A6C34878D82A}">
                    <a16:rowId xmlns:a16="http://schemas.microsoft.com/office/drawing/2014/main" val="10000"/>
                  </a:ext>
                </a:extLst>
              </a:tr>
              <a:tr h="604340">
                <a:tc>
                  <a:txBody>
                    <a:bodyPr/>
                    <a:lstStyle/>
                    <a:p>
                      <a:pPr algn="ctr"/>
                      <a:r>
                        <a:rPr lang="en-GB" sz="1400" b="1" dirty="0">
                          <a:solidFill>
                            <a:schemeClr val="bg1"/>
                          </a:solidFill>
                        </a:rPr>
                        <a:t>P</a:t>
                      </a:r>
                      <a:r>
                        <a:rPr lang="tr-TR" sz="1400" b="1" dirty="0">
                          <a:solidFill>
                            <a:schemeClr val="bg1"/>
                          </a:solidFill>
                        </a:rPr>
                        <a:t>artition</a:t>
                      </a:r>
                      <a:r>
                        <a:rPr lang="en-GB" sz="1400" b="1" dirty="0">
                          <a:solidFill>
                            <a:schemeClr val="bg1"/>
                          </a:solidFill>
                        </a:rPr>
                        <a:t> </a:t>
                      </a:r>
                      <a:r>
                        <a:rPr lang="tr-TR" sz="1400" b="1" dirty="0">
                          <a:solidFill>
                            <a:schemeClr val="bg1"/>
                          </a:solidFill>
                        </a:rPr>
                        <a:t>2</a:t>
                      </a:r>
                      <a:endParaRPr lang="en-GB" sz="1400" b="1" dirty="0">
                        <a:solidFill>
                          <a:schemeClr val="bg1"/>
                        </a:solidFill>
                      </a:endParaRPr>
                    </a:p>
                    <a:p>
                      <a:pPr algn="ctr"/>
                      <a:endParaRPr lang="en-GB" sz="1400" b="1" dirty="0">
                        <a:solidFill>
                          <a:schemeClr val="bg1"/>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2D83F4"/>
                    </a:solidFill>
                  </a:tcPr>
                </a:tc>
                <a:tc>
                  <a:txBody>
                    <a:bodyPr/>
                    <a:lstStyle/>
                    <a:p>
                      <a:endParaRPr lang="en-GB" sz="14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ADE2FE"/>
                    </a:solidFill>
                  </a:tcPr>
                </a:tc>
                <a:extLst>
                  <a:ext uri="{0D108BD9-81ED-4DB2-BD59-A6C34878D82A}">
                    <a16:rowId xmlns:a16="http://schemas.microsoft.com/office/drawing/2014/main" val="10001"/>
                  </a:ext>
                </a:extLst>
              </a:tr>
              <a:tr h="6043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b="1" dirty="0">
                          <a:solidFill>
                            <a:schemeClr val="bg1"/>
                          </a:solidFill>
                        </a:rPr>
                        <a:t>...</a:t>
                      </a:r>
                      <a:endParaRPr lang="en-GB" sz="1400" b="1" dirty="0">
                        <a:solidFill>
                          <a:schemeClr val="bg1"/>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2D83F4"/>
                    </a:solidFill>
                  </a:tcPr>
                </a:tc>
                <a:tc>
                  <a:txBody>
                    <a:bodyPr/>
                    <a:lstStyle/>
                    <a:p>
                      <a:endParaRPr lang="en-GB" sz="14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ADE2FE"/>
                    </a:solidFill>
                  </a:tcPr>
                </a:tc>
                <a:extLst>
                  <a:ext uri="{0D108BD9-81ED-4DB2-BD59-A6C34878D82A}">
                    <a16:rowId xmlns:a16="http://schemas.microsoft.com/office/drawing/2014/main" val="10002"/>
                  </a:ext>
                </a:extLst>
              </a:tr>
              <a:tr h="604340">
                <a:tc>
                  <a:txBody>
                    <a:bodyPr/>
                    <a:lstStyle/>
                    <a:p>
                      <a:pPr algn="ctr"/>
                      <a:r>
                        <a:rPr lang="en-GB" sz="1400" b="1" dirty="0">
                          <a:solidFill>
                            <a:schemeClr val="bg1"/>
                          </a:solidFill>
                        </a:rPr>
                        <a:t>P</a:t>
                      </a:r>
                      <a:r>
                        <a:rPr lang="tr-TR" sz="1400" b="1" dirty="0">
                          <a:solidFill>
                            <a:schemeClr val="bg1"/>
                          </a:solidFill>
                        </a:rPr>
                        <a:t>artition</a:t>
                      </a:r>
                      <a:r>
                        <a:rPr lang="en-GB" sz="1400" b="1" dirty="0">
                          <a:solidFill>
                            <a:schemeClr val="bg1"/>
                          </a:solidFill>
                        </a:rPr>
                        <a:t> </a:t>
                      </a:r>
                      <a:r>
                        <a:rPr lang="tr-TR" sz="1400" b="1" dirty="0">
                          <a:solidFill>
                            <a:schemeClr val="bg1"/>
                          </a:solidFill>
                        </a:rPr>
                        <a:t>n</a:t>
                      </a:r>
                      <a:endParaRPr lang="en-GB" sz="1400" b="1" dirty="0">
                        <a:solidFill>
                          <a:schemeClr val="bg1"/>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2D83F4"/>
                    </a:solidFill>
                  </a:tcPr>
                </a:tc>
                <a:tc>
                  <a:txBody>
                    <a:bodyPr/>
                    <a:lstStyle/>
                    <a:p>
                      <a:endParaRPr lang="en-GB" sz="14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ADE2FE"/>
                    </a:solidFill>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r>
              <a:rPr lang="en-US">
                <a:solidFill>
                  <a:srgbClr val="C6E7FC"/>
                </a:solidFill>
                <a:latin typeface="Calibri"/>
              </a:rPr>
              <a:t>Unified Modeling Language</a:t>
            </a: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29</a:t>
            </a:fld>
            <a:endParaRPr lang="en-US">
              <a:latin typeface="Calibri"/>
            </a:endParaRPr>
          </a:p>
        </p:txBody>
      </p:sp>
    </p:spTree>
    <p:extLst>
      <p:ext uri="{BB962C8B-B14F-4D97-AF65-F5344CB8AC3E}">
        <p14:creationId xmlns:p14="http://schemas.microsoft.com/office/powerpoint/2010/main" val="68611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Diagrams Overview - 2</a:t>
            </a:r>
          </a:p>
        </p:txBody>
      </p:sp>
      <p:sp>
        <p:nvSpPr>
          <p:cNvPr id="3" name="Content Placeholder 2"/>
          <p:cNvSpPr>
            <a:spLocks noGrp="1"/>
          </p:cNvSpPr>
          <p:nvPr>
            <p:ph idx="1"/>
          </p:nvPr>
        </p:nvSpPr>
        <p:spPr/>
        <p:txBody>
          <a:bodyPr>
            <a:noAutofit/>
          </a:bodyPr>
          <a:lstStyle/>
          <a:p>
            <a:pPr algn="just"/>
            <a:r>
              <a:rPr lang="en-GB" sz="2000" dirty="0"/>
              <a:t>Use cases show </a:t>
            </a:r>
            <a:r>
              <a:rPr lang="en-GB" sz="2000" i="1" dirty="0">
                <a:solidFill>
                  <a:srgbClr val="2D83F4"/>
                </a:solidFill>
              </a:rPr>
              <a:t>what</a:t>
            </a:r>
            <a:r>
              <a:rPr lang="en-GB" sz="2000" dirty="0">
                <a:solidFill>
                  <a:srgbClr val="2D83F4"/>
                </a:solidFill>
              </a:rPr>
              <a:t> </a:t>
            </a:r>
            <a:r>
              <a:rPr lang="en-GB" sz="2000" dirty="0"/>
              <a:t>your system should do. </a:t>
            </a:r>
          </a:p>
          <a:p>
            <a:pPr algn="just"/>
            <a:endParaRPr lang="en-GB" sz="2000" dirty="0"/>
          </a:p>
          <a:p>
            <a:pPr algn="just"/>
            <a:r>
              <a:rPr lang="en-GB" sz="2000" dirty="0"/>
              <a:t>Activity diagrams allow you to specify </a:t>
            </a:r>
            <a:r>
              <a:rPr lang="en-GB" sz="2000" i="1" dirty="0">
                <a:solidFill>
                  <a:schemeClr val="tx2">
                    <a:lumMod val="60000"/>
                    <a:lumOff val="40000"/>
                  </a:schemeClr>
                </a:solidFill>
              </a:rPr>
              <a:t>how</a:t>
            </a:r>
            <a:r>
              <a:rPr lang="en-GB" sz="2000" dirty="0"/>
              <a:t> your system will accomplish its goals. </a:t>
            </a:r>
          </a:p>
          <a:p>
            <a:pPr algn="just"/>
            <a:endParaRPr lang="en-GB" sz="2000" dirty="0"/>
          </a:p>
          <a:p>
            <a:pPr algn="just"/>
            <a:r>
              <a:rPr lang="en-GB" sz="2000" dirty="0"/>
              <a:t>Activity diagrams show high-level actions chained together to represent a process (activity) occurring in your system. </a:t>
            </a:r>
          </a:p>
          <a:p>
            <a:pPr lvl="1" algn="just"/>
            <a:r>
              <a:rPr lang="en-GB" sz="1800" i="1" dirty="0">
                <a:solidFill>
                  <a:srgbClr val="2D83F4"/>
                </a:solidFill>
              </a:rPr>
              <a:t>For example, you can use an activity diagram to model the steps (actions) involved with creating a blog account, student registration or </a:t>
            </a:r>
            <a:r>
              <a:rPr lang="en-GB" sz="1800" i="1" dirty="0">
                <a:solidFill>
                  <a:schemeClr val="tx2">
                    <a:lumMod val="60000"/>
                    <a:lumOff val="40000"/>
                  </a:schemeClr>
                </a:solidFill>
              </a:rPr>
              <a:t>booking a concert ticket.</a:t>
            </a:r>
          </a:p>
          <a:p>
            <a:pPr lvl="1" algn="just"/>
            <a:r>
              <a:rPr lang="en-GB" sz="1800" i="1" dirty="0">
                <a:solidFill>
                  <a:schemeClr val="tx2">
                    <a:lumMod val="60000"/>
                    <a:lumOff val="40000"/>
                  </a:schemeClr>
                </a:solidFill>
              </a:rPr>
              <a:t>Activity is a sequence of actions that take finite time and can be interrupted. However, action is an atomic task that cannot be interrupted (at least from user’s perspective).</a:t>
            </a: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3</a:t>
            </a:fld>
            <a:endParaRPr lang="en-US">
              <a:latin typeface="Calibri"/>
            </a:endParaRPr>
          </a:p>
        </p:txBody>
      </p:sp>
    </p:spTree>
    <p:extLst>
      <p:ext uri="{BB962C8B-B14F-4D97-AF65-F5344CB8AC3E}">
        <p14:creationId xmlns:p14="http://schemas.microsoft.com/office/powerpoint/2010/main" val="1324867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Swim Lane Features</a:t>
            </a:r>
          </a:p>
        </p:txBody>
      </p:sp>
      <p:sp>
        <p:nvSpPr>
          <p:cNvPr id="7" name="Content Placeholder 6"/>
          <p:cNvSpPr>
            <a:spLocks noGrp="1"/>
          </p:cNvSpPr>
          <p:nvPr>
            <p:ph idx="1"/>
          </p:nvPr>
        </p:nvSpPr>
        <p:spPr/>
        <p:txBody>
          <a:bodyPr>
            <a:normAutofit/>
          </a:bodyPr>
          <a:lstStyle/>
          <a:p>
            <a:pPr algn="just"/>
            <a:r>
              <a:rPr lang="en-GB" sz="2000" dirty="0"/>
              <a:t>These are the features of swim lanes:</a:t>
            </a:r>
          </a:p>
          <a:p>
            <a:pPr lvl="1" algn="just"/>
            <a:r>
              <a:rPr lang="en-US" sz="1800" i="1" dirty="0">
                <a:solidFill>
                  <a:schemeClr val="tx2">
                    <a:lumMod val="60000"/>
                    <a:lumOff val="40000"/>
                  </a:schemeClr>
                </a:solidFill>
              </a:rPr>
              <a:t>Each action is assigned to one swim lane.</a:t>
            </a:r>
          </a:p>
          <a:p>
            <a:pPr lvl="1" algn="just"/>
            <a:r>
              <a:rPr lang="en-US" sz="1800" i="1" dirty="0">
                <a:solidFill>
                  <a:schemeClr val="tx2">
                    <a:lumMod val="60000"/>
                    <a:lumOff val="40000"/>
                  </a:schemeClr>
                </a:solidFill>
              </a:rPr>
              <a:t>Activity flows can cross lanes.</a:t>
            </a:r>
          </a:p>
          <a:p>
            <a:pPr lvl="1" algn="just"/>
            <a:r>
              <a:rPr lang="en-US" sz="1800" i="1" dirty="0">
                <a:solidFill>
                  <a:schemeClr val="tx2">
                    <a:lumMod val="60000"/>
                    <a:lumOff val="40000"/>
                  </a:schemeClr>
                </a:solidFill>
              </a:rPr>
              <a:t>Swim lanes do not change ownership hierarchy.</a:t>
            </a:r>
          </a:p>
          <a:p>
            <a:pPr lvl="1" algn="just"/>
            <a:r>
              <a:rPr lang="en-US" sz="1800" i="1" dirty="0">
                <a:solidFill>
                  <a:schemeClr val="tx2">
                    <a:lumMod val="60000"/>
                    <a:lumOff val="40000"/>
                  </a:schemeClr>
                </a:solidFill>
              </a:rPr>
              <a:t>Swim lane association (representing field population) to a class (only) can be created by dragging the class from the browser to the swim lane name compartment.</a:t>
            </a:r>
          </a:p>
          <a:p>
            <a:pPr lvl="1" algn="just"/>
            <a:r>
              <a:rPr lang="en-US" sz="1800" i="1" dirty="0">
                <a:solidFill>
                  <a:schemeClr val="tx2">
                    <a:lumMod val="60000"/>
                    <a:lumOff val="40000"/>
                  </a:schemeClr>
                </a:solidFill>
              </a:rPr>
              <a:t>The relative ordering of swim lanes has no semantic significance.</a:t>
            </a:r>
          </a:p>
          <a:p>
            <a:pPr lvl="1" algn="just"/>
            <a:r>
              <a:rPr lang="en-US" sz="1800" i="1" dirty="0">
                <a:solidFill>
                  <a:schemeClr val="tx2">
                    <a:lumMod val="60000"/>
                    <a:lumOff val="40000"/>
                  </a:schemeClr>
                </a:solidFill>
              </a:rPr>
              <a:t>There is no significance to the routing of an activity flow path.</a:t>
            </a:r>
          </a:p>
          <a:p>
            <a:pPr lvl="1" algn="just"/>
            <a:r>
              <a:rPr lang="en-US" sz="1800" i="1" dirty="0">
                <a:solidFill>
                  <a:schemeClr val="tx2">
                    <a:lumMod val="60000"/>
                    <a:lumOff val="40000"/>
                  </a:schemeClr>
                </a:solidFill>
              </a:rPr>
              <a:t>Parts representing internal behavior can be specified on swim lanes.</a:t>
            </a:r>
          </a:p>
        </p:txBody>
      </p:sp>
      <p:sp>
        <p:nvSpPr>
          <p:cNvPr id="2" name="Footer Placeholder 1"/>
          <p:cNvSpPr>
            <a:spLocks noGrp="1"/>
          </p:cNvSpPr>
          <p:nvPr>
            <p:ph type="ftr" sz="quarter" idx="11"/>
          </p:nvPr>
        </p:nvSpPr>
        <p:spPr/>
        <p:txBody>
          <a:bodyPr/>
          <a:lstStyle/>
          <a:p>
            <a:r>
              <a:rPr lang="en-US">
                <a:solidFill>
                  <a:srgbClr val="C6E7FC"/>
                </a:solidFill>
                <a:latin typeface="Calibri"/>
              </a:rPr>
              <a:t>Unified Modeling Language</a:t>
            </a:r>
          </a:p>
        </p:txBody>
      </p:sp>
      <p:sp>
        <p:nvSpPr>
          <p:cNvPr id="3" name="Slide Number Placeholder 2"/>
          <p:cNvSpPr>
            <a:spLocks noGrp="1"/>
          </p:cNvSpPr>
          <p:nvPr>
            <p:ph type="sldNum" sz="quarter" idx="12"/>
          </p:nvPr>
        </p:nvSpPr>
        <p:spPr/>
        <p:txBody>
          <a:bodyPr/>
          <a:lstStyle/>
          <a:p>
            <a:fld id="{4A822907-8A9D-4F6B-98F6-913902AD56B5}" type="slidenum">
              <a:rPr lang="en-US" smtClean="0">
                <a:latin typeface="Calibri"/>
              </a:rPr>
              <a:pPr/>
              <a:t>30</a:t>
            </a:fld>
            <a:endParaRPr lang="en-US">
              <a:latin typeface="Calibri"/>
            </a:endParaRPr>
          </a:p>
        </p:txBody>
      </p:sp>
    </p:spTree>
    <p:extLst>
      <p:ext uri="{BB962C8B-B14F-4D97-AF65-F5344CB8AC3E}">
        <p14:creationId xmlns:p14="http://schemas.microsoft.com/office/powerpoint/2010/main" val="1896069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solidFill>
                  <a:srgbClr val="C6E7FC"/>
                </a:solidFill>
                <a:latin typeface="Calibri"/>
              </a:rPr>
              <a:t>Unified Modeling Language</a:t>
            </a:r>
          </a:p>
        </p:txBody>
      </p:sp>
      <p:sp>
        <p:nvSpPr>
          <p:cNvPr id="8" name="Slide Number Placeholder 7"/>
          <p:cNvSpPr>
            <a:spLocks noGrp="1"/>
          </p:cNvSpPr>
          <p:nvPr>
            <p:ph type="sldNum" sz="quarter" idx="12"/>
          </p:nvPr>
        </p:nvSpPr>
        <p:spPr/>
        <p:txBody>
          <a:bodyPr/>
          <a:lstStyle/>
          <a:p>
            <a:fld id="{4A822907-8A9D-4F6B-98F6-913902AD56B5}" type="slidenum">
              <a:rPr lang="en-US" smtClean="0">
                <a:latin typeface="Calibri"/>
              </a:rPr>
              <a:pPr/>
              <a:t>31</a:t>
            </a:fld>
            <a:endParaRPr lang="en-US">
              <a:latin typeface="Calibri"/>
            </a:endParaRPr>
          </a:p>
        </p:txBody>
      </p:sp>
      <p:pic>
        <p:nvPicPr>
          <p:cNvPr id="1027" name="Picture 3" descr="C:\Users\Musty\Desktop\Lecture Notes\CE 304 &amp; CE 321 - Software Eng. &amp; Computer Systems Eng\Software Engineering Lab. Works\UML Diagrams\AD-E1.jpg"/>
          <p:cNvPicPr>
            <a:picLocks noChangeAspect="1" noChangeArrowheads="1"/>
          </p:cNvPicPr>
          <p:nvPr/>
        </p:nvPicPr>
        <p:blipFill>
          <a:blip r:embed="rId2" cstate="print"/>
          <a:srcRect/>
          <a:stretch>
            <a:fillRect/>
          </a:stretch>
        </p:blipFill>
        <p:spPr bwMode="auto">
          <a:xfrm>
            <a:off x="1691680" y="188640"/>
            <a:ext cx="4924425" cy="6477000"/>
          </a:xfrm>
          <a:prstGeom prst="rect">
            <a:avLst/>
          </a:prstGeom>
          <a:noFill/>
        </p:spPr>
      </p:pic>
    </p:spTree>
    <p:extLst>
      <p:ext uri="{BB962C8B-B14F-4D97-AF65-F5344CB8AC3E}">
        <p14:creationId xmlns:p14="http://schemas.microsoft.com/office/powerpoint/2010/main" val="2742089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GB" dirty="0"/>
          </a:p>
        </p:txBody>
      </p:sp>
      <p:sp>
        <p:nvSpPr>
          <p:cNvPr id="7" name="Content Placeholder 6"/>
          <p:cNvSpPr>
            <a:spLocks noGrp="1"/>
          </p:cNvSpPr>
          <p:nvPr>
            <p:ph idx="1"/>
          </p:nvPr>
        </p:nvSpPr>
        <p:spPr/>
        <p:txBody>
          <a:bodyPr>
            <a:normAutofit/>
          </a:bodyPr>
          <a:lstStyle/>
          <a:p>
            <a:pPr algn="just"/>
            <a:r>
              <a:rPr lang="en-US" sz="2000" dirty="0"/>
              <a:t>In the vibrant city of </a:t>
            </a:r>
            <a:r>
              <a:rPr lang="en-US" sz="2000" dirty="0" err="1"/>
              <a:t>Techtopia</a:t>
            </a:r>
            <a:r>
              <a:rPr lang="en-US" sz="2000" dirty="0"/>
              <a:t>, two second-grade software engineering enthusiasts, Alice and Bob, embarked on a mission to unravel the secrets of an ATM machine. Armed with notepads and colored pencils, they approached the ATM with fascination. First, Alice inserted her debit card and entered her PIN, prompting the machine to display a menu. They noted each step meticulously, from choosing the "Withdraw Cash" option to entering the desired amount.</a:t>
            </a:r>
            <a:r>
              <a:rPr lang="tr-TR" sz="2000" dirty="0"/>
              <a:t> </a:t>
            </a:r>
            <a:r>
              <a:rPr lang="en-US" sz="2000" dirty="0"/>
              <a:t>As Alice's request was processed, they introduced a decision point to check for sufficient funds. With her balance confirmed, the ATM finally dispensed the requested cash, and the duo completed their activity diagram. In their young minds, they grasped the essence of software engineering: breaking complex tasks into logical, sequential steps. As they left, they shared dreams of applying this newfound knowledge to explore and understand more of the technological world around them.</a:t>
            </a:r>
            <a:endParaRPr lang="en-US" sz="1800" i="1" dirty="0">
              <a:solidFill>
                <a:schemeClr val="tx2">
                  <a:lumMod val="60000"/>
                  <a:lumOff val="40000"/>
                </a:schemeClr>
              </a:solidFill>
            </a:endParaRPr>
          </a:p>
        </p:txBody>
      </p:sp>
      <p:sp>
        <p:nvSpPr>
          <p:cNvPr id="2" name="Footer Placeholder 1"/>
          <p:cNvSpPr>
            <a:spLocks noGrp="1"/>
          </p:cNvSpPr>
          <p:nvPr>
            <p:ph type="ftr" sz="quarter" idx="11"/>
          </p:nvPr>
        </p:nvSpPr>
        <p:spPr/>
        <p:txBody>
          <a:bodyPr/>
          <a:lstStyle/>
          <a:p>
            <a:r>
              <a:rPr lang="en-US">
                <a:solidFill>
                  <a:srgbClr val="C6E7FC"/>
                </a:solidFill>
                <a:latin typeface="Calibri"/>
              </a:rPr>
              <a:t>Unified Modeling Language</a:t>
            </a:r>
          </a:p>
        </p:txBody>
      </p:sp>
      <p:sp>
        <p:nvSpPr>
          <p:cNvPr id="3" name="Slide Number Placeholder 2"/>
          <p:cNvSpPr>
            <a:spLocks noGrp="1"/>
          </p:cNvSpPr>
          <p:nvPr>
            <p:ph type="sldNum" sz="quarter" idx="12"/>
          </p:nvPr>
        </p:nvSpPr>
        <p:spPr/>
        <p:txBody>
          <a:bodyPr/>
          <a:lstStyle/>
          <a:p>
            <a:fld id="{4A822907-8A9D-4F6B-98F6-913902AD56B5}" type="slidenum">
              <a:rPr lang="en-US" smtClean="0">
                <a:latin typeface="Calibri"/>
              </a:rPr>
              <a:pPr/>
              <a:t>32</a:t>
            </a:fld>
            <a:endParaRPr lang="en-US">
              <a:latin typeface="Calibri"/>
            </a:endParaRPr>
          </a:p>
        </p:txBody>
      </p:sp>
    </p:spTree>
    <p:extLst>
      <p:ext uri="{BB962C8B-B14F-4D97-AF65-F5344CB8AC3E}">
        <p14:creationId xmlns:p14="http://schemas.microsoft.com/office/powerpoint/2010/main" val="993101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33</a:t>
            </a:fld>
            <a:endParaRPr lang="en-US">
              <a:latin typeface="Calibri"/>
            </a:endParaRPr>
          </a:p>
        </p:txBody>
      </p:sp>
      <p:pic>
        <p:nvPicPr>
          <p:cNvPr id="1026" name="Picture 2" descr="C:\Users\Musty\Desktop\AD-E2.jpg"/>
          <p:cNvPicPr>
            <a:picLocks noChangeAspect="1" noChangeArrowheads="1"/>
          </p:cNvPicPr>
          <p:nvPr/>
        </p:nvPicPr>
        <p:blipFill>
          <a:blip r:embed="rId2" cstate="print"/>
          <a:srcRect/>
          <a:stretch>
            <a:fillRect/>
          </a:stretch>
        </p:blipFill>
        <p:spPr bwMode="auto">
          <a:xfrm>
            <a:off x="2879812" y="188640"/>
            <a:ext cx="3384376" cy="6579043"/>
          </a:xfrm>
          <a:prstGeom prst="rect">
            <a:avLst/>
          </a:prstGeom>
          <a:noFill/>
        </p:spPr>
      </p:pic>
    </p:spTree>
    <p:extLst>
      <p:ext uri="{BB962C8B-B14F-4D97-AF65-F5344CB8AC3E}">
        <p14:creationId xmlns:p14="http://schemas.microsoft.com/office/powerpoint/2010/main" val="28339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Diagrams Overview - 3</a:t>
            </a:r>
            <a:endParaRPr lang="en-US" dirty="0"/>
          </a:p>
        </p:txBody>
      </p:sp>
      <p:sp>
        <p:nvSpPr>
          <p:cNvPr id="3" name="Content Placeholder 2"/>
          <p:cNvSpPr>
            <a:spLocks noGrp="1"/>
          </p:cNvSpPr>
          <p:nvPr>
            <p:ph idx="1"/>
          </p:nvPr>
        </p:nvSpPr>
        <p:spPr/>
        <p:txBody>
          <a:bodyPr>
            <a:normAutofit/>
          </a:bodyPr>
          <a:lstStyle/>
          <a:p>
            <a:pPr algn="just"/>
            <a:r>
              <a:rPr lang="en-US" sz="2000" dirty="0"/>
              <a:t>“Booking a Concert Ticket” activity consists of the following actions:</a:t>
            </a:r>
          </a:p>
          <a:p>
            <a:pPr marL="868680" lvl="1" indent="-457200" algn="just">
              <a:buFont typeface="+mj-lt"/>
              <a:buAutoNum type="arabicPeriod"/>
            </a:pPr>
            <a:r>
              <a:rPr lang="en-US" sz="1800" i="1" dirty="0">
                <a:solidFill>
                  <a:srgbClr val="2D83F4"/>
                </a:solidFill>
              </a:rPr>
              <a:t>Customer calls ticket office.</a:t>
            </a:r>
          </a:p>
          <a:p>
            <a:pPr marL="868680" lvl="1" indent="-457200" algn="just">
              <a:buFont typeface="+mj-lt"/>
              <a:buAutoNum type="arabicPeriod"/>
            </a:pPr>
            <a:r>
              <a:rPr lang="en-US" sz="1800" i="1" dirty="0">
                <a:solidFill>
                  <a:srgbClr val="2D83F4"/>
                </a:solidFill>
              </a:rPr>
              <a:t>Ticket </a:t>
            </a:r>
            <a:r>
              <a:rPr lang="en-US" sz="1800" i="1" dirty="0">
                <a:solidFill>
                  <a:srgbClr val="2D83F4"/>
                </a:solidFill>
                <a:ea typeface="Lucida Grande"/>
                <a:cs typeface="Lucida Grande"/>
              </a:rPr>
              <a:t>representative</a:t>
            </a:r>
            <a:r>
              <a:rPr lang="en-US" sz="1800" i="1" dirty="0">
                <a:solidFill>
                  <a:srgbClr val="2D83F4"/>
                </a:solidFill>
              </a:rPr>
              <a:t> asks what event person wants tickets for.</a:t>
            </a:r>
          </a:p>
          <a:p>
            <a:pPr marL="868680" lvl="1" indent="-457200" algn="just">
              <a:buFont typeface="+mj-lt"/>
              <a:buAutoNum type="arabicPeriod"/>
            </a:pPr>
            <a:r>
              <a:rPr lang="en-US" sz="1800" i="1" dirty="0">
                <a:solidFill>
                  <a:srgbClr val="2D83F4"/>
                </a:solidFill>
              </a:rPr>
              <a:t>Customer tells </a:t>
            </a:r>
            <a:r>
              <a:rPr lang="en-US" sz="1800" i="1" dirty="0">
                <a:solidFill>
                  <a:srgbClr val="2D83F4"/>
                </a:solidFill>
                <a:ea typeface="Lucida Grande"/>
                <a:cs typeface="Lucida Grande"/>
              </a:rPr>
              <a:t>representative</a:t>
            </a:r>
            <a:r>
              <a:rPr lang="en-US" sz="1800" i="1" dirty="0">
                <a:solidFill>
                  <a:srgbClr val="2D83F4"/>
                </a:solidFill>
              </a:rPr>
              <a:t> event choice.</a:t>
            </a:r>
          </a:p>
          <a:p>
            <a:pPr marL="868680" lvl="1" indent="-457200" algn="just">
              <a:buFont typeface="+mj-lt"/>
              <a:buAutoNum type="arabicPeriod"/>
            </a:pPr>
            <a:r>
              <a:rPr lang="en-US" sz="1800" i="1" dirty="0">
                <a:solidFill>
                  <a:srgbClr val="2D83F4"/>
                </a:solidFill>
              </a:rPr>
              <a:t>Ticket </a:t>
            </a:r>
            <a:r>
              <a:rPr lang="en-US" sz="1800" i="1" dirty="0">
                <a:solidFill>
                  <a:srgbClr val="2D83F4"/>
                </a:solidFill>
                <a:ea typeface="Lucida Grande"/>
                <a:cs typeface="Lucida Grande"/>
              </a:rPr>
              <a:t>representative</a:t>
            </a:r>
            <a:r>
              <a:rPr lang="en-US" sz="1800" i="1" dirty="0">
                <a:solidFill>
                  <a:srgbClr val="2D83F4"/>
                </a:solidFill>
              </a:rPr>
              <a:t> tells customer available seats and prices.</a:t>
            </a:r>
          </a:p>
          <a:p>
            <a:pPr marL="868680" lvl="1" indent="-457200" algn="just">
              <a:buFont typeface="+mj-lt"/>
              <a:buAutoNum type="arabicPeriod"/>
            </a:pPr>
            <a:r>
              <a:rPr lang="en-US" sz="1800" i="1" dirty="0">
                <a:solidFill>
                  <a:srgbClr val="2D83F4"/>
                </a:solidFill>
              </a:rPr>
              <a:t>Customer tells </a:t>
            </a:r>
            <a:r>
              <a:rPr lang="en-US" sz="1800" i="1" dirty="0">
                <a:solidFill>
                  <a:srgbClr val="2D83F4"/>
                </a:solidFill>
                <a:ea typeface="Lucida Grande"/>
                <a:cs typeface="Lucida Grande"/>
              </a:rPr>
              <a:t>representative</a:t>
            </a:r>
            <a:r>
              <a:rPr lang="en-US" sz="1800" i="1" dirty="0">
                <a:solidFill>
                  <a:srgbClr val="2D83F4"/>
                </a:solidFill>
              </a:rPr>
              <a:t> seating choice.</a:t>
            </a:r>
          </a:p>
          <a:p>
            <a:pPr marL="868680" lvl="1" indent="-457200" algn="just">
              <a:buFont typeface="+mj-lt"/>
              <a:buAutoNum type="arabicPeriod"/>
            </a:pPr>
            <a:r>
              <a:rPr lang="en-US" sz="1800" i="1" dirty="0">
                <a:solidFill>
                  <a:srgbClr val="2D83F4"/>
                </a:solidFill>
              </a:rPr>
              <a:t>Ticket </a:t>
            </a:r>
            <a:r>
              <a:rPr lang="en-US" sz="1800" i="1" dirty="0">
                <a:solidFill>
                  <a:srgbClr val="2D83F4"/>
                </a:solidFill>
                <a:ea typeface="Lucida Grande"/>
                <a:cs typeface="Lucida Grande"/>
              </a:rPr>
              <a:t>representative</a:t>
            </a:r>
            <a:r>
              <a:rPr lang="en-US" sz="1800" i="1" dirty="0">
                <a:solidFill>
                  <a:srgbClr val="2D83F4"/>
                </a:solidFill>
              </a:rPr>
              <a:t> reserves seats.</a:t>
            </a:r>
          </a:p>
          <a:p>
            <a:pPr marL="868680" lvl="1" indent="-457200" algn="just">
              <a:buFont typeface="+mj-lt"/>
              <a:buAutoNum type="arabicPeriod"/>
            </a:pPr>
            <a:r>
              <a:rPr lang="en-US" sz="1800" i="1" dirty="0">
                <a:solidFill>
                  <a:srgbClr val="2D83F4"/>
                </a:solidFill>
              </a:rPr>
              <a:t>Ticket </a:t>
            </a:r>
            <a:r>
              <a:rPr lang="en-US" sz="1800" i="1" dirty="0">
                <a:solidFill>
                  <a:srgbClr val="2D83F4"/>
                </a:solidFill>
                <a:ea typeface="Lucida Grande"/>
                <a:cs typeface="Lucida Grande"/>
              </a:rPr>
              <a:t>representative</a:t>
            </a:r>
            <a:r>
              <a:rPr lang="en-US" sz="1800" i="1" dirty="0">
                <a:solidFill>
                  <a:srgbClr val="2D83F4"/>
                </a:solidFill>
              </a:rPr>
              <a:t> asks for credit card and billing address.  </a:t>
            </a:r>
          </a:p>
          <a:p>
            <a:pPr marL="868680" lvl="1" indent="-457200" algn="just">
              <a:buFont typeface="+mj-lt"/>
              <a:buAutoNum type="arabicPeriod"/>
            </a:pPr>
            <a:r>
              <a:rPr lang="en-US" sz="1800" i="1" dirty="0">
                <a:solidFill>
                  <a:srgbClr val="2D83F4"/>
                </a:solidFill>
              </a:rPr>
              <a:t>Customer gives requested information.</a:t>
            </a:r>
          </a:p>
          <a:p>
            <a:pPr marL="868680" lvl="1" indent="-457200" algn="just">
              <a:buFont typeface="+mj-lt"/>
              <a:buAutoNum type="arabicPeriod"/>
            </a:pPr>
            <a:r>
              <a:rPr lang="en-US" sz="1800" i="1" dirty="0">
                <a:solidFill>
                  <a:srgbClr val="2D83F4"/>
                </a:solidFill>
              </a:rPr>
              <a:t>Ticket </a:t>
            </a:r>
            <a:r>
              <a:rPr lang="en-US" sz="1800" i="1" dirty="0">
                <a:solidFill>
                  <a:srgbClr val="2D83F4"/>
                </a:solidFill>
                <a:ea typeface="Lucida Grande"/>
                <a:cs typeface="Lucida Grande"/>
              </a:rPr>
              <a:t>representative</a:t>
            </a:r>
            <a:r>
              <a:rPr lang="en-US" sz="1800" i="1" dirty="0">
                <a:solidFill>
                  <a:srgbClr val="2D83F4"/>
                </a:solidFill>
              </a:rPr>
              <a:t> charges credit card. </a:t>
            </a:r>
          </a:p>
          <a:p>
            <a:pPr marL="868680" lvl="1" indent="-457200" algn="just">
              <a:buFont typeface="+mj-lt"/>
              <a:buAutoNum type="arabicPeriod"/>
            </a:pPr>
            <a:r>
              <a:rPr lang="en-US" sz="1800" i="1" dirty="0">
                <a:solidFill>
                  <a:srgbClr val="2D83F4"/>
                </a:solidFill>
              </a:rPr>
              <a:t>Ticket representative mails tickets. </a:t>
            </a: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4</a:t>
            </a:fld>
            <a:endParaRPr lang="en-US">
              <a:latin typeface="Calibri"/>
            </a:endParaRPr>
          </a:p>
        </p:txBody>
      </p:sp>
    </p:spTree>
    <p:extLst>
      <p:ext uri="{BB962C8B-B14F-4D97-AF65-F5344CB8AC3E}">
        <p14:creationId xmlns:p14="http://schemas.microsoft.com/office/powerpoint/2010/main" val="59227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Diagrams Overview - 4</a:t>
            </a:r>
          </a:p>
        </p:txBody>
      </p:sp>
      <p:sp>
        <p:nvSpPr>
          <p:cNvPr id="3" name="Content Placeholder 2"/>
          <p:cNvSpPr>
            <a:spLocks noGrp="1"/>
          </p:cNvSpPr>
          <p:nvPr>
            <p:ph idx="1"/>
          </p:nvPr>
        </p:nvSpPr>
        <p:spPr/>
        <p:txBody>
          <a:bodyPr>
            <a:normAutofit/>
          </a:bodyPr>
          <a:lstStyle/>
          <a:p>
            <a:pPr algn="just"/>
            <a:r>
              <a:rPr lang="en-GB" sz="2000" dirty="0"/>
              <a:t>Activity diagrams are one of the most accessible UML diagrams since they use symbols similar to the widely-known flowchart notation; therefore, they are useful for describing processes to a broad audience.</a:t>
            </a:r>
          </a:p>
          <a:p>
            <a:pPr algn="just"/>
            <a:endParaRPr lang="en-GB" sz="2000" dirty="0"/>
          </a:p>
          <a:p>
            <a:pPr algn="just"/>
            <a:r>
              <a:rPr lang="en-GB" sz="2000" dirty="0"/>
              <a:t>In fact, activity diagrams have their roots in </a:t>
            </a:r>
            <a:r>
              <a:rPr lang="en-GB" sz="2000" i="1" dirty="0">
                <a:solidFill>
                  <a:srgbClr val="2D83F4"/>
                </a:solidFill>
              </a:rPr>
              <a:t>flowcharts</a:t>
            </a:r>
            <a:r>
              <a:rPr lang="en-GB" sz="2000" dirty="0"/>
              <a:t>, as well as </a:t>
            </a:r>
            <a:r>
              <a:rPr lang="en-GB" sz="2000" i="1" dirty="0">
                <a:solidFill>
                  <a:srgbClr val="2D83F4"/>
                </a:solidFill>
              </a:rPr>
              <a:t>UML state diagrams, data flow diagrams (DFDs), </a:t>
            </a:r>
            <a:r>
              <a:rPr lang="en-GB" sz="2000" dirty="0"/>
              <a:t>and </a:t>
            </a:r>
            <a:r>
              <a:rPr lang="en-GB" sz="2000" i="1" dirty="0">
                <a:solidFill>
                  <a:srgbClr val="2D83F4"/>
                </a:solidFill>
              </a:rPr>
              <a:t>Petri Nets</a:t>
            </a:r>
            <a:r>
              <a:rPr lang="en-GB" sz="2000" dirty="0"/>
              <a:t>.</a:t>
            </a:r>
            <a:endParaRPr lang="en-GB" sz="2000" dirty="0">
              <a:solidFill>
                <a:srgbClr val="2D83F4"/>
              </a:solidFill>
            </a:endParaRPr>
          </a:p>
          <a:p>
            <a:pPr lvl="1" algn="just"/>
            <a:r>
              <a:rPr lang="en-GB" sz="1800" i="1" dirty="0">
                <a:solidFill>
                  <a:srgbClr val="2D83F4"/>
                </a:solidFill>
              </a:rPr>
              <a:t>Activity diagram is used to visualize and exploit the opportunity of parallel (concurrent) and consecutive processing. However, flow chart is limited to sequential process with condition checking points. </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5</a:t>
            </a:fld>
            <a:endParaRPr lang="en-US">
              <a:latin typeface="Calibri"/>
            </a:endParaRPr>
          </a:p>
        </p:txBody>
      </p:sp>
      <p:sp>
        <p:nvSpPr>
          <p:cNvPr id="6" name="TextBox 5"/>
          <p:cNvSpPr txBox="1"/>
          <p:nvPr/>
        </p:nvSpPr>
        <p:spPr>
          <a:xfrm>
            <a:off x="9212386" y="-967154"/>
            <a:ext cx="184666" cy="369332"/>
          </a:xfrm>
          <a:prstGeom prst="rect">
            <a:avLst/>
          </a:prstGeom>
          <a:noFill/>
        </p:spPr>
        <p:txBody>
          <a:bodyPr wrap="none" rtlCol="0">
            <a:spAutoFit/>
          </a:bodyPr>
          <a:lstStyle/>
          <a:p>
            <a:endParaRPr lang="en-US" dirty="0"/>
          </a:p>
        </p:txBody>
      </p:sp>
      <p:sp>
        <p:nvSpPr>
          <p:cNvPr id="7" name="TextBox 6"/>
          <p:cNvSpPr txBox="1"/>
          <p:nvPr/>
        </p:nvSpPr>
        <p:spPr>
          <a:xfrm>
            <a:off x="8411308" y="742461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8994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Diagrams Overview - 5</a:t>
            </a:r>
          </a:p>
        </p:txBody>
      </p:sp>
      <p:sp>
        <p:nvSpPr>
          <p:cNvPr id="3" name="Content Placeholder 2"/>
          <p:cNvSpPr>
            <a:spLocks noGrp="1"/>
          </p:cNvSpPr>
          <p:nvPr>
            <p:ph idx="1"/>
          </p:nvPr>
        </p:nvSpPr>
        <p:spPr/>
        <p:txBody>
          <a:bodyPr>
            <a:noAutofit/>
          </a:bodyPr>
          <a:lstStyle/>
          <a:p>
            <a:pPr algn="just"/>
            <a:r>
              <a:rPr lang="en-GB" sz="2000" dirty="0"/>
              <a:t>Activity diagrams can be used through a project, from business analysis through to program design. </a:t>
            </a:r>
          </a:p>
          <a:p>
            <a:pPr algn="just"/>
            <a:endParaRPr lang="en-GB" sz="2000" dirty="0"/>
          </a:p>
          <a:p>
            <a:pPr algn="just"/>
            <a:r>
              <a:rPr lang="tr-TR" sz="2000" dirty="0"/>
              <a:t>An </a:t>
            </a:r>
            <a:r>
              <a:rPr lang="en-US" sz="2000" dirty="0"/>
              <a:t>activity diagram is drawn from a high level, so it gives an overview of a system. </a:t>
            </a:r>
          </a:p>
          <a:p>
            <a:pPr lvl="1" algn="just"/>
            <a:r>
              <a:rPr lang="en-US" sz="1800" i="1" dirty="0">
                <a:solidFill>
                  <a:schemeClr val="tx2">
                    <a:lumMod val="60000"/>
                    <a:lumOff val="40000"/>
                  </a:schemeClr>
                </a:solidFill>
              </a:rPr>
              <a:t>This high level view is mainly for business users or any other person who is not a technical person.</a:t>
            </a:r>
          </a:p>
          <a:p>
            <a:pPr algn="just"/>
            <a:endParaRPr lang="en-GB" sz="1800" dirty="0"/>
          </a:p>
          <a:p>
            <a:pPr algn="just"/>
            <a:r>
              <a:rPr lang="en-GB" sz="2000" dirty="0"/>
              <a:t>Following are the main usages of activity diagram:</a:t>
            </a:r>
          </a:p>
          <a:p>
            <a:pPr lvl="1" algn="just"/>
            <a:r>
              <a:rPr lang="en-GB" sz="1800" i="1" dirty="0">
                <a:solidFill>
                  <a:srgbClr val="2D83F4"/>
                </a:solidFill>
              </a:rPr>
              <a:t>Modelling work flow by using activities.</a:t>
            </a:r>
          </a:p>
          <a:p>
            <a:pPr lvl="1" algn="just"/>
            <a:r>
              <a:rPr lang="en-GB" sz="1800" i="1" dirty="0">
                <a:solidFill>
                  <a:srgbClr val="2D83F4"/>
                </a:solidFill>
              </a:rPr>
              <a:t>Modelling business requirements.</a:t>
            </a:r>
          </a:p>
          <a:p>
            <a:pPr lvl="1" algn="just"/>
            <a:r>
              <a:rPr lang="en-GB" sz="1800" i="1" dirty="0">
                <a:solidFill>
                  <a:srgbClr val="2D83F4"/>
                </a:solidFill>
              </a:rPr>
              <a:t>High-level understanding of the system's functionalities.</a:t>
            </a:r>
          </a:p>
          <a:p>
            <a:pPr lvl="1" algn="just"/>
            <a:r>
              <a:rPr lang="en-GB" sz="1800" i="1" dirty="0">
                <a:solidFill>
                  <a:srgbClr val="2D83F4"/>
                </a:solidFill>
              </a:rPr>
              <a:t>Investigate business requirements at a later stage.	</a:t>
            </a: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6</a:t>
            </a:fld>
            <a:endParaRPr lang="en-US">
              <a:latin typeface="Calibri"/>
            </a:endParaRPr>
          </a:p>
        </p:txBody>
      </p:sp>
    </p:spTree>
    <p:extLst>
      <p:ext uri="{BB962C8B-B14F-4D97-AF65-F5344CB8AC3E}">
        <p14:creationId xmlns:p14="http://schemas.microsoft.com/office/powerpoint/2010/main" val="389015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Diagrams Overview - 6</a:t>
            </a:r>
          </a:p>
        </p:txBody>
      </p:sp>
      <p:sp>
        <p:nvSpPr>
          <p:cNvPr id="3" name="Content Placeholder 2"/>
          <p:cNvSpPr>
            <a:spLocks noGrp="1"/>
          </p:cNvSpPr>
          <p:nvPr>
            <p:ph idx="1"/>
          </p:nvPr>
        </p:nvSpPr>
        <p:spPr/>
        <p:txBody>
          <a:bodyPr>
            <a:normAutofit/>
          </a:bodyPr>
          <a:lstStyle/>
          <a:p>
            <a:pPr algn="just"/>
            <a:r>
              <a:rPr lang="en-GB" sz="2000" dirty="0"/>
              <a:t>Activity diagrams are constructed from a limited number of shapes, connected with arrows. </a:t>
            </a:r>
          </a:p>
          <a:p>
            <a:pPr algn="just"/>
            <a:endParaRPr lang="en-GB" sz="2000" dirty="0"/>
          </a:p>
          <a:p>
            <a:pPr algn="just"/>
            <a:r>
              <a:rPr lang="en-GB" sz="2000" dirty="0"/>
              <a:t>Activity diagram has:</a:t>
            </a:r>
          </a:p>
          <a:p>
            <a:pPr lvl="1" algn="just"/>
            <a:r>
              <a:rPr lang="en-GB" sz="1800" i="1" dirty="0">
                <a:solidFill>
                  <a:srgbClr val="2D83F4"/>
                </a:solidFill>
              </a:rPr>
              <a:t>Rounded rectangles that represent actions,</a:t>
            </a:r>
          </a:p>
          <a:p>
            <a:pPr lvl="1" algn="just"/>
            <a:r>
              <a:rPr lang="en-GB" sz="1800" i="1" dirty="0">
                <a:solidFill>
                  <a:srgbClr val="2D83F4"/>
                </a:solidFill>
              </a:rPr>
              <a:t>Diamonds that represent decisions or merge of actions,</a:t>
            </a:r>
          </a:p>
          <a:p>
            <a:pPr lvl="1" algn="just"/>
            <a:r>
              <a:rPr lang="en-GB" sz="1800" i="1" dirty="0">
                <a:solidFill>
                  <a:srgbClr val="2D83F4"/>
                </a:solidFill>
              </a:rPr>
              <a:t>Bars that represent the start (split-fork) or end (join) of concurrent activities,</a:t>
            </a:r>
          </a:p>
          <a:p>
            <a:pPr lvl="1" algn="just"/>
            <a:r>
              <a:rPr lang="en-GB" sz="1800" i="1" dirty="0">
                <a:solidFill>
                  <a:srgbClr val="2D83F4"/>
                </a:solidFill>
              </a:rPr>
              <a:t>A black circle, which represents the start (initial state) of the workflow,</a:t>
            </a:r>
          </a:p>
          <a:p>
            <a:pPr lvl="1" algn="just"/>
            <a:r>
              <a:rPr lang="en-GB" sz="1800" i="1" dirty="0">
                <a:solidFill>
                  <a:srgbClr val="2D83F4"/>
                </a:solidFill>
              </a:rPr>
              <a:t>An encircled black circle, which represents the end (final state), and</a:t>
            </a:r>
          </a:p>
          <a:p>
            <a:pPr lvl="1" algn="just"/>
            <a:r>
              <a:rPr lang="en-GB" sz="1800" i="1" dirty="0">
                <a:solidFill>
                  <a:srgbClr val="2D83F4"/>
                </a:solidFill>
              </a:rPr>
              <a:t>Arrows that run from the start towards the end and represent the order in which activities happen</a:t>
            </a:r>
            <a:r>
              <a:rPr lang="en-GB" i="1" dirty="0">
                <a:solidFill>
                  <a:srgbClr val="2D83F4"/>
                </a:solidFill>
              </a:rPr>
              <a:t>, </a:t>
            </a:r>
            <a:r>
              <a:rPr lang="en-GB" sz="1800" i="1" dirty="0">
                <a:solidFill>
                  <a:srgbClr val="2D83F4"/>
                </a:solidFill>
              </a:rPr>
              <a:t>they </a:t>
            </a:r>
            <a:r>
              <a:rPr lang="en-US" sz="1800" i="1" dirty="0">
                <a:solidFill>
                  <a:srgbClr val="2D83F4"/>
                </a:solidFill>
              </a:rPr>
              <a:t>do not show any message flow</a:t>
            </a:r>
            <a:r>
              <a:rPr lang="en-GB" sz="1800" dirty="0">
                <a:solidFill>
                  <a:srgbClr val="2D83F4"/>
                </a:solidFill>
              </a:rPr>
              <a:t>.</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7</a:t>
            </a:fld>
            <a:endParaRPr lang="en-US">
              <a:latin typeface="Calibri"/>
            </a:endParaRPr>
          </a:p>
        </p:txBody>
      </p:sp>
    </p:spTree>
    <p:extLst>
      <p:ext uri="{BB962C8B-B14F-4D97-AF65-F5344CB8AC3E}">
        <p14:creationId xmlns:p14="http://schemas.microsoft.com/office/powerpoint/2010/main" val="81479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Diagrams Overview - </a:t>
            </a:r>
            <a:r>
              <a:rPr lang="tr-TR" dirty="0"/>
              <a:t>7</a:t>
            </a:r>
          </a:p>
        </p:txBody>
      </p:sp>
      <p:pic>
        <p:nvPicPr>
          <p:cNvPr id="1126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573" y="1988840"/>
            <a:ext cx="7719827" cy="3865404"/>
          </a:xfrm>
          <a:prstGeom prst="rect">
            <a:avLst/>
          </a:prstGeom>
          <a:ln w="38100" cap="sq">
            <a:solidFill>
              <a:srgbClr val="000000"/>
            </a:solidFill>
            <a:prstDash val="solid"/>
            <a:miter lim="800000"/>
          </a:ln>
          <a:effectLst/>
          <a:extLst>
            <a:ext uri="{909E8E84-426E-40dd-AFC4-6F175D3DCCD1}">
              <a14:hiddenFill xmlns:a14="http://schemas.microsoft.com/office/drawing/2010/main" xmlns="">
                <a:solidFill>
                  <a:schemeClr val="accent1"/>
                </a:solidFill>
              </a14:hiddenFill>
            </a:ext>
          </a:extLst>
        </p:spPr>
      </p:pic>
      <p:sp>
        <p:nvSpPr>
          <p:cNvPr id="8" name="TextBox 7"/>
          <p:cNvSpPr txBox="1"/>
          <p:nvPr/>
        </p:nvSpPr>
        <p:spPr>
          <a:xfrm>
            <a:off x="3635896" y="2636913"/>
            <a:ext cx="1296144" cy="276999"/>
          </a:xfrm>
          <a:prstGeom prst="rect">
            <a:avLst/>
          </a:prstGeom>
          <a:noFill/>
        </p:spPr>
        <p:txBody>
          <a:bodyPr wrap="square" rtlCol="0">
            <a:spAutoFit/>
          </a:bodyPr>
          <a:lstStyle/>
          <a:p>
            <a:r>
              <a:rPr lang="en-GB" sz="1200" b="1" dirty="0"/>
              <a:t>Order Fulfilment</a:t>
            </a:r>
          </a:p>
        </p:txBody>
      </p:sp>
      <p:sp>
        <p:nvSpPr>
          <p:cNvPr id="10" name="TextBox 9"/>
          <p:cNvSpPr txBox="1"/>
          <p:nvPr/>
        </p:nvSpPr>
        <p:spPr>
          <a:xfrm>
            <a:off x="3419872" y="2060849"/>
            <a:ext cx="576064" cy="276999"/>
          </a:xfrm>
          <a:prstGeom prst="rect">
            <a:avLst/>
          </a:prstGeom>
          <a:noFill/>
        </p:spPr>
        <p:txBody>
          <a:bodyPr wrap="square" rtlCol="0">
            <a:spAutoFit/>
          </a:bodyPr>
          <a:lstStyle/>
          <a:p>
            <a:r>
              <a:rPr lang="en-GB" sz="1200" b="1" dirty="0"/>
              <a:t>Label</a:t>
            </a:r>
          </a:p>
        </p:txBody>
      </p:sp>
      <p:cxnSp>
        <p:nvCxnSpPr>
          <p:cNvPr id="12" name="Straight Arrow Connector 11"/>
          <p:cNvCxnSpPr>
            <a:stCxn id="10" idx="2"/>
            <a:endCxn id="8" idx="0"/>
          </p:cNvCxnSpPr>
          <p:nvPr/>
        </p:nvCxnSpPr>
        <p:spPr>
          <a:xfrm>
            <a:off x="3707904" y="2337848"/>
            <a:ext cx="576064" cy="299065"/>
          </a:xfrm>
          <a:prstGeom prst="straightConnector1">
            <a:avLst/>
          </a:prstGeom>
          <a:ln cap="flat">
            <a:solidFill>
              <a:srgbClr val="C40000"/>
            </a:solidFill>
            <a:round/>
            <a:tailEnd type="triangle"/>
          </a:ln>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8</a:t>
            </a:fld>
            <a:endParaRPr lang="en-US">
              <a:latin typeface="Calibri"/>
            </a:endParaRPr>
          </a:p>
        </p:txBody>
      </p:sp>
    </p:spTree>
    <p:extLst>
      <p:ext uri="{BB962C8B-B14F-4D97-AF65-F5344CB8AC3E}">
        <p14:creationId xmlns:p14="http://schemas.microsoft.com/office/powerpoint/2010/main" val="129107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Activities</a:t>
            </a:r>
          </a:p>
        </p:txBody>
      </p:sp>
      <p:sp>
        <p:nvSpPr>
          <p:cNvPr id="3" name="Content Placeholder 2"/>
          <p:cNvSpPr>
            <a:spLocks noGrp="1"/>
          </p:cNvSpPr>
          <p:nvPr>
            <p:ph idx="1"/>
          </p:nvPr>
        </p:nvSpPr>
        <p:spPr/>
        <p:txBody>
          <a:bodyPr>
            <a:normAutofit/>
          </a:bodyPr>
          <a:lstStyle/>
          <a:p>
            <a:pPr algn="just"/>
            <a:r>
              <a:rPr lang="en-US" sz="2000" dirty="0"/>
              <a:t>An activity is shown as a </a:t>
            </a:r>
            <a:r>
              <a:rPr lang="en-US" sz="2000" i="1" dirty="0">
                <a:solidFill>
                  <a:srgbClr val="2D83F4"/>
                </a:solidFill>
              </a:rPr>
              <a:t>round-cornered rectangle</a:t>
            </a:r>
            <a:r>
              <a:rPr lang="en-US" sz="2000" dirty="0"/>
              <a:t> enclosing all the </a:t>
            </a:r>
            <a:r>
              <a:rPr lang="en-US" sz="2000" i="1" dirty="0">
                <a:solidFill>
                  <a:schemeClr val="tx2">
                    <a:lumMod val="60000"/>
                    <a:lumOff val="40000"/>
                  </a:schemeClr>
                </a:solidFill>
              </a:rPr>
              <a:t>actions, control flows </a:t>
            </a:r>
            <a:r>
              <a:rPr lang="en-US" sz="2000" dirty="0"/>
              <a:t>and </a:t>
            </a:r>
            <a:r>
              <a:rPr lang="en-US" sz="2000" i="1" dirty="0">
                <a:solidFill>
                  <a:srgbClr val="2D83F4"/>
                </a:solidFill>
              </a:rPr>
              <a:t>other elements (object, object flows, etc.) </a:t>
            </a:r>
            <a:r>
              <a:rPr lang="en-US" sz="2000" dirty="0"/>
              <a:t>that make up the activity.</a:t>
            </a:r>
          </a:p>
          <a:p>
            <a:pPr algn="just"/>
            <a:endParaRPr lang="en-GB" sz="2000" dirty="0">
              <a:solidFill>
                <a:srgbClr val="2D83F4"/>
              </a:solidFill>
            </a:endParaRPr>
          </a:p>
          <a:p>
            <a:pPr algn="just"/>
            <a:r>
              <a:rPr lang="en-GB" sz="2000" dirty="0">
                <a:solidFill>
                  <a:srgbClr val="000000"/>
                </a:solidFill>
              </a:rPr>
              <a:t>Inside the activity, a number of actions are linked by activity edges to describe a workflow. </a:t>
            </a:r>
          </a:p>
          <a:p>
            <a:pPr algn="just"/>
            <a:endParaRPr lang="en-GB" sz="2000" dirty="0">
              <a:solidFill>
                <a:srgbClr val="2D83F4"/>
              </a:solidFill>
            </a:endParaRPr>
          </a:p>
          <a:p>
            <a:pPr algn="just"/>
            <a:r>
              <a:rPr lang="en-GB" sz="2000" dirty="0">
                <a:solidFill>
                  <a:srgbClr val="2D83F4"/>
                </a:solidFill>
              </a:rPr>
              <a:t>The word “activity” is often mistakenly used instead of “action” to describe a step in an activity diagram, but they are not the same. </a:t>
            </a:r>
          </a:p>
          <a:p>
            <a:pPr lvl="1" algn="just"/>
            <a:r>
              <a:rPr lang="en-GB" sz="1800" i="1" dirty="0">
                <a:solidFill>
                  <a:srgbClr val="2D83F4"/>
                </a:solidFill>
              </a:rPr>
              <a:t>Washing a car is an activity. This activity consists of some steps, such as lather, rinse and dry, which are called as actions.</a:t>
            </a: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9</a:t>
            </a:fld>
            <a:endParaRPr lang="en-US">
              <a:latin typeface="Calibri"/>
            </a:endParaRPr>
          </a:p>
        </p:txBody>
      </p:sp>
    </p:spTree>
    <p:extLst>
      <p:ext uri="{BB962C8B-B14F-4D97-AF65-F5344CB8AC3E}">
        <p14:creationId xmlns:p14="http://schemas.microsoft.com/office/powerpoint/2010/main" val="2998868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2793</TotalTime>
  <Words>4503</Words>
  <Application>Microsoft Office PowerPoint</Application>
  <PresentationFormat>Ekran Gösterisi (4:3)</PresentationFormat>
  <Paragraphs>493</Paragraphs>
  <Slides>33</Slides>
  <Notes>27</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33</vt:i4>
      </vt:variant>
    </vt:vector>
  </HeadingPairs>
  <TitlesOfParts>
    <vt:vector size="37" baseType="lpstr">
      <vt:lpstr>Arial</vt:lpstr>
      <vt:lpstr>Calibri</vt:lpstr>
      <vt:lpstr>Cambria</vt:lpstr>
      <vt:lpstr>Adjacency</vt:lpstr>
      <vt:lpstr>Activity Diagrams</vt:lpstr>
      <vt:lpstr>Activity Diagrams Overview</vt:lpstr>
      <vt:lpstr>Activity Diagrams Overview - 2</vt:lpstr>
      <vt:lpstr>Activity Diagrams Overview - 3</vt:lpstr>
      <vt:lpstr>Activity Diagrams Overview - 4</vt:lpstr>
      <vt:lpstr>Activity Diagrams Overview - 5</vt:lpstr>
      <vt:lpstr>Activity Diagrams Overview - 6</vt:lpstr>
      <vt:lpstr>Activity Diagrams Overview - 7</vt:lpstr>
      <vt:lpstr>Activities</vt:lpstr>
      <vt:lpstr>Activities - 2</vt:lpstr>
      <vt:lpstr>Actions</vt:lpstr>
      <vt:lpstr>Actions - 2</vt:lpstr>
      <vt:lpstr>Objects</vt:lpstr>
      <vt:lpstr>Edges (Flows) </vt:lpstr>
      <vt:lpstr>Control and Object Flow (Edge)</vt:lpstr>
      <vt:lpstr>Parameter Nodes</vt:lpstr>
      <vt:lpstr>Activity Initial, Final and Flow Final Nodes</vt:lpstr>
      <vt:lpstr>Decision and Merge Nodes</vt:lpstr>
      <vt:lpstr>Decision and Merge Nodes - 2</vt:lpstr>
      <vt:lpstr>Fork and Join Nodes</vt:lpstr>
      <vt:lpstr>Fork and Join Nodes - 2</vt:lpstr>
      <vt:lpstr>Fork and Join Nodes - 3</vt:lpstr>
      <vt:lpstr>Calling Other Activities</vt:lpstr>
      <vt:lpstr>Calling Other Activities - 2</vt:lpstr>
      <vt:lpstr>Explanation of the Previous Diagram</vt:lpstr>
      <vt:lpstr>Swim Lanes (Activity Partition)</vt:lpstr>
      <vt:lpstr>Swim Lanes (Activity Partition) - 2</vt:lpstr>
      <vt:lpstr>Wrong Notation of Swim Lanes</vt:lpstr>
      <vt:lpstr>Vertical and Horizontal Swim Lanes</vt:lpstr>
      <vt:lpstr>Swim Lane Features</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Diagrams</dc:title>
  <dc:creator>Mustafa Büyükkeçeci</dc:creator>
  <cp:lastModifiedBy>Aybüke Keçeci</cp:lastModifiedBy>
  <cp:revision>253</cp:revision>
  <cp:lastPrinted>2011-11-30T17:53:23Z</cp:lastPrinted>
  <dcterms:created xsi:type="dcterms:W3CDTF">2010-02-20T15:28:56Z</dcterms:created>
  <dcterms:modified xsi:type="dcterms:W3CDTF">2023-10-10T13:43:45Z</dcterms:modified>
</cp:coreProperties>
</file>