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57" r:id="rId2"/>
    <p:sldId id="258" r:id="rId3"/>
    <p:sldId id="259" r:id="rId4"/>
    <p:sldId id="261" r:id="rId5"/>
    <p:sldId id="286" r:id="rId6"/>
    <p:sldId id="263" r:id="rId7"/>
    <p:sldId id="262" r:id="rId8"/>
    <p:sldId id="266" r:id="rId9"/>
    <p:sldId id="267" r:id="rId10"/>
    <p:sldId id="264" r:id="rId11"/>
    <p:sldId id="279" r:id="rId12"/>
    <p:sldId id="284" r:id="rId13"/>
    <p:sldId id="282" r:id="rId14"/>
    <p:sldId id="280" r:id="rId15"/>
    <p:sldId id="281" r:id="rId16"/>
    <p:sldId id="283" r:id="rId17"/>
    <p:sldId id="289" r:id="rId18"/>
    <p:sldId id="269" r:id="rId19"/>
    <p:sldId id="288" r:id="rId20"/>
    <p:sldId id="290" r:id="rId21"/>
    <p:sldId id="292" r:id="rId22"/>
    <p:sldId id="293" r:id="rId23"/>
    <p:sldId id="277" r:id="rId24"/>
    <p:sldId id="278"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1845" autoAdjust="0"/>
  </p:normalViewPr>
  <p:slideViewPr>
    <p:cSldViewPr snapToGrid="0" snapToObjects="1">
      <p:cViewPr varScale="1">
        <p:scale>
          <a:sx n="71" d="100"/>
          <a:sy n="71" d="100"/>
        </p:scale>
        <p:origin x="15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5E3299-63ED-D245-AAB1-45048EDB8F3F}" type="datetimeFigureOut">
              <a:rPr lang="en-US" smtClean="0"/>
              <a:pPr/>
              <a:t>11/6/2023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C258D1-6209-1542-97A3-0EFE1997D359}" type="slidenum">
              <a:rPr lang="en-US" smtClean="0"/>
              <a:pPr/>
              <a:t>‹#›</a:t>
            </a:fld>
            <a:endParaRPr lang="en-US"/>
          </a:p>
        </p:txBody>
      </p:sp>
    </p:spTree>
    <p:extLst>
      <p:ext uri="{BB962C8B-B14F-4D97-AF65-F5344CB8AC3E}">
        <p14:creationId xmlns:p14="http://schemas.microsoft.com/office/powerpoint/2010/main" val="1826860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FC282-1FF4-4F4C-8C63-286557462113}" type="datetimeFigureOut">
              <a:rPr lang="en-US" smtClean="0"/>
              <a:pPr/>
              <a:t>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9A5931-B4EA-6340-8E59-5E3E4CCE64A0}" type="slidenum">
              <a:rPr lang="en-US" smtClean="0"/>
              <a:pPr/>
              <a:t>‹#›</a:t>
            </a:fld>
            <a:endParaRPr lang="en-US"/>
          </a:p>
        </p:txBody>
      </p:sp>
    </p:spTree>
    <p:extLst>
      <p:ext uri="{BB962C8B-B14F-4D97-AF65-F5344CB8AC3E}">
        <p14:creationId xmlns:p14="http://schemas.microsoft.com/office/powerpoint/2010/main" val="41803449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9A5931-B4EA-6340-8E59-5E3E4CCE64A0}" type="slidenum">
              <a:rPr lang="en-US" smtClean="0"/>
              <a:pPr/>
              <a:t>2</a:t>
            </a:fld>
            <a:endParaRPr lang="en-US"/>
          </a:p>
        </p:txBody>
      </p:sp>
    </p:spTree>
    <p:extLst>
      <p:ext uri="{BB962C8B-B14F-4D97-AF65-F5344CB8AC3E}">
        <p14:creationId xmlns:p14="http://schemas.microsoft.com/office/powerpoint/2010/main" val="293854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11</a:t>
            </a:fld>
            <a:endParaRPr lang="en-US"/>
          </a:p>
        </p:txBody>
      </p:sp>
    </p:spTree>
    <p:extLst>
      <p:ext uri="{BB962C8B-B14F-4D97-AF65-F5344CB8AC3E}">
        <p14:creationId xmlns:p14="http://schemas.microsoft.com/office/powerpoint/2010/main" val="1537568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12</a:t>
            </a:fld>
            <a:endParaRPr lang="en-US"/>
          </a:p>
        </p:txBody>
      </p:sp>
    </p:spTree>
    <p:extLst>
      <p:ext uri="{BB962C8B-B14F-4D97-AF65-F5344CB8AC3E}">
        <p14:creationId xmlns:p14="http://schemas.microsoft.com/office/powerpoint/2010/main" val="135537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13</a:t>
            </a:fld>
            <a:endParaRPr lang="en-US"/>
          </a:p>
        </p:txBody>
      </p:sp>
    </p:spTree>
    <p:extLst>
      <p:ext uri="{BB962C8B-B14F-4D97-AF65-F5344CB8AC3E}">
        <p14:creationId xmlns:p14="http://schemas.microsoft.com/office/powerpoint/2010/main" val="2615066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14</a:t>
            </a:fld>
            <a:endParaRPr lang="en-US"/>
          </a:p>
        </p:txBody>
      </p:sp>
    </p:spTree>
    <p:extLst>
      <p:ext uri="{BB962C8B-B14F-4D97-AF65-F5344CB8AC3E}">
        <p14:creationId xmlns:p14="http://schemas.microsoft.com/office/powerpoint/2010/main" val="3167701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15</a:t>
            </a:fld>
            <a:endParaRPr lang="en-US"/>
          </a:p>
        </p:txBody>
      </p:sp>
    </p:spTree>
    <p:extLst>
      <p:ext uri="{BB962C8B-B14F-4D97-AF65-F5344CB8AC3E}">
        <p14:creationId xmlns:p14="http://schemas.microsoft.com/office/powerpoint/2010/main" val="2875776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16</a:t>
            </a:fld>
            <a:endParaRPr lang="en-US"/>
          </a:p>
        </p:txBody>
      </p:sp>
    </p:spTree>
    <p:extLst>
      <p:ext uri="{BB962C8B-B14F-4D97-AF65-F5344CB8AC3E}">
        <p14:creationId xmlns:p14="http://schemas.microsoft.com/office/powerpoint/2010/main" val="486822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19</a:t>
            </a:fld>
            <a:endParaRPr lang="en-US"/>
          </a:p>
        </p:txBody>
      </p:sp>
    </p:spTree>
    <p:extLst>
      <p:ext uri="{BB962C8B-B14F-4D97-AF65-F5344CB8AC3E}">
        <p14:creationId xmlns:p14="http://schemas.microsoft.com/office/powerpoint/2010/main" val="2123096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20</a:t>
            </a:fld>
            <a:endParaRPr lang="en-US"/>
          </a:p>
        </p:txBody>
      </p:sp>
    </p:spTree>
    <p:extLst>
      <p:ext uri="{BB962C8B-B14F-4D97-AF65-F5344CB8AC3E}">
        <p14:creationId xmlns:p14="http://schemas.microsoft.com/office/powerpoint/2010/main" val="131286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21</a:t>
            </a:fld>
            <a:endParaRPr lang="en-US"/>
          </a:p>
        </p:txBody>
      </p:sp>
    </p:spTree>
    <p:extLst>
      <p:ext uri="{BB962C8B-B14F-4D97-AF65-F5344CB8AC3E}">
        <p14:creationId xmlns:p14="http://schemas.microsoft.com/office/powerpoint/2010/main" val="95698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22</a:t>
            </a:fld>
            <a:endParaRPr lang="en-US"/>
          </a:p>
        </p:txBody>
      </p:sp>
    </p:spTree>
    <p:extLst>
      <p:ext uri="{BB962C8B-B14F-4D97-AF65-F5344CB8AC3E}">
        <p14:creationId xmlns:p14="http://schemas.microsoft.com/office/powerpoint/2010/main" val="1865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3</a:t>
            </a:fld>
            <a:endParaRPr lang="en-US"/>
          </a:p>
        </p:txBody>
      </p:sp>
    </p:spTree>
    <p:extLst>
      <p:ext uri="{BB962C8B-B14F-4D97-AF65-F5344CB8AC3E}">
        <p14:creationId xmlns:p14="http://schemas.microsoft.com/office/powerpoint/2010/main" val="3665517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23</a:t>
            </a:fld>
            <a:endParaRPr lang="en-US"/>
          </a:p>
        </p:txBody>
      </p:sp>
    </p:spTree>
    <p:extLst>
      <p:ext uri="{BB962C8B-B14F-4D97-AF65-F5344CB8AC3E}">
        <p14:creationId xmlns:p14="http://schemas.microsoft.com/office/powerpoint/2010/main" val="2044995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24</a:t>
            </a:fld>
            <a:endParaRPr lang="en-US"/>
          </a:p>
        </p:txBody>
      </p:sp>
    </p:spTree>
    <p:extLst>
      <p:ext uri="{BB962C8B-B14F-4D97-AF65-F5344CB8AC3E}">
        <p14:creationId xmlns:p14="http://schemas.microsoft.com/office/powerpoint/2010/main" val="3161494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25</a:t>
            </a:fld>
            <a:endParaRPr lang="en-US"/>
          </a:p>
        </p:txBody>
      </p:sp>
    </p:spTree>
    <p:extLst>
      <p:ext uri="{BB962C8B-B14F-4D97-AF65-F5344CB8AC3E}">
        <p14:creationId xmlns:p14="http://schemas.microsoft.com/office/powerpoint/2010/main" val="287845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4</a:t>
            </a:fld>
            <a:endParaRPr lang="en-US"/>
          </a:p>
        </p:txBody>
      </p:sp>
    </p:spTree>
    <p:extLst>
      <p:ext uri="{BB962C8B-B14F-4D97-AF65-F5344CB8AC3E}">
        <p14:creationId xmlns:p14="http://schemas.microsoft.com/office/powerpoint/2010/main" val="346742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5</a:t>
            </a:fld>
            <a:endParaRPr lang="en-US"/>
          </a:p>
        </p:txBody>
      </p:sp>
    </p:spTree>
    <p:extLst>
      <p:ext uri="{BB962C8B-B14F-4D97-AF65-F5344CB8AC3E}">
        <p14:creationId xmlns:p14="http://schemas.microsoft.com/office/powerpoint/2010/main" val="406735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6</a:t>
            </a:fld>
            <a:endParaRPr lang="en-US"/>
          </a:p>
        </p:txBody>
      </p:sp>
    </p:spTree>
    <p:extLst>
      <p:ext uri="{BB962C8B-B14F-4D97-AF65-F5344CB8AC3E}">
        <p14:creationId xmlns:p14="http://schemas.microsoft.com/office/powerpoint/2010/main" val="23137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7</a:t>
            </a:fld>
            <a:endParaRPr lang="en-US"/>
          </a:p>
        </p:txBody>
      </p:sp>
    </p:spTree>
    <p:extLst>
      <p:ext uri="{BB962C8B-B14F-4D97-AF65-F5344CB8AC3E}">
        <p14:creationId xmlns:p14="http://schemas.microsoft.com/office/powerpoint/2010/main" val="386544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8</a:t>
            </a:fld>
            <a:endParaRPr lang="en-US"/>
          </a:p>
        </p:txBody>
      </p:sp>
    </p:spTree>
    <p:extLst>
      <p:ext uri="{BB962C8B-B14F-4D97-AF65-F5344CB8AC3E}">
        <p14:creationId xmlns:p14="http://schemas.microsoft.com/office/powerpoint/2010/main" val="436789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9</a:t>
            </a:fld>
            <a:endParaRPr lang="en-US"/>
          </a:p>
        </p:txBody>
      </p:sp>
    </p:spTree>
    <p:extLst>
      <p:ext uri="{BB962C8B-B14F-4D97-AF65-F5344CB8AC3E}">
        <p14:creationId xmlns:p14="http://schemas.microsoft.com/office/powerpoint/2010/main" val="151767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A9A5931-B4EA-6340-8E59-5E3E4CCE64A0}" type="slidenum">
              <a:rPr lang="en-US" smtClean="0"/>
              <a:pPr/>
              <a:t>10</a:t>
            </a:fld>
            <a:endParaRPr lang="en-US"/>
          </a:p>
        </p:txBody>
      </p:sp>
    </p:spTree>
    <p:extLst>
      <p:ext uri="{BB962C8B-B14F-4D97-AF65-F5344CB8AC3E}">
        <p14:creationId xmlns:p14="http://schemas.microsoft.com/office/powerpoint/2010/main" val="192123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9F2F5E10-5301-4EE6-90D2-A6C4A3F62BED}"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90683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12854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14985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56283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a:solidFill>
                  <a:srgbClr val="C6E7FC"/>
                </a:solidFill>
                <a:latin typeface="Calibri"/>
              </a:rPr>
              <a:t>Unified Modeling Language</a:t>
            </a: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3755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67967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8" name="Footer Placeholder 7"/>
          <p:cNvSpPr>
            <a:spLocks noGrp="1"/>
          </p:cNvSpPr>
          <p:nvPr>
            <p:ph type="ftr" sz="quarter" idx="11"/>
          </p:nvPr>
        </p:nvSpPr>
        <p:spPr/>
        <p:txBody>
          <a:bodyPr/>
          <a:lstStyle/>
          <a:p>
            <a:r>
              <a:rPr lang="en-US">
                <a:solidFill>
                  <a:srgbClr val="C6E7FC"/>
                </a:solidFill>
                <a:latin typeface="Calibri"/>
              </a:rPr>
              <a:t>Unified Modeling Language</a:t>
            </a:r>
          </a:p>
        </p:txBody>
      </p:sp>
      <p:sp>
        <p:nvSpPr>
          <p:cNvPr id="9" name="Slide Number Placeholder 8"/>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453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913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3" name="Footer Placeholder 2"/>
          <p:cNvSpPr>
            <a:spLocks noGrp="1"/>
          </p:cNvSpPr>
          <p:nvPr>
            <p:ph type="ftr" sz="quarter" idx="11"/>
          </p:nvPr>
        </p:nvSpPr>
        <p:spPr/>
        <p:txBody>
          <a:bodyPr/>
          <a:lstStyle/>
          <a:p>
            <a:r>
              <a:rPr lang="en-US">
                <a:solidFill>
                  <a:srgbClr val="C6E7FC"/>
                </a:solidFill>
                <a:latin typeface="Calibri"/>
              </a:rPr>
              <a:t>Unified Modeling Language</a:t>
            </a: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35588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949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tr-TR">
                <a:solidFill>
                  <a:srgbClr val="C6E7FC"/>
                </a:solidFill>
                <a:latin typeface="Calibri"/>
              </a:rPr>
              <a:t>7/20/13</a:t>
            </a:r>
            <a:endParaRPr lang="en-US">
              <a:solidFill>
                <a:srgbClr val="C6E7FC"/>
              </a:solidFill>
              <a:latin typeface="Calibri"/>
            </a:endParaRPr>
          </a:p>
        </p:txBody>
      </p:sp>
      <p:sp>
        <p:nvSpPr>
          <p:cNvPr id="9" name="Slide Number Placeholder 8"/>
          <p:cNvSpPr>
            <a:spLocks noGrp="1"/>
          </p:cNvSpPr>
          <p:nvPr>
            <p:ph type="sldNum" sz="quarter" idx="11"/>
          </p:nvPr>
        </p:nvSpPr>
        <p:spPr/>
        <p:txBody>
          <a:bodyPr/>
          <a:lstStyle/>
          <a:p>
            <a:fld id="{4A822907-8A9D-4F6B-98F6-913902AD56B5}" type="slidenum">
              <a:rPr lang="en-US" smtClean="0">
                <a:latin typeface="Calibri"/>
              </a:rPr>
              <a:pPr/>
              <a:t>‹#›</a:t>
            </a:fld>
            <a:endParaRPr lang="en-US">
              <a:latin typeface="Calibri"/>
            </a:endParaRPr>
          </a:p>
        </p:txBody>
      </p:sp>
      <p:sp>
        <p:nvSpPr>
          <p:cNvPr id="10" name="Footer Placeholder 9"/>
          <p:cNvSpPr>
            <a:spLocks noGrp="1"/>
          </p:cNvSpPr>
          <p:nvPr>
            <p:ph type="ftr" sz="quarter" idx="12"/>
          </p:nvPr>
        </p:nvSpPr>
        <p:spPr/>
        <p:txBody>
          <a:bodyPr/>
          <a:lstStyle/>
          <a:p>
            <a:r>
              <a:rPr lang="en-US">
                <a:solidFill>
                  <a:srgbClr val="C6E7FC"/>
                </a:solidFill>
                <a:latin typeface="Calibri"/>
              </a:rPr>
              <a:t>Unified Modeling Language</a:t>
            </a:r>
          </a:p>
        </p:txBody>
      </p:sp>
    </p:spTree>
    <p:extLst>
      <p:ext uri="{BB962C8B-B14F-4D97-AF65-F5344CB8AC3E}">
        <p14:creationId xmlns:p14="http://schemas.microsoft.com/office/powerpoint/2010/main" val="137062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A822907-8A9D-4F6B-98F6-913902AD56B5}" type="slidenum">
              <a:rPr lang="en-US" smtClean="0">
                <a:latin typeface="Calibri"/>
              </a:rPr>
              <a:pPr/>
              <a:t>‹#›</a:t>
            </a:fld>
            <a:endParaRPr lang="en-US">
              <a:latin typeface="Calibri"/>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a:solidFill>
                  <a:srgbClr val="C6E7FC"/>
                </a:solidFill>
                <a:latin typeface="Calibri"/>
              </a:rPr>
              <a:t>Unified Modeling Language</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tr-TR">
                <a:solidFill>
                  <a:srgbClr val="C6E7FC"/>
                </a:solidFill>
                <a:latin typeface="Calibri"/>
              </a:rPr>
              <a:t>7/20/13</a:t>
            </a:r>
            <a:endParaRPr lang="en-US">
              <a:solidFill>
                <a:srgbClr val="C6E7FC"/>
              </a:solidFill>
              <a:latin typeface="Calibri"/>
            </a:endParaRPr>
          </a:p>
        </p:txBody>
      </p:sp>
    </p:spTree>
    <p:extLst>
      <p:ext uri="{BB962C8B-B14F-4D97-AF65-F5344CB8AC3E}">
        <p14:creationId xmlns:p14="http://schemas.microsoft.com/office/powerpoint/2010/main" val="2460517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sz="5000" dirty="0">
                <a:solidFill>
                  <a:srgbClr val="06436B"/>
                </a:solidFill>
              </a:rPr>
              <a:t>Use Case Specifications</a:t>
            </a:r>
            <a:br>
              <a:rPr lang="en-US" sz="5000" dirty="0">
                <a:solidFill>
                  <a:srgbClr val="06436B"/>
                </a:solidFill>
              </a:rPr>
            </a:br>
            <a:r>
              <a:rPr lang="en-US" sz="4000" dirty="0">
                <a:solidFill>
                  <a:srgbClr val="06436B"/>
                </a:solidFill>
              </a:rPr>
              <a:t>(Use Case Descriptions/Scenario)</a:t>
            </a:r>
          </a:p>
        </p:txBody>
      </p:sp>
      <p:sp>
        <p:nvSpPr>
          <p:cNvPr id="3" name="Subtitle 2"/>
          <p:cNvSpPr>
            <a:spLocks noGrp="1"/>
          </p:cNvSpPr>
          <p:nvPr>
            <p:ph type="subTitle" idx="1"/>
          </p:nvPr>
        </p:nvSpPr>
        <p:spPr/>
        <p:txBody>
          <a:bodyPr anchor="b">
            <a:normAutofit/>
          </a:bodyPr>
          <a:lstStyle/>
          <a:p>
            <a:pPr lvl="0">
              <a:buClr>
                <a:srgbClr val="31B6FD"/>
              </a:buClr>
            </a:pPr>
            <a:endParaRPr lang="en-US" sz="1200"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9F2F5E10-5301-4EE6-90D2-A6C4A3F62BED}" type="slidenum">
              <a:rPr lang="en-US" smtClean="0">
                <a:latin typeface="Calibri"/>
              </a:rPr>
              <a:pPr/>
              <a:t>1</a:t>
            </a:fld>
            <a:endParaRPr lang="en-US">
              <a:latin typeface="Calibri"/>
            </a:endParaRPr>
          </a:p>
        </p:txBody>
      </p:sp>
    </p:spTree>
    <p:extLst>
      <p:ext uri="{BB962C8B-B14F-4D97-AF65-F5344CB8AC3E}">
        <p14:creationId xmlns:p14="http://schemas.microsoft.com/office/powerpoint/2010/main" val="161469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Events</a:t>
            </a:r>
          </a:p>
        </p:txBody>
      </p:sp>
      <p:sp>
        <p:nvSpPr>
          <p:cNvPr id="3" name="Content Placeholder 2"/>
          <p:cNvSpPr>
            <a:spLocks noGrp="1"/>
          </p:cNvSpPr>
          <p:nvPr>
            <p:ph idx="1"/>
          </p:nvPr>
        </p:nvSpPr>
        <p:spPr/>
        <p:txBody>
          <a:bodyPr/>
          <a:lstStyle/>
          <a:p>
            <a:pPr algn="just"/>
            <a:r>
              <a:rPr lang="en-US" sz="2000" dirty="0"/>
              <a:t>Use case descriptions always include a highway and may contain both variants and exceptions.</a:t>
            </a:r>
          </a:p>
          <a:p>
            <a:pPr algn="just"/>
            <a:endParaRPr lang="en-US" sz="2000" dirty="0"/>
          </a:p>
          <a:p>
            <a:pPr algn="just"/>
            <a:r>
              <a:rPr lang="en-US" sz="2000" dirty="0"/>
              <a:t>The highway describes:</a:t>
            </a:r>
          </a:p>
          <a:p>
            <a:pPr lvl="1" algn="just"/>
            <a:r>
              <a:rPr lang="en-US" i="1" dirty="0">
                <a:solidFill>
                  <a:srgbClr val="2D83F4"/>
                </a:solidFill>
              </a:rPr>
              <a:t>The way the use case is typically run through</a:t>
            </a:r>
            <a:r>
              <a:rPr lang="tr-TR" i="1" dirty="0">
                <a:solidFill>
                  <a:srgbClr val="2D83F4"/>
                </a:solidFill>
              </a:rPr>
              <a:t>.</a:t>
            </a:r>
            <a:endParaRPr lang="en-US" i="1" dirty="0">
              <a:solidFill>
                <a:srgbClr val="2D83F4"/>
              </a:solidFill>
            </a:endParaRPr>
          </a:p>
          <a:p>
            <a:pPr algn="just"/>
            <a:r>
              <a:rPr lang="en-US" sz="2000" dirty="0"/>
              <a:t>Variants describe:</a:t>
            </a:r>
          </a:p>
          <a:p>
            <a:pPr lvl="1" algn="just"/>
            <a:r>
              <a:rPr lang="en-US" i="1" dirty="0">
                <a:solidFill>
                  <a:srgbClr val="2D83F4"/>
                </a:solidFill>
              </a:rPr>
              <a:t>Alternative ways the use case may be run through.</a:t>
            </a:r>
          </a:p>
          <a:p>
            <a:pPr lvl="1" algn="just"/>
            <a:r>
              <a:rPr lang="en-US" i="1" dirty="0">
                <a:solidFill>
                  <a:srgbClr val="2D83F4"/>
                </a:solidFill>
              </a:rPr>
              <a:t>The highway and variants can be equally important.</a:t>
            </a:r>
          </a:p>
          <a:p>
            <a:pPr lvl="1" algn="just"/>
            <a:r>
              <a:rPr lang="en-US" i="1" dirty="0">
                <a:solidFill>
                  <a:srgbClr val="2D83F4"/>
                </a:solidFill>
              </a:rPr>
              <a:t>Start and end conditions will be common with the highways.</a:t>
            </a:r>
          </a:p>
          <a:p>
            <a:pPr algn="just"/>
            <a:r>
              <a:rPr lang="en-US" sz="2000" dirty="0"/>
              <a:t>Exceptions describe:</a:t>
            </a:r>
          </a:p>
          <a:p>
            <a:pPr lvl="1" algn="just"/>
            <a:r>
              <a:rPr lang="en-US" i="1" dirty="0">
                <a:solidFill>
                  <a:srgbClr val="2D83F4"/>
                </a:solidFill>
              </a:rPr>
              <a:t>Events that cause failure to perform use case as described.</a:t>
            </a:r>
          </a:p>
          <a:p>
            <a:endParaRPr lang="en-US" dirty="0"/>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10</a:t>
            </a:fld>
            <a:endParaRPr lang="en-US">
              <a:latin typeface="Calibri"/>
            </a:endParaRPr>
          </a:p>
        </p:txBody>
      </p:sp>
    </p:spTree>
    <p:extLst>
      <p:ext uri="{BB962C8B-B14F-4D97-AF65-F5344CB8AC3E}">
        <p14:creationId xmlns:p14="http://schemas.microsoft.com/office/powerpoint/2010/main" val="394415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(Normal) Flow (Path)</a:t>
            </a:r>
          </a:p>
        </p:txBody>
      </p:sp>
      <p:sp>
        <p:nvSpPr>
          <p:cNvPr id="3" name="Content Placeholder 2"/>
          <p:cNvSpPr>
            <a:spLocks noGrp="1"/>
          </p:cNvSpPr>
          <p:nvPr>
            <p:ph idx="1"/>
          </p:nvPr>
        </p:nvSpPr>
        <p:spPr/>
        <p:txBody>
          <a:bodyPr>
            <a:normAutofit/>
          </a:bodyPr>
          <a:lstStyle/>
          <a:p>
            <a:pPr algn="just"/>
            <a:r>
              <a:rPr lang="en-US" sz="2000" dirty="0"/>
              <a:t>The basic flow describes </a:t>
            </a:r>
            <a:r>
              <a:rPr lang="en-US" sz="2000" i="1" dirty="0">
                <a:solidFill>
                  <a:schemeClr val="tx2">
                    <a:lumMod val="60000"/>
                    <a:lumOff val="40000"/>
                  </a:schemeClr>
                </a:solidFill>
              </a:rPr>
              <a:t>the typical, the most frequent, the shortest</a:t>
            </a:r>
            <a:r>
              <a:rPr lang="en-US" sz="2000" dirty="0"/>
              <a:t> and</a:t>
            </a:r>
            <a:r>
              <a:rPr lang="en-US" sz="2000" i="1" dirty="0">
                <a:solidFill>
                  <a:schemeClr val="tx2">
                    <a:lumMod val="60000"/>
                    <a:lumOff val="40000"/>
                  </a:schemeClr>
                </a:solidFill>
              </a:rPr>
              <a:t> the simplest</a:t>
            </a:r>
            <a:r>
              <a:rPr lang="en-US" sz="2000" dirty="0"/>
              <a:t> way possible to achieve the use case’s observable value.</a:t>
            </a:r>
          </a:p>
          <a:p>
            <a:pPr algn="just"/>
            <a:endParaRPr lang="en-US" sz="2000" dirty="0"/>
          </a:p>
          <a:p>
            <a:pPr marL="342900" lvl="1" algn="just">
              <a:buClr>
                <a:schemeClr val="accent1"/>
              </a:buClr>
            </a:pPr>
            <a:r>
              <a:rPr lang="en-US" dirty="0"/>
              <a:t>The basic flow of events should cover </a:t>
            </a:r>
            <a:r>
              <a:rPr lang="en-US" i="1" dirty="0">
                <a:solidFill>
                  <a:schemeClr val="tx2">
                    <a:lumMod val="60000"/>
                    <a:lumOff val="40000"/>
                  </a:schemeClr>
                </a:solidFill>
              </a:rPr>
              <a:t>what normally happens</a:t>
            </a:r>
            <a:r>
              <a:rPr lang="en-US" dirty="0"/>
              <a:t> </a:t>
            </a:r>
            <a:r>
              <a:rPr lang="en-US" i="1" dirty="0">
                <a:solidFill>
                  <a:schemeClr val="tx2">
                    <a:lumMod val="60000"/>
                    <a:lumOff val="40000"/>
                  </a:schemeClr>
                </a:solidFill>
              </a:rPr>
              <a:t>(everything goes right – no alternatives, no exceptions)</a:t>
            </a:r>
            <a:r>
              <a:rPr lang="en-US" dirty="0"/>
              <a:t> when the use case is performed. </a:t>
            </a:r>
          </a:p>
          <a:p>
            <a:pPr marL="342900" lvl="2" algn="just">
              <a:buClr>
                <a:schemeClr val="accent1"/>
              </a:buClr>
            </a:pPr>
            <a:endParaRPr lang="en-US" sz="2000" dirty="0"/>
          </a:p>
          <a:p>
            <a:pPr marL="342900" lvl="2" algn="just">
              <a:buClr>
                <a:schemeClr val="accent1"/>
              </a:buClr>
            </a:pPr>
            <a:r>
              <a:rPr lang="en-US" sz="2000" dirty="0"/>
              <a:t>It enumerates actions performed by </a:t>
            </a:r>
            <a:r>
              <a:rPr lang="en-US" sz="2000" i="1" dirty="0">
                <a:solidFill>
                  <a:schemeClr val="tx2">
                    <a:lumMod val="60000"/>
                    <a:lumOff val="40000"/>
                  </a:schemeClr>
                </a:solidFill>
              </a:rPr>
              <a:t>a participating actor </a:t>
            </a:r>
            <a:r>
              <a:rPr lang="en-US" sz="2000" dirty="0"/>
              <a:t>or </a:t>
            </a:r>
            <a:r>
              <a:rPr lang="en-US" sz="2000" i="1" dirty="0">
                <a:solidFill>
                  <a:schemeClr val="tx2">
                    <a:lumMod val="60000"/>
                    <a:lumOff val="40000"/>
                  </a:schemeClr>
                </a:solidFill>
              </a:rPr>
              <a:t>a system</a:t>
            </a:r>
            <a:r>
              <a:rPr lang="en-US" sz="2000" dirty="0"/>
              <a:t> to accomplish goal.</a:t>
            </a:r>
          </a:p>
          <a:p>
            <a:pPr marL="342900" lvl="2" algn="just">
              <a:buClr>
                <a:schemeClr val="accent1"/>
              </a:buClr>
            </a:pPr>
            <a:endParaRPr lang="en-US" sz="2000" dirty="0"/>
          </a:p>
          <a:p>
            <a:pPr marL="342900" lvl="2" algn="just">
              <a:buClr>
                <a:schemeClr val="accent1"/>
              </a:buClr>
            </a:pPr>
            <a:r>
              <a:rPr lang="en-US" sz="2000" dirty="0"/>
              <a:t>This is the path taken by most of the users most of the time.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11</a:t>
            </a:fld>
            <a:endParaRPr lang="en-US">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(Normal) Flow (Path)</a:t>
            </a:r>
            <a:r>
              <a:rPr lang="tr-TR" dirty="0"/>
              <a:t> - 2</a:t>
            </a:r>
            <a:endParaRPr lang="en-US" dirty="0"/>
          </a:p>
        </p:txBody>
      </p:sp>
      <p:sp>
        <p:nvSpPr>
          <p:cNvPr id="3" name="Content Placeholder 2"/>
          <p:cNvSpPr>
            <a:spLocks noGrp="1"/>
          </p:cNvSpPr>
          <p:nvPr>
            <p:ph idx="1"/>
          </p:nvPr>
        </p:nvSpPr>
        <p:spPr/>
        <p:txBody>
          <a:bodyPr/>
          <a:lstStyle/>
          <a:p>
            <a:pPr algn="just"/>
            <a:r>
              <a:rPr lang="en-US" sz="2000" i="1" dirty="0">
                <a:solidFill>
                  <a:schemeClr val="tx2">
                    <a:lumMod val="60000"/>
                    <a:lumOff val="40000"/>
                  </a:schemeClr>
                </a:solidFill>
              </a:rPr>
              <a:t>A use case can have one </a:t>
            </a:r>
            <a:r>
              <a:rPr lang="tr-TR" sz="2000" i="1" dirty="0">
                <a:solidFill>
                  <a:schemeClr val="tx2">
                    <a:lumMod val="60000"/>
                    <a:lumOff val="40000"/>
                  </a:schemeClr>
                </a:solidFill>
              </a:rPr>
              <a:t>basic </a:t>
            </a:r>
            <a:r>
              <a:rPr lang="en-US" sz="2000" i="1" dirty="0">
                <a:solidFill>
                  <a:schemeClr val="tx2">
                    <a:lumMod val="60000"/>
                    <a:lumOff val="40000"/>
                  </a:schemeClr>
                </a:solidFill>
              </a:rPr>
              <a:t>flow.</a:t>
            </a:r>
          </a:p>
          <a:p>
            <a:pPr algn="just">
              <a:buNone/>
            </a:pPr>
            <a:endParaRPr lang="tr-TR" sz="2000" dirty="0"/>
          </a:p>
          <a:p>
            <a:pPr algn="just"/>
            <a:r>
              <a:rPr lang="en-US" sz="2000" dirty="0"/>
              <a:t>Basic flow of events example:</a:t>
            </a:r>
          </a:p>
          <a:p>
            <a:pPr lvl="1" algn="just"/>
            <a:r>
              <a:rPr lang="en-US" sz="1800" i="1" dirty="0">
                <a:solidFill>
                  <a:schemeClr val="tx2">
                    <a:lumMod val="60000"/>
                    <a:lumOff val="40000"/>
                  </a:schemeClr>
                </a:solidFill>
              </a:rPr>
              <a:t>You get ATM and successfully withdraw money.</a:t>
            </a:r>
            <a:endParaRPr lang="tr-TR" dirty="0"/>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12</a:t>
            </a:fld>
            <a:endParaRPr lang="en-US">
              <a:latin typeface="Calibri"/>
            </a:endParaRPr>
          </a:p>
        </p:txBody>
      </p:sp>
      <p:grpSp>
        <p:nvGrpSpPr>
          <p:cNvPr id="21" name="Group 20"/>
          <p:cNvGrpSpPr/>
          <p:nvPr/>
        </p:nvGrpSpPr>
        <p:grpSpPr>
          <a:xfrm>
            <a:off x="1311829" y="3389809"/>
            <a:ext cx="6520342" cy="641465"/>
            <a:chOff x="1311829" y="3389809"/>
            <a:chExt cx="6520342" cy="641465"/>
          </a:xfrm>
        </p:grpSpPr>
        <p:sp>
          <p:nvSpPr>
            <p:cNvPr id="7" name="Oval 6"/>
            <p:cNvSpPr/>
            <p:nvPr/>
          </p:nvSpPr>
          <p:spPr>
            <a:xfrm>
              <a:off x="2888996" y="37179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 name="Straight Arrow Connector 7"/>
            <p:cNvCxnSpPr>
              <a:stCxn id="15" idx="6"/>
              <a:endCxn id="16" idx="2"/>
            </p:cNvCxnSpPr>
            <p:nvPr/>
          </p:nvCxnSpPr>
          <p:spPr>
            <a:xfrm>
              <a:off x="4735753" y="3872076"/>
              <a:ext cx="115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6" idx="6"/>
              <a:endCxn id="17" idx="2"/>
            </p:cNvCxnSpPr>
            <p:nvPr/>
          </p:nvCxnSpPr>
          <p:spPr>
            <a:xfrm>
              <a:off x="6234648" y="3872076"/>
              <a:ext cx="115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1829" y="3393863"/>
              <a:ext cx="515093" cy="276999"/>
            </a:xfrm>
            <a:prstGeom prst="rect">
              <a:avLst/>
            </a:prstGeom>
            <a:noFill/>
          </p:spPr>
          <p:txBody>
            <a:bodyPr wrap="square" rtlCol="0" anchor="ctr">
              <a:spAutoFit/>
            </a:bodyPr>
            <a:lstStyle/>
            <a:p>
              <a:pPr algn="ctr"/>
              <a:r>
                <a:rPr lang="en-US" sz="1200" dirty="0"/>
                <a:t>Start</a:t>
              </a:r>
            </a:p>
          </p:txBody>
        </p:sp>
        <p:sp>
          <p:nvSpPr>
            <p:cNvPr id="11" name="TextBox 10"/>
            <p:cNvSpPr txBox="1"/>
            <p:nvPr/>
          </p:nvSpPr>
          <p:spPr>
            <a:xfrm>
              <a:off x="7290436" y="3392012"/>
              <a:ext cx="541735" cy="276999"/>
            </a:xfrm>
            <a:prstGeom prst="rect">
              <a:avLst/>
            </a:prstGeom>
            <a:noFill/>
          </p:spPr>
          <p:txBody>
            <a:bodyPr wrap="square" rtlCol="0" anchor="ctr">
              <a:spAutoFit/>
            </a:bodyPr>
            <a:lstStyle/>
            <a:p>
              <a:pPr algn="ctr"/>
              <a:r>
                <a:rPr lang="en-US" sz="1200" dirty="0"/>
                <a:t>Finish</a:t>
              </a:r>
            </a:p>
          </p:txBody>
        </p:sp>
        <p:sp>
          <p:nvSpPr>
            <p:cNvPr id="12" name="TextBox 11"/>
            <p:cNvSpPr txBox="1"/>
            <p:nvPr/>
          </p:nvSpPr>
          <p:spPr>
            <a:xfrm>
              <a:off x="4269971" y="3389809"/>
              <a:ext cx="590115" cy="276999"/>
            </a:xfrm>
            <a:prstGeom prst="rect">
              <a:avLst/>
            </a:prstGeom>
            <a:noFill/>
          </p:spPr>
          <p:txBody>
            <a:bodyPr wrap="square" rtlCol="0" anchor="ctr">
              <a:spAutoFit/>
            </a:bodyPr>
            <a:lstStyle/>
            <a:p>
              <a:pPr algn="ctr"/>
              <a:r>
                <a:rPr lang="en-US" sz="1200" dirty="0"/>
                <a:t>Action</a:t>
              </a:r>
            </a:p>
          </p:txBody>
        </p:sp>
        <p:sp>
          <p:nvSpPr>
            <p:cNvPr id="13" name="TextBox 12"/>
            <p:cNvSpPr txBox="1"/>
            <p:nvPr/>
          </p:nvSpPr>
          <p:spPr>
            <a:xfrm>
              <a:off x="5761962" y="3392012"/>
              <a:ext cx="590115" cy="276999"/>
            </a:xfrm>
            <a:prstGeom prst="rect">
              <a:avLst/>
            </a:prstGeom>
            <a:noFill/>
          </p:spPr>
          <p:txBody>
            <a:bodyPr wrap="square" rtlCol="0" anchor="ctr">
              <a:spAutoFit/>
            </a:bodyPr>
            <a:lstStyle/>
            <a:p>
              <a:pPr algn="ctr"/>
              <a:r>
                <a:rPr lang="en-US" sz="1200" dirty="0"/>
                <a:t>Action</a:t>
              </a:r>
            </a:p>
          </p:txBody>
        </p:sp>
        <p:sp>
          <p:nvSpPr>
            <p:cNvPr id="14" name="TextBox 13"/>
            <p:cNvSpPr txBox="1"/>
            <p:nvPr/>
          </p:nvSpPr>
          <p:spPr>
            <a:xfrm>
              <a:off x="2764568" y="3393863"/>
              <a:ext cx="590115" cy="276999"/>
            </a:xfrm>
            <a:prstGeom prst="rect">
              <a:avLst/>
            </a:prstGeom>
            <a:noFill/>
          </p:spPr>
          <p:txBody>
            <a:bodyPr wrap="square" rtlCol="0" anchor="ctr">
              <a:spAutoFit/>
            </a:bodyPr>
            <a:lstStyle/>
            <a:p>
              <a:pPr algn="ctr"/>
              <a:r>
                <a:rPr lang="en-US" sz="1200" dirty="0"/>
                <a:t>Action</a:t>
              </a:r>
            </a:p>
          </p:txBody>
        </p:sp>
        <p:sp>
          <p:nvSpPr>
            <p:cNvPr id="15" name="Oval 14"/>
            <p:cNvSpPr/>
            <p:nvPr/>
          </p:nvSpPr>
          <p:spPr>
            <a:xfrm>
              <a:off x="4394412" y="37179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15"/>
            <p:cNvSpPr/>
            <p:nvPr/>
          </p:nvSpPr>
          <p:spPr>
            <a:xfrm>
              <a:off x="5893307" y="37179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16"/>
            <p:cNvSpPr/>
            <p:nvPr/>
          </p:nvSpPr>
          <p:spPr>
            <a:xfrm>
              <a:off x="7390633" y="3717908"/>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sp>
          <p:nvSpPr>
            <p:cNvPr id="18" name="Oval 17"/>
            <p:cNvSpPr/>
            <p:nvPr/>
          </p:nvSpPr>
          <p:spPr>
            <a:xfrm>
              <a:off x="1396772" y="3722939"/>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cxnSp>
          <p:nvCxnSpPr>
            <p:cNvPr id="19" name="Straight Arrow Connector 18"/>
            <p:cNvCxnSpPr>
              <a:stCxn id="18" idx="6"/>
              <a:endCxn id="7" idx="2"/>
            </p:cNvCxnSpPr>
            <p:nvPr/>
          </p:nvCxnSpPr>
          <p:spPr>
            <a:xfrm flipV="1">
              <a:off x="1738113" y="3872076"/>
              <a:ext cx="1150883" cy="5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6"/>
              <a:endCxn id="15" idx="2"/>
            </p:cNvCxnSpPr>
            <p:nvPr/>
          </p:nvCxnSpPr>
          <p:spPr>
            <a:xfrm>
              <a:off x="3230337" y="3872076"/>
              <a:ext cx="115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Flow</a:t>
            </a:r>
          </a:p>
        </p:txBody>
      </p:sp>
      <p:sp>
        <p:nvSpPr>
          <p:cNvPr id="3" name="Content Placeholder 2"/>
          <p:cNvSpPr>
            <a:spLocks noGrp="1"/>
          </p:cNvSpPr>
          <p:nvPr>
            <p:ph idx="1"/>
          </p:nvPr>
        </p:nvSpPr>
        <p:spPr/>
        <p:txBody>
          <a:bodyPr>
            <a:normAutofit/>
          </a:bodyPr>
          <a:lstStyle/>
          <a:p>
            <a:pPr marL="342900" lvl="1" algn="just">
              <a:buClr>
                <a:schemeClr val="accent1"/>
              </a:buClr>
            </a:pPr>
            <a:r>
              <a:rPr lang="en-US" dirty="0">
                <a:solidFill>
                  <a:srgbClr val="000000"/>
                </a:solidFill>
              </a:rPr>
              <a:t>The alternative flows of events cover behavior of </a:t>
            </a:r>
            <a:r>
              <a:rPr lang="en-US" i="1" dirty="0">
                <a:solidFill>
                  <a:schemeClr val="tx2">
                    <a:lumMod val="60000"/>
                    <a:lumOff val="40000"/>
                  </a:schemeClr>
                </a:solidFill>
              </a:rPr>
              <a:t>optional</a:t>
            </a:r>
            <a:r>
              <a:rPr lang="en-US" dirty="0">
                <a:solidFill>
                  <a:srgbClr val="000000"/>
                </a:solidFill>
              </a:rPr>
              <a:t> or </a:t>
            </a:r>
            <a:r>
              <a:rPr lang="en-US" i="1" dirty="0">
                <a:solidFill>
                  <a:schemeClr val="tx2">
                    <a:lumMod val="60000"/>
                    <a:lumOff val="40000"/>
                  </a:schemeClr>
                </a:solidFill>
              </a:rPr>
              <a:t>exceptional </a:t>
            </a:r>
            <a:r>
              <a:rPr lang="en-US" dirty="0">
                <a:solidFill>
                  <a:srgbClr val="000000"/>
                </a:solidFill>
              </a:rPr>
              <a:t>character in relation to the normal behavior, and also variations of the normal behavior.</a:t>
            </a:r>
            <a:endParaRPr lang="tr-TR" dirty="0">
              <a:solidFill>
                <a:srgbClr val="000000"/>
              </a:solidFill>
            </a:endParaRPr>
          </a:p>
          <a:p>
            <a:pPr marL="708660" lvl="2" algn="just">
              <a:buClr>
                <a:schemeClr val="accent1"/>
              </a:buClr>
            </a:pPr>
            <a:r>
              <a:rPr lang="en-US" i="1" dirty="0">
                <a:solidFill>
                  <a:schemeClr val="tx2">
                    <a:lumMod val="60000"/>
                    <a:lumOff val="40000"/>
                  </a:schemeClr>
                </a:solidFill>
              </a:rPr>
              <a:t>A use case can have zero, one or many alternative flows.</a:t>
            </a:r>
            <a:endParaRPr lang="en-US" dirty="0">
              <a:solidFill>
                <a:srgbClr val="000000"/>
              </a:solidFill>
            </a:endParaRPr>
          </a:p>
          <a:p>
            <a:pPr marL="342900" lvl="1" algn="just">
              <a:buClr>
                <a:schemeClr val="accent1"/>
              </a:buClr>
            </a:pPr>
            <a:endParaRPr lang="en-US" i="1" dirty="0">
              <a:solidFill>
                <a:srgbClr val="000000"/>
              </a:solidFill>
            </a:endParaRPr>
          </a:p>
          <a:p>
            <a:pPr marL="342900" lvl="1" algn="just">
              <a:buClr>
                <a:schemeClr val="accent1"/>
              </a:buClr>
            </a:pPr>
            <a:r>
              <a:rPr lang="en-US" dirty="0"/>
              <a:t>You can think of the alternative flows of events as </a:t>
            </a:r>
            <a:r>
              <a:rPr lang="en-US" i="1" dirty="0">
                <a:solidFill>
                  <a:srgbClr val="2D83F4"/>
                </a:solidFill>
              </a:rPr>
              <a:t>detours from the basic flow of events, some of which will return to the basic flow of events </a:t>
            </a:r>
            <a:r>
              <a:rPr lang="en-US" dirty="0"/>
              <a:t>and</a:t>
            </a:r>
            <a:r>
              <a:rPr lang="en-US" dirty="0">
                <a:solidFill>
                  <a:srgbClr val="2D83F4"/>
                </a:solidFill>
              </a:rPr>
              <a:t> </a:t>
            </a:r>
            <a:r>
              <a:rPr lang="en-US" i="1" dirty="0">
                <a:solidFill>
                  <a:srgbClr val="2D83F4"/>
                </a:solidFill>
              </a:rPr>
              <a:t>some of which will end the execution of the use case</a:t>
            </a:r>
            <a:r>
              <a:rPr lang="en-US" dirty="0"/>
              <a:t>.</a:t>
            </a:r>
          </a:p>
          <a:p>
            <a:pPr marL="342900" lvl="1" algn="just">
              <a:buClr>
                <a:schemeClr val="accent1"/>
              </a:buClr>
            </a:pPr>
            <a:endParaRPr lang="en-US" i="1" dirty="0">
              <a:solidFill>
                <a:srgbClr val="2D83F4"/>
              </a:solidFill>
            </a:endParaRPr>
          </a:p>
          <a:p>
            <a:pPr algn="just"/>
            <a:r>
              <a:rPr lang="en-US" sz="2000" dirty="0"/>
              <a:t>Alternative flow starts with </a:t>
            </a:r>
            <a:r>
              <a:rPr lang="en-US" sz="2000" i="1" dirty="0">
                <a:solidFill>
                  <a:schemeClr val="tx2">
                    <a:lumMod val="60000"/>
                    <a:lumOff val="40000"/>
                  </a:schemeClr>
                </a:solidFill>
              </a:rPr>
              <a:t>a condition</a:t>
            </a:r>
            <a:r>
              <a:rPr lang="en-US" sz="2000" dirty="0"/>
              <a:t>, departs after a specific step, enumerates actions performed as a result of the condition, and </a:t>
            </a:r>
            <a:r>
              <a:rPr lang="en-US" sz="2000" i="1" dirty="0">
                <a:solidFill>
                  <a:schemeClr val="tx2">
                    <a:lumMod val="60000"/>
                    <a:lumOff val="40000"/>
                  </a:schemeClr>
                </a:solidFill>
              </a:rPr>
              <a:t>may rejoin the basic path</a:t>
            </a:r>
            <a:r>
              <a:rPr lang="en-US" sz="2000" dirty="0"/>
              <a:t>.</a:t>
            </a:r>
          </a:p>
          <a:p>
            <a:pPr lvl="1" algn="just"/>
            <a:r>
              <a:rPr lang="en-US" sz="1800" i="1" dirty="0">
                <a:solidFill>
                  <a:schemeClr val="tx2">
                    <a:lumMod val="60000"/>
                    <a:lumOff val="40000"/>
                  </a:schemeClr>
                </a:solidFill>
              </a:rPr>
              <a:t>Alternative flows may or may not accomplish the goal.</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13</a:t>
            </a:fld>
            <a:endParaRPr lang="en-US">
              <a:latin typeface="Calibri"/>
            </a:endParaRPr>
          </a:p>
        </p:txBody>
      </p:sp>
    </p:spTree>
    <p:extLst>
      <p:ext uri="{BB962C8B-B14F-4D97-AF65-F5344CB8AC3E}">
        <p14:creationId xmlns:p14="http://schemas.microsoft.com/office/powerpoint/2010/main" val="1988814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Flow - 2</a:t>
            </a:r>
          </a:p>
        </p:txBody>
      </p:sp>
      <p:sp>
        <p:nvSpPr>
          <p:cNvPr id="3" name="Content Placeholder 2"/>
          <p:cNvSpPr>
            <a:spLocks noGrp="1"/>
          </p:cNvSpPr>
          <p:nvPr>
            <p:ph idx="1"/>
          </p:nvPr>
        </p:nvSpPr>
        <p:spPr/>
        <p:txBody>
          <a:bodyPr/>
          <a:lstStyle/>
          <a:p>
            <a:pPr algn="just"/>
            <a:r>
              <a:rPr lang="en-US" sz="2000" dirty="0"/>
              <a:t>Alternative flow of events examples: </a:t>
            </a:r>
          </a:p>
          <a:p>
            <a:pPr lvl="1" algn="just"/>
            <a:r>
              <a:rPr lang="en-US" sz="1800" i="1" dirty="0">
                <a:solidFill>
                  <a:srgbClr val="2D83F4"/>
                </a:solidFill>
              </a:rPr>
              <a:t>You get to the ATM but could not withdraw money due to insufficient funds in your account. </a:t>
            </a:r>
          </a:p>
          <a:p>
            <a:pPr lvl="1" algn="just"/>
            <a:r>
              <a:rPr lang="en-US" sz="1800" i="1" dirty="0">
                <a:solidFill>
                  <a:srgbClr val="2D83F4"/>
                </a:solidFill>
              </a:rPr>
              <a:t>You get to the ATM but could not withdraw money due to insufficient funds in your account. Therefore, you decide to use ATM overdraft option (if any).</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14</a:t>
            </a:fld>
            <a:endParaRPr lang="en-US">
              <a:latin typeface="Calibri"/>
            </a:endParaRPr>
          </a:p>
        </p:txBody>
      </p:sp>
      <p:grpSp>
        <p:nvGrpSpPr>
          <p:cNvPr id="23" name="Group 22"/>
          <p:cNvGrpSpPr/>
          <p:nvPr/>
        </p:nvGrpSpPr>
        <p:grpSpPr>
          <a:xfrm>
            <a:off x="1303781" y="3797956"/>
            <a:ext cx="6536439" cy="2299241"/>
            <a:chOff x="1303781" y="3797956"/>
            <a:chExt cx="6536439" cy="2299241"/>
          </a:xfrm>
        </p:grpSpPr>
        <p:sp>
          <p:nvSpPr>
            <p:cNvPr id="72" name="Oval 71"/>
            <p:cNvSpPr/>
            <p:nvPr/>
          </p:nvSpPr>
          <p:spPr>
            <a:xfrm>
              <a:off x="2450065" y="4795385"/>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TextBox 72"/>
            <p:cNvSpPr txBox="1"/>
            <p:nvPr/>
          </p:nvSpPr>
          <p:spPr>
            <a:xfrm>
              <a:off x="1303781" y="4471340"/>
              <a:ext cx="515093" cy="276999"/>
            </a:xfrm>
            <a:prstGeom prst="rect">
              <a:avLst/>
            </a:prstGeom>
            <a:noFill/>
          </p:spPr>
          <p:txBody>
            <a:bodyPr wrap="square" rtlCol="0">
              <a:spAutoFit/>
            </a:bodyPr>
            <a:lstStyle/>
            <a:p>
              <a:r>
                <a:rPr lang="en-US" sz="1200" dirty="0"/>
                <a:t>Start</a:t>
              </a:r>
            </a:p>
          </p:txBody>
        </p:sp>
        <p:sp>
          <p:nvSpPr>
            <p:cNvPr id="74" name="TextBox 73"/>
            <p:cNvSpPr txBox="1"/>
            <p:nvPr/>
          </p:nvSpPr>
          <p:spPr>
            <a:xfrm>
              <a:off x="2326288" y="4469489"/>
              <a:ext cx="590115" cy="276999"/>
            </a:xfrm>
            <a:prstGeom prst="rect">
              <a:avLst/>
            </a:prstGeom>
            <a:noFill/>
          </p:spPr>
          <p:txBody>
            <a:bodyPr wrap="square" rtlCol="0">
              <a:spAutoFit/>
            </a:bodyPr>
            <a:lstStyle/>
            <a:p>
              <a:r>
                <a:rPr lang="en-US" sz="1200" dirty="0"/>
                <a:t>Action</a:t>
              </a:r>
            </a:p>
          </p:txBody>
        </p:sp>
        <p:sp>
          <p:nvSpPr>
            <p:cNvPr id="75" name="Oval 74"/>
            <p:cNvSpPr/>
            <p:nvPr/>
          </p:nvSpPr>
          <p:spPr>
            <a:xfrm>
              <a:off x="1388724" y="4800416"/>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cxnSp>
          <p:nvCxnSpPr>
            <p:cNvPr id="76" name="Straight Arrow Connector 75"/>
            <p:cNvCxnSpPr>
              <a:stCxn id="75" idx="6"/>
              <a:endCxn id="72" idx="2"/>
            </p:cNvCxnSpPr>
            <p:nvPr/>
          </p:nvCxnSpPr>
          <p:spPr>
            <a:xfrm flipV="1">
              <a:off x="1730065" y="4949553"/>
              <a:ext cx="720000" cy="5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3871406" y="420910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78" name="TextBox 77"/>
            <p:cNvSpPr txBox="1"/>
            <p:nvPr/>
          </p:nvSpPr>
          <p:spPr>
            <a:xfrm>
              <a:off x="3750991" y="3797956"/>
              <a:ext cx="590115" cy="276999"/>
            </a:xfrm>
            <a:prstGeom prst="rect">
              <a:avLst/>
            </a:prstGeom>
            <a:noFill/>
          </p:spPr>
          <p:txBody>
            <a:bodyPr wrap="square" rtlCol="0">
              <a:spAutoFit/>
            </a:bodyPr>
            <a:lstStyle/>
            <a:p>
              <a:r>
                <a:rPr lang="en-US" sz="1200" dirty="0"/>
                <a:t>Action</a:t>
              </a:r>
            </a:p>
          </p:txBody>
        </p:sp>
        <p:sp>
          <p:nvSpPr>
            <p:cNvPr id="79" name="Oval 78"/>
            <p:cNvSpPr/>
            <p:nvPr/>
          </p:nvSpPr>
          <p:spPr>
            <a:xfrm>
              <a:off x="4932747" y="420910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80" name="TextBox 79"/>
            <p:cNvSpPr txBox="1"/>
            <p:nvPr/>
          </p:nvSpPr>
          <p:spPr>
            <a:xfrm>
              <a:off x="4805888" y="3797956"/>
              <a:ext cx="590115" cy="276999"/>
            </a:xfrm>
            <a:prstGeom prst="rect">
              <a:avLst/>
            </a:prstGeom>
            <a:noFill/>
          </p:spPr>
          <p:txBody>
            <a:bodyPr wrap="square" rtlCol="0">
              <a:spAutoFit/>
            </a:bodyPr>
            <a:lstStyle/>
            <a:p>
              <a:r>
                <a:rPr lang="en-US" sz="1200" dirty="0"/>
                <a:t>Action</a:t>
              </a:r>
            </a:p>
          </p:txBody>
        </p:sp>
        <p:cxnSp>
          <p:nvCxnSpPr>
            <p:cNvPr id="81" name="Straight Arrow Connector 80"/>
            <p:cNvCxnSpPr>
              <a:stCxn id="77" idx="6"/>
              <a:endCxn id="79" idx="2"/>
            </p:cNvCxnSpPr>
            <p:nvPr/>
          </p:nvCxnSpPr>
          <p:spPr>
            <a:xfrm>
              <a:off x="4212747" y="4363275"/>
              <a:ext cx="720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871406" y="545270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83" name="TextBox 82"/>
            <p:cNvSpPr txBox="1"/>
            <p:nvPr/>
          </p:nvSpPr>
          <p:spPr>
            <a:xfrm>
              <a:off x="3750991" y="5820198"/>
              <a:ext cx="590115" cy="276999"/>
            </a:xfrm>
            <a:prstGeom prst="rect">
              <a:avLst/>
            </a:prstGeom>
            <a:noFill/>
          </p:spPr>
          <p:txBody>
            <a:bodyPr wrap="square" rtlCol="0">
              <a:spAutoFit/>
            </a:bodyPr>
            <a:lstStyle/>
            <a:p>
              <a:r>
                <a:rPr lang="en-US" sz="1200" dirty="0"/>
                <a:t>Action</a:t>
              </a:r>
            </a:p>
          </p:txBody>
        </p:sp>
        <p:sp>
          <p:nvSpPr>
            <p:cNvPr id="84" name="Oval 83"/>
            <p:cNvSpPr/>
            <p:nvPr/>
          </p:nvSpPr>
          <p:spPr>
            <a:xfrm>
              <a:off x="4932747" y="544952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85" name="TextBox 84"/>
            <p:cNvSpPr txBox="1"/>
            <p:nvPr/>
          </p:nvSpPr>
          <p:spPr>
            <a:xfrm>
              <a:off x="4805888" y="5820198"/>
              <a:ext cx="590115" cy="276999"/>
            </a:xfrm>
            <a:prstGeom prst="rect">
              <a:avLst/>
            </a:prstGeom>
            <a:noFill/>
          </p:spPr>
          <p:txBody>
            <a:bodyPr wrap="square" rtlCol="0">
              <a:spAutoFit/>
            </a:bodyPr>
            <a:lstStyle/>
            <a:p>
              <a:r>
                <a:rPr lang="en-US" sz="1200" dirty="0"/>
                <a:t>Action</a:t>
              </a:r>
            </a:p>
          </p:txBody>
        </p:sp>
        <p:cxnSp>
          <p:nvCxnSpPr>
            <p:cNvPr id="86" name="Straight Arrow Connector 85"/>
            <p:cNvCxnSpPr>
              <a:stCxn id="82" idx="6"/>
              <a:endCxn id="84" idx="2"/>
            </p:cNvCxnSpPr>
            <p:nvPr/>
          </p:nvCxnSpPr>
          <p:spPr>
            <a:xfrm flipV="1">
              <a:off x="4212747" y="5603695"/>
              <a:ext cx="720000" cy="3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6"/>
              <a:endCxn id="77" idx="2"/>
            </p:cNvCxnSpPr>
            <p:nvPr/>
          </p:nvCxnSpPr>
          <p:spPr>
            <a:xfrm flipV="1">
              <a:off x="2791406" y="4363275"/>
              <a:ext cx="1080000" cy="586278"/>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72" idx="6"/>
              <a:endCxn id="82" idx="2"/>
            </p:cNvCxnSpPr>
            <p:nvPr/>
          </p:nvCxnSpPr>
          <p:spPr>
            <a:xfrm>
              <a:off x="2791406" y="4949553"/>
              <a:ext cx="1080000" cy="657322"/>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79" idx="6"/>
              <a:endCxn id="33" idx="2"/>
            </p:cNvCxnSpPr>
            <p:nvPr/>
          </p:nvCxnSpPr>
          <p:spPr>
            <a:xfrm>
              <a:off x="5274088" y="4363275"/>
              <a:ext cx="720000"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84" idx="6"/>
              <a:endCxn id="94" idx="2"/>
            </p:cNvCxnSpPr>
            <p:nvPr/>
          </p:nvCxnSpPr>
          <p:spPr>
            <a:xfrm>
              <a:off x="5274088" y="5603695"/>
              <a:ext cx="720000"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94" idx="6"/>
              <a:endCxn id="95" idx="2"/>
            </p:cNvCxnSpPr>
            <p:nvPr/>
          </p:nvCxnSpPr>
          <p:spPr>
            <a:xfrm flipV="1">
              <a:off x="6335429" y="5603695"/>
              <a:ext cx="720000" cy="3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56740" y="5820198"/>
              <a:ext cx="541735" cy="276999"/>
            </a:xfrm>
            <a:prstGeom prst="rect">
              <a:avLst/>
            </a:prstGeom>
            <a:noFill/>
          </p:spPr>
          <p:txBody>
            <a:bodyPr wrap="square" rtlCol="0" anchor="ctr">
              <a:spAutoFit/>
            </a:bodyPr>
            <a:lstStyle/>
            <a:p>
              <a:pPr algn="ctr"/>
              <a:r>
                <a:rPr lang="en-US" sz="1200" dirty="0"/>
                <a:t>Finish</a:t>
              </a:r>
            </a:p>
          </p:txBody>
        </p:sp>
        <p:sp>
          <p:nvSpPr>
            <p:cNvPr id="93" name="TextBox 92"/>
            <p:cNvSpPr txBox="1"/>
            <p:nvPr/>
          </p:nvSpPr>
          <p:spPr>
            <a:xfrm>
              <a:off x="5868336" y="5820198"/>
              <a:ext cx="590115" cy="276999"/>
            </a:xfrm>
            <a:prstGeom prst="rect">
              <a:avLst/>
            </a:prstGeom>
            <a:noFill/>
          </p:spPr>
          <p:txBody>
            <a:bodyPr wrap="square" rtlCol="0" anchor="ctr">
              <a:spAutoFit/>
            </a:bodyPr>
            <a:lstStyle/>
            <a:p>
              <a:pPr algn="ctr"/>
              <a:r>
                <a:rPr lang="en-US" sz="1200" dirty="0"/>
                <a:t>Action</a:t>
              </a:r>
            </a:p>
          </p:txBody>
        </p:sp>
        <p:sp>
          <p:nvSpPr>
            <p:cNvPr id="94" name="Oval 93"/>
            <p:cNvSpPr/>
            <p:nvPr/>
          </p:nvSpPr>
          <p:spPr>
            <a:xfrm>
              <a:off x="5994088" y="5452873"/>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95" name="Oval 94"/>
            <p:cNvSpPr/>
            <p:nvPr/>
          </p:nvSpPr>
          <p:spPr>
            <a:xfrm>
              <a:off x="7055429" y="5449527"/>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sp>
          <p:nvSpPr>
            <p:cNvPr id="97" name="TextBox 96"/>
            <p:cNvSpPr txBox="1"/>
            <p:nvPr/>
          </p:nvSpPr>
          <p:spPr>
            <a:xfrm>
              <a:off x="5981530" y="3801982"/>
              <a:ext cx="541735" cy="276999"/>
            </a:xfrm>
            <a:prstGeom prst="rect">
              <a:avLst/>
            </a:prstGeom>
            <a:noFill/>
          </p:spPr>
          <p:txBody>
            <a:bodyPr wrap="square" rtlCol="0" anchor="ctr">
              <a:spAutoFit/>
            </a:bodyPr>
            <a:lstStyle/>
            <a:p>
              <a:pPr algn="ctr"/>
              <a:r>
                <a:rPr lang="en-US" sz="1200" dirty="0"/>
                <a:t>Finish</a:t>
              </a:r>
            </a:p>
          </p:txBody>
        </p:sp>
        <p:sp>
          <p:nvSpPr>
            <p:cNvPr id="33" name="&quot;No&quot; Symbol 32"/>
            <p:cNvSpPr/>
            <p:nvPr/>
          </p:nvSpPr>
          <p:spPr>
            <a:xfrm>
              <a:off x="5994088" y="4125984"/>
              <a:ext cx="498976" cy="474582"/>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5274088" y="4791084"/>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2" name="Curved Connector 11"/>
            <p:cNvCxnSpPr>
              <a:stCxn id="84" idx="0"/>
              <a:endCxn id="36" idx="2"/>
            </p:cNvCxnSpPr>
            <p:nvPr/>
          </p:nvCxnSpPr>
          <p:spPr>
            <a:xfrm rot="5400000" flipH="1" flipV="1">
              <a:off x="4936616" y="5112055"/>
              <a:ext cx="504275" cy="170670"/>
            </a:xfrm>
            <a:prstGeom prst="bentConnector2">
              <a:avLst/>
            </a:prstGeom>
            <a:ln w="12700" cmpd="sng">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6" idx="6"/>
              <a:endCxn id="44" idx="2"/>
            </p:cNvCxnSpPr>
            <p:nvPr/>
          </p:nvCxnSpPr>
          <p:spPr>
            <a:xfrm flipV="1">
              <a:off x="5615429" y="4944976"/>
              <a:ext cx="737165" cy="276"/>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6352594" y="47908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46"/>
            <p:cNvCxnSpPr>
              <a:stCxn id="44" idx="6"/>
              <a:endCxn id="49" idx="2"/>
            </p:cNvCxnSpPr>
            <p:nvPr/>
          </p:nvCxnSpPr>
          <p:spPr>
            <a:xfrm>
              <a:off x="6693935" y="4944976"/>
              <a:ext cx="702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396770" y="4790808"/>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sp>
          <p:nvSpPr>
            <p:cNvPr id="52" name="TextBox 51"/>
            <p:cNvSpPr txBox="1"/>
            <p:nvPr/>
          </p:nvSpPr>
          <p:spPr>
            <a:xfrm>
              <a:off x="7298485" y="4462066"/>
              <a:ext cx="541735" cy="276999"/>
            </a:xfrm>
            <a:prstGeom prst="rect">
              <a:avLst/>
            </a:prstGeom>
            <a:noFill/>
          </p:spPr>
          <p:txBody>
            <a:bodyPr wrap="square" rtlCol="0" anchor="ctr">
              <a:spAutoFit/>
            </a:bodyPr>
            <a:lstStyle/>
            <a:p>
              <a:pPr algn="ctr"/>
              <a:r>
                <a:rPr lang="en-US" sz="1200" dirty="0"/>
                <a:t>Finish</a:t>
              </a:r>
            </a:p>
          </p:txBody>
        </p:sp>
        <p:cxnSp>
          <p:nvCxnSpPr>
            <p:cNvPr id="22" name="Straight Connector 21"/>
            <p:cNvCxnSpPr>
              <a:stCxn id="72" idx="6"/>
              <a:endCxn id="36" idx="2"/>
            </p:cNvCxnSpPr>
            <p:nvPr/>
          </p:nvCxnSpPr>
          <p:spPr>
            <a:xfrm flipV="1">
              <a:off x="2791406" y="4945252"/>
              <a:ext cx="2482682" cy="4301"/>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Exception Flow</a:t>
            </a:r>
            <a:endParaRPr lang="en-US" dirty="0"/>
          </a:p>
        </p:txBody>
      </p:sp>
      <p:sp>
        <p:nvSpPr>
          <p:cNvPr id="3" name="Content Placeholder 2"/>
          <p:cNvSpPr>
            <a:spLocks noGrp="1"/>
          </p:cNvSpPr>
          <p:nvPr>
            <p:ph idx="1"/>
          </p:nvPr>
        </p:nvSpPr>
        <p:spPr/>
        <p:txBody>
          <a:bodyPr/>
          <a:lstStyle/>
          <a:p>
            <a:pPr algn="just"/>
            <a:r>
              <a:rPr lang="en-US" sz="2000" dirty="0"/>
              <a:t>Exception flow covers </a:t>
            </a:r>
            <a:r>
              <a:rPr lang="en-US" sz="2000" i="1" dirty="0">
                <a:solidFill>
                  <a:srgbClr val="2D83F4"/>
                </a:solidFill>
              </a:rPr>
              <a:t>unexpected flow </a:t>
            </a:r>
            <a:r>
              <a:rPr lang="en-US" sz="2000" i="1" dirty="0">
                <a:solidFill>
                  <a:schemeClr val="tx2">
                    <a:lumMod val="60000"/>
                    <a:lumOff val="40000"/>
                  </a:schemeClr>
                </a:solidFill>
              </a:rPr>
              <a:t>(flows which are out of plan, mostly caused when something goes wrong or something unusual happens) </a:t>
            </a:r>
            <a:r>
              <a:rPr lang="en-US" sz="2000" dirty="0"/>
              <a:t>of events and prevents the completion of the use case successfully.</a:t>
            </a:r>
          </a:p>
          <a:p>
            <a:pPr marL="114300" indent="0" algn="just">
              <a:buNone/>
            </a:pPr>
            <a:endParaRPr lang="en-US" sz="2000" dirty="0"/>
          </a:p>
          <a:p>
            <a:pPr algn="just"/>
            <a:r>
              <a:rPr lang="en-US" sz="2000" dirty="0"/>
              <a:t>Exception flow starts with </a:t>
            </a:r>
            <a:r>
              <a:rPr lang="en-US" sz="2000" i="1" dirty="0">
                <a:solidFill>
                  <a:schemeClr val="tx2">
                    <a:lumMod val="60000"/>
                    <a:lumOff val="40000"/>
                  </a:schemeClr>
                </a:solidFill>
              </a:rPr>
              <a:t>a condition</a:t>
            </a:r>
            <a:r>
              <a:rPr lang="en-US" sz="2000" dirty="0"/>
              <a:t>, departs after a specific step, enumerates actions performed as a result of the condition, and </a:t>
            </a:r>
            <a:r>
              <a:rPr lang="en-US" sz="2000" i="1" dirty="0">
                <a:solidFill>
                  <a:schemeClr val="tx2">
                    <a:lumMod val="60000"/>
                    <a:lumOff val="40000"/>
                  </a:schemeClr>
                </a:solidFill>
              </a:rPr>
              <a:t>does not join the basic path</a:t>
            </a:r>
            <a:r>
              <a:rPr lang="en-US" sz="2000" dirty="0"/>
              <a:t>.</a:t>
            </a:r>
          </a:p>
          <a:p>
            <a:pPr lvl="1" algn="just"/>
            <a:r>
              <a:rPr lang="en-US" sz="1800" i="1" dirty="0">
                <a:solidFill>
                  <a:schemeClr val="tx2">
                    <a:lumMod val="60000"/>
                    <a:lumOff val="40000"/>
                  </a:schemeClr>
                </a:solidFill>
              </a:rPr>
              <a:t>Exception path does not accomplishes the goal.</a:t>
            </a:r>
          </a:p>
          <a:p>
            <a:pPr algn="just"/>
            <a:endParaRPr lang="en-US" sz="2000" i="1" dirty="0">
              <a:solidFill>
                <a:schemeClr val="tx2">
                  <a:lumMod val="60000"/>
                  <a:lumOff val="40000"/>
                </a:schemeClr>
              </a:solidFill>
            </a:endParaRPr>
          </a:p>
          <a:p>
            <a:pPr algn="just"/>
            <a:r>
              <a:rPr lang="en-US" sz="2000" i="1" dirty="0">
                <a:solidFill>
                  <a:schemeClr val="tx2">
                    <a:lumMod val="60000"/>
                    <a:lumOff val="40000"/>
                  </a:schemeClr>
                </a:solidFill>
              </a:rPr>
              <a:t>A use case can have zero, one or many exception flows.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15</a:t>
            </a:fld>
            <a:endParaRPr lang="en-US">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 Flow - 2</a:t>
            </a:r>
          </a:p>
        </p:txBody>
      </p:sp>
      <p:sp>
        <p:nvSpPr>
          <p:cNvPr id="3" name="Content Placeholder 2"/>
          <p:cNvSpPr>
            <a:spLocks noGrp="1"/>
          </p:cNvSpPr>
          <p:nvPr>
            <p:ph idx="1"/>
          </p:nvPr>
        </p:nvSpPr>
        <p:spPr/>
        <p:txBody>
          <a:bodyPr/>
          <a:lstStyle/>
          <a:p>
            <a:pPr algn="just"/>
            <a:r>
              <a:rPr lang="en-US" sz="2000" dirty="0"/>
              <a:t>Exception flow of events example: </a:t>
            </a:r>
          </a:p>
          <a:p>
            <a:pPr lvl="1" algn="just"/>
            <a:r>
              <a:rPr lang="en-US" sz="1800" i="1" dirty="0">
                <a:solidFill>
                  <a:srgbClr val="2D83F4"/>
                </a:solidFill>
              </a:rPr>
              <a:t>You get to the ATM machine but it is out of order due to network failure</a:t>
            </a:r>
            <a:r>
              <a:rPr lang="tr-TR" sz="1800" i="1" dirty="0">
                <a:solidFill>
                  <a:srgbClr val="2D83F4"/>
                </a:solidFill>
              </a:rPr>
              <a:t>.</a:t>
            </a:r>
          </a:p>
          <a:p>
            <a:pPr lvl="1" algn="just"/>
            <a:r>
              <a:rPr lang="tr-TR" sz="1800" i="1" dirty="0">
                <a:solidFill>
                  <a:srgbClr val="2D83F4"/>
                </a:solidFill>
              </a:rPr>
              <a:t>OR </a:t>
            </a:r>
            <a:r>
              <a:rPr lang="en-US" sz="1800" i="1" dirty="0">
                <a:solidFill>
                  <a:srgbClr val="2D83F4"/>
                </a:solidFill>
              </a:rPr>
              <a:t>You get to the ATM machine but</a:t>
            </a:r>
            <a:r>
              <a:rPr lang="tr-TR" sz="1800" i="1" dirty="0">
                <a:solidFill>
                  <a:srgbClr val="2D83F4"/>
                </a:solidFill>
              </a:rPr>
              <a:t> someone stole it.</a:t>
            </a:r>
            <a:endParaRPr lang="en-US" sz="1800" i="1" dirty="0">
              <a:solidFill>
                <a:srgbClr val="2D83F4"/>
              </a:solidFill>
            </a:endParaRP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16</a:t>
            </a:fld>
            <a:endParaRPr lang="en-US">
              <a:latin typeface="Calibri"/>
            </a:endParaRPr>
          </a:p>
        </p:txBody>
      </p:sp>
      <p:grpSp>
        <p:nvGrpSpPr>
          <p:cNvPr id="6" name="Group 5"/>
          <p:cNvGrpSpPr/>
          <p:nvPr/>
        </p:nvGrpSpPr>
        <p:grpSpPr>
          <a:xfrm>
            <a:off x="1660653" y="3568800"/>
            <a:ext cx="5205836" cy="1310795"/>
            <a:chOff x="1660653" y="3568800"/>
            <a:chExt cx="5205836" cy="1310795"/>
          </a:xfrm>
        </p:grpSpPr>
        <p:sp>
          <p:nvSpPr>
            <p:cNvPr id="7" name="Oval 6"/>
            <p:cNvSpPr/>
            <p:nvPr/>
          </p:nvSpPr>
          <p:spPr>
            <a:xfrm>
              <a:off x="2806937" y="4566229"/>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TextBox 7"/>
            <p:cNvSpPr txBox="1"/>
            <p:nvPr/>
          </p:nvSpPr>
          <p:spPr>
            <a:xfrm>
              <a:off x="1660653" y="4242184"/>
              <a:ext cx="515093" cy="276999"/>
            </a:xfrm>
            <a:prstGeom prst="rect">
              <a:avLst/>
            </a:prstGeom>
            <a:noFill/>
          </p:spPr>
          <p:txBody>
            <a:bodyPr wrap="square" rtlCol="0">
              <a:spAutoFit/>
            </a:bodyPr>
            <a:lstStyle/>
            <a:p>
              <a:r>
                <a:rPr lang="en-US" sz="1200" dirty="0"/>
                <a:t>Start</a:t>
              </a:r>
            </a:p>
          </p:txBody>
        </p:sp>
        <p:sp>
          <p:nvSpPr>
            <p:cNvPr id="9" name="TextBox 8"/>
            <p:cNvSpPr txBox="1"/>
            <p:nvPr/>
          </p:nvSpPr>
          <p:spPr>
            <a:xfrm>
              <a:off x="2683160" y="4240333"/>
              <a:ext cx="590115" cy="276999"/>
            </a:xfrm>
            <a:prstGeom prst="rect">
              <a:avLst/>
            </a:prstGeom>
            <a:noFill/>
          </p:spPr>
          <p:txBody>
            <a:bodyPr wrap="square" rtlCol="0">
              <a:spAutoFit/>
            </a:bodyPr>
            <a:lstStyle/>
            <a:p>
              <a:r>
                <a:rPr lang="en-US" sz="1200" dirty="0"/>
                <a:t>Action</a:t>
              </a:r>
            </a:p>
          </p:txBody>
        </p:sp>
        <p:sp>
          <p:nvSpPr>
            <p:cNvPr id="10" name="Oval 9"/>
            <p:cNvSpPr/>
            <p:nvPr/>
          </p:nvSpPr>
          <p:spPr>
            <a:xfrm>
              <a:off x="1745596" y="4571260"/>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cxnSp>
          <p:nvCxnSpPr>
            <p:cNvPr id="11" name="Straight Arrow Connector 10"/>
            <p:cNvCxnSpPr>
              <a:stCxn id="10" idx="6"/>
              <a:endCxn id="7" idx="2"/>
            </p:cNvCxnSpPr>
            <p:nvPr/>
          </p:nvCxnSpPr>
          <p:spPr>
            <a:xfrm flipV="1">
              <a:off x="2086937" y="4720397"/>
              <a:ext cx="720000" cy="5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28278" y="3979951"/>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 name="TextBox 12"/>
            <p:cNvSpPr txBox="1"/>
            <p:nvPr/>
          </p:nvSpPr>
          <p:spPr>
            <a:xfrm>
              <a:off x="4107863" y="3568800"/>
              <a:ext cx="590115" cy="276999"/>
            </a:xfrm>
            <a:prstGeom prst="rect">
              <a:avLst/>
            </a:prstGeom>
            <a:noFill/>
          </p:spPr>
          <p:txBody>
            <a:bodyPr wrap="square" rtlCol="0">
              <a:spAutoFit/>
            </a:bodyPr>
            <a:lstStyle/>
            <a:p>
              <a:r>
                <a:rPr lang="en-US" sz="1200" dirty="0"/>
                <a:t>Action</a:t>
              </a:r>
            </a:p>
          </p:txBody>
        </p:sp>
        <p:sp>
          <p:nvSpPr>
            <p:cNvPr id="14" name="Oval 13"/>
            <p:cNvSpPr/>
            <p:nvPr/>
          </p:nvSpPr>
          <p:spPr>
            <a:xfrm>
              <a:off x="5289619" y="3979951"/>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5" name="TextBox 14"/>
            <p:cNvSpPr txBox="1"/>
            <p:nvPr/>
          </p:nvSpPr>
          <p:spPr>
            <a:xfrm>
              <a:off x="5162760" y="3568800"/>
              <a:ext cx="590115" cy="276999"/>
            </a:xfrm>
            <a:prstGeom prst="rect">
              <a:avLst/>
            </a:prstGeom>
            <a:noFill/>
          </p:spPr>
          <p:txBody>
            <a:bodyPr wrap="square" rtlCol="0">
              <a:spAutoFit/>
            </a:bodyPr>
            <a:lstStyle/>
            <a:p>
              <a:r>
                <a:rPr lang="en-US" sz="1200" dirty="0"/>
                <a:t>Action</a:t>
              </a:r>
            </a:p>
          </p:txBody>
        </p:sp>
        <p:cxnSp>
          <p:nvCxnSpPr>
            <p:cNvPr id="16" name="Straight Arrow Connector 15"/>
            <p:cNvCxnSpPr>
              <a:stCxn id="12" idx="6"/>
              <a:endCxn id="14" idx="2"/>
            </p:cNvCxnSpPr>
            <p:nvPr/>
          </p:nvCxnSpPr>
          <p:spPr>
            <a:xfrm>
              <a:off x="4569619" y="4134119"/>
              <a:ext cx="720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a:endCxn id="12" idx="2"/>
            </p:cNvCxnSpPr>
            <p:nvPr/>
          </p:nvCxnSpPr>
          <p:spPr>
            <a:xfrm flipV="1">
              <a:off x="3148278" y="4134119"/>
              <a:ext cx="1080000" cy="586278"/>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6"/>
              <a:endCxn id="21" idx="2"/>
            </p:cNvCxnSpPr>
            <p:nvPr/>
          </p:nvCxnSpPr>
          <p:spPr>
            <a:xfrm>
              <a:off x="5630960" y="4134119"/>
              <a:ext cx="720000"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24754" y="3572826"/>
              <a:ext cx="541735" cy="276999"/>
            </a:xfrm>
            <a:prstGeom prst="rect">
              <a:avLst/>
            </a:prstGeom>
            <a:noFill/>
          </p:spPr>
          <p:txBody>
            <a:bodyPr wrap="square" rtlCol="0" anchor="ctr">
              <a:spAutoFit/>
            </a:bodyPr>
            <a:lstStyle/>
            <a:p>
              <a:pPr algn="ctr"/>
              <a:r>
                <a:rPr lang="en-US" sz="1200" dirty="0"/>
                <a:t>Finish</a:t>
              </a:r>
            </a:p>
          </p:txBody>
        </p:sp>
        <p:sp>
          <p:nvSpPr>
            <p:cNvPr id="21" name="&quot;No&quot; Symbol 20"/>
            <p:cNvSpPr/>
            <p:nvPr/>
          </p:nvSpPr>
          <p:spPr>
            <a:xfrm>
              <a:off x="6350960" y="3896828"/>
              <a:ext cx="498976" cy="474582"/>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96807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800" dirty="0">
                <a:solidFill>
                  <a:srgbClr val="073E87"/>
                </a:solidFill>
              </a:rPr>
              <a:t>Flows of Events for a Use Case</a:t>
            </a:r>
            <a:endParaRPr lang="en-US" dirty="0"/>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17</a:t>
            </a:fld>
            <a:endParaRPr lang="en-US">
              <a:latin typeface="Calibri"/>
            </a:endParaRPr>
          </a:p>
        </p:txBody>
      </p:sp>
      <p:pic>
        <p:nvPicPr>
          <p:cNvPr id="8" name="Picture 7"/>
          <p:cNvPicPr>
            <a:picLocks noChangeAspect="1"/>
          </p:cNvPicPr>
          <p:nvPr/>
        </p:nvPicPr>
        <p:blipFill>
          <a:blip r:embed="rId2" cstate="print"/>
          <a:stretch>
            <a:fillRect/>
          </a:stretch>
        </p:blipFill>
        <p:spPr>
          <a:xfrm>
            <a:off x="457200" y="1901566"/>
            <a:ext cx="4559094" cy="4156849"/>
          </a:xfrm>
          <a:prstGeom prst="rect">
            <a:avLst/>
          </a:prstGeom>
        </p:spPr>
      </p:pic>
      <p:sp>
        <p:nvSpPr>
          <p:cNvPr id="12" name="Rounded Rectangle 11"/>
          <p:cNvSpPr/>
          <p:nvPr/>
        </p:nvSpPr>
        <p:spPr>
          <a:xfrm>
            <a:off x="5628444" y="2530779"/>
            <a:ext cx="2448756" cy="28845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just">
              <a:lnSpc>
                <a:spcPct val="90000"/>
              </a:lnSpc>
              <a:spcBef>
                <a:spcPct val="50000"/>
              </a:spcBef>
              <a:buClr>
                <a:schemeClr val="accent2"/>
              </a:buClr>
              <a:buFont typeface="Arial"/>
              <a:buChar char="•"/>
            </a:pPr>
            <a:r>
              <a:rPr lang="en-US" altLang="zh-TW" sz="1600" dirty="0">
                <a:ea typeface="新細明體" charset="0"/>
                <a:cs typeface="新細明體" charset="0"/>
              </a:rPr>
              <a:t>One use case may contain many use case scenarios.</a:t>
            </a:r>
          </a:p>
          <a:p>
            <a:pPr marL="285750" indent="-285750" algn="just">
              <a:lnSpc>
                <a:spcPct val="90000"/>
              </a:lnSpc>
              <a:spcBef>
                <a:spcPct val="50000"/>
              </a:spcBef>
              <a:buClr>
                <a:schemeClr val="accent2"/>
              </a:buClr>
              <a:buFont typeface="Arial"/>
              <a:buChar char="•"/>
            </a:pPr>
            <a:r>
              <a:rPr lang="en-US" altLang="zh-TW" sz="1600" dirty="0">
                <a:ea typeface="新細明體" charset="0"/>
                <a:cs typeface="新細明體" charset="0"/>
              </a:rPr>
              <a:t>Each path shown in the figure represents a different scenario.</a:t>
            </a:r>
          </a:p>
          <a:p>
            <a:pPr marL="285750" indent="-285750" algn="just">
              <a:lnSpc>
                <a:spcPct val="90000"/>
              </a:lnSpc>
              <a:spcBef>
                <a:spcPct val="50000"/>
              </a:spcBef>
              <a:buClr>
                <a:schemeClr val="accent2"/>
              </a:buClr>
              <a:buFont typeface="Arial"/>
              <a:buChar char="•"/>
            </a:pPr>
            <a:r>
              <a:rPr lang="en-US" altLang="zh-TW" sz="1600" dirty="0">
                <a:ea typeface="新細明體" charset="0"/>
                <a:cs typeface="新細明體" charset="0"/>
              </a:rPr>
              <a:t>All scenarios must be covered during development and testing.</a:t>
            </a:r>
            <a:endParaRPr lang="en-US" sz="1600" dirty="0"/>
          </a:p>
        </p:txBody>
      </p:sp>
    </p:spTree>
    <p:extLst>
      <p:ext uri="{BB962C8B-B14F-4D97-AF65-F5344CB8AC3E}">
        <p14:creationId xmlns:p14="http://schemas.microsoft.com/office/powerpoint/2010/main" val="1813902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Sample Flows of Events for a Use Case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18</a:t>
            </a:fld>
            <a:endParaRPr lang="en-US">
              <a:latin typeface="Calibri"/>
            </a:endParaRPr>
          </a:p>
        </p:txBody>
      </p:sp>
      <p:pic>
        <p:nvPicPr>
          <p:cNvPr id="6" name="Picture 5"/>
          <p:cNvPicPr>
            <a:picLocks noChangeAspect="1"/>
          </p:cNvPicPr>
          <p:nvPr/>
        </p:nvPicPr>
        <p:blipFill>
          <a:blip r:embed="rId2" cstate="print"/>
          <a:stretch>
            <a:fillRect/>
          </a:stretch>
        </p:blipFill>
        <p:spPr>
          <a:xfrm>
            <a:off x="1907052" y="2110248"/>
            <a:ext cx="4814168" cy="4156849"/>
          </a:xfrm>
          <a:prstGeom prst="rect">
            <a:avLst/>
          </a:prstGeom>
        </p:spPr>
      </p:pic>
      <p:sp>
        <p:nvSpPr>
          <p:cNvPr id="7" name="Rounded Rectangular Callout 6"/>
          <p:cNvSpPr/>
          <p:nvPr/>
        </p:nvSpPr>
        <p:spPr>
          <a:xfrm>
            <a:off x="582807" y="3457439"/>
            <a:ext cx="2392405" cy="638869"/>
          </a:xfrm>
          <a:prstGeom prst="wedgeRoundRectCallout">
            <a:avLst>
              <a:gd name="adj1" fmla="val 43877"/>
              <a:gd name="adj2" fmla="val 83185"/>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1400" dirty="0">
                <a:solidFill>
                  <a:schemeClr val="bg1"/>
                </a:solidFill>
              </a:rPr>
              <a:t>The user selects credit card payment but has insufficient balance. Payment fails.</a:t>
            </a:r>
          </a:p>
        </p:txBody>
      </p:sp>
      <p:sp>
        <p:nvSpPr>
          <p:cNvPr id="8" name="Rounded Rectangular Callout 7"/>
          <p:cNvSpPr/>
          <p:nvPr/>
        </p:nvSpPr>
        <p:spPr>
          <a:xfrm>
            <a:off x="569439" y="1606377"/>
            <a:ext cx="2675225" cy="1114070"/>
          </a:xfrm>
          <a:prstGeom prst="wedgeRoundRectCallout">
            <a:avLst>
              <a:gd name="adj1" fmla="val 48985"/>
              <a:gd name="adj2" fmla="val 89586"/>
              <a:gd name="adj3" fmla="val 16667"/>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sz="1600" dirty="0">
                <a:solidFill>
                  <a:srgbClr val="FFFFFF"/>
                </a:solidFill>
              </a:rPr>
              <a:t>The user wants to change shipment address. The system will go back to “shipping address” page. </a:t>
            </a:r>
          </a:p>
        </p:txBody>
      </p:sp>
      <p:sp>
        <p:nvSpPr>
          <p:cNvPr id="9" name="Rounded Rectangular Callout 8"/>
          <p:cNvSpPr/>
          <p:nvPr/>
        </p:nvSpPr>
        <p:spPr>
          <a:xfrm>
            <a:off x="5203294" y="2265543"/>
            <a:ext cx="3085863" cy="824978"/>
          </a:xfrm>
          <a:prstGeom prst="wedgeRoundRectCallout">
            <a:avLst>
              <a:gd name="adj1" fmla="val -49255"/>
              <a:gd name="adj2" fmla="val 127211"/>
              <a:gd name="adj3" fmla="val 16667"/>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1600" dirty="0">
                <a:solidFill>
                  <a:srgbClr val="FFFFFF"/>
                </a:solidFill>
              </a:rPr>
              <a:t>If the user selects at the door payment option, there is no need to load the payment page. </a:t>
            </a:r>
          </a:p>
        </p:txBody>
      </p:sp>
      <p:sp>
        <p:nvSpPr>
          <p:cNvPr id="10" name="Rounded Rectangular Callout 9"/>
          <p:cNvSpPr/>
          <p:nvPr/>
        </p:nvSpPr>
        <p:spPr>
          <a:xfrm>
            <a:off x="6011508" y="3457439"/>
            <a:ext cx="2277649" cy="931732"/>
          </a:xfrm>
          <a:prstGeom prst="wedgeRoundRectCallout">
            <a:avLst>
              <a:gd name="adj1" fmla="val -57304"/>
              <a:gd name="adj2" fmla="val 51029"/>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FFFFFF"/>
                </a:solidFill>
              </a:rPr>
              <a:t>The user finds at the door payment service fee too high and quits.</a:t>
            </a:r>
          </a:p>
        </p:txBody>
      </p:sp>
    </p:spTree>
    <p:extLst>
      <p:ext uri="{BB962C8B-B14F-4D97-AF65-F5344CB8AC3E}">
        <p14:creationId xmlns:p14="http://schemas.microsoft.com/office/powerpoint/2010/main" val="224019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Relationship</a:t>
            </a:r>
          </a:p>
        </p:txBody>
      </p:sp>
      <p:sp>
        <p:nvSpPr>
          <p:cNvPr id="5" name="Content Placeholder 4"/>
          <p:cNvSpPr>
            <a:spLocks noGrp="1"/>
          </p:cNvSpPr>
          <p:nvPr>
            <p:ph idx="1"/>
          </p:nvPr>
        </p:nvSpPr>
        <p:spPr/>
        <p:txBody>
          <a:bodyPr>
            <a:normAutofit/>
          </a:bodyPr>
          <a:lstStyle/>
          <a:p>
            <a:pPr algn="just">
              <a:lnSpc>
                <a:spcPct val="90000"/>
              </a:lnSpc>
            </a:pPr>
            <a:r>
              <a:rPr lang="en-US" sz="2000" dirty="0"/>
              <a:t>The extends relationship exists between use cases when one use case provides an </a:t>
            </a:r>
            <a:r>
              <a:rPr lang="en-US" sz="2000" i="1" dirty="0">
                <a:solidFill>
                  <a:schemeClr val="tx2">
                    <a:lumMod val="60000"/>
                    <a:lumOff val="40000"/>
                  </a:schemeClr>
                </a:solidFill>
              </a:rPr>
              <a:t>optional sequence</a:t>
            </a:r>
            <a:r>
              <a:rPr lang="en-US" sz="2000" dirty="0"/>
              <a:t> of events that is inserted in the other use case.</a:t>
            </a:r>
          </a:p>
          <a:p>
            <a:pPr algn="just">
              <a:lnSpc>
                <a:spcPct val="90000"/>
              </a:lnSpc>
            </a:pPr>
            <a:endParaRPr lang="en-US" sz="2000" dirty="0"/>
          </a:p>
          <a:p>
            <a:pPr algn="just">
              <a:lnSpc>
                <a:spcPct val="90000"/>
              </a:lnSpc>
            </a:pPr>
            <a:r>
              <a:rPr lang="en-US" sz="2000" dirty="0"/>
              <a:t>It is a directed relationship from </a:t>
            </a:r>
            <a:r>
              <a:rPr lang="en-US" sz="2000" i="1" dirty="0">
                <a:solidFill>
                  <a:srgbClr val="2D83F4"/>
                </a:solidFill>
              </a:rPr>
              <a:t>the extending use case</a:t>
            </a:r>
            <a:r>
              <a:rPr lang="en-US" sz="2000" dirty="0"/>
              <a:t> to </a:t>
            </a:r>
            <a:r>
              <a:rPr lang="en-US" sz="2000" i="1" dirty="0">
                <a:solidFill>
                  <a:srgbClr val="2D83F4"/>
                </a:solidFill>
              </a:rPr>
              <a:t>the extended (base) use case</a:t>
            </a:r>
            <a:r>
              <a:rPr lang="en-US" sz="2000" dirty="0"/>
              <a:t>.</a:t>
            </a:r>
          </a:p>
          <a:p>
            <a:pPr algn="just">
              <a:lnSpc>
                <a:spcPct val="90000"/>
              </a:lnSpc>
            </a:pPr>
            <a:endParaRPr lang="en-US" sz="2000" dirty="0"/>
          </a:p>
          <a:p>
            <a:pPr algn="just">
              <a:lnSpc>
                <a:spcPct val="90000"/>
              </a:lnSpc>
            </a:pPr>
            <a:r>
              <a:rPr lang="en-US" sz="2000" dirty="0"/>
              <a:t>Extending use case has </a:t>
            </a:r>
            <a:r>
              <a:rPr lang="en-US" sz="2000" i="1" dirty="0">
                <a:solidFill>
                  <a:srgbClr val="2D83F4"/>
                </a:solidFill>
              </a:rPr>
              <a:t>no life </a:t>
            </a:r>
            <a:r>
              <a:rPr lang="en-US" sz="2000" dirty="0"/>
              <a:t>without the extended use case.</a:t>
            </a:r>
          </a:p>
        </p:txBody>
      </p:sp>
      <p:sp>
        <p:nvSpPr>
          <p:cNvPr id="3" name="Footer Placeholder 2"/>
          <p:cNvSpPr>
            <a:spLocks noGrp="1"/>
          </p:cNvSpPr>
          <p:nvPr>
            <p:ph type="ftr" sz="quarter" idx="11"/>
          </p:nvPr>
        </p:nvSpPr>
        <p:spPr/>
        <p:txBody>
          <a:bodyPr/>
          <a:lstStyle/>
          <a:p>
            <a:r>
              <a:rPr lang="en-US" dirty="0">
                <a:solidFill>
                  <a:srgbClr val="C6E7FC"/>
                </a:solidFill>
                <a:latin typeface="Calibri"/>
              </a:rPr>
              <a:t>Unified Modeling Language</a:t>
            </a: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19</a:t>
            </a:fld>
            <a:endParaRPr lang="en-US">
              <a:latin typeface="Calibri"/>
            </a:endParaRPr>
          </a:p>
        </p:txBody>
      </p:sp>
      <p:grpSp>
        <p:nvGrpSpPr>
          <p:cNvPr id="6" name="Group 5"/>
          <p:cNvGrpSpPr/>
          <p:nvPr/>
        </p:nvGrpSpPr>
        <p:grpSpPr>
          <a:xfrm>
            <a:off x="2045168" y="4511200"/>
            <a:ext cx="4445231" cy="904081"/>
            <a:chOff x="2047599" y="2778960"/>
            <a:chExt cx="4445231" cy="904081"/>
          </a:xfrm>
        </p:grpSpPr>
        <p:cxnSp>
          <p:nvCxnSpPr>
            <p:cNvPr id="7" name="Straight Arrow Connector 6"/>
            <p:cNvCxnSpPr>
              <a:stCxn id="9" idx="2"/>
              <a:endCxn id="8" idx="6"/>
            </p:cNvCxnSpPr>
            <p:nvPr/>
          </p:nvCxnSpPr>
          <p:spPr>
            <a:xfrm flipH="1">
              <a:off x="3568179" y="3231001"/>
              <a:ext cx="1404071" cy="0"/>
            </a:xfrm>
            <a:prstGeom prst="straightConnector1">
              <a:avLst/>
            </a:prstGeom>
            <a:ln>
              <a:solidFill>
                <a:srgbClr val="31B6FD"/>
              </a:solidFill>
              <a:prstDash val="dash"/>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 name="Oval 7"/>
            <p:cNvSpPr/>
            <p:nvPr/>
          </p:nvSpPr>
          <p:spPr>
            <a:xfrm>
              <a:off x="2047599"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t>Registration</a:t>
              </a:r>
            </a:p>
          </p:txBody>
        </p:sp>
        <p:sp>
          <p:nvSpPr>
            <p:cNvPr id="9" name="Oval 8"/>
            <p:cNvSpPr/>
            <p:nvPr/>
          </p:nvSpPr>
          <p:spPr>
            <a:xfrm>
              <a:off x="4972250"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a:t>Get Help on Registration</a:t>
              </a:r>
            </a:p>
          </p:txBody>
        </p:sp>
        <p:sp>
          <p:nvSpPr>
            <p:cNvPr id="10" name="TextBox 9"/>
            <p:cNvSpPr txBox="1"/>
            <p:nvPr/>
          </p:nvSpPr>
          <p:spPr>
            <a:xfrm>
              <a:off x="3568180" y="2795242"/>
              <a:ext cx="1404070" cy="369332"/>
            </a:xfrm>
            <a:prstGeom prst="rect">
              <a:avLst/>
            </a:prstGeom>
            <a:noFill/>
          </p:spPr>
          <p:txBody>
            <a:bodyPr wrap="square" rtlCol="0">
              <a:spAutoFit/>
            </a:bodyPr>
            <a:lstStyle/>
            <a:p>
              <a:pPr algn="ctr"/>
              <a:r>
                <a:rPr lang="en-GB" dirty="0"/>
                <a:t>&lt;&lt;extend&gt;&gt;</a:t>
              </a:r>
            </a:p>
          </p:txBody>
        </p:sp>
      </p:grpSp>
      <p:sp>
        <p:nvSpPr>
          <p:cNvPr id="11" name="Rounded Rectangular Callout 10"/>
          <p:cNvSpPr/>
          <p:nvPr/>
        </p:nvSpPr>
        <p:spPr>
          <a:xfrm>
            <a:off x="955919" y="4310301"/>
            <a:ext cx="758383" cy="275631"/>
          </a:xfrm>
          <a:prstGeom prst="wedgeRoundRectCallout">
            <a:avLst>
              <a:gd name="adj1" fmla="val 81699"/>
              <a:gd name="adj2" fmla="val 12137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Base</a:t>
            </a:r>
          </a:p>
        </p:txBody>
      </p:sp>
      <p:sp>
        <p:nvSpPr>
          <p:cNvPr id="12" name="Rounded Rectangular Callout 11"/>
          <p:cNvSpPr/>
          <p:nvPr/>
        </p:nvSpPr>
        <p:spPr>
          <a:xfrm>
            <a:off x="5728040" y="5801590"/>
            <a:ext cx="1845778" cy="280939"/>
          </a:xfrm>
          <a:prstGeom prst="wedgeRoundRectCallout">
            <a:avLst>
              <a:gd name="adj1" fmla="val -45243"/>
              <a:gd name="adj2" fmla="val -14561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Extending use case</a:t>
            </a:r>
          </a:p>
        </p:txBody>
      </p:sp>
      <p:sp>
        <p:nvSpPr>
          <p:cNvPr id="13" name="Rounded Rectangular Callout 12"/>
          <p:cNvSpPr/>
          <p:nvPr/>
        </p:nvSpPr>
        <p:spPr>
          <a:xfrm>
            <a:off x="955919" y="5801590"/>
            <a:ext cx="1845778" cy="280939"/>
          </a:xfrm>
          <a:prstGeom prst="wedgeRoundRectCallout">
            <a:avLst>
              <a:gd name="adj1" fmla="val 37501"/>
              <a:gd name="adj2" fmla="val -158225"/>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Extend</a:t>
            </a:r>
            <a:r>
              <a:rPr lang="tr-TR" sz="1600" dirty="0"/>
              <a:t>ed</a:t>
            </a:r>
            <a:r>
              <a:rPr lang="en-US" sz="1600" dirty="0"/>
              <a:t> use case</a:t>
            </a:r>
          </a:p>
        </p:txBody>
      </p:sp>
    </p:spTree>
    <p:extLst>
      <p:ext uri="{BB962C8B-B14F-4D97-AF65-F5344CB8AC3E}">
        <p14:creationId xmlns:p14="http://schemas.microsoft.com/office/powerpoint/2010/main" val="198932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Specifications</a:t>
            </a:r>
          </a:p>
        </p:txBody>
      </p:sp>
      <p:sp>
        <p:nvSpPr>
          <p:cNvPr id="3" name="Content Placeholder 2"/>
          <p:cNvSpPr>
            <a:spLocks noGrp="1"/>
          </p:cNvSpPr>
          <p:nvPr>
            <p:ph idx="1"/>
          </p:nvPr>
        </p:nvSpPr>
        <p:spPr/>
        <p:txBody>
          <a:bodyPr>
            <a:normAutofit/>
          </a:bodyPr>
          <a:lstStyle/>
          <a:p>
            <a:pPr algn="just"/>
            <a:r>
              <a:rPr lang="en-GB" sz="2000" b="1" u="sng" dirty="0">
                <a:solidFill>
                  <a:schemeClr val="tx2">
                    <a:lumMod val="60000"/>
                    <a:lumOff val="40000"/>
                  </a:schemeClr>
                </a:solidFill>
              </a:rPr>
              <a:t>Definition</a:t>
            </a:r>
            <a:r>
              <a:rPr lang="en-GB" sz="2000" b="1" u="sng" dirty="0">
                <a:solidFill>
                  <a:srgbClr val="0B87D6"/>
                </a:solidFill>
              </a:rPr>
              <a:t>:</a:t>
            </a:r>
            <a:r>
              <a:rPr lang="en-GB" sz="2000" dirty="0">
                <a:solidFill>
                  <a:schemeClr val="tx1">
                    <a:lumMod val="95000"/>
                    <a:lumOff val="5000"/>
                  </a:schemeClr>
                </a:solidFill>
              </a:rPr>
              <a:t> A diagram showing your use cases and actors may be a nice starting point, but it does not provide enough detail for your system designers to actually understand exactly how the system’s concerns will be met.</a:t>
            </a:r>
          </a:p>
          <a:p>
            <a:pPr algn="just"/>
            <a:endParaRPr lang="en-GB" sz="2000" dirty="0">
              <a:solidFill>
                <a:schemeClr val="tx1">
                  <a:lumMod val="95000"/>
                  <a:lumOff val="5000"/>
                </a:schemeClr>
              </a:solidFill>
            </a:endParaRPr>
          </a:p>
          <a:p>
            <a:pPr algn="just"/>
            <a:r>
              <a:rPr lang="en-GB" sz="2000" dirty="0">
                <a:solidFill>
                  <a:schemeClr val="tx1">
                    <a:lumMod val="95000"/>
                    <a:lumOff val="5000"/>
                  </a:schemeClr>
                </a:solidFill>
              </a:rPr>
              <a:t>More details of the use cases are provided by use case </a:t>
            </a:r>
            <a:r>
              <a:rPr lang="tr-TR" sz="2000" dirty="0">
                <a:solidFill>
                  <a:schemeClr val="tx1">
                    <a:lumMod val="95000"/>
                    <a:lumOff val="5000"/>
                  </a:schemeClr>
                </a:solidFill>
              </a:rPr>
              <a:t>specifications (</a:t>
            </a:r>
            <a:r>
              <a:rPr lang="en-GB" sz="2000" dirty="0">
                <a:solidFill>
                  <a:schemeClr val="tx1">
                    <a:lumMod val="95000"/>
                    <a:lumOff val="5000"/>
                  </a:schemeClr>
                </a:solidFill>
              </a:rPr>
              <a:t>descriptions</a:t>
            </a:r>
            <a:r>
              <a:rPr lang="tr-TR" sz="2000" dirty="0">
                <a:solidFill>
                  <a:schemeClr val="tx1">
                    <a:lumMod val="95000"/>
                    <a:lumOff val="5000"/>
                  </a:schemeClr>
                </a:solidFill>
              </a:rPr>
              <a:t>)</a:t>
            </a:r>
            <a:r>
              <a:rPr lang="en-GB" sz="2000" dirty="0">
                <a:solidFill>
                  <a:schemeClr val="tx1">
                    <a:lumMod val="95000"/>
                    <a:lumOff val="5000"/>
                  </a:schemeClr>
                </a:solidFill>
              </a:rPr>
              <a:t>.</a:t>
            </a:r>
            <a:endParaRPr lang="tr-TR" sz="2000" dirty="0">
              <a:solidFill>
                <a:schemeClr val="tx1">
                  <a:lumMod val="95000"/>
                  <a:lumOff val="5000"/>
                </a:schemeClr>
              </a:solidFill>
            </a:endParaRPr>
          </a:p>
          <a:p>
            <a:pPr algn="just">
              <a:buNone/>
            </a:pPr>
            <a:endParaRPr lang="tr-TR" sz="2000" dirty="0">
              <a:solidFill>
                <a:schemeClr val="tx1">
                  <a:lumMod val="95000"/>
                  <a:lumOff val="5000"/>
                </a:schemeClr>
              </a:solidFill>
            </a:endParaRPr>
          </a:p>
          <a:p>
            <a:pPr algn="just"/>
            <a:r>
              <a:rPr lang="en-US" sz="2000" b="1" u="sng" dirty="0">
                <a:solidFill>
                  <a:srgbClr val="0B87D6"/>
                </a:solidFill>
              </a:rPr>
              <a:t>UML Diagram Type</a:t>
            </a:r>
            <a:r>
              <a:rPr lang="en-US" sz="2000" b="1" u="sng" dirty="0">
                <a:solidFill>
                  <a:schemeClr val="bg2">
                    <a:lumMod val="50000"/>
                  </a:schemeClr>
                </a:solidFill>
              </a:rPr>
              <a:t>:</a:t>
            </a:r>
            <a:r>
              <a:rPr lang="en-US" sz="2000" dirty="0">
                <a:solidFill>
                  <a:srgbClr val="0B87D6"/>
                </a:solidFill>
              </a:rPr>
              <a:t> </a:t>
            </a:r>
            <a:r>
              <a:rPr lang="en-US" sz="2000" dirty="0"/>
              <a:t>Not included in UML</a:t>
            </a:r>
            <a:r>
              <a:rPr lang="tr-TR" sz="2000" dirty="0"/>
              <a:t> (UCS is not a diagram)</a:t>
            </a:r>
            <a:r>
              <a:rPr lang="en-US" sz="2000" dirty="0"/>
              <a:t>.</a:t>
            </a:r>
            <a:endParaRPr lang="tr-TR" sz="2000" dirty="0">
              <a:solidFill>
                <a:schemeClr val="tx1">
                  <a:lumMod val="95000"/>
                  <a:lumOff val="5000"/>
                </a:schemeClr>
              </a:solidFill>
            </a:endParaRPr>
          </a:p>
        </p:txBody>
      </p:sp>
      <p:sp>
        <p:nvSpPr>
          <p:cNvPr id="6" name="Footer Placeholder 5"/>
          <p:cNvSpPr>
            <a:spLocks noGrp="1"/>
          </p:cNvSpPr>
          <p:nvPr>
            <p:ph type="ftr" sz="quarter" idx="11"/>
          </p:nvPr>
        </p:nvSpPr>
        <p:spPr/>
        <p:txBody>
          <a:bodyPr/>
          <a:lstStyle/>
          <a:p>
            <a:r>
              <a:rPr lang="en-US">
                <a:solidFill>
                  <a:srgbClr val="C6E7FC"/>
                </a:solidFill>
                <a:latin typeface="Calibri"/>
              </a:rPr>
              <a:t>Unified Modeling Language</a:t>
            </a: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a:t>
            </a:fld>
            <a:endParaRPr lang="en-US">
              <a:latin typeface="Calibri"/>
            </a:endParaRPr>
          </a:p>
        </p:txBody>
      </p:sp>
    </p:spTree>
    <p:extLst>
      <p:ext uri="{BB962C8B-B14F-4D97-AF65-F5344CB8AC3E}">
        <p14:creationId xmlns:p14="http://schemas.microsoft.com/office/powerpoint/2010/main" val="55471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Relationship - 2</a:t>
            </a:r>
          </a:p>
        </p:txBody>
      </p:sp>
      <p:sp>
        <p:nvSpPr>
          <p:cNvPr id="3" name="Content Placeholder 2"/>
          <p:cNvSpPr>
            <a:spLocks noGrp="1"/>
          </p:cNvSpPr>
          <p:nvPr>
            <p:ph idx="1"/>
          </p:nvPr>
        </p:nvSpPr>
        <p:spPr/>
        <p:txBody>
          <a:bodyPr>
            <a:normAutofit/>
          </a:bodyPr>
          <a:lstStyle/>
          <a:p>
            <a:pPr algn="just"/>
            <a:r>
              <a:rPr lang="en-US" sz="2000" dirty="0"/>
              <a:t>First, if there is none, add “Extension Points” tag to the use case specifications template of the base use case and then type the name(s) of the extending use case(s).</a:t>
            </a:r>
          </a:p>
          <a:p>
            <a:pPr lvl="1" algn="just"/>
            <a:r>
              <a:rPr lang="en-US" sz="1800" i="1" dirty="0">
                <a:solidFill>
                  <a:srgbClr val="2D83F4"/>
                </a:solidFill>
              </a:rPr>
              <a:t>The extension points are referenced by name.</a:t>
            </a:r>
          </a:p>
          <a:p>
            <a:pPr lvl="1" algn="just"/>
            <a:r>
              <a:rPr lang="en-US" sz="1800" i="1" dirty="0">
                <a:solidFill>
                  <a:srgbClr val="2D83F4"/>
                </a:solidFill>
              </a:rPr>
              <a:t>Example:</a:t>
            </a:r>
          </a:p>
          <a:p>
            <a:pPr lvl="2"/>
            <a:r>
              <a:rPr lang="en-US" i="1" dirty="0">
                <a:solidFill>
                  <a:srgbClr val="2D83F4"/>
                </a:solidFill>
              </a:rPr>
              <a:t>...</a:t>
            </a:r>
          </a:p>
          <a:p>
            <a:pPr lvl="2"/>
            <a:r>
              <a:rPr lang="en-US" b="1" i="1" dirty="0">
                <a:solidFill>
                  <a:srgbClr val="FF0000"/>
                </a:solidFill>
              </a:rPr>
              <a:t>Extension Points: </a:t>
            </a:r>
            <a:r>
              <a:rPr lang="en-US" b="1" i="1" dirty="0">
                <a:solidFill>
                  <a:srgbClr val="00B050"/>
                </a:solidFill>
              </a:rPr>
              <a:t>Get Help on Registration</a:t>
            </a:r>
          </a:p>
          <a:p>
            <a:pPr lvl="2"/>
            <a:r>
              <a:rPr lang="en-US" i="1" dirty="0">
                <a:solidFill>
                  <a:srgbClr val="2D83F4"/>
                </a:solidFill>
              </a:rPr>
              <a:t>…</a:t>
            </a:r>
          </a:p>
          <a:p>
            <a:pPr marL="777240" lvl="2" indent="0">
              <a:buNone/>
            </a:pPr>
            <a:endParaRPr lang="en-US" i="1" dirty="0">
              <a:solidFill>
                <a:srgbClr val="2D83F4"/>
              </a:solidFill>
            </a:endParaRPr>
          </a:p>
          <a:p>
            <a:pPr algn="just"/>
            <a:r>
              <a:rPr lang="en-US" sz="2000" dirty="0"/>
              <a:t>An extension point declared in the base use case by appending some sort of tag </a:t>
            </a:r>
            <a:r>
              <a:rPr lang="en-US" sz="2000" i="1" dirty="0">
                <a:solidFill>
                  <a:schemeClr val="tx2">
                    <a:lumMod val="60000"/>
                    <a:lumOff val="40000"/>
                  </a:schemeClr>
                </a:solidFill>
              </a:rPr>
              <a:t>(a name or a reference)</a:t>
            </a:r>
            <a:r>
              <a:rPr lang="en-US" sz="2000" dirty="0"/>
              <a:t> to </a:t>
            </a:r>
            <a:r>
              <a:rPr lang="en-US" sz="2000" i="1" dirty="0">
                <a:solidFill>
                  <a:schemeClr val="tx2">
                    <a:lumMod val="60000"/>
                    <a:lumOff val="40000"/>
                  </a:schemeClr>
                </a:solidFill>
              </a:rPr>
              <a:t>the 1</a:t>
            </a:r>
            <a:r>
              <a:rPr lang="en-US" sz="2000" i="1" baseline="30000" dirty="0">
                <a:solidFill>
                  <a:schemeClr val="tx2">
                    <a:lumMod val="60000"/>
                    <a:lumOff val="40000"/>
                  </a:schemeClr>
                </a:solidFill>
              </a:rPr>
              <a:t>st</a:t>
            </a:r>
            <a:r>
              <a:rPr lang="en-US" sz="2000" i="1" dirty="0">
                <a:solidFill>
                  <a:schemeClr val="tx2">
                    <a:lumMod val="60000"/>
                    <a:lumOff val="40000"/>
                  </a:schemeClr>
                </a:solidFill>
              </a:rPr>
              <a:t> step </a:t>
            </a:r>
            <a:r>
              <a:rPr lang="en-US" sz="2000" dirty="0"/>
              <a:t>of the extending use case.</a:t>
            </a:r>
          </a:p>
          <a:p>
            <a:pPr lvl="1" algn="just"/>
            <a:r>
              <a:rPr lang="en-US" sz="1800" i="1" dirty="0">
                <a:solidFill>
                  <a:schemeClr val="tx2">
                    <a:lumMod val="60000"/>
                    <a:lumOff val="40000"/>
                  </a:schemeClr>
                </a:solidFill>
              </a:rPr>
              <a:t>Therefore, create a separate use case scenario for the extending use case and call it from the base use case by its name or reference.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20</a:t>
            </a:fld>
            <a:endParaRPr lang="en-US">
              <a:latin typeface="Calibri"/>
            </a:endParaRPr>
          </a:p>
        </p:txBody>
      </p:sp>
    </p:spTree>
    <p:extLst>
      <p:ext uri="{BB962C8B-B14F-4D97-AF65-F5344CB8AC3E}">
        <p14:creationId xmlns:p14="http://schemas.microsoft.com/office/powerpoint/2010/main" val="107726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Include Relationship</a:t>
            </a:r>
          </a:p>
        </p:txBody>
      </p:sp>
      <p:sp>
        <p:nvSpPr>
          <p:cNvPr id="3" name="Content Placeholder 2"/>
          <p:cNvSpPr>
            <a:spLocks noGrp="1"/>
          </p:cNvSpPr>
          <p:nvPr>
            <p:ph idx="1"/>
          </p:nvPr>
        </p:nvSpPr>
        <p:spPr/>
        <p:txBody>
          <a:bodyPr>
            <a:normAutofit/>
          </a:bodyPr>
          <a:lstStyle/>
          <a:p>
            <a:pPr algn="just"/>
            <a:r>
              <a:rPr lang="en-US" sz="2000" dirty="0"/>
              <a:t>Use case include is a </a:t>
            </a:r>
            <a:r>
              <a:rPr lang="en-US" sz="2000" i="1" dirty="0">
                <a:solidFill>
                  <a:schemeClr val="tx2">
                    <a:lumMod val="60000"/>
                    <a:lumOff val="40000"/>
                  </a:schemeClr>
                </a:solidFill>
              </a:rPr>
              <a:t>directed relationship </a:t>
            </a:r>
            <a:r>
              <a:rPr lang="en-US" sz="2000" i="1" dirty="0">
                <a:solidFill>
                  <a:srgbClr val="2D83F4"/>
                </a:solidFill>
              </a:rPr>
              <a:t>between two use cases </a:t>
            </a:r>
            <a:r>
              <a:rPr lang="en-US" sz="2000" dirty="0"/>
              <a:t>which is used to show that behavior of the included use case (the inclusion) is </a:t>
            </a:r>
            <a:r>
              <a:rPr lang="en-US" sz="2000" i="1" dirty="0">
                <a:solidFill>
                  <a:srgbClr val="2D83F4"/>
                </a:solidFill>
              </a:rPr>
              <a:t>inserted into </a:t>
            </a:r>
            <a:r>
              <a:rPr lang="en-US" sz="2000" dirty="0"/>
              <a:t>the behavior of the including (the base) use case.</a:t>
            </a:r>
          </a:p>
          <a:p>
            <a:pPr algn="just"/>
            <a:endParaRPr lang="en-US" sz="2000" dirty="0"/>
          </a:p>
          <a:p>
            <a:pPr algn="just"/>
            <a:r>
              <a:rPr lang="en-US" sz="2000" dirty="0"/>
              <a:t>The include relationship could be used:</a:t>
            </a:r>
          </a:p>
          <a:p>
            <a:pPr lvl="1" algn="just"/>
            <a:r>
              <a:rPr lang="en-US" sz="1800" i="1" dirty="0">
                <a:solidFill>
                  <a:srgbClr val="2D83F4"/>
                </a:solidFill>
              </a:rPr>
              <a:t>to simplify large use case by splitting it into several use cases,</a:t>
            </a:r>
          </a:p>
          <a:p>
            <a:pPr lvl="1" algn="just"/>
            <a:r>
              <a:rPr lang="en-US" sz="1800" i="1" dirty="0">
                <a:solidFill>
                  <a:srgbClr val="2D83F4"/>
                </a:solidFill>
              </a:rPr>
              <a:t>to extract common parts of the behaviors of two or more use cases (reuse of functionality).</a:t>
            </a:r>
          </a:p>
          <a:p>
            <a:pPr marL="411480" lvl="1" indent="0" algn="just">
              <a:buNone/>
            </a:pPr>
            <a:r>
              <a:rPr lang="en-US" sz="1800" i="1" dirty="0">
                <a:solidFill>
                  <a:srgbClr val="2D83F4"/>
                </a:solidFill>
              </a:rPr>
              <a:t>	</a:t>
            </a:r>
          </a:p>
          <a:p>
            <a:pPr algn="just"/>
            <a:r>
              <a:rPr lang="en-US" sz="2000" dirty="0"/>
              <a:t>Including use case has </a:t>
            </a:r>
            <a:r>
              <a:rPr lang="en-US" sz="2000" i="1" dirty="0">
                <a:solidFill>
                  <a:srgbClr val="2D83F4"/>
                </a:solidFill>
              </a:rPr>
              <a:t>no life </a:t>
            </a:r>
            <a:r>
              <a:rPr lang="en-US" sz="2000" dirty="0"/>
              <a:t>without the included use case.</a:t>
            </a:r>
          </a:p>
          <a:p>
            <a:pPr lvl="1" algn="just"/>
            <a:r>
              <a:rPr lang="en-US" sz="1800" i="1" dirty="0">
                <a:solidFill>
                  <a:srgbClr val="2D83F4"/>
                </a:solidFill>
              </a:rPr>
              <a:t>The included use case cannot stand alone and the original use case is not complete without the included one.</a:t>
            </a:r>
          </a:p>
        </p:txBody>
      </p:sp>
      <p:sp>
        <p:nvSpPr>
          <p:cNvPr id="4" name="Footer Placeholder 3"/>
          <p:cNvSpPr>
            <a:spLocks noGrp="1"/>
          </p:cNvSpPr>
          <p:nvPr>
            <p:ph type="ftr" sz="quarter" idx="11"/>
          </p:nvPr>
        </p:nvSpPr>
        <p:spPr/>
        <p:txBody>
          <a:bodyPr/>
          <a:lstStyle/>
          <a:p>
            <a:r>
              <a:rPr lang="en-US" dirty="0">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21</a:t>
            </a:fld>
            <a:endParaRPr lang="en-US">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Include Relationship - 2</a:t>
            </a:r>
          </a:p>
        </p:txBody>
      </p:sp>
      <p:sp>
        <p:nvSpPr>
          <p:cNvPr id="3" name="Content Placeholder 2"/>
          <p:cNvSpPr>
            <a:spLocks noGrp="1"/>
          </p:cNvSpPr>
          <p:nvPr>
            <p:ph idx="1"/>
          </p:nvPr>
        </p:nvSpPr>
        <p:spPr/>
        <p:txBody>
          <a:bodyPr>
            <a:noAutofit/>
          </a:bodyPr>
          <a:lstStyle/>
          <a:p>
            <a:pPr algn="just"/>
            <a:r>
              <a:rPr lang="en-US" sz="2000" dirty="0"/>
              <a:t>First, if there is none, add “Inclusion Points” tag to the use case specifications template of the base use case and then type the name(s) of the including use case(s).</a:t>
            </a:r>
          </a:p>
          <a:p>
            <a:pPr lvl="1" algn="just"/>
            <a:r>
              <a:rPr lang="en-US" sz="1800" i="1" dirty="0">
                <a:solidFill>
                  <a:srgbClr val="2D83F4"/>
                </a:solidFill>
              </a:rPr>
              <a:t>The extension points are referenced by name.</a:t>
            </a:r>
          </a:p>
          <a:p>
            <a:pPr lvl="1" algn="just"/>
            <a:r>
              <a:rPr lang="en-US" sz="1800" i="1" dirty="0">
                <a:solidFill>
                  <a:srgbClr val="2D83F4"/>
                </a:solidFill>
              </a:rPr>
              <a:t>Example:</a:t>
            </a:r>
          </a:p>
          <a:p>
            <a:pPr lvl="2"/>
            <a:r>
              <a:rPr lang="en-US" i="1" dirty="0">
                <a:solidFill>
                  <a:srgbClr val="2D83F4"/>
                </a:solidFill>
              </a:rPr>
              <a:t>…</a:t>
            </a:r>
          </a:p>
          <a:p>
            <a:pPr lvl="2"/>
            <a:r>
              <a:rPr lang="en-US" b="1" i="1" dirty="0">
                <a:solidFill>
                  <a:srgbClr val="FF0000"/>
                </a:solidFill>
              </a:rPr>
              <a:t>Inclusion Points: </a:t>
            </a:r>
            <a:r>
              <a:rPr lang="en-US" b="1" i="1" dirty="0">
                <a:solidFill>
                  <a:srgbClr val="00B050"/>
                </a:solidFill>
              </a:rPr>
              <a:t>Typing a valid personal id number.</a:t>
            </a:r>
          </a:p>
          <a:p>
            <a:pPr lvl="2"/>
            <a:r>
              <a:rPr lang="en-US" i="1" dirty="0">
                <a:solidFill>
                  <a:srgbClr val="2D83F4"/>
                </a:solidFill>
              </a:rPr>
              <a:t>...</a:t>
            </a:r>
            <a:endParaRPr lang="en-US" dirty="0"/>
          </a:p>
          <a:p>
            <a:pPr marL="114300" lvl="0" indent="0" algn="just">
              <a:buClr>
                <a:srgbClr val="31B6FD"/>
              </a:buClr>
              <a:buNone/>
            </a:pPr>
            <a:endParaRPr lang="en-US" sz="2000" dirty="0">
              <a:solidFill>
                <a:prstClr val="black"/>
              </a:solidFill>
            </a:endParaRPr>
          </a:p>
          <a:p>
            <a:pPr lvl="0" algn="just">
              <a:buClr>
                <a:srgbClr val="31B6FD"/>
              </a:buClr>
            </a:pPr>
            <a:r>
              <a:rPr lang="en-US" sz="2000" dirty="0">
                <a:solidFill>
                  <a:prstClr val="black"/>
                </a:solidFill>
              </a:rPr>
              <a:t>Like in documenting an extension point, inclusion points must be declared in the base use case by appending some sort of tag </a:t>
            </a:r>
            <a:r>
              <a:rPr lang="en-US" sz="2000" i="1" dirty="0">
                <a:solidFill>
                  <a:srgbClr val="2D83F4"/>
                </a:solidFill>
              </a:rPr>
              <a:t>(a name or a reference)</a:t>
            </a:r>
            <a:r>
              <a:rPr lang="en-US" sz="2000" dirty="0">
                <a:solidFill>
                  <a:prstClr val="black"/>
                </a:solidFill>
              </a:rPr>
              <a:t> to the 1st  step  of the including use case.</a:t>
            </a:r>
          </a:p>
          <a:p>
            <a:pPr lvl="1" algn="just">
              <a:buClr>
                <a:srgbClr val="31B6FD"/>
              </a:buClr>
            </a:pPr>
            <a:r>
              <a:rPr lang="en-US" sz="1800" i="1" dirty="0">
                <a:solidFill>
                  <a:srgbClr val="2D83F4"/>
                </a:solidFill>
              </a:rPr>
              <a:t>Therefore, create a separate use case scenario for the including use case and call it from the base use case by its name or reference.</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22</a:t>
            </a:fld>
            <a:endParaRPr lang="en-US">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to Write Good Descriptions?</a:t>
            </a:r>
          </a:p>
        </p:txBody>
      </p:sp>
      <p:sp>
        <p:nvSpPr>
          <p:cNvPr id="3" name="Content Placeholder 2"/>
          <p:cNvSpPr>
            <a:spLocks noGrp="1"/>
          </p:cNvSpPr>
          <p:nvPr>
            <p:ph idx="1"/>
          </p:nvPr>
        </p:nvSpPr>
        <p:spPr/>
        <p:txBody>
          <a:bodyPr>
            <a:normAutofit/>
          </a:bodyPr>
          <a:lstStyle/>
          <a:p>
            <a:pPr algn="just"/>
            <a:r>
              <a:rPr lang="en-US" sz="2000" dirty="0"/>
              <a:t>Write a simple, complete, well-structured sentence that… </a:t>
            </a:r>
          </a:p>
          <a:p>
            <a:pPr lvl="1" algn="just"/>
            <a:r>
              <a:rPr lang="en-US" sz="1800" i="1" dirty="0">
                <a:solidFill>
                  <a:srgbClr val="2D83F4"/>
                </a:solidFill>
              </a:rPr>
              <a:t>states only one thing. </a:t>
            </a:r>
          </a:p>
          <a:p>
            <a:pPr lvl="1" algn="just"/>
            <a:r>
              <a:rPr lang="en-US" sz="1800" i="1" dirty="0">
                <a:solidFill>
                  <a:srgbClr val="2D83F4"/>
                </a:solidFill>
              </a:rPr>
              <a:t>does not contain conjunctions (and, or, but, . . .). </a:t>
            </a:r>
          </a:p>
          <a:p>
            <a:pPr lvl="1" algn="just"/>
            <a:r>
              <a:rPr lang="en-US" sz="1800" i="1" dirty="0">
                <a:solidFill>
                  <a:srgbClr val="2D83F4"/>
                </a:solidFill>
              </a:rPr>
              <a:t>avoids the use of limiting phrases (unless, except, . . .). </a:t>
            </a:r>
          </a:p>
          <a:p>
            <a:pPr lvl="1" algn="just"/>
            <a:r>
              <a:rPr lang="en-US" sz="1800" i="1" dirty="0">
                <a:solidFill>
                  <a:srgbClr val="2D83F4"/>
                </a:solidFill>
              </a:rPr>
              <a:t>does not depend on other sources of information. </a:t>
            </a:r>
          </a:p>
          <a:p>
            <a:pPr lvl="1" algn="just"/>
            <a:r>
              <a:rPr lang="en-US" sz="1800" i="1" dirty="0">
                <a:solidFill>
                  <a:srgbClr val="2D83F4"/>
                </a:solidFill>
              </a:rPr>
              <a:t>contains subject, verb, object and appropriate modifiers. </a:t>
            </a:r>
          </a:p>
          <a:p>
            <a:pPr lvl="1" algn="just"/>
            <a:r>
              <a:rPr lang="en-US" sz="1800" i="1" dirty="0">
                <a:solidFill>
                  <a:srgbClr val="2D83F4"/>
                </a:solidFill>
              </a:rPr>
              <a:t>defines what an actor should or should not do or is an external constraint that must be enforced. </a:t>
            </a:r>
          </a:p>
          <a:p>
            <a:pPr marL="411480" lvl="1" indent="0" algn="just">
              <a:buNone/>
            </a:pPr>
            <a:endParaRPr lang="en-US" i="1" dirty="0">
              <a:solidFill>
                <a:srgbClr val="2D83F4"/>
              </a:solidFill>
            </a:endParaRPr>
          </a:p>
          <a:p>
            <a:pPr algn="just"/>
            <a:r>
              <a:rPr lang="en-US" sz="2000" dirty="0">
                <a:solidFill>
                  <a:srgbClr val="000000"/>
                </a:solidFill>
              </a:rPr>
              <a:t>Always design attainable use case diagrams and write descriptions strictly regarding your model.</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23</a:t>
            </a:fld>
            <a:endParaRPr lang="en-US">
              <a:latin typeface="Calibri"/>
            </a:endParaRPr>
          </a:p>
        </p:txBody>
      </p:sp>
    </p:spTree>
    <p:extLst>
      <p:ext uri="{BB962C8B-B14F-4D97-AF65-F5344CB8AC3E}">
        <p14:creationId xmlns:p14="http://schemas.microsoft.com/office/powerpoint/2010/main" val="249364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to Write Good Descriptions? - 2</a:t>
            </a:r>
          </a:p>
        </p:txBody>
      </p:sp>
      <p:sp>
        <p:nvSpPr>
          <p:cNvPr id="3" name="Content Placeholder 2"/>
          <p:cNvSpPr>
            <a:spLocks noGrp="1"/>
          </p:cNvSpPr>
          <p:nvPr>
            <p:ph idx="1"/>
          </p:nvPr>
        </p:nvSpPr>
        <p:spPr/>
        <p:txBody>
          <a:bodyPr/>
          <a:lstStyle/>
          <a:p>
            <a:pPr algn="just">
              <a:spcBef>
                <a:spcPts val="528"/>
              </a:spcBef>
            </a:pPr>
            <a:r>
              <a:rPr lang="en-US" sz="2000" dirty="0"/>
              <a:t>Write an understandable, unambiguous and a clear sentence that…</a:t>
            </a:r>
            <a:endParaRPr lang="en-US" sz="2000" i="1" dirty="0">
              <a:solidFill>
                <a:srgbClr val="2D83F4"/>
              </a:solidFill>
            </a:endParaRPr>
          </a:p>
          <a:p>
            <a:pPr lvl="1" algn="just">
              <a:spcBef>
                <a:spcPts val="528"/>
              </a:spcBef>
            </a:pPr>
            <a:r>
              <a:rPr lang="en-US" sz="1800" i="1" dirty="0">
                <a:solidFill>
                  <a:srgbClr val="2D83F4"/>
                </a:solidFill>
              </a:rPr>
              <a:t>has a single possible interpretation. </a:t>
            </a:r>
          </a:p>
          <a:p>
            <a:pPr lvl="1" algn="just">
              <a:spcBef>
                <a:spcPts val="528"/>
              </a:spcBef>
            </a:pPr>
            <a:r>
              <a:rPr lang="en-US" sz="1800" i="1" dirty="0">
                <a:solidFill>
                  <a:srgbClr val="2D83F4"/>
                </a:solidFill>
              </a:rPr>
              <a:t>can easily understood by knowledge peers. </a:t>
            </a:r>
          </a:p>
          <a:p>
            <a:pPr lvl="1" algn="just">
              <a:spcBef>
                <a:spcPts val="528"/>
              </a:spcBef>
            </a:pPr>
            <a:r>
              <a:rPr lang="en-US" sz="1800" i="1" dirty="0">
                <a:solidFill>
                  <a:srgbClr val="2D83F4"/>
                </a:solidFill>
              </a:rPr>
              <a:t>does not contain confusion. </a:t>
            </a:r>
          </a:p>
          <a:p>
            <a:pPr lvl="1" algn="just">
              <a:spcBef>
                <a:spcPts val="528"/>
              </a:spcBef>
            </a:pPr>
            <a:r>
              <a:rPr lang="en-US" sz="1800" i="1" dirty="0">
                <a:solidFill>
                  <a:srgbClr val="2D83F4"/>
                </a:solidFill>
              </a:rPr>
              <a:t>is written to the readability level of the target audience.</a:t>
            </a:r>
          </a:p>
          <a:p>
            <a:pPr lvl="1" algn="just">
              <a:spcBef>
                <a:spcPts val="528"/>
              </a:spcBef>
            </a:pPr>
            <a:r>
              <a:rPr lang="en-US" sz="1800" i="1" dirty="0">
                <a:solidFill>
                  <a:srgbClr val="2D83F4"/>
                </a:solidFill>
              </a:rPr>
              <a:t>internally consistent and non-redundant.</a:t>
            </a:r>
            <a:endParaRPr lang="tr-TR" sz="1800" i="1" dirty="0">
              <a:solidFill>
                <a:srgbClr val="2D83F4"/>
              </a:solidFill>
            </a:endParaRPr>
          </a:p>
          <a:p>
            <a:pPr lvl="1" algn="just">
              <a:spcBef>
                <a:spcPts val="528"/>
              </a:spcBef>
            </a:pPr>
            <a:r>
              <a:rPr lang="tr-TR" sz="1800" i="1" dirty="0">
                <a:solidFill>
                  <a:srgbClr val="2D83F4"/>
                </a:solidFill>
              </a:rPr>
              <a:t>has no trace of design.</a:t>
            </a:r>
            <a:endParaRPr lang="en-US" sz="1800" i="1" dirty="0">
              <a:solidFill>
                <a:srgbClr val="2D83F4"/>
              </a:solidFill>
            </a:endParaRPr>
          </a:p>
          <a:p>
            <a:pPr lvl="1" algn="just">
              <a:spcBef>
                <a:spcPts val="528"/>
              </a:spcBef>
            </a:pPr>
            <a:endParaRPr lang="en-US" i="1" dirty="0">
              <a:solidFill>
                <a:srgbClr val="2D83F4"/>
              </a:solidFill>
            </a:endParaRPr>
          </a:p>
          <a:p>
            <a:pPr algn="just">
              <a:spcBef>
                <a:spcPts val="528"/>
              </a:spcBef>
            </a:pPr>
            <a:r>
              <a:rPr lang="en-US" sz="2000" dirty="0"/>
              <a:t>Keep matters abstract in order to…</a:t>
            </a:r>
          </a:p>
          <a:p>
            <a:pPr lvl="1" algn="just">
              <a:spcBef>
                <a:spcPts val="528"/>
              </a:spcBef>
            </a:pPr>
            <a:r>
              <a:rPr lang="en-US" sz="1800" i="1" dirty="0">
                <a:solidFill>
                  <a:srgbClr val="000000"/>
                </a:solidFill>
              </a:rPr>
              <a:t>emphasize </a:t>
            </a:r>
            <a:r>
              <a:rPr lang="en-US" sz="1800" i="1" dirty="0">
                <a:solidFill>
                  <a:schemeClr val="tx2">
                    <a:lumMod val="60000"/>
                    <a:lumOff val="40000"/>
                  </a:schemeClr>
                </a:solidFill>
              </a:rPr>
              <a:t>what</a:t>
            </a:r>
            <a:r>
              <a:rPr lang="en-US" sz="1800" i="1" dirty="0">
                <a:solidFill>
                  <a:srgbClr val="000000"/>
                </a:solidFill>
              </a:rPr>
              <a:t> should be done, not </a:t>
            </a:r>
            <a:r>
              <a:rPr lang="en-US" sz="1800" i="1" dirty="0">
                <a:solidFill>
                  <a:srgbClr val="2D83F4"/>
                </a:solidFill>
              </a:rPr>
              <a:t>how</a:t>
            </a:r>
            <a:r>
              <a:rPr lang="en-US" sz="1800" i="1" dirty="0">
                <a:solidFill>
                  <a:srgbClr val="000000"/>
                </a:solidFill>
              </a:rPr>
              <a:t> to do. </a:t>
            </a:r>
            <a:r>
              <a:rPr lang="en-US" sz="1800" i="1" dirty="0">
                <a:solidFill>
                  <a:srgbClr val="2D83F4"/>
                </a:solidFill>
              </a:rPr>
              <a:t>Describe functionality – not solution designs.</a:t>
            </a:r>
          </a:p>
          <a:p>
            <a:pPr lvl="1" algn="just">
              <a:spcBef>
                <a:spcPts val="528"/>
              </a:spcBef>
            </a:pPr>
            <a:r>
              <a:rPr lang="en-US" sz="1800" i="1" dirty="0">
                <a:solidFill>
                  <a:srgbClr val="2D83F4"/>
                </a:solidFill>
              </a:rPr>
              <a:t>keep use case descriptions free from ”computer monitor-thinking”.</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24</a:t>
            </a:fld>
            <a:endParaRPr lang="en-US">
              <a:latin typeface="Calibri"/>
            </a:endParaRPr>
          </a:p>
        </p:txBody>
      </p:sp>
    </p:spTree>
    <p:extLst>
      <p:ext uri="{BB962C8B-B14F-4D97-AF65-F5344CB8AC3E}">
        <p14:creationId xmlns:p14="http://schemas.microsoft.com/office/powerpoint/2010/main" val="3053590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800" dirty="0"/>
              <a:t>How to Write Good Descriptions? - 3</a:t>
            </a:r>
          </a:p>
        </p:txBody>
      </p:sp>
      <p:sp>
        <p:nvSpPr>
          <p:cNvPr id="6" name="Content Placeholder 5"/>
          <p:cNvSpPr>
            <a:spLocks noGrp="1"/>
          </p:cNvSpPr>
          <p:nvPr>
            <p:ph idx="1"/>
          </p:nvPr>
        </p:nvSpPr>
        <p:spPr/>
        <p:txBody>
          <a:bodyPr>
            <a:normAutofit/>
          </a:bodyPr>
          <a:lstStyle/>
          <a:p>
            <a:pPr algn="just"/>
            <a:r>
              <a:rPr lang="tr-TR" sz="2000" dirty="0"/>
              <a:t>Avoid writing subjectively.</a:t>
            </a:r>
          </a:p>
          <a:p>
            <a:pPr lvl="1" algn="just"/>
            <a:r>
              <a:rPr lang="en-US" sz="1800" i="1" dirty="0">
                <a:solidFill>
                  <a:schemeClr val="tx2">
                    <a:lumMod val="60000"/>
                    <a:lumOff val="40000"/>
                  </a:schemeClr>
                </a:solidFill>
              </a:rPr>
              <a:t>Try to avoid using terms like minimize, maximize, rapid, user-friendly, easy, sufficient, adequate, quick</a:t>
            </a:r>
            <a:r>
              <a:rPr lang="tr-TR" sz="1800" i="1" dirty="0">
                <a:solidFill>
                  <a:schemeClr val="tx2">
                    <a:lumMod val="60000"/>
                    <a:lumOff val="40000"/>
                  </a:schemeClr>
                </a:solidFill>
              </a:rPr>
              <a:t>,</a:t>
            </a:r>
            <a:r>
              <a:rPr lang="en-US" sz="1800" i="1" dirty="0">
                <a:solidFill>
                  <a:schemeClr val="tx2">
                    <a:lumMod val="60000"/>
                    <a:lumOff val="40000"/>
                  </a:schemeClr>
                </a:solidFill>
              </a:rPr>
              <a:t> etc.</a:t>
            </a:r>
          </a:p>
          <a:p>
            <a:pPr lvl="1" algn="just"/>
            <a:endParaRPr lang="en-US" i="1" dirty="0">
              <a:solidFill>
                <a:schemeClr val="tx2">
                  <a:lumMod val="60000"/>
                  <a:lumOff val="40000"/>
                </a:schemeClr>
              </a:solidFill>
            </a:endParaRPr>
          </a:p>
          <a:p>
            <a:pPr algn="just"/>
            <a:r>
              <a:rPr lang="en-US" sz="2000" dirty="0"/>
              <a:t>Write descriptions step by step.</a:t>
            </a:r>
          </a:p>
          <a:p>
            <a:pPr lvl="1" algn="just"/>
            <a:r>
              <a:rPr lang="en-US" sz="1800" i="1" dirty="0">
                <a:solidFill>
                  <a:srgbClr val="2D83F4"/>
                </a:solidFill>
              </a:rPr>
              <a:t>Descriptions should be as declarative as possible. </a:t>
            </a:r>
          </a:p>
        </p:txBody>
      </p:sp>
      <p:sp>
        <p:nvSpPr>
          <p:cNvPr id="3" name="Footer Placeholder 2"/>
          <p:cNvSpPr>
            <a:spLocks noGrp="1"/>
          </p:cNvSpPr>
          <p:nvPr>
            <p:ph type="ftr" sz="quarter" idx="11"/>
          </p:nvPr>
        </p:nvSpPr>
        <p:spPr/>
        <p:txBody>
          <a:bodyPr/>
          <a:lstStyle/>
          <a:p>
            <a:r>
              <a:rPr lang="en-US">
                <a:solidFill>
                  <a:srgbClr val="C6E7FC"/>
                </a:solidFill>
                <a:latin typeface="Calibri"/>
              </a:rPr>
              <a:t>Unified Modeling Language</a:t>
            </a: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25</a:t>
            </a:fld>
            <a:endParaRPr lang="en-US">
              <a:latin typeface="Calibri"/>
            </a:endParaRPr>
          </a:p>
        </p:txBody>
      </p:sp>
    </p:spTree>
    <p:extLst>
      <p:ext uri="{BB962C8B-B14F-4D97-AF65-F5344CB8AC3E}">
        <p14:creationId xmlns:p14="http://schemas.microsoft.com/office/powerpoint/2010/main" val="426718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Specifications - 2</a:t>
            </a:r>
          </a:p>
        </p:txBody>
      </p:sp>
      <p:sp>
        <p:nvSpPr>
          <p:cNvPr id="3" name="Content Placeholder 2"/>
          <p:cNvSpPr>
            <a:spLocks noGrp="1"/>
          </p:cNvSpPr>
          <p:nvPr>
            <p:ph idx="1"/>
          </p:nvPr>
        </p:nvSpPr>
        <p:spPr/>
        <p:txBody>
          <a:bodyPr>
            <a:noAutofit/>
          </a:bodyPr>
          <a:lstStyle/>
          <a:p>
            <a:pPr algn="just"/>
            <a:r>
              <a:rPr lang="en-GB" sz="2000" dirty="0"/>
              <a:t>Each use case represents a sequence of activities that results in some </a:t>
            </a:r>
            <a:r>
              <a:rPr lang="en-GB" sz="2000" i="1" dirty="0">
                <a:solidFill>
                  <a:schemeClr val="tx2">
                    <a:lumMod val="60000"/>
                    <a:lumOff val="40000"/>
                  </a:schemeClr>
                </a:solidFill>
              </a:rPr>
              <a:t>observable outcome </a:t>
            </a:r>
            <a:r>
              <a:rPr lang="en-GB" sz="2000" dirty="0"/>
              <a:t>for the actor or actors (including human and non-human) who interact with it. </a:t>
            </a:r>
          </a:p>
          <a:p>
            <a:pPr algn="just"/>
            <a:endParaRPr lang="en-GB" sz="2000" dirty="0"/>
          </a:p>
          <a:p>
            <a:pPr algn="just"/>
            <a:r>
              <a:rPr lang="en-GB" sz="2000" dirty="0"/>
              <a:t>This sequence of activities is documented in a </a:t>
            </a:r>
            <a:r>
              <a:rPr lang="en-GB" sz="2000" i="1" dirty="0">
                <a:solidFill>
                  <a:schemeClr val="tx2">
                    <a:lumMod val="60000"/>
                    <a:lumOff val="40000"/>
                  </a:schemeClr>
                </a:solidFill>
              </a:rPr>
              <a:t>use case description</a:t>
            </a:r>
            <a:r>
              <a:rPr lang="en-GB" sz="2000" dirty="0"/>
              <a:t> </a:t>
            </a:r>
            <a:r>
              <a:rPr lang="en-GB" sz="2000" i="1" dirty="0">
                <a:solidFill>
                  <a:srgbClr val="2D83F4"/>
                </a:solidFill>
              </a:rPr>
              <a:t>(or flow of events or use case scenario)</a:t>
            </a:r>
            <a:r>
              <a:rPr lang="en-GB" sz="2000" dirty="0"/>
              <a:t>.</a:t>
            </a:r>
          </a:p>
          <a:p>
            <a:pPr algn="just"/>
            <a:endParaRPr lang="en-GB" sz="2000" dirty="0"/>
          </a:p>
          <a:p>
            <a:pPr algn="just"/>
            <a:r>
              <a:rPr lang="en-GB" sz="2000" dirty="0"/>
              <a:t>Each description includes </a:t>
            </a:r>
            <a:r>
              <a:rPr lang="en-GB" sz="2000" i="1" dirty="0">
                <a:solidFill>
                  <a:schemeClr val="tx2">
                    <a:lumMod val="60000"/>
                    <a:lumOff val="40000"/>
                  </a:schemeClr>
                </a:solidFill>
              </a:rPr>
              <a:t>non-technical</a:t>
            </a:r>
            <a:r>
              <a:rPr lang="en-GB" sz="2000" dirty="0"/>
              <a:t> but </a:t>
            </a:r>
            <a:r>
              <a:rPr lang="en-GB" sz="2000" i="1" dirty="0">
                <a:solidFill>
                  <a:schemeClr val="tx2">
                    <a:lumMod val="60000"/>
                    <a:lumOff val="40000"/>
                  </a:schemeClr>
                </a:solidFill>
              </a:rPr>
              <a:t>detailed verbal information</a:t>
            </a:r>
            <a:r>
              <a:rPr lang="en-GB" sz="2000" dirty="0"/>
              <a:t> on </a:t>
            </a:r>
            <a:r>
              <a:rPr lang="en-GB" sz="2000" i="1" dirty="0">
                <a:solidFill>
                  <a:schemeClr val="tx2">
                    <a:lumMod val="60000"/>
                    <a:lumOff val="40000"/>
                  </a:schemeClr>
                </a:solidFill>
              </a:rPr>
              <a:t>how the regarding use case work</a:t>
            </a:r>
            <a:r>
              <a:rPr lang="en-GB" sz="2000" dirty="0"/>
              <a:t> typically using a </a:t>
            </a:r>
            <a:r>
              <a:rPr lang="en-GB" sz="2000" i="1" dirty="0">
                <a:solidFill>
                  <a:schemeClr val="tx2">
                    <a:lumMod val="60000"/>
                    <a:lumOff val="40000"/>
                  </a:schemeClr>
                </a:solidFill>
              </a:rPr>
              <a:t>predefined template</a:t>
            </a:r>
            <a:r>
              <a:rPr lang="en-GB" sz="2000" dirty="0"/>
              <a:t>.</a:t>
            </a:r>
            <a:r>
              <a:rPr lang="tr-TR" sz="2000" dirty="0"/>
              <a:t> </a:t>
            </a:r>
            <a:endParaRPr lang="en-GB" sz="2000" dirty="0"/>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a:t>
            </a:fld>
            <a:endParaRPr lang="en-US">
              <a:latin typeface="Calibri"/>
            </a:endParaRPr>
          </a:p>
        </p:txBody>
      </p:sp>
    </p:spTree>
    <p:extLst>
      <p:ext uri="{BB962C8B-B14F-4D97-AF65-F5344CB8AC3E}">
        <p14:creationId xmlns:p14="http://schemas.microsoft.com/office/powerpoint/2010/main" val="5769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Specifications - 3</a:t>
            </a:r>
            <a:endParaRPr lang="en-US" dirty="0"/>
          </a:p>
        </p:txBody>
      </p:sp>
      <p:sp>
        <p:nvSpPr>
          <p:cNvPr id="3" name="Content Placeholder 2"/>
          <p:cNvSpPr>
            <a:spLocks noGrp="1"/>
          </p:cNvSpPr>
          <p:nvPr>
            <p:ph idx="1"/>
          </p:nvPr>
        </p:nvSpPr>
        <p:spPr/>
        <p:txBody>
          <a:bodyPr>
            <a:normAutofit/>
          </a:bodyPr>
          <a:lstStyle/>
          <a:p>
            <a:pPr algn="just"/>
            <a:r>
              <a:rPr lang="en-US" sz="2000" dirty="0"/>
              <a:t>For each use case in the use case diagram, there will (might) be a use case specification which contains the details of the given use case.</a:t>
            </a:r>
          </a:p>
          <a:p>
            <a:pPr marL="114300" indent="0" algn="just">
              <a:buNone/>
            </a:pPr>
            <a:endParaRPr lang="en-US" sz="2000" dirty="0"/>
          </a:p>
          <a:p>
            <a:pPr algn="just"/>
            <a:r>
              <a:rPr lang="en-US" sz="2000" dirty="0"/>
              <a:t>Use case descriptions shows </a:t>
            </a:r>
            <a:r>
              <a:rPr lang="en-US" sz="2000" i="1" dirty="0">
                <a:solidFill>
                  <a:srgbClr val="2D83F4"/>
                </a:solidFill>
              </a:rPr>
              <a:t>how</a:t>
            </a:r>
            <a:r>
              <a:rPr lang="en-US" sz="2000" dirty="0"/>
              <a:t> and </a:t>
            </a:r>
            <a:r>
              <a:rPr lang="en-US" sz="2000" i="1" dirty="0">
                <a:solidFill>
                  <a:srgbClr val="2D83F4"/>
                </a:solidFill>
              </a:rPr>
              <a:t>when</a:t>
            </a:r>
            <a:r>
              <a:rPr lang="en-US" sz="2000" dirty="0"/>
              <a:t> the use case </a:t>
            </a:r>
            <a:r>
              <a:rPr lang="en-US" sz="2000" i="1" dirty="0">
                <a:solidFill>
                  <a:srgbClr val="2D83F4"/>
                </a:solidFill>
              </a:rPr>
              <a:t>starts</a:t>
            </a:r>
            <a:r>
              <a:rPr lang="en-US" sz="2000" dirty="0"/>
              <a:t> and </a:t>
            </a:r>
            <a:r>
              <a:rPr lang="en-US" sz="2000" i="1" dirty="0">
                <a:solidFill>
                  <a:srgbClr val="2D83F4"/>
                </a:solidFill>
              </a:rPr>
              <a:t>ends</a:t>
            </a:r>
            <a:r>
              <a:rPr lang="en-US" sz="2000" dirty="0"/>
              <a:t>; when the use case interacts with actors and what objects are exchanged; </a:t>
            </a:r>
            <a:r>
              <a:rPr lang="en-US" sz="2000" i="1" dirty="0">
                <a:solidFill>
                  <a:srgbClr val="2D83F4"/>
                </a:solidFill>
              </a:rPr>
              <a:t>the basic flow </a:t>
            </a:r>
            <a:r>
              <a:rPr lang="en-US" sz="2000" dirty="0"/>
              <a:t>and</a:t>
            </a:r>
            <a:r>
              <a:rPr lang="en-US" sz="2000" i="1" dirty="0">
                <a:solidFill>
                  <a:srgbClr val="2D83F4"/>
                </a:solidFill>
              </a:rPr>
              <a:t> alternative flows</a:t>
            </a:r>
            <a:r>
              <a:rPr lang="en-US" sz="2000" dirty="0"/>
              <a:t> of the behavior.</a:t>
            </a:r>
            <a:endParaRPr lang="tr-TR" sz="2000" dirty="0"/>
          </a:p>
          <a:p>
            <a:pPr algn="just"/>
            <a:endParaRPr lang="tr-TR" sz="2000" dirty="0"/>
          </a:p>
          <a:p>
            <a:pPr algn="just"/>
            <a:r>
              <a:rPr lang="en-US" sz="2000" dirty="0"/>
              <a:t>Creating a use case specification has three steps:</a:t>
            </a:r>
            <a:endParaRPr lang="tr-TR" sz="2000" dirty="0"/>
          </a:p>
          <a:p>
            <a:pPr marL="868680" lvl="1" indent="-457200">
              <a:buFont typeface="+mj-lt"/>
              <a:buAutoNum type="arabicPeriod"/>
            </a:pPr>
            <a:r>
              <a:rPr lang="en-US" sz="1800" i="1" dirty="0">
                <a:solidFill>
                  <a:schemeClr val="tx2">
                    <a:lumMod val="60000"/>
                    <a:lumOff val="40000"/>
                  </a:schemeClr>
                </a:solidFill>
              </a:rPr>
              <a:t>Create a use case model showing the use cases and actors</a:t>
            </a:r>
            <a:r>
              <a:rPr lang="tr-TR" sz="1800" i="1" dirty="0">
                <a:solidFill>
                  <a:schemeClr val="tx2">
                    <a:lumMod val="60000"/>
                    <a:lumOff val="40000"/>
                  </a:schemeClr>
                </a:solidFill>
              </a:rPr>
              <a:t>.</a:t>
            </a:r>
            <a:endParaRPr lang="en-US" sz="1800" i="1" dirty="0">
              <a:solidFill>
                <a:schemeClr val="tx2">
                  <a:lumMod val="60000"/>
                  <a:lumOff val="40000"/>
                </a:schemeClr>
              </a:solidFill>
            </a:endParaRPr>
          </a:p>
          <a:p>
            <a:pPr marL="868680" lvl="1" indent="-457200">
              <a:buFont typeface="+mj-lt"/>
              <a:buAutoNum type="arabicPeriod"/>
            </a:pPr>
            <a:r>
              <a:rPr lang="en-US" sz="1800" i="1" dirty="0">
                <a:solidFill>
                  <a:schemeClr val="tx2">
                    <a:lumMod val="60000"/>
                    <a:lumOff val="40000"/>
                  </a:schemeClr>
                </a:solidFill>
              </a:rPr>
              <a:t>Create an overview of the steps (content) of the use case</a:t>
            </a:r>
            <a:r>
              <a:rPr lang="tr-TR" sz="1800" i="1" dirty="0">
                <a:solidFill>
                  <a:schemeClr val="tx2">
                    <a:lumMod val="60000"/>
                    <a:lumOff val="40000"/>
                  </a:schemeClr>
                </a:solidFill>
              </a:rPr>
              <a:t>.</a:t>
            </a:r>
            <a:endParaRPr lang="en-US" sz="1800" i="1" dirty="0">
              <a:solidFill>
                <a:schemeClr val="tx2">
                  <a:lumMod val="60000"/>
                  <a:lumOff val="40000"/>
                </a:schemeClr>
              </a:solidFill>
            </a:endParaRPr>
          </a:p>
          <a:p>
            <a:pPr marL="868680" lvl="1" indent="-457200">
              <a:buFont typeface="+mj-lt"/>
              <a:buAutoNum type="arabicPeriod"/>
            </a:pPr>
            <a:r>
              <a:rPr lang="en-US" sz="1800" i="1" dirty="0">
                <a:solidFill>
                  <a:schemeClr val="tx2">
                    <a:lumMod val="60000"/>
                    <a:lumOff val="40000"/>
                  </a:schemeClr>
                </a:solidFill>
              </a:rPr>
              <a:t>Write the use case specification</a:t>
            </a:r>
            <a:r>
              <a:rPr lang="tr-TR" sz="1800" i="1" dirty="0">
                <a:solidFill>
                  <a:schemeClr val="tx2">
                    <a:lumMod val="60000"/>
                    <a:lumOff val="40000"/>
                  </a:schemeClr>
                </a:solidFill>
              </a:rPr>
              <a:t>.</a:t>
            </a:r>
            <a:endParaRPr lang="tr-TR" sz="1800" dirty="0"/>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4</a:t>
            </a:fld>
            <a:endParaRPr lang="en-US">
              <a:latin typeface="Calibri"/>
            </a:endParaRPr>
          </a:p>
        </p:txBody>
      </p:sp>
    </p:spTree>
    <p:extLst>
      <p:ext uri="{BB962C8B-B14F-4D97-AF65-F5344CB8AC3E}">
        <p14:creationId xmlns:p14="http://schemas.microsoft.com/office/powerpoint/2010/main" val="226820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Specifications - </a:t>
            </a:r>
            <a:r>
              <a:rPr lang="tr-TR" dirty="0"/>
              <a:t>4</a:t>
            </a:r>
            <a:endParaRPr lang="en-US" dirty="0"/>
          </a:p>
        </p:txBody>
      </p:sp>
      <p:sp>
        <p:nvSpPr>
          <p:cNvPr id="3" name="Content Placeholder 2"/>
          <p:cNvSpPr>
            <a:spLocks noGrp="1"/>
          </p:cNvSpPr>
          <p:nvPr>
            <p:ph idx="1"/>
          </p:nvPr>
        </p:nvSpPr>
        <p:spPr/>
        <p:txBody>
          <a:bodyPr/>
          <a:lstStyle/>
          <a:p>
            <a:pPr algn="just"/>
            <a:r>
              <a:rPr lang="tr-TR" sz="2000" dirty="0"/>
              <a:t>W</a:t>
            </a:r>
            <a:r>
              <a:rPr lang="en-US" sz="2000" dirty="0"/>
              <a:t>hen writing use case scenarios try to answer the following questions:</a:t>
            </a:r>
          </a:p>
          <a:p>
            <a:pPr lvl="1" algn="just"/>
            <a:r>
              <a:rPr lang="en-US" sz="1800" i="1" dirty="0">
                <a:solidFill>
                  <a:schemeClr val="tx2">
                    <a:lumMod val="60000"/>
                    <a:lumOff val="40000"/>
                  </a:schemeClr>
                </a:solidFill>
              </a:rPr>
              <a:t>What is the purpose of the use case?</a:t>
            </a:r>
          </a:p>
          <a:p>
            <a:pPr lvl="1" algn="just"/>
            <a:r>
              <a:rPr lang="en-US" sz="1800" i="1" dirty="0">
                <a:solidFill>
                  <a:schemeClr val="tx2">
                    <a:lumMod val="60000"/>
                    <a:lumOff val="40000"/>
                  </a:schemeClr>
                </a:solidFill>
              </a:rPr>
              <a:t>What needs to be done for the use case to begin? (start conditions)</a:t>
            </a:r>
          </a:p>
          <a:p>
            <a:pPr lvl="1" algn="just"/>
            <a:r>
              <a:rPr lang="en-US" sz="1800" i="1" dirty="0">
                <a:solidFill>
                  <a:schemeClr val="tx2">
                    <a:lumMod val="60000"/>
                    <a:lumOff val="40000"/>
                  </a:schemeClr>
                </a:solidFill>
              </a:rPr>
              <a:t>Describe the steps in the use case</a:t>
            </a:r>
          </a:p>
          <a:p>
            <a:pPr lvl="2" algn="just"/>
            <a:r>
              <a:rPr lang="en-US" i="1" dirty="0">
                <a:solidFill>
                  <a:schemeClr val="tx2">
                    <a:lumMod val="60000"/>
                    <a:lumOff val="40000"/>
                  </a:schemeClr>
                </a:solidFill>
              </a:rPr>
              <a:t>What does the actor do? How does the system react?</a:t>
            </a:r>
          </a:p>
          <a:p>
            <a:pPr lvl="1" algn="just"/>
            <a:r>
              <a:rPr lang="en-US" sz="1800" i="1" dirty="0">
                <a:solidFill>
                  <a:schemeClr val="tx2">
                    <a:lumMod val="60000"/>
                    <a:lumOff val="40000"/>
                  </a:schemeClr>
                </a:solidFill>
              </a:rPr>
              <a:t>What is the result of the use case? (end conditions)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5</a:t>
            </a:fld>
            <a:endParaRPr lang="en-US">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a:bodyPr>
          <a:lstStyle/>
          <a:p>
            <a:pPr algn="just"/>
            <a:r>
              <a:rPr lang="en-US" dirty="0"/>
              <a:t>Benefits of use case descriptions:</a:t>
            </a:r>
          </a:p>
          <a:p>
            <a:pPr lvl="1" algn="just"/>
            <a:r>
              <a:rPr lang="en-US" i="1" dirty="0">
                <a:solidFill>
                  <a:srgbClr val="2D83F4"/>
                </a:solidFill>
              </a:rPr>
              <a:t>Use case specifications</a:t>
            </a:r>
            <a:r>
              <a:rPr lang="tr-TR" i="1" dirty="0">
                <a:solidFill>
                  <a:srgbClr val="2D83F4"/>
                </a:solidFill>
              </a:rPr>
              <a:t> </a:t>
            </a:r>
            <a:r>
              <a:rPr lang="en-US" i="1" dirty="0">
                <a:solidFill>
                  <a:srgbClr val="2D83F4"/>
                </a:solidFill>
              </a:rPr>
              <a:t>provide a means of organizing all of the different scenarios that exist. </a:t>
            </a:r>
          </a:p>
          <a:p>
            <a:pPr lvl="1" algn="just"/>
            <a:r>
              <a:rPr lang="en-US" i="1" dirty="0">
                <a:solidFill>
                  <a:srgbClr val="2D83F4"/>
                </a:solidFill>
              </a:rPr>
              <a:t>They add detail beyond what is shown in a use case diagram. </a:t>
            </a:r>
          </a:p>
          <a:p>
            <a:pPr lvl="1" algn="just"/>
            <a:r>
              <a:rPr lang="en-US" i="1" dirty="0">
                <a:solidFill>
                  <a:srgbClr val="2D83F4"/>
                </a:solidFill>
              </a:rPr>
              <a:t>These specifications define requirements in a way that all consumers of the project can understand, creating a common vocabulary for the impacted parties.</a:t>
            </a:r>
          </a:p>
          <a:p>
            <a:pPr lvl="1" algn="just"/>
            <a:r>
              <a:rPr lang="en-US" i="1" dirty="0">
                <a:solidFill>
                  <a:srgbClr val="2D83F4"/>
                </a:solidFill>
              </a:rPr>
              <a:t>Properly written use case specifications help identify and design objects, system components, and their responsibilities. </a:t>
            </a:r>
          </a:p>
          <a:p>
            <a:pPr lvl="1" algn="just"/>
            <a:r>
              <a:rPr lang="en-US" i="1" dirty="0">
                <a:solidFill>
                  <a:srgbClr val="2D83F4"/>
                </a:solidFill>
              </a:rPr>
              <a:t>Finally, use case specifications help with the creation of user guides, training manuals, and other related implementation tasks.</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6</a:t>
            </a:fld>
            <a:endParaRPr lang="en-US">
              <a:latin typeface="Calibri"/>
            </a:endParaRPr>
          </a:p>
        </p:txBody>
      </p:sp>
    </p:spTree>
    <p:extLst>
      <p:ext uri="{BB962C8B-B14F-4D97-AF65-F5344CB8AC3E}">
        <p14:creationId xmlns:p14="http://schemas.microsoft.com/office/powerpoint/2010/main" val="186969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Use Case </a:t>
            </a:r>
            <a:r>
              <a:rPr lang="en-GB" sz="4000" dirty="0"/>
              <a:t>Specifications</a:t>
            </a:r>
            <a:r>
              <a:rPr lang="en-US" sz="4000" dirty="0"/>
              <a:t> Template</a:t>
            </a:r>
          </a:p>
        </p:txBody>
      </p:sp>
      <p:sp>
        <p:nvSpPr>
          <p:cNvPr id="3" name="Content Placeholder 2"/>
          <p:cNvSpPr>
            <a:spLocks noGrp="1"/>
          </p:cNvSpPr>
          <p:nvPr>
            <p:ph idx="1"/>
          </p:nvPr>
        </p:nvSpPr>
        <p:spPr/>
        <p:txBody>
          <a:bodyPr>
            <a:normAutofit/>
          </a:bodyPr>
          <a:lstStyle/>
          <a:p>
            <a:pPr algn="just"/>
            <a:r>
              <a:rPr lang="en-US" sz="2000" dirty="0"/>
              <a:t>There is no standardized notation for how a use case is described verbally, but for this course the description template will include:</a:t>
            </a:r>
          </a:p>
          <a:p>
            <a:pPr lvl="1"/>
            <a:r>
              <a:rPr lang="en-US" sz="1800" i="1" dirty="0">
                <a:solidFill>
                  <a:srgbClr val="2D83F4"/>
                </a:solidFill>
              </a:rPr>
              <a:t>Use Case Description</a:t>
            </a:r>
          </a:p>
          <a:p>
            <a:pPr lvl="1"/>
            <a:r>
              <a:rPr lang="en-US" sz="1800" i="1" dirty="0">
                <a:solidFill>
                  <a:srgbClr val="2D83F4"/>
                </a:solidFill>
              </a:rPr>
              <a:t>Use Case Name</a:t>
            </a:r>
          </a:p>
          <a:p>
            <a:pPr lvl="1"/>
            <a:r>
              <a:rPr lang="en-US" sz="1800" i="1" dirty="0">
                <a:solidFill>
                  <a:srgbClr val="2D83F4"/>
                </a:solidFill>
              </a:rPr>
              <a:t>Actors</a:t>
            </a:r>
          </a:p>
          <a:p>
            <a:pPr lvl="1"/>
            <a:r>
              <a:rPr lang="en-US" sz="1800" i="1" dirty="0">
                <a:solidFill>
                  <a:srgbClr val="2D83F4"/>
                </a:solidFill>
              </a:rPr>
              <a:t>Triggers</a:t>
            </a:r>
          </a:p>
          <a:p>
            <a:pPr lvl="1"/>
            <a:r>
              <a:rPr lang="en-US" sz="1800" i="1" dirty="0">
                <a:solidFill>
                  <a:srgbClr val="2D83F4"/>
                </a:solidFill>
              </a:rPr>
              <a:t>Preconditions</a:t>
            </a:r>
          </a:p>
          <a:p>
            <a:pPr lvl="1"/>
            <a:r>
              <a:rPr lang="en-US" sz="1800" i="1" dirty="0">
                <a:solidFill>
                  <a:srgbClr val="2D83F4"/>
                </a:solidFill>
              </a:rPr>
              <a:t>Post conditions</a:t>
            </a:r>
          </a:p>
          <a:p>
            <a:pPr lvl="1"/>
            <a:r>
              <a:rPr lang="en-US" sz="1800" i="1" dirty="0">
                <a:solidFill>
                  <a:srgbClr val="2D83F4"/>
                </a:solidFill>
              </a:rPr>
              <a:t>Normal Flows</a:t>
            </a:r>
          </a:p>
          <a:p>
            <a:pPr lvl="1"/>
            <a:r>
              <a:rPr lang="en-US" sz="1800" i="1" dirty="0">
                <a:solidFill>
                  <a:srgbClr val="2D83F4"/>
                </a:solidFill>
              </a:rPr>
              <a:t>Alternate Flows</a:t>
            </a:r>
          </a:p>
          <a:p>
            <a:pPr lvl="1" algn="just"/>
            <a:endParaRPr lang="en-US" sz="1800" i="1" dirty="0">
              <a:solidFill>
                <a:srgbClr val="2D83F4"/>
              </a:solidFill>
            </a:endParaRPr>
          </a:p>
          <a:p>
            <a:pPr algn="just"/>
            <a:r>
              <a:rPr lang="en-US" sz="2000" dirty="0">
                <a:solidFill>
                  <a:srgbClr val="2D83F4"/>
                </a:solidFill>
              </a:rPr>
              <a:t>Important: It is possible to customize the template to meet the needs of the project.</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7</a:t>
            </a:fld>
            <a:endParaRPr lang="en-US">
              <a:latin typeface="Calibri"/>
            </a:endParaRPr>
          </a:p>
        </p:txBody>
      </p:sp>
    </p:spTree>
    <p:extLst>
      <p:ext uri="{BB962C8B-B14F-4D97-AF65-F5344CB8AC3E}">
        <p14:creationId xmlns:p14="http://schemas.microsoft.com/office/powerpoint/2010/main" val="373915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UC Description, Name and Actor(s)</a:t>
            </a:r>
          </a:p>
        </p:txBody>
      </p:sp>
      <p:sp>
        <p:nvSpPr>
          <p:cNvPr id="3" name="Content Placeholder 2"/>
          <p:cNvSpPr>
            <a:spLocks noGrp="1"/>
          </p:cNvSpPr>
          <p:nvPr>
            <p:ph idx="1"/>
          </p:nvPr>
        </p:nvSpPr>
        <p:spPr/>
        <p:txBody>
          <a:bodyPr>
            <a:normAutofit/>
          </a:bodyPr>
          <a:lstStyle/>
          <a:p>
            <a:pPr algn="just"/>
            <a:r>
              <a:rPr lang="en-US" sz="2000" i="1" dirty="0">
                <a:solidFill>
                  <a:srgbClr val="2D83F4"/>
                </a:solidFill>
              </a:rPr>
              <a:t>Use Case Description: </a:t>
            </a:r>
            <a:r>
              <a:rPr lang="en-US" sz="2000" dirty="0"/>
              <a:t>A short paragraph (5-10 sentences) that </a:t>
            </a:r>
            <a:r>
              <a:rPr lang="en-US" sz="2000" i="1" dirty="0">
                <a:solidFill>
                  <a:schemeClr val="tx2">
                    <a:lumMod val="60000"/>
                    <a:lumOff val="40000"/>
                  </a:schemeClr>
                </a:solidFill>
              </a:rPr>
              <a:t>describes the role </a:t>
            </a:r>
            <a:r>
              <a:rPr lang="en-US" sz="2000" dirty="0"/>
              <a:t>and </a:t>
            </a:r>
            <a:r>
              <a:rPr lang="en-US" sz="2000" i="1" dirty="0">
                <a:solidFill>
                  <a:schemeClr val="tx2">
                    <a:lumMod val="60000"/>
                    <a:lumOff val="40000"/>
                  </a:schemeClr>
                </a:solidFill>
              </a:rPr>
              <a:t>purpose</a:t>
            </a:r>
            <a:r>
              <a:rPr lang="en-US" sz="2000" dirty="0"/>
              <a:t> of the use case. </a:t>
            </a:r>
          </a:p>
          <a:p>
            <a:pPr algn="just"/>
            <a:endParaRPr lang="en-US" sz="2000" b="1" dirty="0"/>
          </a:p>
          <a:p>
            <a:pPr algn="just"/>
            <a:r>
              <a:rPr lang="en-US" sz="2000" i="1" dirty="0">
                <a:solidFill>
                  <a:srgbClr val="2D83F4"/>
                </a:solidFill>
              </a:rPr>
              <a:t>Use Case Name:</a:t>
            </a:r>
            <a:r>
              <a:rPr lang="en-US" sz="2000" dirty="0"/>
              <a:t> A very short phrase </a:t>
            </a:r>
            <a:r>
              <a:rPr lang="en-US" sz="2000" i="1" dirty="0">
                <a:solidFill>
                  <a:schemeClr val="tx2">
                    <a:lumMod val="60000"/>
                    <a:lumOff val="40000"/>
                  </a:schemeClr>
                </a:solidFill>
              </a:rPr>
              <a:t>describing the interaction of an actor (person, program, system, etc.) with the system</a:t>
            </a:r>
            <a:r>
              <a:rPr lang="en-US" sz="2000" dirty="0"/>
              <a:t>. Use case names should begin with an active verb. Typically, the name expresses the objective or observable result of the use case, such as "Withdraw Cash" in the case of an ATM machine. </a:t>
            </a:r>
          </a:p>
          <a:p>
            <a:pPr algn="just"/>
            <a:endParaRPr lang="en-US" sz="2000" b="1" dirty="0"/>
          </a:p>
          <a:p>
            <a:pPr algn="just"/>
            <a:r>
              <a:rPr lang="en-US" sz="2000" i="1" dirty="0">
                <a:solidFill>
                  <a:srgbClr val="2D83F4"/>
                </a:solidFill>
              </a:rPr>
              <a:t>Actor(s):</a:t>
            </a:r>
            <a:r>
              <a:rPr lang="en-US" sz="2000" b="1" dirty="0"/>
              <a:t> </a:t>
            </a:r>
            <a:r>
              <a:rPr lang="en-US" sz="2000" dirty="0"/>
              <a:t>A list of the human and non-human entities that communicate with the use case. </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8</a:t>
            </a:fld>
            <a:endParaRPr lang="en-US">
              <a:latin typeface="Calibri"/>
            </a:endParaRPr>
          </a:p>
        </p:txBody>
      </p:sp>
    </p:spTree>
    <p:extLst>
      <p:ext uri="{BB962C8B-B14F-4D97-AF65-F5344CB8AC3E}">
        <p14:creationId xmlns:p14="http://schemas.microsoft.com/office/powerpoint/2010/main" val="26107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Trigger, Pre and Post Conditions</a:t>
            </a:r>
          </a:p>
        </p:txBody>
      </p:sp>
      <p:sp>
        <p:nvSpPr>
          <p:cNvPr id="3" name="Content Placeholder 2"/>
          <p:cNvSpPr>
            <a:spLocks noGrp="1"/>
          </p:cNvSpPr>
          <p:nvPr>
            <p:ph idx="1"/>
          </p:nvPr>
        </p:nvSpPr>
        <p:spPr/>
        <p:txBody>
          <a:bodyPr>
            <a:normAutofit lnSpcReduction="10000"/>
          </a:bodyPr>
          <a:lstStyle/>
          <a:p>
            <a:pPr algn="just"/>
            <a:r>
              <a:rPr lang="en-US" sz="2000" i="1" dirty="0">
                <a:solidFill>
                  <a:srgbClr val="2D83F4"/>
                </a:solidFill>
              </a:rPr>
              <a:t>Trigger(s):</a:t>
            </a:r>
            <a:r>
              <a:rPr lang="en-US" sz="2000" b="1" dirty="0"/>
              <a:t> </a:t>
            </a:r>
            <a:r>
              <a:rPr lang="en-US" sz="2000" dirty="0"/>
              <a:t>Description of the event or circumstance that causes the start of the use. </a:t>
            </a:r>
          </a:p>
          <a:p>
            <a:pPr algn="just"/>
            <a:endParaRPr lang="en-US" sz="2000" b="1" dirty="0"/>
          </a:p>
          <a:p>
            <a:pPr algn="just"/>
            <a:r>
              <a:rPr lang="en-US" sz="2000" i="1" dirty="0">
                <a:solidFill>
                  <a:srgbClr val="2D83F4"/>
                </a:solidFill>
              </a:rPr>
              <a:t>Precondition(s):</a:t>
            </a:r>
            <a:r>
              <a:rPr lang="en-US" sz="2000" b="1" dirty="0"/>
              <a:t> </a:t>
            </a:r>
            <a:r>
              <a:rPr lang="en-US" sz="2000" dirty="0"/>
              <a:t>A state of the system that must be present before a use case is performed. </a:t>
            </a:r>
          </a:p>
          <a:p>
            <a:pPr marL="114300" indent="0" algn="just">
              <a:buNone/>
            </a:pPr>
            <a:endParaRPr lang="en-US" sz="2000" b="1" dirty="0"/>
          </a:p>
          <a:p>
            <a:pPr algn="just"/>
            <a:r>
              <a:rPr lang="en-US" sz="2000" i="1" dirty="0">
                <a:solidFill>
                  <a:srgbClr val="2D83F4"/>
                </a:solidFill>
              </a:rPr>
              <a:t>Post condition(s):</a:t>
            </a:r>
            <a:r>
              <a:rPr lang="en-US" sz="2000" b="1" dirty="0"/>
              <a:t> </a:t>
            </a:r>
            <a:r>
              <a:rPr lang="en-US" sz="2000" dirty="0"/>
              <a:t>A list of possible states for the system immediately after a use case is finished. </a:t>
            </a:r>
          </a:p>
          <a:p>
            <a:pPr algn="just"/>
            <a:endParaRPr lang="en-US" sz="2000" dirty="0"/>
          </a:p>
          <a:p>
            <a:pPr algn="just"/>
            <a:r>
              <a:rPr lang="en-US" sz="2000" i="1" dirty="0">
                <a:solidFill>
                  <a:schemeClr val="tx2">
                    <a:lumMod val="60000"/>
                    <a:lumOff val="40000"/>
                  </a:schemeClr>
                </a:solidFill>
              </a:rPr>
              <a:t>For example:</a:t>
            </a:r>
          </a:p>
          <a:p>
            <a:pPr lvl="1" algn="just"/>
            <a:r>
              <a:rPr lang="en-US" sz="1800" i="1" dirty="0">
                <a:solidFill>
                  <a:srgbClr val="FF0000"/>
                </a:solidFill>
              </a:rPr>
              <a:t>Use Case Name: </a:t>
            </a:r>
            <a:r>
              <a:rPr lang="en-US" sz="1800" i="1" dirty="0">
                <a:solidFill>
                  <a:srgbClr val="00B050"/>
                </a:solidFill>
                <a:ea typeface="ＭＳ Ｐゴシック" charset="0"/>
              </a:rPr>
              <a:t>Withdraw Money</a:t>
            </a:r>
            <a:endParaRPr lang="en-US" sz="1800" i="1" dirty="0">
              <a:solidFill>
                <a:srgbClr val="00B050"/>
              </a:solidFill>
            </a:endParaRPr>
          </a:p>
          <a:p>
            <a:pPr lvl="1" algn="just"/>
            <a:r>
              <a:rPr lang="en-US" sz="1800" i="1" dirty="0">
                <a:solidFill>
                  <a:srgbClr val="FF0000"/>
                </a:solidFill>
              </a:rPr>
              <a:t>Trigger: </a:t>
            </a:r>
            <a:r>
              <a:rPr lang="en-US" sz="1800" i="1" dirty="0">
                <a:solidFill>
                  <a:srgbClr val="00B050"/>
                </a:solidFill>
              </a:rPr>
              <a:t>User has chosen to withdraw money.</a:t>
            </a:r>
          </a:p>
          <a:p>
            <a:pPr lvl="1" algn="just"/>
            <a:r>
              <a:rPr lang="en-US" sz="1800" i="1" dirty="0">
                <a:solidFill>
                  <a:srgbClr val="FF0000"/>
                </a:solidFill>
              </a:rPr>
              <a:t>Preconditions: </a:t>
            </a:r>
            <a:r>
              <a:rPr lang="en-US" sz="1800" i="1" dirty="0">
                <a:solidFill>
                  <a:srgbClr val="00B050"/>
                </a:solidFill>
              </a:rPr>
              <a:t>User has logged into ATM.</a:t>
            </a:r>
          </a:p>
          <a:p>
            <a:pPr lvl="1" algn="just"/>
            <a:r>
              <a:rPr lang="en-US" sz="1800" i="1" dirty="0">
                <a:solidFill>
                  <a:srgbClr val="FF0000"/>
                </a:solidFill>
              </a:rPr>
              <a:t>Post conditions: </a:t>
            </a:r>
            <a:r>
              <a:rPr lang="en-US" sz="1800" i="1" dirty="0">
                <a:solidFill>
                  <a:srgbClr val="00B050"/>
                </a:solidFill>
              </a:rPr>
              <a:t>User has withdrawn money and received a receipt.</a:t>
            </a:r>
          </a:p>
        </p:txBody>
      </p:sp>
      <p:sp>
        <p:nvSpPr>
          <p:cNvPr id="4" name="Footer Placeholder 3"/>
          <p:cNvSpPr>
            <a:spLocks noGrp="1"/>
          </p:cNvSpPr>
          <p:nvPr>
            <p:ph type="ftr" sz="quarter" idx="11"/>
          </p:nvPr>
        </p:nvSpPr>
        <p:spPr/>
        <p:txBody>
          <a:bodyPr/>
          <a:lstStyle/>
          <a:p>
            <a:r>
              <a:rPr lang="en-US">
                <a:solidFill>
                  <a:srgbClr val="C6E7FC"/>
                </a:solidFill>
                <a:latin typeface="Calibri"/>
              </a:rPr>
              <a:t>Unified Modeling Language</a:t>
            </a: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9</a:t>
            </a:fld>
            <a:endParaRPr lang="en-US">
              <a:latin typeface="Calibri"/>
            </a:endParaRPr>
          </a:p>
        </p:txBody>
      </p:sp>
    </p:spTree>
    <p:extLst>
      <p:ext uri="{BB962C8B-B14F-4D97-AF65-F5344CB8AC3E}">
        <p14:creationId xmlns:p14="http://schemas.microsoft.com/office/powerpoint/2010/main" val="3687070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2144</TotalTime>
  <Words>2193</Words>
  <Application>Microsoft Office PowerPoint</Application>
  <PresentationFormat>Ekran Gösterisi (4:3)</PresentationFormat>
  <Paragraphs>283</Paragraphs>
  <Slides>25</Slides>
  <Notes>22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Calibri</vt:lpstr>
      <vt:lpstr>Cambria</vt:lpstr>
      <vt:lpstr>Adjacency</vt:lpstr>
      <vt:lpstr>Use Case Specifications (Use Case Descriptions/Scenario)</vt:lpstr>
      <vt:lpstr>Use Case Specifications</vt:lpstr>
      <vt:lpstr>Use Case Specifications - 2</vt:lpstr>
      <vt:lpstr>Use Case Specifications - 3</vt:lpstr>
      <vt:lpstr>Use Case Specifications - 4</vt:lpstr>
      <vt:lpstr>Benefits</vt:lpstr>
      <vt:lpstr>Use Case Specifications Template</vt:lpstr>
      <vt:lpstr>UC Description, Name and Actor(s)</vt:lpstr>
      <vt:lpstr>Trigger, Pre and Post Conditions</vt:lpstr>
      <vt:lpstr>Flow of Events</vt:lpstr>
      <vt:lpstr>Basic (Normal) Flow (Path)</vt:lpstr>
      <vt:lpstr>Basic (Normal) Flow (Path) - 2</vt:lpstr>
      <vt:lpstr>Alternative Flow</vt:lpstr>
      <vt:lpstr>Alternative Flow - 2</vt:lpstr>
      <vt:lpstr>Exception Flow</vt:lpstr>
      <vt:lpstr>Exception Flow - 2</vt:lpstr>
      <vt:lpstr>Flows of Events for a Use Case</vt:lpstr>
      <vt:lpstr>Sample Flows of Events for a Use Case</vt:lpstr>
      <vt:lpstr>Extend Relationship</vt:lpstr>
      <vt:lpstr>Extend Relationship - 2</vt:lpstr>
      <vt:lpstr>Include Relationship</vt:lpstr>
      <vt:lpstr>Include Relationship - 2</vt:lpstr>
      <vt:lpstr>How to Write Good Descriptions?</vt:lpstr>
      <vt:lpstr>How to Write Good Descriptions? - 2</vt:lpstr>
      <vt:lpstr>How to Write Good Descriptions?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Descriptions</dc:title>
  <dc:creator>Mustafa Büyükkeçeci</dc:creator>
  <cp:lastModifiedBy>Aybüke Keçeci</cp:lastModifiedBy>
  <cp:revision>169</cp:revision>
  <dcterms:created xsi:type="dcterms:W3CDTF">2013-12-30T20:26:53Z</dcterms:created>
  <dcterms:modified xsi:type="dcterms:W3CDTF">2023-11-06T14:30:30Z</dcterms:modified>
</cp:coreProperties>
</file>