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 id="270" r:id="rId15"/>
    <p:sldId id="271" r:id="rId16"/>
    <p:sldId id="272" r:id="rId17"/>
    <p:sldId id="273" r:id="rId18"/>
    <p:sldId id="274" r:id="rId19"/>
    <p:sldId id="275" r:id="rId20"/>
    <p:sldId id="26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32316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FA6D3FD-54FE-4D81-B737-22F2972A1AD3}" type="datetimeFigureOut">
              <a:rPr lang="tr-TR" smtClean="0"/>
              <a:t>6.04.2019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8443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94354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564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74232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125433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353129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253625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7729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226299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425048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FA6D3FD-54FE-4D81-B737-22F2972A1AD3}" type="datetimeFigureOut">
              <a:rPr lang="tr-TR" smtClean="0"/>
              <a:t>6.04.2019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74398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FA6D3FD-54FE-4D81-B737-22F2972A1AD3}" type="datetimeFigureOut">
              <a:rPr lang="tr-TR" smtClean="0"/>
              <a:t>6.04.2019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23065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121862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50184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7FA6D3FD-54FE-4D81-B737-22F2972A1AD3}" type="datetimeFigureOut">
              <a:rPr lang="tr-TR" smtClean="0"/>
              <a:t>6.04.2019</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3901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FA6D3FD-54FE-4D81-B737-22F2972A1AD3}" type="datetimeFigureOut">
              <a:rPr lang="tr-TR" smtClean="0"/>
              <a:t>6.04.2019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A5C2A8-83B4-4C4A-8224-72F88D92CA42}" type="slidenum">
              <a:rPr lang="tr-TR" smtClean="0"/>
              <a:t>‹#›</a:t>
            </a:fld>
            <a:endParaRPr lang="tr-TR"/>
          </a:p>
        </p:txBody>
      </p:sp>
    </p:spTree>
    <p:extLst>
      <p:ext uri="{BB962C8B-B14F-4D97-AF65-F5344CB8AC3E}">
        <p14:creationId xmlns:p14="http://schemas.microsoft.com/office/powerpoint/2010/main" val="407989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A6D3FD-54FE-4D81-B737-22F2972A1AD3}" type="datetimeFigureOut">
              <a:rPr lang="tr-TR" smtClean="0"/>
              <a:t>6.04.2019</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A5C2A8-83B4-4C4A-8224-72F88D92CA42}" type="slidenum">
              <a:rPr lang="tr-TR" smtClean="0"/>
              <a:t>‹#›</a:t>
            </a:fld>
            <a:endParaRPr lang="tr-TR"/>
          </a:p>
        </p:txBody>
      </p:sp>
    </p:spTree>
    <p:extLst>
      <p:ext uri="{BB962C8B-B14F-4D97-AF65-F5344CB8AC3E}">
        <p14:creationId xmlns:p14="http://schemas.microsoft.com/office/powerpoint/2010/main" val="90027375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dirty="0" smtClean="0"/>
              <a:t>PARÇACIK SÜRÜ OPTİMİZASYONU</a:t>
            </a:r>
            <a:br>
              <a:rPr lang="tr-TR" dirty="0" smtClean="0"/>
            </a:br>
            <a:r>
              <a:rPr lang="tr-TR" sz="3200" dirty="0" err="1" smtClean="0"/>
              <a:t>Particle-Swarm</a:t>
            </a:r>
            <a:r>
              <a:rPr lang="tr-TR" sz="3200" dirty="0" smtClean="0"/>
              <a:t> </a:t>
            </a:r>
            <a:r>
              <a:rPr lang="tr-TR" sz="3200" dirty="0" err="1" smtClean="0"/>
              <a:t>Optimization</a:t>
            </a:r>
            <a:endParaRPr lang="tr-TR" dirty="0"/>
          </a:p>
        </p:txBody>
      </p:sp>
      <p:sp>
        <p:nvSpPr>
          <p:cNvPr id="3" name="Alt Başlık 2"/>
          <p:cNvSpPr>
            <a:spLocks noGrp="1"/>
          </p:cNvSpPr>
          <p:nvPr>
            <p:ph type="subTitle" idx="1"/>
          </p:nvPr>
        </p:nvSpPr>
        <p:spPr/>
        <p:txBody>
          <a:bodyPr/>
          <a:lstStyle/>
          <a:p>
            <a:r>
              <a:rPr lang="tr-TR" dirty="0" smtClean="0"/>
              <a:t>16509055</a:t>
            </a:r>
          </a:p>
          <a:p>
            <a:r>
              <a:rPr lang="tr-TR" dirty="0" smtClean="0"/>
              <a:t>Can Haktan KARADAL</a:t>
            </a:r>
            <a:endParaRPr lang="tr-TR" dirty="0"/>
          </a:p>
        </p:txBody>
      </p:sp>
    </p:spTree>
    <p:extLst>
      <p:ext uri="{BB962C8B-B14F-4D97-AF65-F5344CB8AC3E}">
        <p14:creationId xmlns:p14="http://schemas.microsoft.com/office/powerpoint/2010/main" val="2436836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a:solidFill>
                  <a:srgbClr val="FFFF00"/>
                </a:solidFill>
              </a:rPr>
              <a:t>Rand</a:t>
            </a:r>
            <a:r>
              <a:rPr lang="tr-TR" dirty="0">
                <a:solidFill>
                  <a:srgbClr val="FFFF00"/>
                </a:solidFill>
              </a:rPr>
              <a:t>:(0,1) aralığında rastgele bir değer</a:t>
            </a:r>
          </a:p>
          <a:p>
            <a:r>
              <a:rPr lang="tr-TR" dirty="0">
                <a:solidFill>
                  <a:srgbClr val="FFFF00"/>
                </a:solidFill>
              </a:rPr>
              <a:t>k: </a:t>
            </a:r>
            <a:r>
              <a:rPr lang="tr-TR" dirty="0" err="1">
                <a:solidFill>
                  <a:srgbClr val="FFFF00"/>
                </a:solidFill>
              </a:rPr>
              <a:t>iterasyon</a:t>
            </a:r>
            <a:r>
              <a:rPr lang="tr-TR" dirty="0">
                <a:solidFill>
                  <a:srgbClr val="FFFF00"/>
                </a:solidFill>
              </a:rPr>
              <a:t> sayısı</a:t>
            </a:r>
          </a:p>
          <a:p>
            <a:r>
              <a:rPr lang="tr-TR" dirty="0">
                <a:solidFill>
                  <a:srgbClr val="FFFF00"/>
                </a:solidFill>
              </a:rPr>
              <a:t>c1,c2: öğrenme faktörüdür. Parçacıkları </a:t>
            </a:r>
            <a:r>
              <a:rPr lang="tr-TR" dirty="0" err="1">
                <a:solidFill>
                  <a:srgbClr val="FFFF00"/>
                </a:solidFill>
              </a:rPr>
              <a:t>pbest</a:t>
            </a:r>
            <a:r>
              <a:rPr lang="tr-TR" dirty="0">
                <a:solidFill>
                  <a:srgbClr val="FFFF00"/>
                </a:solidFill>
              </a:rPr>
              <a:t> ve </a:t>
            </a:r>
            <a:r>
              <a:rPr lang="tr-TR" dirty="0" err="1">
                <a:solidFill>
                  <a:srgbClr val="FFFF00"/>
                </a:solidFill>
              </a:rPr>
              <a:t>gbest</a:t>
            </a:r>
            <a:r>
              <a:rPr lang="tr-TR" dirty="0">
                <a:solidFill>
                  <a:srgbClr val="FFFF00"/>
                </a:solidFill>
              </a:rPr>
              <a:t> konumlarına doğru </a:t>
            </a:r>
            <a:r>
              <a:rPr lang="tr-TR" dirty="0" err="1">
                <a:solidFill>
                  <a:srgbClr val="FFFF00"/>
                </a:solidFill>
              </a:rPr>
              <a:t>yönlendirir.Genellikle</a:t>
            </a:r>
            <a:r>
              <a:rPr lang="tr-TR" dirty="0">
                <a:solidFill>
                  <a:srgbClr val="FFFF00"/>
                </a:solidFill>
              </a:rPr>
              <a:t> 2 olarak seçilir</a:t>
            </a:r>
            <a:r>
              <a:rPr lang="tr-TR" dirty="0" smtClean="0">
                <a:solidFill>
                  <a:srgbClr val="FFFF00"/>
                </a:solidFill>
              </a:rPr>
              <a:t>.</a:t>
            </a:r>
          </a:p>
          <a:p>
            <a:r>
              <a:rPr lang="tr-TR" dirty="0" smtClean="0">
                <a:solidFill>
                  <a:srgbClr val="FFFF00"/>
                </a:solidFill>
              </a:rPr>
              <a:t>w= Benim algoritmamda eklediğim bir parametre w kuşun hareket ederken ki konumunu koruma isteği yani eylemsizlik katsayısı.</a:t>
            </a:r>
            <a:endParaRPr lang="tr-TR" dirty="0">
              <a:solidFill>
                <a:srgbClr val="FFFF00"/>
              </a:solidFill>
            </a:endParaRPr>
          </a:p>
          <a:p>
            <a:endParaRPr lang="tr-TR" dirty="0" smtClean="0">
              <a:solidFill>
                <a:srgbClr val="FFFF00"/>
              </a:solidFill>
            </a:endParaRPr>
          </a:p>
          <a:p>
            <a:pPr marL="0" indent="0">
              <a:buNone/>
            </a:pPr>
            <a:endParaRPr lang="tr-TR" dirty="0">
              <a:solidFill>
                <a:srgbClr val="FFFF00"/>
              </a:solidFill>
            </a:endParaRPr>
          </a:p>
        </p:txBody>
      </p:sp>
    </p:spTree>
    <p:extLst>
      <p:ext uri="{BB962C8B-B14F-4D97-AF65-F5344CB8AC3E}">
        <p14:creationId xmlns:p14="http://schemas.microsoft.com/office/powerpoint/2010/main" val="1969784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Optimizasyon problemi</a:t>
            </a:r>
            <a:endParaRPr lang="tr-TR" dirty="0"/>
          </a:p>
        </p:txBody>
      </p:sp>
      <p:sp>
        <p:nvSpPr>
          <p:cNvPr id="5" name="İçerik Yer Tutucusu 4"/>
          <p:cNvSpPr>
            <a:spLocks noGrp="1"/>
          </p:cNvSpPr>
          <p:nvPr>
            <p:ph idx="1"/>
          </p:nvPr>
        </p:nvSpPr>
        <p:spPr>
          <a:xfrm>
            <a:off x="1103312" y="4968815"/>
            <a:ext cx="8946541" cy="1279584"/>
          </a:xfrm>
        </p:spPr>
        <p:txBody>
          <a:bodyPr/>
          <a:lstStyle/>
          <a:p>
            <a:r>
              <a:rPr lang="tr-TR" dirty="0" smtClean="0"/>
              <a:t>Toplam işleminin minimize edilmesi. Yani çözümlerimizin 0’a yaklaşması gerekiyor. Kodumuzda N değerini d değeri temsil etmektedir. X değerleri ise her </a:t>
            </a:r>
            <a:r>
              <a:rPr lang="tr-TR" smtClean="0"/>
              <a:t>bireyin parçacıklarıdır.</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732" y="1447807"/>
            <a:ext cx="4084674" cy="3405111"/>
          </a:xfrm>
          <a:prstGeom prst="rect">
            <a:avLst/>
          </a:prstGeom>
        </p:spPr>
      </p:pic>
    </p:spTree>
    <p:extLst>
      <p:ext uri="{BB962C8B-B14F-4D97-AF65-F5344CB8AC3E}">
        <p14:creationId xmlns:p14="http://schemas.microsoft.com/office/powerpoint/2010/main" val="149322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a:t>
            </a:r>
            <a:endParaRPr lang="tr-TR" dirty="0"/>
          </a:p>
        </p:txBody>
      </p:sp>
      <p:sp>
        <p:nvSpPr>
          <p:cNvPr id="5" name="İçerik Yer Tutucusu 4"/>
          <p:cNvSpPr>
            <a:spLocks noGrp="1"/>
          </p:cNvSpPr>
          <p:nvPr>
            <p:ph idx="1"/>
          </p:nvPr>
        </p:nvSpPr>
        <p:spPr>
          <a:xfrm>
            <a:off x="1104293" y="4760259"/>
            <a:ext cx="8946541" cy="4195481"/>
          </a:xfrm>
        </p:spPr>
        <p:txBody>
          <a:bodyPr/>
          <a:lstStyle/>
          <a:p>
            <a:r>
              <a:rPr lang="tr-TR" dirty="0" smtClean="0"/>
              <a:t>Burada sürü bireylerinin alt , üst sınırları girilmiş. Bir sürüde kaç birey olacağı </a:t>
            </a:r>
            <a:r>
              <a:rPr lang="tr-TR" dirty="0" err="1" smtClean="0"/>
              <a:t>ssize</a:t>
            </a:r>
            <a:r>
              <a:rPr lang="tr-TR" dirty="0" smtClean="0"/>
              <a:t> değerinde tutulurken, her bireyin kaç parçacıktan oluşacağı d değerinde tutulmaktadır. w Eylemsizlik momenti 0.8 seçilirken c1 ve c2 yönelim değerleri 2 seçilmiştir. İlk sürü </a:t>
            </a:r>
            <a:r>
              <a:rPr lang="tr-TR" dirty="0" err="1" smtClean="0"/>
              <a:t>random</a:t>
            </a:r>
            <a:r>
              <a:rPr lang="tr-TR" dirty="0" smtClean="0"/>
              <a:t> bir şekilde 10 / -10 değerleri arasında oluşturulmuş ve uygunluk değerleri </a:t>
            </a:r>
            <a:r>
              <a:rPr lang="tr-TR" dirty="0" err="1" smtClean="0"/>
              <a:t>obj</a:t>
            </a:r>
            <a:r>
              <a:rPr lang="tr-TR" dirty="0" smtClean="0"/>
              <a:t> değerinde tutulmuştur. </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10" y="334999"/>
            <a:ext cx="5191524" cy="4231843"/>
          </a:xfrm>
          <a:prstGeom prst="rect">
            <a:avLst/>
          </a:prstGeom>
        </p:spPr>
      </p:pic>
    </p:spTree>
    <p:extLst>
      <p:ext uri="{BB962C8B-B14F-4D97-AF65-F5344CB8AC3E}">
        <p14:creationId xmlns:p14="http://schemas.microsoft.com/office/powerpoint/2010/main" val="392922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Algoritmada anlatacağım hız değerlerinin tutulacağı </a:t>
            </a:r>
            <a:r>
              <a:rPr lang="tr-TR" dirty="0" err="1" smtClean="0"/>
              <a:t>velocity</a:t>
            </a:r>
            <a:r>
              <a:rPr lang="tr-TR" dirty="0" smtClean="0"/>
              <a:t> değişkeni oluşturulmuştur. En iyi pozisyon sürü yeni oluştuğu için şuan ki pozisyonu olacaktır. En iyi değer ise hesaplanan </a:t>
            </a:r>
            <a:r>
              <a:rPr lang="tr-TR" dirty="0" err="1" smtClean="0"/>
              <a:t>obj</a:t>
            </a:r>
            <a:r>
              <a:rPr lang="tr-TR" dirty="0" smtClean="0"/>
              <a:t> değeri </a:t>
            </a:r>
            <a:r>
              <a:rPr lang="tr-TR" dirty="0" err="1" smtClean="0"/>
              <a:t>olacakdır</a:t>
            </a:r>
            <a:r>
              <a:rPr lang="tr-TR" dirty="0" smtClean="0"/>
              <a:t>. Sürünün en iyi değeri </a:t>
            </a:r>
            <a:r>
              <a:rPr lang="tr-TR" dirty="0" err="1" smtClean="0"/>
              <a:t>minimizasyon</a:t>
            </a:r>
            <a:r>
              <a:rPr lang="tr-TR" dirty="0" smtClean="0"/>
              <a:t> yaptığımız için hesaplanan uygunluk değerlerinin en küçüğü olacaktır. Sürünün en iyi pozisyonu ise hesaplanan değerin olduğu bireydir.</a:t>
            </a:r>
            <a:endParaRPr lang="tr-TR" dirty="0"/>
          </a:p>
        </p:txBody>
      </p:sp>
    </p:spTree>
    <p:extLst>
      <p:ext uri="{BB962C8B-B14F-4D97-AF65-F5344CB8AC3E}">
        <p14:creationId xmlns:p14="http://schemas.microsoft.com/office/powerpoint/2010/main" val="126652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 </a:t>
            </a:r>
            <a:endParaRPr lang="tr-TR" dirty="0"/>
          </a:p>
        </p:txBody>
      </p:sp>
      <p:sp>
        <p:nvSpPr>
          <p:cNvPr id="5" name="İçerik Yer Tutucusu 4"/>
          <p:cNvSpPr>
            <a:spLocks noGrp="1"/>
          </p:cNvSpPr>
          <p:nvPr>
            <p:ph idx="1"/>
          </p:nvPr>
        </p:nvSpPr>
        <p:spPr>
          <a:xfrm>
            <a:off x="1328209" y="4106398"/>
            <a:ext cx="8946541" cy="2614612"/>
          </a:xfrm>
        </p:spPr>
        <p:txBody>
          <a:bodyPr/>
          <a:lstStyle/>
          <a:p>
            <a:r>
              <a:rPr lang="tr-TR" dirty="0" smtClean="0"/>
              <a:t> Yapılacak işlemler 50 </a:t>
            </a:r>
            <a:r>
              <a:rPr lang="tr-TR" dirty="0" err="1" smtClean="0"/>
              <a:t>iterasyon</a:t>
            </a:r>
            <a:r>
              <a:rPr lang="tr-TR" dirty="0" smtClean="0"/>
              <a:t> boyunca yapılacaktır. Her sürü bireyinin hız güncellemeleri hesaplanmış ve </a:t>
            </a:r>
            <a:r>
              <a:rPr lang="tr-TR" dirty="0" err="1" smtClean="0"/>
              <a:t>velocity’e</a:t>
            </a:r>
            <a:r>
              <a:rPr lang="tr-TR" dirty="0" smtClean="0"/>
              <a:t> atanmıştır.. Ancak değerler eklendikten sonra sürü alt ve üst sınırdan taşabilir bunun için hesaplanan hız değerlerinde -10dan küçükler -10 yapılmıştır, 10dan büyükler ise 10 yapılmıştır.</a:t>
            </a:r>
            <a:r>
              <a:rPr lang="tr-TR" dirty="0"/>
              <a:t> Ardından her </a:t>
            </a:r>
            <a:r>
              <a:rPr lang="tr-TR" dirty="0" err="1"/>
              <a:t>iterasyon’u</a:t>
            </a:r>
            <a:r>
              <a:rPr lang="tr-TR" dirty="0"/>
              <a:t> 1 saniye olarak var sayar isek x=v*t formülünden sürünün aldığı yol hızına eşit olacaktır bu sebepten hesaplanan hız değerleri sürüye </a:t>
            </a:r>
            <a:r>
              <a:rPr lang="tr-TR" dirty="0" smtClean="0"/>
              <a:t>eklenir.</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00" y="262713"/>
            <a:ext cx="8947150" cy="3722691"/>
          </a:xfrm>
          <a:prstGeom prst="rect">
            <a:avLst/>
          </a:prstGeom>
        </p:spPr>
      </p:pic>
    </p:spTree>
    <p:extLst>
      <p:ext uri="{BB962C8B-B14F-4D97-AF65-F5344CB8AC3E}">
        <p14:creationId xmlns:p14="http://schemas.microsoft.com/office/powerpoint/2010/main" val="364199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smtClean="0"/>
              <a:t>Hız değeri hesaplanırken bireyler kendi konumlarını korumak istedikleri için değerler w eylemsizlik katsayısı ile çarpılarak hıza eklenir. </a:t>
            </a:r>
            <a:r>
              <a:rPr lang="tr-TR" dirty="0"/>
              <a:t>B</a:t>
            </a:r>
            <a:r>
              <a:rPr lang="tr-TR" dirty="0" smtClean="0"/>
              <a:t>ireyler en iyi pozisyona ulaşmak istedikleri için ise c1 katsayısı ile birey ve en iyi pozisyon arasındaki fark çarpılır ve hıza eklenir. Aynı zamanda bireyler sürünün gelmiş geçmiş en iyi bireyinin pozisyonuna benzemek istemektedir onun için ise c2 katsayısı ile birey ve sürünün en iyi pozisyonunun farkı çarpılır.</a:t>
            </a:r>
          </a:p>
          <a:p>
            <a:endParaRPr lang="tr-TR" dirty="0"/>
          </a:p>
        </p:txBody>
      </p:sp>
    </p:spTree>
    <p:extLst>
      <p:ext uri="{BB962C8B-B14F-4D97-AF65-F5344CB8AC3E}">
        <p14:creationId xmlns:p14="http://schemas.microsoft.com/office/powerpoint/2010/main" val="405271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a:t>
            </a:r>
            <a:endParaRPr lang="tr-TR" dirty="0"/>
          </a:p>
        </p:txBody>
      </p:sp>
      <p:sp>
        <p:nvSpPr>
          <p:cNvPr id="7" name="İçerik Yer Tutucusu 6"/>
          <p:cNvSpPr>
            <a:spLocks noGrp="1"/>
          </p:cNvSpPr>
          <p:nvPr>
            <p:ph idx="1"/>
          </p:nvPr>
        </p:nvSpPr>
        <p:spPr>
          <a:xfrm>
            <a:off x="1103312" y="4071668"/>
            <a:ext cx="8946541" cy="2176731"/>
          </a:xfrm>
        </p:spPr>
        <p:txBody>
          <a:bodyPr/>
          <a:lstStyle/>
          <a:p>
            <a:r>
              <a:rPr lang="tr-TR" dirty="0" smtClean="0"/>
              <a:t>Hızları güncellenen sürü bireyleri alt ve üst sınırı geçebilir o sebepten sınırları aşan bireyler sınırlara çekilir ve güncellenmiş sürü için uygunluk hesabı yapılır.</a:t>
            </a:r>
            <a:endParaRPr lang="tr-TR" dirty="0"/>
          </a:p>
        </p:txBody>
      </p:sp>
      <p:pic>
        <p:nvPicPr>
          <p:cNvPr id="8" name="İçerik Yer Tutucusu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56" y="115699"/>
            <a:ext cx="5185129" cy="3874437"/>
          </a:xfrm>
          <a:prstGeom prst="rect">
            <a:avLst/>
          </a:prstGeom>
        </p:spPr>
      </p:pic>
    </p:spTree>
    <p:extLst>
      <p:ext uri="{BB962C8B-B14F-4D97-AF65-F5344CB8AC3E}">
        <p14:creationId xmlns:p14="http://schemas.microsoft.com/office/powerpoint/2010/main" val="128324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 </a:t>
            </a:r>
            <a:endParaRPr lang="tr-TR" dirty="0"/>
          </a:p>
        </p:txBody>
      </p:sp>
      <p:sp>
        <p:nvSpPr>
          <p:cNvPr id="5" name="İçerik Yer Tutucusu 4"/>
          <p:cNvSpPr>
            <a:spLocks noGrp="1"/>
          </p:cNvSpPr>
          <p:nvPr>
            <p:ph idx="1"/>
          </p:nvPr>
        </p:nvSpPr>
        <p:spPr>
          <a:xfrm>
            <a:off x="1103312" y="4330460"/>
            <a:ext cx="8946541" cy="2156604"/>
          </a:xfrm>
        </p:spPr>
        <p:txBody>
          <a:bodyPr/>
          <a:lstStyle/>
          <a:p>
            <a:r>
              <a:rPr lang="tr-TR" dirty="0" smtClean="0"/>
              <a:t>50 </a:t>
            </a:r>
            <a:r>
              <a:rPr lang="tr-TR" dirty="0" err="1" smtClean="0"/>
              <a:t>iterasyon</a:t>
            </a:r>
            <a:r>
              <a:rPr lang="tr-TR" dirty="0" smtClean="0"/>
              <a:t> boyunca oluşan en iyi 5 değer ve bu değerlerin pozisyonları tutulur.</a:t>
            </a:r>
          </a:p>
          <a:p>
            <a:endParaRPr lang="tr-TR" dirty="0"/>
          </a:p>
          <a:p>
            <a:r>
              <a:rPr lang="tr-TR" dirty="0" smtClean="0"/>
              <a:t>İlerleyen sürü arasında en iyi değere sahip birey ve o bireyin konumu ise problemimizin optimum değeri olacaktır.</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951" y="241540"/>
            <a:ext cx="7546722" cy="3975885"/>
          </a:xfrm>
          <a:prstGeom prst="rect">
            <a:avLst/>
          </a:prstGeom>
        </p:spPr>
      </p:pic>
    </p:spTree>
    <p:extLst>
      <p:ext uri="{BB962C8B-B14F-4D97-AF65-F5344CB8AC3E}">
        <p14:creationId xmlns:p14="http://schemas.microsoft.com/office/powerpoint/2010/main" val="338742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a:t>
            </a:r>
            <a:endParaRPr lang="tr-TR" dirty="0"/>
          </a:p>
        </p:txBody>
      </p:sp>
      <p:sp>
        <p:nvSpPr>
          <p:cNvPr id="5" name="İçerik Yer Tutucusu 4"/>
          <p:cNvSpPr>
            <a:spLocks noGrp="1"/>
          </p:cNvSpPr>
          <p:nvPr>
            <p:ph idx="1"/>
          </p:nvPr>
        </p:nvSpPr>
        <p:spPr>
          <a:xfrm>
            <a:off x="1103312" y="4994694"/>
            <a:ext cx="8946541" cy="1690778"/>
          </a:xfrm>
        </p:spPr>
        <p:txBody>
          <a:bodyPr/>
          <a:lstStyle/>
          <a:p>
            <a:r>
              <a:rPr lang="tr-TR" dirty="0" smtClean="0"/>
              <a:t>Hesaplanan değer 1.0075e+03 yani 0’a oldukça yakın. Sürümüz 5 bireyden oluşurken her birey 100 parçacıktan oluşuyor. Hesaplanabilecek en büyük değer 100 adet 10^2 yani 100(10^2) bu da 10^4 e yani 10000 etmektedir hesaplanan değer maksimum değere göre mükemmel sayılabilecek seviyededir.</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901" y="138022"/>
            <a:ext cx="6173361" cy="4750349"/>
          </a:xfrm>
          <a:prstGeom prst="rect">
            <a:avLst/>
          </a:prstGeom>
        </p:spPr>
      </p:pic>
    </p:spTree>
    <p:extLst>
      <p:ext uri="{BB962C8B-B14F-4D97-AF65-F5344CB8AC3E}">
        <p14:creationId xmlns:p14="http://schemas.microsoft.com/office/powerpoint/2010/main" val="404654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YORUMLAR</a:t>
            </a:r>
            <a:endParaRPr lang="tr-TR" dirty="0"/>
          </a:p>
        </p:txBody>
      </p:sp>
      <p:sp>
        <p:nvSpPr>
          <p:cNvPr id="3" name="İçerik Yer Tutucusu 2"/>
          <p:cNvSpPr>
            <a:spLocks noGrp="1"/>
          </p:cNvSpPr>
          <p:nvPr>
            <p:ph idx="1"/>
          </p:nvPr>
        </p:nvSpPr>
        <p:spPr/>
        <p:txBody>
          <a:bodyPr/>
          <a:lstStyle/>
          <a:p>
            <a:r>
              <a:rPr lang="tr-TR" dirty="0" smtClean="0"/>
              <a:t>1- Sürü ilerlemesinde w eylemsizlik katsayısı çıkartılıp kod derlendiğinde optimum değer 2’ye yaklaşır yani w eylemsizlik katsayısı önemli bir faktördür.</a:t>
            </a:r>
          </a:p>
          <a:p>
            <a:r>
              <a:rPr lang="tr-TR" dirty="0" smtClean="0"/>
              <a:t>2- Sürünün en iyi değeri gelmiş geçmiş en iyi değerler dizisinin içerisinde bulunuyor yani kodumuz işini doğru yapmaktadır.</a:t>
            </a:r>
          </a:p>
          <a:p>
            <a:r>
              <a:rPr lang="tr-TR" dirty="0" smtClean="0"/>
              <a:t>3- Her bir bireyin parçacık sayısını azaltıp arttırarak probleminiz için en uygun sürüyü oluşturabilirsiniz.</a:t>
            </a:r>
            <a:endParaRPr lang="tr-TR" dirty="0"/>
          </a:p>
        </p:txBody>
      </p:sp>
    </p:spTree>
    <p:extLst>
      <p:ext uri="{BB962C8B-B14F-4D97-AF65-F5344CB8AC3E}">
        <p14:creationId xmlns:p14="http://schemas.microsoft.com/office/powerpoint/2010/main" val="196833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GENEL BİLGİLER</a:t>
            </a:r>
            <a:endParaRPr lang="tr-TR" dirty="0"/>
          </a:p>
        </p:txBody>
      </p:sp>
      <p:sp>
        <p:nvSpPr>
          <p:cNvPr id="3" name="İçerik Yer Tutucusu 2"/>
          <p:cNvSpPr>
            <a:spLocks noGrp="1"/>
          </p:cNvSpPr>
          <p:nvPr>
            <p:ph idx="1"/>
          </p:nvPr>
        </p:nvSpPr>
        <p:spPr/>
        <p:txBody>
          <a:bodyPr/>
          <a:lstStyle/>
          <a:p>
            <a:r>
              <a:rPr lang="tr-TR" dirty="0">
                <a:solidFill>
                  <a:srgbClr val="FFFF00"/>
                </a:solidFill>
              </a:rPr>
              <a:t>1995 yılında </a:t>
            </a:r>
            <a:r>
              <a:rPr lang="tr-TR" dirty="0" err="1">
                <a:solidFill>
                  <a:srgbClr val="FFFF00"/>
                </a:solidFill>
              </a:rPr>
              <a:t>Dr.Eberhart</a:t>
            </a:r>
            <a:r>
              <a:rPr lang="tr-TR" dirty="0">
                <a:solidFill>
                  <a:srgbClr val="FFFF00"/>
                </a:solidFill>
              </a:rPr>
              <a:t> ve </a:t>
            </a:r>
            <a:r>
              <a:rPr lang="tr-TR" dirty="0" err="1">
                <a:solidFill>
                  <a:srgbClr val="FFFF00"/>
                </a:solidFill>
              </a:rPr>
              <a:t>Dr.Kennedy</a:t>
            </a:r>
            <a:r>
              <a:rPr lang="tr-TR" dirty="0">
                <a:solidFill>
                  <a:srgbClr val="FFFF00"/>
                </a:solidFill>
              </a:rPr>
              <a:t> tarafından geliştirilmiş popülasyon temelli sezgisel bir optimizasyon tekniğidir.</a:t>
            </a:r>
          </a:p>
          <a:p>
            <a:r>
              <a:rPr lang="tr-TR" dirty="0">
                <a:solidFill>
                  <a:srgbClr val="FFFF00"/>
                </a:solidFill>
              </a:rPr>
              <a:t>Kuş veya balık sürülerinin sosyal davranışlarından esinlenerek geliştirilmiştir.</a:t>
            </a:r>
          </a:p>
          <a:p>
            <a:endParaRPr lang="tr-TR" dirty="0">
              <a:solidFill>
                <a:srgbClr val="FFFF00"/>
              </a:solidFill>
            </a:endParaRPr>
          </a:p>
        </p:txBody>
      </p:sp>
    </p:spTree>
    <p:extLst>
      <p:ext uri="{BB962C8B-B14F-4D97-AF65-F5344CB8AC3E}">
        <p14:creationId xmlns:p14="http://schemas.microsoft.com/office/powerpoint/2010/main" val="3353426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9356" y="2108990"/>
            <a:ext cx="9404723" cy="1400530"/>
          </a:xfrm>
        </p:spPr>
        <p:txBody>
          <a:bodyPr/>
          <a:lstStyle/>
          <a:p>
            <a:r>
              <a:rPr lang="tr-TR" dirty="0" smtClean="0">
                <a:solidFill>
                  <a:srgbClr val="FFFF00"/>
                </a:solidFill>
              </a:rPr>
              <a:t>Dinlediğiniz için teşekkür ederim. </a:t>
            </a:r>
            <a:endParaRPr lang="tr-TR" dirty="0">
              <a:solidFill>
                <a:srgbClr val="FFFF00"/>
              </a:solidFill>
            </a:endParaRPr>
          </a:p>
        </p:txBody>
      </p:sp>
    </p:spTree>
    <p:extLst>
      <p:ext uri="{BB962C8B-B14F-4D97-AF65-F5344CB8AC3E}">
        <p14:creationId xmlns:p14="http://schemas.microsoft.com/office/powerpoint/2010/main" val="248113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solidFill>
                  <a:srgbClr val="FFFF00"/>
                </a:solidFill>
              </a:rPr>
              <a:t>Birbirleriyle ve çevresiyle etkileşim içerisinde olan bireylerin davranışları incelenerek geliştirilmiştir. Bu kavram parçacık zekası olarak da isimlendirilmektedir.</a:t>
            </a:r>
          </a:p>
          <a:p>
            <a:r>
              <a:rPr lang="tr-TR" dirty="0" err="1">
                <a:solidFill>
                  <a:srgbClr val="FFFF00"/>
                </a:solidFill>
              </a:rPr>
              <a:t>PSO’da</a:t>
            </a:r>
            <a:r>
              <a:rPr lang="tr-TR" dirty="0">
                <a:solidFill>
                  <a:srgbClr val="FFFF00"/>
                </a:solidFill>
              </a:rPr>
              <a:t> parçacık olarak isimlendirilen potansiyel çözümler, mevcut en iyi çözümleri takip ederek problem uzayında gezinirler.</a:t>
            </a:r>
          </a:p>
          <a:p>
            <a:endParaRPr lang="tr-TR" dirty="0">
              <a:solidFill>
                <a:srgbClr val="FFFF00"/>
              </a:solidFill>
            </a:endParaRPr>
          </a:p>
        </p:txBody>
      </p:sp>
    </p:spTree>
    <p:extLst>
      <p:ext uri="{BB962C8B-B14F-4D97-AF65-F5344CB8AC3E}">
        <p14:creationId xmlns:p14="http://schemas.microsoft.com/office/powerpoint/2010/main" val="161917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solidFill>
                  <a:srgbClr val="FFFF00"/>
                </a:solidFill>
              </a:rPr>
              <a:t>PSO, fonksiyon optimizasyonu, çizelgeleme, yapay sinir ağlarının eğitimi, bulanık mantık sistemleri, görüntü işleme vb. pek çok alanda yaygın olarak kullanılmaktadır.</a:t>
            </a:r>
          </a:p>
          <a:p>
            <a:endParaRPr lang="tr-TR" dirty="0">
              <a:solidFill>
                <a:srgbClr val="FFFF00"/>
              </a:solidFill>
            </a:endParaRPr>
          </a:p>
        </p:txBody>
      </p:sp>
    </p:spTree>
    <p:extLst>
      <p:ext uri="{BB962C8B-B14F-4D97-AF65-F5344CB8AC3E}">
        <p14:creationId xmlns:p14="http://schemas.microsoft.com/office/powerpoint/2010/main" val="357486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ALGORİTMA</a:t>
            </a:r>
            <a:endParaRPr lang="tr-TR" b="1" dirty="0"/>
          </a:p>
        </p:txBody>
      </p:sp>
      <p:sp>
        <p:nvSpPr>
          <p:cNvPr id="3" name="İçerik Yer Tutucusu 2"/>
          <p:cNvSpPr>
            <a:spLocks noGrp="1"/>
          </p:cNvSpPr>
          <p:nvPr>
            <p:ph idx="1"/>
          </p:nvPr>
        </p:nvSpPr>
        <p:spPr/>
        <p:txBody>
          <a:bodyPr/>
          <a:lstStyle/>
          <a:p>
            <a:r>
              <a:rPr lang="tr-TR" dirty="0" err="1">
                <a:solidFill>
                  <a:srgbClr val="FFFF00"/>
                </a:solidFill>
              </a:rPr>
              <a:t>PSO’da</a:t>
            </a:r>
            <a:r>
              <a:rPr lang="tr-TR" dirty="0">
                <a:solidFill>
                  <a:srgbClr val="FFFF00"/>
                </a:solidFill>
              </a:rPr>
              <a:t> her bir parçacık bir kuşu ifade eder ve her parçacık bir çözüm sunar.</a:t>
            </a:r>
          </a:p>
          <a:p>
            <a:r>
              <a:rPr lang="tr-TR" dirty="0">
                <a:solidFill>
                  <a:srgbClr val="FFFF00"/>
                </a:solidFill>
              </a:rPr>
              <a:t>Tüm parçacıkların uygunluk fonksiyonu ile bulanan uygunluk değerleri vardır.</a:t>
            </a:r>
          </a:p>
          <a:p>
            <a:r>
              <a:rPr lang="tr-TR" dirty="0">
                <a:solidFill>
                  <a:srgbClr val="FFFF00"/>
                </a:solidFill>
              </a:rPr>
              <a:t>Parçacıklar, kuşların uçuşlarını yönlendiren hız bilgisine benzer bir bilgiye sahiptir.</a:t>
            </a:r>
          </a:p>
          <a:p>
            <a:endParaRPr lang="tr-TR" dirty="0">
              <a:solidFill>
                <a:srgbClr val="FFFF00"/>
              </a:solidFill>
            </a:endParaRPr>
          </a:p>
        </p:txBody>
      </p:sp>
    </p:spTree>
    <p:extLst>
      <p:ext uri="{BB962C8B-B14F-4D97-AF65-F5344CB8AC3E}">
        <p14:creationId xmlns:p14="http://schemas.microsoft.com/office/powerpoint/2010/main" val="2972982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solidFill>
                  <a:srgbClr val="FFFF00"/>
                </a:solidFill>
              </a:rPr>
              <a:t>PSO rastgele üretilmiş belirli sayıda çözümle (parçacıkla) başlatılır ve parçacıklar güncellenerek en uygun çözüm değeri araştırılır.</a:t>
            </a:r>
          </a:p>
          <a:p>
            <a:r>
              <a:rPr lang="tr-TR" dirty="0">
                <a:solidFill>
                  <a:srgbClr val="FFFF00"/>
                </a:solidFill>
              </a:rPr>
              <a:t>Parçacıkların her biri, parçacığın en iyi kendi çözümü (</a:t>
            </a:r>
            <a:r>
              <a:rPr lang="tr-TR" dirty="0" err="1">
                <a:solidFill>
                  <a:srgbClr val="FFFF00"/>
                </a:solidFill>
              </a:rPr>
              <a:t>pbest</a:t>
            </a:r>
            <a:r>
              <a:rPr lang="tr-TR" dirty="0">
                <a:solidFill>
                  <a:srgbClr val="FFFF00"/>
                </a:solidFill>
              </a:rPr>
              <a:t>) ve tüm parçacıkların en iyi çözümü (</a:t>
            </a:r>
            <a:r>
              <a:rPr lang="tr-TR" dirty="0" err="1">
                <a:solidFill>
                  <a:srgbClr val="FFFF00"/>
                </a:solidFill>
              </a:rPr>
              <a:t>gbest</a:t>
            </a:r>
            <a:r>
              <a:rPr lang="tr-TR" dirty="0">
                <a:solidFill>
                  <a:srgbClr val="FFFF00"/>
                </a:solidFill>
              </a:rPr>
              <a:t>) kullanılarak güncellenir. Bu değerler hafızada saklanır.</a:t>
            </a:r>
          </a:p>
          <a:p>
            <a:endParaRPr lang="tr-TR" dirty="0">
              <a:solidFill>
                <a:srgbClr val="FFFF00"/>
              </a:solidFill>
            </a:endParaRPr>
          </a:p>
        </p:txBody>
      </p:sp>
    </p:spTree>
    <p:extLst>
      <p:ext uri="{BB962C8B-B14F-4D97-AF65-F5344CB8AC3E}">
        <p14:creationId xmlns:p14="http://schemas.microsoft.com/office/powerpoint/2010/main" val="159552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904" y="146648"/>
            <a:ext cx="8791375" cy="6593532"/>
          </a:xfrm>
        </p:spPr>
      </p:pic>
    </p:spTree>
    <p:extLst>
      <p:ext uri="{BB962C8B-B14F-4D97-AF65-F5344CB8AC3E}">
        <p14:creationId xmlns:p14="http://schemas.microsoft.com/office/powerpoint/2010/main" val="343716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447" y="146648"/>
            <a:ext cx="8811504" cy="6608629"/>
          </a:xfrm>
        </p:spPr>
      </p:pic>
    </p:spTree>
    <p:extLst>
      <p:ext uri="{BB962C8B-B14F-4D97-AF65-F5344CB8AC3E}">
        <p14:creationId xmlns:p14="http://schemas.microsoft.com/office/powerpoint/2010/main" val="961924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853" y="-70375"/>
            <a:ext cx="9213011" cy="6909758"/>
          </a:xfrm>
        </p:spPr>
      </p:pic>
    </p:spTree>
    <p:extLst>
      <p:ext uri="{BB962C8B-B14F-4D97-AF65-F5344CB8AC3E}">
        <p14:creationId xmlns:p14="http://schemas.microsoft.com/office/powerpoint/2010/main" val="812572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674</Words>
  <Application>Microsoft Office PowerPoint</Application>
  <PresentationFormat>Geniş ekran</PresentationFormat>
  <Paragraphs>40</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Century Gothic</vt:lpstr>
      <vt:lpstr>Wingdings 3</vt:lpstr>
      <vt:lpstr>İyon</vt:lpstr>
      <vt:lpstr>PARÇACIK SÜRÜ OPTİMİZASYONU Particle-Swarm Optimization</vt:lpstr>
      <vt:lpstr>GENEL BİLGİLER</vt:lpstr>
      <vt:lpstr>PowerPoint Sunusu</vt:lpstr>
      <vt:lpstr>PowerPoint Sunusu</vt:lpstr>
      <vt:lpstr>ALGORİTMA</vt:lpstr>
      <vt:lpstr>PowerPoint Sunusu</vt:lpstr>
      <vt:lpstr>PowerPoint Sunusu</vt:lpstr>
      <vt:lpstr>PowerPoint Sunusu</vt:lpstr>
      <vt:lpstr>PowerPoint Sunusu</vt:lpstr>
      <vt:lpstr>PowerPoint Sunusu</vt:lpstr>
      <vt:lpstr>Optimizasyon problemi</vt:lpstr>
      <vt:lpstr>1-</vt:lpstr>
      <vt:lpstr>PowerPoint Sunusu</vt:lpstr>
      <vt:lpstr>2- </vt:lpstr>
      <vt:lpstr>PowerPoint Sunusu</vt:lpstr>
      <vt:lpstr>3-  </vt:lpstr>
      <vt:lpstr>4- </vt:lpstr>
      <vt:lpstr>Sonuç- </vt:lpstr>
      <vt:lpstr>YORUMLAR</vt:lpstr>
      <vt:lpstr>Dinlediğiniz için teşekkür ederim.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PARÇACIK SÜRÜ OPTİMİZASYONU Particle-Swarm Optimization</dc:title>
  <dc:creator>Can Haktan Karadal</dc:creator>
  <cp:lastModifiedBy>Can Haktan Karadal</cp:lastModifiedBy>
  <cp:revision>14</cp:revision>
  <dcterms:created xsi:type="dcterms:W3CDTF">2019-04-03T16:50:14Z</dcterms:created>
  <dcterms:modified xsi:type="dcterms:W3CDTF">2019-04-06T17:08:33Z</dcterms:modified>
</cp:coreProperties>
</file>