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Black"/>
      <p:bold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  <p:embeddedFont>
      <p:font typeface="Montserrat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Yk0SNcQ/MZ7rH5A4+F7WlLB8X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Black-bold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Black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schemas.openxmlformats.org/officeDocument/2006/relationships/font" Target="fonts/MontserratExtraBold-bold.fntdata"/><Relationship Id="rId27" Type="http://schemas.openxmlformats.org/officeDocument/2006/relationships/font" Target="fonts/Montserrat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b26f517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1bb26f517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0ab9ffb84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150ab9ffb84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0bf8b01de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150bf8b01de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bac9ab7f9_1_10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11bac9ab7f9_1_10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bb26f517d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11bb26f517d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bac9ab7f9_1_6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1bac9ab7f9_1_6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bac9ab7f9_1_8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1bac9ab7f9_1_8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0ab9ffb8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150ab9ffb8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0ab9ffb84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50ab9ffb84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0ab9ffb84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50ab9ffb84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2d3d001d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252d3d001db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0ab9ffb84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150ab9ffb84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0ab9ffb84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150ab9ffb84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4"/>
          <p:cNvSpPr txBox="1"/>
          <p:nvPr>
            <p:ph type="ctrTitle"/>
          </p:nvPr>
        </p:nvSpPr>
        <p:spPr>
          <a:xfrm>
            <a:off x="1697669" y="3351966"/>
            <a:ext cx="72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  <a:defRPr sz="4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34"/>
          <p:cNvSpPr txBox="1"/>
          <p:nvPr>
            <p:ph idx="1" type="subTitle"/>
          </p:nvPr>
        </p:nvSpPr>
        <p:spPr>
          <a:xfrm>
            <a:off x="1697669" y="4071966"/>
            <a:ext cx="5041797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  <a:defRPr>
                <a:solidFill>
                  <a:srgbClr val="AEABA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pic>
        <p:nvPicPr>
          <p:cNvPr id="20" name="Google Shape;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9810" y="1223962"/>
            <a:ext cx="44386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4"/>
          <p:cNvSpPr/>
          <p:nvPr/>
        </p:nvSpPr>
        <p:spPr>
          <a:xfrm rot="5400000">
            <a:off x="-307571" y="2821864"/>
            <a:ext cx="1446414" cy="831272"/>
          </a:xfrm>
          <a:prstGeom prst="triangle">
            <a:avLst>
              <a:gd fmla="val 50000" name="adj"/>
            </a:avLst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4"/>
          <p:cNvSpPr txBox="1"/>
          <p:nvPr>
            <p:ph idx="2" type="body"/>
          </p:nvPr>
        </p:nvSpPr>
        <p:spPr>
          <a:xfrm>
            <a:off x="1562203" y="1974293"/>
            <a:ext cx="2978527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  <a:defRPr b="0" sz="96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23" name="Google Shape;2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5325" y="5268225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1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1"/>
          <p:cNvSpPr txBox="1"/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" type="subTitle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7" name="Google Shape;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0423" y="2015275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0713" y="0"/>
            <a:ext cx="12352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3"/>
          <p:cNvSpPr txBox="1"/>
          <p:nvPr>
            <p:ph type="title"/>
          </p:nvPr>
        </p:nvSpPr>
        <p:spPr>
          <a:xfrm rot="5400000">
            <a:off x="-1225840" y="973773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Black"/>
              <a:buNone/>
              <a:defRPr b="1" sz="6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33"/>
          <p:cNvSpPr txBox="1"/>
          <p:nvPr>
            <p:ph idx="1" type="body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2" type="body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3" type="body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3"/>
          <p:cNvSpPr txBox="1"/>
          <p:nvPr>
            <p:ph idx="4" type="body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3"/>
          <p:cNvSpPr txBox="1"/>
          <p:nvPr>
            <p:ph idx="5" type="body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6" type="body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7" type="body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3"/>
          <p:cNvSpPr txBox="1"/>
          <p:nvPr>
            <p:ph idx="8" type="body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3"/>
          <p:cNvSpPr txBox="1"/>
          <p:nvPr>
            <p:ph idx="9" type="body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3" type="body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14" type="body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3"/>
          <p:cNvSpPr txBox="1"/>
          <p:nvPr>
            <p:ph idx="15" type="body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6" name="Google Shape;1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5475" y="328227"/>
            <a:ext cx="1809802" cy="8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9" name="Google Shape;119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5"/>
          <p:cNvSpPr txBox="1"/>
          <p:nvPr>
            <p:ph idx="12" type="sldNum"/>
          </p:nvPr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5"/>
          <p:cNvSpPr txBox="1"/>
          <p:nvPr>
            <p:ph idx="1" type="body"/>
          </p:nvPr>
        </p:nvSpPr>
        <p:spPr>
          <a:xfrm>
            <a:off x="838200" y="1680599"/>
            <a:ext cx="10641676" cy="504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/>
              <a:buChar char="o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3" name="Google Shape;12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/>
          <p:nvPr>
            <p:ph idx="1" type="body"/>
          </p:nvPr>
        </p:nvSpPr>
        <p:spPr>
          <a:xfrm>
            <a:off x="1695999" y="1566639"/>
            <a:ext cx="3175259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46"/>
          <p:cNvSpPr txBox="1"/>
          <p:nvPr>
            <p:ph idx="2" type="body"/>
          </p:nvPr>
        </p:nvSpPr>
        <p:spPr>
          <a:xfrm>
            <a:off x="7176164" y="1566639"/>
            <a:ext cx="31752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id="127" name="Google Shape;12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46"/>
          <p:cNvSpPr/>
          <p:nvPr/>
        </p:nvSpPr>
        <p:spPr>
          <a:xfrm>
            <a:off x="2199884" y="2284225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46"/>
          <p:cNvSpPr/>
          <p:nvPr/>
        </p:nvSpPr>
        <p:spPr>
          <a:xfrm>
            <a:off x="7610161" y="2337388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46"/>
          <p:cNvSpPr txBox="1"/>
          <p:nvPr>
            <p:ph idx="3" type="body"/>
          </p:nvPr>
        </p:nvSpPr>
        <p:spPr>
          <a:xfrm>
            <a:off x="838200" y="2524124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4" type="body"/>
          </p:nvPr>
        </p:nvSpPr>
        <p:spPr>
          <a:xfrm>
            <a:off x="6137734" y="2524123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5" name="Google Shape;13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"/>
          <p:cNvSpPr txBox="1"/>
          <p:nvPr>
            <p:ph idx="1" type="body"/>
          </p:nvPr>
        </p:nvSpPr>
        <p:spPr>
          <a:xfrm>
            <a:off x="838199" y="3672580"/>
            <a:ext cx="3932237" cy="1405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138" name="Google Shape;13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47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b="0" sz="28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47"/>
          <p:cNvSpPr txBox="1"/>
          <p:nvPr>
            <p:ph idx="3" type="body"/>
          </p:nvPr>
        </p:nvSpPr>
        <p:spPr>
          <a:xfrm>
            <a:off x="5170488" y="1346200"/>
            <a:ext cx="6375400" cy="488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3" name="Google Shape;14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/>
          <p:nvPr>
            <p:ph type="title"/>
          </p:nvPr>
        </p:nvSpPr>
        <p:spPr>
          <a:xfrm rot="5400000">
            <a:off x="-1225840" y="1040275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b="1" sz="6000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2"/>
          <p:cNvSpPr txBox="1"/>
          <p:nvPr>
            <p:ph idx="1" type="body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2" type="body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3" type="body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4" type="body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5" type="body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6" type="body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7" type="body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8" type="body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9" type="body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3" type="body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4" type="body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5" type="body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9" name="Google Shape;3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128e061f2de_0_109"/>
          <p:cNvCxnSpPr/>
          <p:nvPr/>
        </p:nvCxnSpPr>
        <p:spPr>
          <a:xfrm>
            <a:off x="575800" y="6322471"/>
            <a:ext cx="1104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5" name="Google Shape;165;g128e061f2de_0_109"/>
          <p:cNvSpPr txBox="1"/>
          <p:nvPr>
            <p:ph type="title"/>
          </p:nvPr>
        </p:nvSpPr>
        <p:spPr>
          <a:xfrm>
            <a:off x="415600" y="284933"/>
            <a:ext cx="11360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37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cxnSp>
        <p:nvCxnSpPr>
          <p:cNvPr id="166" name="Google Shape;166;g128e061f2de_0_109"/>
          <p:cNvCxnSpPr/>
          <p:nvPr/>
        </p:nvCxnSpPr>
        <p:spPr>
          <a:xfrm>
            <a:off x="575800" y="1002333"/>
            <a:ext cx="1104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7" name="Google Shape;167;g128e061f2de_0_109">
            <a:hlinkClick action="ppaction://hlinkshowjump?jump=previousslide"/>
          </p:cNvPr>
          <p:cNvSpPr/>
          <p:nvPr/>
        </p:nvSpPr>
        <p:spPr>
          <a:xfrm rot="2700000">
            <a:off x="11348840" y="6420393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8e061f2de_0_109"/>
          <p:cNvSpPr/>
          <p:nvPr/>
        </p:nvSpPr>
        <p:spPr>
          <a:xfrm>
            <a:off x="579075" y="6315167"/>
            <a:ext cx="506400" cy="2328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28e061f2de_0_109">
            <a:hlinkClick action="ppaction://hlinkshowjump?jump=nextslide"/>
          </p:cNvPr>
          <p:cNvSpPr/>
          <p:nvPr/>
        </p:nvSpPr>
        <p:spPr>
          <a:xfrm rot="-8100000">
            <a:off x="11508840" y="6420194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28e061f2de_0_109"/>
          <p:cNvSpPr txBox="1"/>
          <p:nvPr>
            <p:ph idx="12" type="sldNum"/>
          </p:nvPr>
        </p:nvSpPr>
        <p:spPr>
          <a:xfrm>
            <a:off x="579067" y="6315167"/>
            <a:ext cx="5064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128e061f2de_0_109"/>
          <p:cNvSpPr txBox="1"/>
          <p:nvPr/>
        </p:nvSpPr>
        <p:spPr>
          <a:xfrm>
            <a:off x="9204248" y="6246912"/>
            <a:ext cx="20436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b="0" i="0" sz="1200" u="none" cap="none" strike="noStrik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idx="1" type="body"/>
          </p:nvPr>
        </p:nvSpPr>
        <p:spPr>
          <a:xfrm>
            <a:off x="742507" y="1978428"/>
            <a:ext cx="5181600" cy="4019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8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p38"/>
          <p:cNvSpPr txBox="1"/>
          <p:nvPr>
            <p:ph idx="2" type="body"/>
          </p:nvPr>
        </p:nvSpPr>
        <p:spPr>
          <a:xfrm>
            <a:off x="6267893" y="1978428"/>
            <a:ext cx="5181600" cy="4019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" name="Google Shape;4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11667" y="-83672"/>
            <a:ext cx="12640676" cy="701787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0"/>
          <p:cNvSpPr txBox="1"/>
          <p:nvPr>
            <p:ph type="ctrTitle"/>
          </p:nvPr>
        </p:nvSpPr>
        <p:spPr>
          <a:xfrm>
            <a:off x="279991" y="3969209"/>
            <a:ext cx="9144000" cy="1464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" type="subTitle"/>
          </p:nvPr>
        </p:nvSpPr>
        <p:spPr>
          <a:xfrm>
            <a:off x="279991" y="543362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52" name="Google Shape;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2381" y="-123349"/>
            <a:ext cx="7133810" cy="709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000" y="322051"/>
            <a:ext cx="3225201" cy="15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1974966" y="2521987"/>
            <a:ext cx="80763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b="1" sz="6000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" name="Google Shape;5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5"/>
          <p:cNvSpPr txBox="1"/>
          <p:nvPr>
            <p:ph idx="1" type="body"/>
          </p:nvPr>
        </p:nvSpPr>
        <p:spPr>
          <a:xfrm>
            <a:off x="1989667" y="3847550"/>
            <a:ext cx="807635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5"/>
          <p:cNvSpPr/>
          <p:nvPr/>
        </p:nvSpPr>
        <p:spPr>
          <a:xfrm rot="10800000">
            <a:off x="5289935" y="1559948"/>
            <a:ext cx="1446414" cy="831272"/>
          </a:xfrm>
          <a:prstGeom prst="triangle">
            <a:avLst>
              <a:gd fmla="val 50000" name="adj"/>
            </a:avLst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2013" y="5255650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36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with Caption">
  <p:cSld name="2_Content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/>
          <p:nvPr>
            <p:ph idx="1" type="body"/>
          </p:nvPr>
        </p:nvSpPr>
        <p:spPr>
          <a:xfrm>
            <a:off x="3818313" y="3901864"/>
            <a:ext cx="4555374" cy="2169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68" name="Google Shape;6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37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 b="0" sz="32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72" name="Google Shape;7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838200" y="3858704"/>
            <a:ext cx="286096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idx="1" type="body"/>
          </p:nvPr>
        </p:nvSpPr>
        <p:spPr>
          <a:xfrm>
            <a:off x="746918" y="3882043"/>
            <a:ext cx="3816769" cy="2169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76" name="Google Shape;7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9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39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b="0" sz="28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80" name="Google Shape;8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0"/>
          <p:cNvSpPr txBox="1"/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" type="subTitle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85" name="Google Shape;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1198" y="4951700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9"/>
          <p:cNvSpPr txBox="1"/>
          <p:nvPr/>
        </p:nvSpPr>
        <p:spPr>
          <a:xfrm>
            <a:off x="1981200" y="6338813"/>
            <a:ext cx="71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2022 By Rikkei Academy - Rikkei Education -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b26f517d_0_1"/>
          <p:cNvSpPr txBox="1"/>
          <p:nvPr>
            <p:ph type="ctrTitle"/>
          </p:nvPr>
        </p:nvSpPr>
        <p:spPr>
          <a:xfrm>
            <a:off x="1697675" y="2660575"/>
            <a:ext cx="84759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</a:pPr>
            <a:r>
              <a:rPr lang="en-US" sz="3000"/>
              <a:t>Tổng quan về lập trình Typescript (2)</a:t>
            </a:r>
            <a:endParaRPr sz="3000"/>
          </a:p>
        </p:txBody>
      </p:sp>
      <p:sp>
        <p:nvSpPr>
          <p:cNvPr id="177" name="Google Shape;177;g11bb26f517d_0_1"/>
          <p:cNvSpPr txBox="1"/>
          <p:nvPr>
            <p:ph idx="1" type="subTitle"/>
          </p:nvPr>
        </p:nvSpPr>
        <p:spPr>
          <a:xfrm>
            <a:off x="1697669" y="4071966"/>
            <a:ext cx="5041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Phiên bản: 1.2</a:t>
            </a:r>
            <a:endParaRPr/>
          </a:p>
        </p:txBody>
      </p:sp>
      <p:sp>
        <p:nvSpPr>
          <p:cNvPr id="178" name="Google Shape;178;g11bb26f517d_0_1"/>
          <p:cNvSpPr txBox="1"/>
          <p:nvPr>
            <p:ph idx="2" type="body"/>
          </p:nvPr>
        </p:nvSpPr>
        <p:spPr>
          <a:xfrm>
            <a:off x="1623275" y="2000475"/>
            <a:ext cx="81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</a:pPr>
            <a:r>
              <a:rPr lang="en-US" sz="3000"/>
              <a:t>BÀI 2:</a:t>
            </a:r>
            <a:endParaRPr sz="3000"/>
          </a:p>
        </p:txBody>
      </p:sp>
      <p:sp>
        <p:nvSpPr>
          <p:cNvPr id="179" name="Google Shape;179;g11bb26f517d_0_1"/>
          <p:cNvSpPr txBox="1"/>
          <p:nvPr/>
        </p:nvSpPr>
        <p:spPr>
          <a:xfrm>
            <a:off x="1697677" y="3664250"/>
            <a:ext cx="636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Module: Web Development with Typescript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0ab9ffb84_0_51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Kiểu dữ liệu function trong Typescript</a:t>
            </a:r>
            <a:endParaRPr/>
          </a:p>
        </p:txBody>
      </p:sp>
      <p:pic>
        <p:nvPicPr>
          <p:cNvPr id="235" name="Google Shape;235;g150ab9ffb84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625" y="1596299"/>
            <a:ext cx="10398725" cy="30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0bf8b01de_0_7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Kiểu dữ liệu function trong Typescript</a:t>
            </a:r>
            <a:endParaRPr/>
          </a:p>
        </p:txBody>
      </p:sp>
      <p:pic>
        <p:nvPicPr>
          <p:cNvPr id="241" name="Google Shape;241;g150bf8b01de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725" y="1802337"/>
            <a:ext cx="10274549" cy="2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50bf8b01de_0_7"/>
          <p:cNvSpPr/>
          <p:nvPr/>
        </p:nvSpPr>
        <p:spPr>
          <a:xfrm>
            <a:off x="6525600" y="1878525"/>
            <a:ext cx="4455000" cy="395700"/>
          </a:xfrm>
          <a:prstGeom prst="rect">
            <a:avLst/>
          </a:prstGeom>
          <a:noFill/>
          <a:ln cap="flat" cmpd="sng" w="38100">
            <a:solidFill>
              <a:srgbClr val="BE27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50bf8b01de_0_7"/>
          <p:cNvSpPr txBox="1"/>
          <p:nvPr/>
        </p:nvSpPr>
        <p:spPr>
          <a:xfrm>
            <a:off x="6525600" y="2274225"/>
            <a:ext cx="445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Function type</a:t>
            </a:r>
            <a:endParaRPr b="1" i="1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bac9ab7f9_1_1035"/>
          <p:cNvSpPr txBox="1"/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/>
              <a:t> TỔNG KẾT</a:t>
            </a:r>
            <a:endParaRPr/>
          </a:p>
        </p:txBody>
      </p:sp>
      <p:pic>
        <p:nvPicPr>
          <p:cNvPr id="249" name="Google Shape;249;g11bac9ab7f9_1_10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1bac9ab7f9_1_1035"/>
          <p:cNvSpPr txBox="1"/>
          <p:nvPr>
            <p:ph idx="1" type="body"/>
          </p:nvPr>
        </p:nvSpPr>
        <p:spPr>
          <a:xfrm>
            <a:off x="1651450" y="1261300"/>
            <a:ext cx="9767400" cy="4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Nắm được các kiến thức cơ bản kiểu dữ liệu tuple, enum, union type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Nắm được cách đặt bí danh cho type trong Typescript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Nắm được các kiến thức cơ bản về kiểu dữ liệu Function trong Typescript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bb26f517d_0_162"/>
          <p:cNvSpPr txBox="1"/>
          <p:nvPr>
            <p:ph type="ctrTitle"/>
          </p:nvPr>
        </p:nvSpPr>
        <p:spPr>
          <a:xfrm>
            <a:off x="279991" y="3969209"/>
            <a:ext cx="91440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</a:pPr>
            <a:r>
              <a:rPr lang="en-US"/>
              <a:t>KẾT THÚC</a:t>
            </a:r>
            <a:endParaRPr/>
          </a:p>
        </p:txBody>
      </p:sp>
      <p:sp>
        <p:nvSpPr>
          <p:cNvPr id="256" name="Google Shape;256;g11bb26f517d_0_162"/>
          <p:cNvSpPr txBox="1"/>
          <p:nvPr>
            <p:ph idx="1" type="subTitle"/>
          </p:nvPr>
        </p:nvSpPr>
        <p:spPr>
          <a:xfrm>
            <a:off x="279991" y="543362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HỌC VIỆN ĐÀO TẠO LẬP TRÌNH CHẤT LƯỢNG NHẬT BẢN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ac9ab7f9_1_682"/>
          <p:cNvSpPr txBox="1"/>
          <p:nvPr>
            <p:ph idx="1" type="body"/>
          </p:nvPr>
        </p:nvSpPr>
        <p:spPr>
          <a:xfrm>
            <a:off x="1651475" y="1115400"/>
            <a:ext cx="9767400" cy="4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Nắm được các cú pháp của type enum, tuple, union type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Nắm được cú pháp đặt bí danh ‘alias’ cho type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Nắm được các cú pháp khai báo type function</a:t>
            </a:r>
            <a:endParaRPr sz="2400">
              <a:solidFill>
                <a:srgbClr val="333333"/>
              </a:solidFill>
            </a:endParaRPr>
          </a:p>
        </p:txBody>
      </p:sp>
      <p:sp>
        <p:nvSpPr>
          <p:cNvPr id="185" name="Google Shape;185;g11bac9ab7f9_1_682"/>
          <p:cNvSpPr txBox="1"/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/>
              <a:t> NỘI DUNG</a:t>
            </a:r>
            <a:endParaRPr/>
          </a:p>
        </p:txBody>
      </p:sp>
      <p:pic>
        <p:nvPicPr>
          <p:cNvPr id="186" name="Google Shape;186;g11bac9ab7f9_1_6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bac9ab7f9_1_876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1. Type tuple trong Typescript</a:t>
            </a:r>
            <a:endParaRPr/>
          </a:p>
        </p:txBody>
      </p:sp>
      <p:pic>
        <p:nvPicPr>
          <p:cNvPr id="192" name="Google Shape;192;g11bac9ab7f9_1_8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350" y="1439361"/>
            <a:ext cx="9487299" cy="39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0ab9ffb84_0_0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BE2727"/>
                </a:solidFill>
              </a:rPr>
              <a:t>1. </a:t>
            </a:r>
            <a:r>
              <a:rPr lang="en-US"/>
              <a:t>Type enum trong Typescript</a:t>
            </a:r>
            <a:endParaRPr>
              <a:solidFill>
                <a:srgbClr val="BE2727"/>
              </a:solidFill>
            </a:endParaRPr>
          </a:p>
        </p:txBody>
      </p:sp>
      <p:pic>
        <p:nvPicPr>
          <p:cNvPr id="198" name="Google Shape;198;g150ab9ffb8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300" y="1607149"/>
            <a:ext cx="9149399" cy="4458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0ab9ffb84_0_13"/>
          <p:cNvSpPr txBox="1"/>
          <p:nvPr>
            <p:ph type="title"/>
          </p:nvPr>
        </p:nvSpPr>
        <p:spPr>
          <a:xfrm>
            <a:off x="815350" y="2805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Ví dụ type enum</a:t>
            </a:r>
            <a:endParaRPr/>
          </a:p>
        </p:txBody>
      </p:sp>
      <p:pic>
        <p:nvPicPr>
          <p:cNvPr id="204" name="Google Shape;204;g150ab9ffb84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6874" y="1226150"/>
            <a:ext cx="6978250" cy="4897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0ab9ffb84_0_21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1. Union type trong Typescript</a:t>
            </a:r>
            <a:endParaRPr/>
          </a:p>
        </p:txBody>
      </p:sp>
      <p:pic>
        <p:nvPicPr>
          <p:cNvPr id="210" name="Google Shape;210;g150ab9ffb84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438" y="1589649"/>
            <a:ext cx="10047124" cy="39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2d3d001db_0_5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1. Union type trong Typescript</a:t>
            </a:r>
            <a:endParaRPr/>
          </a:p>
        </p:txBody>
      </p:sp>
      <p:pic>
        <p:nvPicPr>
          <p:cNvPr id="216" name="Google Shape;216;g252d3d001db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561" y="1454751"/>
            <a:ext cx="9250877" cy="29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52d3d001db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0550" y="4518425"/>
            <a:ext cx="9250898" cy="15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0ab9ffb84_0_26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2. Type alias trong Typescript</a:t>
            </a:r>
            <a:endParaRPr/>
          </a:p>
        </p:txBody>
      </p:sp>
      <p:pic>
        <p:nvPicPr>
          <p:cNvPr id="223" name="Google Shape;223;g150ab9ffb84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988" y="1589649"/>
            <a:ext cx="10366024" cy="32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0ab9ffb84_0_31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2. Type alias trong Typescript</a:t>
            </a:r>
            <a:endParaRPr/>
          </a:p>
        </p:txBody>
      </p:sp>
      <p:pic>
        <p:nvPicPr>
          <p:cNvPr id="229" name="Google Shape;229;g150ab9ffb84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500" y="1454749"/>
            <a:ext cx="9592976" cy="44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