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Black"/>
      <p:bold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O1XvCwXub12CNIpfBcTEpCCX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Black-boldItalic.fntdata"/><Relationship Id="rId23" Type="http://schemas.openxmlformats.org/officeDocument/2006/relationships/font" Target="fonts/Montserrat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bold.fntdata"/><Relationship Id="rId25" Type="http://schemas.openxmlformats.org/officeDocument/2006/relationships/font" Target="fonts/MontserratMedium-regular.fntdata"/><Relationship Id="rId28" Type="http://schemas.openxmlformats.org/officeDocument/2006/relationships/font" Target="fonts/MontserratMedium-boldItalic.fntdata"/><Relationship Id="rId27" Type="http://schemas.openxmlformats.org/officeDocument/2006/relationships/font" Target="fonts/Montserrat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1bb26f51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651b9209f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651b9209f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8651b9209f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651b9209f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651b9209f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8651b9209f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651b9209f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651b9209f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8651b9209f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bac9ab7f9_1_10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11bac9ab7f9_1_10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bb26f517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1bb26f517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1bac9ab7f9_1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5525993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189" name="Google Shape;189;g255525993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ac9ab7f9_1_8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1bac9ab7f9_1_8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5525993e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02" name="Google Shape;202;g255525993e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5525993e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08" name="Google Shape;208;g255525993e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5525993e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14" name="Google Shape;214;g255525993e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5525993e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vòng lặp for lồng nhau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indexOf cũng sử dụng 1 vòng lặp lồng trong vòng lặp for</a:t>
            </a:r>
            <a:endParaRPr/>
          </a:p>
        </p:txBody>
      </p:sp>
      <p:sp>
        <p:nvSpPr>
          <p:cNvPr id="220" name="Google Shape;220;g255525993e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acf8f0a6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2acf8f0a6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/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/>
          <p:nvPr>
            <p:ph idx="2" type="body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b="0" sz="96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/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b="1" sz="6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b="1" sz="60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b="1"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b="1" sz="20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/>
          <p:nvPr>
            <p:ph idx="12" type="sldNum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/>
          <p:nvPr>
            <p:ph idx="1" type="body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/>
          <p:nvPr>
            <p:ph idx="1" type="body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46"/>
          <p:cNvSpPr txBox="1"/>
          <p:nvPr>
            <p:ph idx="2" type="body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/>
          <p:nvPr>
            <p:ph idx="3" type="body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4" type="body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" type="body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47"/>
          <p:cNvSpPr txBox="1"/>
          <p:nvPr>
            <p:ph idx="3" type="body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/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2" type="body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3" type="body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4" type="body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5" type="body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6" type="body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7" type="body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b="1" sz="6000">
                <a:solidFill>
                  <a:srgbClr val="BE2727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b="1" sz="4000">
                <a:solidFill>
                  <a:srgbClr val="BE2727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8" type="body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b="1" sz="2000">
                <a:solidFill>
                  <a:srgbClr val="BE2727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9" type="body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3" type="body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4" type="body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5" type="body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5" name="Google Shape;165;g128e061f2de_0_109"/>
          <p:cNvSpPr txBox="1"/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cap="flat" cmpd="sng" w="9525">
            <a:solidFill>
              <a:srgbClr val="C6C5C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7" name="Google Shape;167;g128e061f2de_0_109">
            <a:hlinkClick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/>
          <p:nvPr>
            <p:ph idx="12" type="sldNum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b="0" i="0" sz="1200" u="none" cap="none" strike="noStrik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indent="-310896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/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subTitle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b="1" sz="6000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fmla="val 50000" name="adj"/>
            </a:avLst>
          </a:prstGeom>
          <a:solidFill>
            <a:srgbClr val="BE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/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b="1" sz="2800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b="0" sz="32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/>
          <p:nvPr>
            <p:ph idx="2" type="body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sz="280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/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subTitle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/>
          <p:nvPr>
            <p:ph type="ctrTitle"/>
          </p:nvPr>
        </p:nvSpPr>
        <p:spPr>
          <a:xfrm>
            <a:off x="1697675" y="2660575"/>
            <a:ext cx="8668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rPr lang="en-US" sz="3000">
                <a:solidFill>
                  <a:schemeClr val="dk1"/>
                </a:solidFill>
              </a:rPr>
              <a:t>Tính kế thừa (</a:t>
            </a:r>
            <a:r>
              <a:rPr b="1" lang="en-US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Inheritance)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r>
              <a:t/>
            </a:r>
            <a:endParaRPr sz="3000"/>
          </a:p>
        </p:txBody>
      </p:sp>
      <p:sp>
        <p:nvSpPr>
          <p:cNvPr id="177" name="Google Shape;177;g11bb26f517d_0_1"/>
          <p:cNvSpPr txBox="1"/>
          <p:nvPr>
            <p:ph idx="1" type="subTitle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Phiên bản: 1.2</a:t>
            </a:r>
            <a:endParaRPr/>
          </a:p>
        </p:txBody>
      </p:sp>
      <p:sp>
        <p:nvSpPr>
          <p:cNvPr id="178" name="Google Shape;178;g11bb26f517d_0_1"/>
          <p:cNvSpPr txBox="1"/>
          <p:nvPr>
            <p:ph idx="2" type="body"/>
          </p:nvPr>
        </p:nvSpPr>
        <p:spPr>
          <a:xfrm>
            <a:off x="1623275" y="2000475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/>
              <a:t>Session05</a:t>
            </a:r>
            <a:r>
              <a:rPr lang="en-US" sz="3000"/>
              <a:t>:</a:t>
            </a:r>
            <a:endParaRPr sz="300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77" y="3664250"/>
            <a:ext cx="6364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Web Development with Typescript</a:t>
            </a:r>
            <a:endParaRPr b="0" i="0" sz="18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651b9209f_1_4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Từ khóa super</a:t>
            </a:r>
            <a:endParaRPr/>
          </a:p>
        </p:txBody>
      </p:sp>
      <p:pic>
        <p:nvPicPr>
          <p:cNvPr id="239" name="Google Shape;239;g28651b9209f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25" y="1668125"/>
            <a:ext cx="5394950" cy="38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651b9209f_1_5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Từ khóa super</a:t>
            </a:r>
            <a:endParaRPr/>
          </a:p>
        </p:txBody>
      </p:sp>
      <p:pic>
        <p:nvPicPr>
          <p:cNvPr id="246" name="Google Shape;246;g28651b9209f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75" y="1682500"/>
            <a:ext cx="7025651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651b9209f_1_6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Từ khóa super</a:t>
            </a:r>
            <a:endParaRPr/>
          </a:p>
        </p:txBody>
      </p:sp>
      <p:pic>
        <p:nvPicPr>
          <p:cNvPr id="253" name="Google Shape;253;g28651b9209f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25" y="2215900"/>
            <a:ext cx="8562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bac9ab7f9_1_1035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TỔNG KẾT</a:t>
            </a:r>
            <a:endParaRPr/>
          </a:p>
        </p:txBody>
      </p:sp>
      <p:pic>
        <p:nvPicPr>
          <p:cNvPr id="259" name="Google Shape;259;g11bac9ab7f9_1_10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1bac9ab7f9_1_1035"/>
          <p:cNvSpPr txBox="1"/>
          <p:nvPr>
            <p:ph idx="1" type="body"/>
          </p:nvPr>
        </p:nvSpPr>
        <p:spPr>
          <a:xfrm>
            <a:off x="1651450" y="1261300"/>
            <a:ext cx="9767400" cy="4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 khái niệm về lập trình hướng đối tượng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bốn tính chất quan trọng của OOP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cách khởi tạo class (lớp) và instance (đối tượng)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❏"/>
            </a:pPr>
            <a:r>
              <a:rPr lang="en-US" sz="2400">
                <a:solidFill>
                  <a:srgbClr val="333333"/>
                </a:solidFill>
              </a:rPr>
              <a:t>Nắm được tính kế thừa và từ khóa super trong mối quan hệ kế thừa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bb26f517d_0_162"/>
          <p:cNvSpPr txBox="1"/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266" name="Google Shape;266;g11bb26f517d_0_162"/>
          <p:cNvSpPr txBox="1"/>
          <p:nvPr>
            <p:ph idx="1" type="subTitle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/>
          <p:nvPr>
            <p:ph idx="1" type="body"/>
          </p:nvPr>
        </p:nvSpPr>
        <p:spPr>
          <a:xfrm>
            <a:off x="1651475" y="1161125"/>
            <a:ext cx="9767400" cy="4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khái niệm tính chất kế thừa (Inheritance) trong lập trình hướng đối tượng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cách thức khởi tạo 1 class con, kế thừa các phương thức và thuộc tính ở class cha</a:t>
            </a:r>
            <a:endParaRPr sz="2400">
              <a:solidFill>
                <a:srgbClr val="33333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AutoNum type="arabicPeriod"/>
            </a:pPr>
            <a:r>
              <a:rPr lang="en-US" sz="2400">
                <a:solidFill>
                  <a:srgbClr val="333333"/>
                </a:solidFill>
              </a:rPr>
              <a:t>Nắm được cách sử dụng từ khóa super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185" name="Google Shape;185;g11bac9ab7f9_1_682"/>
          <p:cNvSpPr txBox="1"/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/>
              <a:t> NỘI DUNG</a:t>
            </a:r>
            <a:endParaRPr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5525993e6_0_0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Tính kế thừa - Inheritance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192" name="Google Shape;192;g255525993e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838" y="1583487"/>
            <a:ext cx="8988324" cy="369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ac9ab7f9_1_876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Tính kế thừa - Inheritance</a:t>
            </a:r>
            <a:endParaRPr/>
          </a:p>
        </p:txBody>
      </p:sp>
      <p:pic>
        <p:nvPicPr>
          <p:cNvPr id="198" name="Google Shape;198;g11bac9ab7f9_1_8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48" y="2907177"/>
            <a:ext cx="8294502" cy="29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1bac9ab7f9_1_876"/>
          <p:cNvSpPr txBox="1"/>
          <p:nvPr/>
        </p:nvSpPr>
        <p:spPr>
          <a:xfrm>
            <a:off x="960000" y="1454750"/>
            <a:ext cx="10272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Có thể mô tả tính chất kế thừa trong lập trình hướng đối tượng thông qua từ khoá </a:t>
            </a:r>
            <a:r>
              <a:rPr b="1" i="1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“IS A”/LÀ MỘT</a:t>
            </a:r>
            <a:br>
              <a:rPr b="0" i="0" lang="en-US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VD:</a:t>
            </a:r>
            <a:endParaRPr b="0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Bear </a:t>
            </a:r>
            <a:r>
              <a:rPr b="1" i="1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“is a”</a:t>
            </a:r>
            <a:r>
              <a:rPr b="0" i="0" lang="en-US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herbivore. Herbivore </a:t>
            </a:r>
            <a:r>
              <a:rPr b="1" i="1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“is a”</a:t>
            </a:r>
            <a:r>
              <a:rPr b="0" i="0" lang="en-US" sz="1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 of Animal</a:t>
            </a:r>
            <a:endParaRPr b="0" i="0" sz="1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5525993e6_0_5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Tính kế thừa - Inheritance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05" name="Google Shape;205;g255525993e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725" y="1454750"/>
            <a:ext cx="9108551" cy="459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5525993e6_0_12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AutoNum type="arabicPeriod"/>
            </a:pPr>
            <a:r>
              <a:rPr lang="en-US"/>
              <a:t>Tính kế thừa - Inheritance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11" name="Google Shape;211;g255525993e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38" y="1454751"/>
            <a:ext cx="10918124" cy="423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5525993e6_0_23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AutoNum type="arabicPeriod"/>
            </a:pPr>
            <a:r>
              <a:rPr lang="en-US"/>
              <a:t>Tính kế thừa - Inheritance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17" name="Google Shape;217;g255525993e6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25" y="1454749"/>
            <a:ext cx="10238950" cy="44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5525993e6_0_3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AutoNum type="arabicPeriod"/>
            </a:pPr>
            <a:r>
              <a:rPr lang="en-US"/>
              <a:t>Tính kế thừa - Inheritance</a:t>
            </a:r>
            <a:endParaRPr>
              <a:solidFill>
                <a:srgbClr val="BE2727"/>
              </a:solidFill>
            </a:endParaRPr>
          </a:p>
        </p:txBody>
      </p:sp>
      <p:pic>
        <p:nvPicPr>
          <p:cNvPr id="223" name="Google Shape;223;g255525993e6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650" y="1607149"/>
            <a:ext cx="3992224" cy="42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55525993e6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5275" y="1622049"/>
            <a:ext cx="6206063" cy="425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55525993e6_0_31"/>
          <p:cNvSpPr/>
          <p:nvPr/>
        </p:nvSpPr>
        <p:spPr>
          <a:xfrm>
            <a:off x="5411850" y="2623925"/>
            <a:ext cx="1565400" cy="20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55525993e6_0_31"/>
          <p:cNvSpPr/>
          <p:nvPr/>
        </p:nvSpPr>
        <p:spPr>
          <a:xfrm>
            <a:off x="5259450" y="3606225"/>
            <a:ext cx="748800" cy="20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acf8f0a62_0_1"/>
          <p:cNvSpPr txBox="1"/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2. Từ khóa super</a:t>
            </a:r>
            <a:endParaRPr/>
          </a:p>
        </p:txBody>
      </p:sp>
      <p:pic>
        <p:nvPicPr>
          <p:cNvPr id="232" name="Google Shape;232;g22acf8f0a6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163" y="1454749"/>
            <a:ext cx="6303674" cy="43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