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Montserrat ExtraBold" panose="020B0604020202020204" charset="0"/>
      <p:bold r:id="rId25"/>
      <p:boldItalic r:id="rId26"/>
    </p:embeddedFont>
    <p:embeddedFont>
      <p:font typeface="Montserrat Medium"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Montserrat Black" panose="020B0604020202020204" charset="0"/>
      <p:bold r:id="rId39"/>
      <p:boldItalic r:id="rId40"/>
    </p:embeddedFont>
    <p:embeddedFont>
      <p:font typeface="Roboto" panose="020B0604020202020204"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24vFpvhHOGffQ4DpR1cp1GXW6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bb26f517d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11bb26f517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d3db7eaa8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3d3db7eaa8_0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3d3db7eaa8_0_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d3db7eaa8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3d3db7eaa8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3d3db7eaa8_0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3d3db7eaa8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23d3db7eaa8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23d3db7eaa8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d3db7eaa8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23d3db7eaa8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g23d3db7eaa8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3d3db7eaa8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23d3db7eaa8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g23d3db7eaa8_0_1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3d3db7eaa8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3d3db7eaa8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g23d3db7eaa8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3d3db7eaa8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3d3db7eaa8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3d3db7eaa8_0_1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3d3db7eaa8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23d3db7eaa8_0_1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23d3db7eaa8_0_1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d3db7eaa8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23d3db7eaa8_0_1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23d3db7eaa8_0_1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d3db7eaa8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g23d3db7eaa8_0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23d3db7eaa8_0_1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bac9ab7f9_1_6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11bac9ab7f9_1_6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d3db7eaa8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23d3db7eaa8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3d3db7eaa8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bac9ab7f9_1_10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11bac9ab7f9_1_10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bb26f517d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11bb26f517d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bac9ab7f9_1_8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11bac9ab7f9_1_8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d3db7eaa8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3d3db7eaa8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3d3db7eaa8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d3db7eaa8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23d3db7eaa8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3d3db7eaa8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d3db7eaa8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3d3db7eaa8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23d3db7eaa8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3d3db7eaa8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23d3db7eaa8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3d3db7eaa8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d3db7eaa8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23d3db7eaa8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3d3db7eaa8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d3db7eaa8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3d3db7eaa8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23d3db7eaa8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18" name="Google Shape;18;p34"/>
          <p:cNvSpPr txBox="1">
            <a:spLocks noGrp="1"/>
          </p:cNvSpPr>
          <p:nvPr>
            <p:ph type="ctrTitle"/>
          </p:nvPr>
        </p:nvSpPr>
        <p:spPr>
          <a:xfrm>
            <a:off x="1697669" y="3351966"/>
            <a:ext cx="7200000" cy="108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a:endParaRPr/>
          </a:p>
        </p:txBody>
      </p:sp>
      <p:sp>
        <p:nvSpPr>
          <p:cNvPr id="19" name="Google Shape;19;p34"/>
          <p:cNvSpPr txBox="1">
            <a:spLocks noGrp="1"/>
          </p:cNvSpPr>
          <p:nvPr>
            <p:ph type="subTitle" idx="1"/>
          </p:nvPr>
        </p:nvSpPr>
        <p:spPr>
          <a:xfrm>
            <a:off x="1697669" y="4071966"/>
            <a:ext cx="5041797"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a:endParaRPr/>
          </a:p>
        </p:txBody>
      </p:sp>
      <p:pic>
        <p:nvPicPr>
          <p:cNvPr id="20" name="Google Shape;20;p34"/>
          <p:cNvPicPr preferRelativeResize="0"/>
          <p:nvPr/>
        </p:nvPicPr>
        <p:blipFill rotWithShape="1">
          <a:blip r:embed="rId3">
            <a:alphaModFix/>
          </a:blip>
          <a:srcRect/>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2" name="Google Shape;22;p34"/>
          <p:cNvSpPr txBox="1">
            <a:spLocks noGrp="1"/>
          </p:cNvSpPr>
          <p:nvPr>
            <p:ph type="body" idx="2"/>
          </p:nvPr>
        </p:nvSpPr>
        <p:spPr>
          <a:xfrm>
            <a:off x="1562203" y="1974293"/>
            <a:ext cx="2978527"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9600"/>
              <a:buNone/>
              <a:defRPr sz="96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3" name="Google Shape;23;p34"/>
          <p:cNvPicPr preferRelativeResize="0"/>
          <p:nvPr/>
        </p:nvPicPr>
        <p:blipFill rotWithShape="1">
          <a:blip r:embed="rId4">
            <a:alphaModFix/>
          </a:blip>
          <a:srcRect/>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95" name="Google Shape;95;p31"/>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1"/>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7" name="Google Shape;97;p31"/>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a:stretch/>
        </p:blipFill>
        <p:spPr>
          <a:xfrm>
            <a:off x="-160713" y="0"/>
            <a:ext cx="12352713" cy="6858000"/>
          </a:xfrm>
          <a:prstGeom prst="rect">
            <a:avLst/>
          </a:prstGeom>
          <a:noFill/>
          <a:ln>
            <a:noFill/>
          </a:ln>
        </p:spPr>
      </p:pic>
      <p:sp>
        <p:nvSpPr>
          <p:cNvPr id="102" name="Google Shape;102;p33"/>
          <p:cNvSpPr txBox="1">
            <a:spLocks noGrp="1"/>
          </p:cNvSpPr>
          <p:nvPr>
            <p:ph type="title"/>
          </p:nvPr>
        </p:nvSpPr>
        <p:spPr>
          <a:xfrm rot="5400000">
            <a:off x="-1225840" y="973773"/>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Montserrat Black"/>
              <a:buNone/>
              <a:defRPr sz="6000" b="1">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3"/>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3"/>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3"/>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3"/>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3"/>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3"/>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3"/>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3"/>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3"/>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3"/>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3"/>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3"/>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6" name="Google Shape;116;p33"/>
          <p:cNvPicPr preferRelativeResize="0"/>
          <p:nvPr/>
        </p:nvPicPr>
        <p:blipFill rotWithShape="1">
          <a:blip r:embed="rId3">
            <a:alphaModFix/>
          </a:blip>
          <a:srcRect/>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7"/>
        <p:cNvGrpSpPr/>
        <p:nvPr/>
      </p:nvGrpSpPr>
      <p:grpSpPr>
        <a:xfrm>
          <a:off x="0" y="0"/>
          <a:ext cx="0" cy="0"/>
          <a:chOff x="0" y="0"/>
          <a:chExt cx="0" cy="0"/>
        </a:xfrm>
      </p:grpSpPr>
      <p:sp>
        <p:nvSpPr>
          <p:cNvPr id="118" name="Google Shape;118;p45"/>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19" name="Google Shape;119;p45"/>
          <p:cNvPicPr preferRelativeResize="0"/>
          <p:nvPr/>
        </p:nvPicPr>
        <p:blipFill rotWithShape="1">
          <a:blip r:embed="rId2">
            <a:alphaModFix/>
          </a:blip>
          <a:srcRect/>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a:stretch/>
        </p:blipFill>
        <p:spPr>
          <a:xfrm>
            <a:off x="838200" y="0"/>
            <a:ext cx="2860964" cy="315884"/>
          </a:xfrm>
          <a:prstGeom prst="rect">
            <a:avLst/>
          </a:prstGeom>
          <a:noFill/>
          <a:ln>
            <a:noFill/>
          </a:ln>
        </p:spPr>
      </p:pic>
      <p:sp>
        <p:nvSpPr>
          <p:cNvPr id="121" name="Google Shape;121;p45"/>
          <p:cNvSpPr txBox="1">
            <a:spLocks noGrp="1"/>
          </p:cNvSpPr>
          <p:nvPr>
            <p:ph type="sldNum" idx="12"/>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5"/>
          <p:cNvSpPr txBox="1">
            <a:spLocks noGrp="1"/>
          </p:cNvSpPr>
          <p:nvPr>
            <p:ph type="body" idx="1"/>
          </p:nvPr>
        </p:nvSpPr>
        <p:spPr>
          <a:xfrm>
            <a:off x="838200" y="1680599"/>
            <a:ext cx="10641676" cy="504087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Courier New"/>
              <a:buChar char="o"/>
              <a:defRPr sz="1600"/>
            </a:lvl2pPr>
            <a:lvl3pPr marL="1371600" lvl="2" indent="-330200" algn="l">
              <a:lnSpc>
                <a:spcPct val="90000"/>
              </a:lnSpc>
              <a:spcBef>
                <a:spcPts val="500"/>
              </a:spcBef>
              <a:spcAft>
                <a:spcPts val="0"/>
              </a:spcAft>
              <a:buClr>
                <a:srgbClr val="C00000"/>
              </a:buClr>
              <a:buSzPts val="1600"/>
              <a:buChar char="•"/>
              <a:defRPr sz="1600"/>
            </a:lvl3pPr>
            <a:lvl4pPr marL="1828800" lvl="3" indent="-330200" algn="l">
              <a:lnSpc>
                <a:spcPct val="90000"/>
              </a:lnSpc>
              <a:spcBef>
                <a:spcPts val="500"/>
              </a:spcBef>
              <a:spcAft>
                <a:spcPts val="0"/>
              </a:spcAft>
              <a:buClr>
                <a:srgbClr val="C00000"/>
              </a:buClr>
              <a:buSzPts val="1600"/>
              <a:buChar char="•"/>
              <a:defRPr sz="1600"/>
            </a:lvl4pPr>
            <a:lvl5pPr marL="2286000" lvl="4" indent="-330200" algn="l">
              <a:lnSpc>
                <a:spcPct val="90000"/>
              </a:lnSpc>
              <a:spcBef>
                <a:spcPts val="500"/>
              </a:spcBef>
              <a:spcAft>
                <a:spcPts val="0"/>
              </a:spcAft>
              <a:buClr>
                <a:srgbClr val="C00000"/>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23" name="Google Shape;123;p45"/>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24"/>
        <p:cNvGrpSpPr/>
        <p:nvPr/>
      </p:nvGrpSpPr>
      <p:grpSpPr>
        <a:xfrm>
          <a:off x="0" y="0"/>
          <a:ext cx="0" cy="0"/>
          <a:chOff x="0" y="0"/>
          <a:chExt cx="0" cy="0"/>
        </a:xfrm>
      </p:grpSpPr>
      <p:sp>
        <p:nvSpPr>
          <p:cNvPr id="125" name="Google Shape;125;p46"/>
          <p:cNvSpPr txBox="1">
            <a:spLocks noGrp="1"/>
          </p:cNvSpPr>
          <p:nvPr>
            <p:ph type="body" idx="1"/>
          </p:nvPr>
        </p:nvSpPr>
        <p:spPr>
          <a:xfrm>
            <a:off x="1695999" y="1566639"/>
            <a:ext cx="3175259"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46"/>
          <p:cNvSpPr txBox="1">
            <a:spLocks noGrp="1"/>
          </p:cNvSpPr>
          <p:nvPr>
            <p:ph type="body" idx="2"/>
          </p:nvPr>
        </p:nvSpPr>
        <p:spPr>
          <a:xfrm>
            <a:off x="7176164" y="1566639"/>
            <a:ext cx="3175260"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127" name="Google Shape;127;p46"/>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2" name="Google Shape;132;p46"/>
          <p:cNvSpPr txBox="1">
            <a:spLocks noGrp="1"/>
          </p:cNvSpPr>
          <p:nvPr>
            <p:ph type="body" idx="3"/>
          </p:nvPr>
        </p:nvSpPr>
        <p:spPr>
          <a:xfrm>
            <a:off x="838200" y="2524124"/>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46"/>
          <p:cNvSpPr txBox="1">
            <a:spLocks noGrp="1"/>
          </p:cNvSpPr>
          <p:nvPr>
            <p:ph type="body" idx="4"/>
          </p:nvPr>
        </p:nvSpPr>
        <p:spPr>
          <a:xfrm>
            <a:off x="6137734" y="2524123"/>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6"/>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5" name="Google Shape;135;p46"/>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6"/>
        <p:cNvGrpSpPr/>
        <p:nvPr/>
      </p:nvGrpSpPr>
      <p:grpSpPr>
        <a:xfrm>
          <a:off x="0" y="0"/>
          <a:ext cx="0" cy="0"/>
          <a:chOff x="0" y="0"/>
          <a:chExt cx="0" cy="0"/>
        </a:xfrm>
      </p:grpSpPr>
      <p:sp>
        <p:nvSpPr>
          <p:cNvPr id="137" name="Google Shape;137;p47"/>
          <p:cNvSpPr txBox="1">
            <a:spLocks noGrp="1"/>
          </p:cNvSpPr>
          <p:nvPr>
            <p:ph type="body" idx="1"/>
          </p:nvPr>
        </p:nvSpPr>
        <p:spPr>
          <a:xfrm>
            <a:off x="838199" y="3672580"/>
            <a:ext cx="3932237" cy="14050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138" name="Google Shape;138;p4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41" name="Google Shape;141;p4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7"/>
          <p:cNvSpPr txBox="1">
            <a:spLocks noGrp="1"/>
          </p:cNvSpPr>
          <p:nvPr>
            <p:ph type="body" idx="3"/>
          </p:nvPr>
        </p:nvSpPr>
        <p:spPr>
          <a:xfrm>
            <a:off x="5170488" y="1346200"/>
            <a:ext cx="6375400" cy="488791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C00000"/>
              </a:buClr>
              <a:buSzPts val="2800"/>
              <a:buChar char="•"/>
              <a:defRPr/>
            </a:lvl1pPr>
            <a:lvl2pPr marL="914400" lvl="1" indent="-381000" algn="l">
              <a:lnSpc>
                <a:spcPct val="90000"/>
              </a:lnSpc>
              <a:spcBef>
                <a:spcPts val="500"/>
              </a:spcBef>
              <a:spcAft>
                <a:spcPts val="0"/>
              </a:spcAft>
              <a:buClr>
                <a:srgbClr val="C00000"/>
              </a:buClr>
              <a:buSzPts val="2400"/>
              <a:buChar char="•"/>
              <a:defRPr/>
            </a:lvl2pPr>
            <a:lvl3pPr marL="1371600" lvl="2" indent="-355600" algn="l">
              <a:lnSpc>
                <a:spcPct val="90000"/>
              </a:lnSpc>
              <a:spcBef>
                <a:spcPts val="500"/>
              </a:spcBef>
              <a:spcAft>
                <a:spcPts val="0"/>
              </a:spcAft>
              <a:buClr>
                <a:srgbClr val="C00000"/>
              </a:buClr>
              <a:buSzPts val="2000"/>
              <a:buChar char="•"/>
              <a:defRPr/>
            </a:lvl3pPr>
            <a:lvl4pPr marL="1828800" lvl="3" indent="-342900" algn="l">
              <a:lnSpc>
                <a:spcPct val="90000"/>
              </a:lnSpc>
              <a:spcBef>
                <a:spcPts val="500"/>
              </a:spcBef>
              <a:spcAft>
                <a:spcPts val="0"/>
              </a:spcAft>
              <a:buClr>
                <a:srgbClr val="C00000"/>
              </a:buClr>
              <a:buSzPts val="1800"/>
              <a:buChar char="•"/>
              <a:defRPr/>
            </a:lvl4pPr>
            <a:lvl5pPr marL="2286000" lvl="4" indent="-342900" algn="l">
              <a:lnSpc>
                <a:spcPct val="90000"/>
              </a:lnSpc>
              <a:spcBef>
                <a:spcPts val="500"/>
              </a:spcBef>
              <a:spcAft>
                <a:spcPts val="0"/>
              </a:spcAft>
              <a:buClr>
                <a:srgbClr val="C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3" name="Google Shape;143;p4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4"/>
        <p:cNvGrpSpPr/>
        <p:nvPr/>
      </p:nvGrpSpPr>
      <p:grpSpPr>
        <a:xfrm>
          <a:off x="0" y="0"/>
          <a:ext cx="0" cy="0"/>
          <a:chOff x="0" y="0"/>
          <a:chExt cx="0" cy="0"/>
        </a:xfrm>
      </p:grpSpPr>
      <p:sp>
        <p:nvSpPr>
          <p:cNvPr id="145" name="Google Shape;145;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8"/>
          <p:cNvSpPr>
            <a:spLocks noGrp="1"/>
          </p:cNvSpPr>
          <p:nvPr>
            <p:ph type="pic" idx="2"/>
          </p:nvPr>
        </p:nvSpPr>
        <p:spPr>
          <a:xfrm>
            <a:off x="5183188" y="987425"/>
            <a:ext cx="6172200" cy="4873625"/>
          </a:xfrm>
          <a:prstGeom prst="rect">
            <a:avLst/>
          </a:prstGeom>
          <a:noFill/>
          <a:ln>
            <a:noFill/>
          </a:ln>
        </p:spPr>
      </p:sp>
      <p:sp>
        <p:nvSpPr>
          <p:cNvPr id="147" name="Google Shape;147;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8" name="Google Shape;14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1"/>
        <p:cNvGrpSpPr/>
        <p:nvPr/>
      </p:nvGrpSpPr>
      <p:grpSpPr>
        <a:xfrm>
          <a:off x="0" y="0"/>
          <a:ext cx="0" cy="0"/>
          <a:chOff x="0" y="0"/>
          <a:chExt cx="0" cy="0"/>
        </a:xfrm>
      </p:grpSpPr>
      <p:sp>
        <p:nvSpPr>
          <p:cNvPr id="152" name="Google Shape;152;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4"/>
        <p:cNvGrpSpPr/>
        <p:nvPr/>
      </p:nvGrpSpPr>
      <p:grpSpPr>
        <a:xfrm>
          <a:off x="0" y="0"/>
          <a:ext cx="0" cy="0"/>
          <a:chOff x="0" y="0"/>
          <a:chExt cx="0" cy="0"/>
        </a:xfrm>
      </p:grpSpPr>
      <p:sp>
        <p:nvSpPr>
          <p:cNvPr id="25" name="Google Shape;25;p32"/>
          <p:cNvSpPr txBox="1">
            <a:spLocks noGrp="1"/>
          </p:cNvSpPr>
          <p:nvPr>
            <p:ph type="title"/>
          </p:nvPr>
        </p:nvSpPr>
        <p:spPr>
          <a:xfrm rot="5400000">
            <a:off x="-1225840" y="1040275"/>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6000"/>
              <a:buFont typeface="Montserrat Black"/>
              <a:buNone/>
              <a:defRPr sz="6000" b="1">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32"/>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2"/>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2"/>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2"/>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2"/>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2"/>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2"/>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2"/>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2"/>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2"/>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2"/>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2"/>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32"/>
          <p:cNvPicPr preferRelativeResize="0"/>
          <p:nvPr/>
        </p:nvPicPr>
        <p:blipFill rotWithShape="1">
          <a:blip r:embed="rId2">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w="9525" cap="flat" cmpd="sng">
            <a:solidFill>
              <a:srgbClr val="C6C5C5"/>
            </a:solidFill>
            <a:prstDash val="dot"/>
            <a:round/>
            <a:headEnd type="none" w="sm" len="sm"/>
            <a:tailEnd type="none" w="sm" len="sm"/>
          </a:ln>
        </p:spPr>
      </p:cxnSp>
      <p:sp>
        <p:nvSpPr>
          <p:cNvPr id="165" name="Google Shape;165;g128e061f2de_0_109"/>
          <p:cNvSpPr txBox="1">
            <a:spLocks noGrp="1"/>
          </p:cNvSpPr>
          <p:nvPr>
            <p:ph type="title"/>
          </p:nvPr>
        </p:nvSpPr>
        <p:spPr>
          <a:xfrm>
            <a:off x="415600" y="284933"/>
            <a:ext cx="11360700" cy="620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cxnSp>
        <p:nvCxnSpPr>
          <p:cNvPr id="166" name="Google Shape;166;g128e061f2de_0_109"/>
          <p:cNvCxnSpPr/>
          <p:nvPr/>
        </p:nvCxnSpPr>
        <p:spPr>
          <a:xfrm>
            <a:off x="575800" y="1002333"/>
            <a:ext cx="11040300" cy="0"/>
          </a:xfrm>
          <a:prstGeom prst="straightConnector1">
            <a:avLst/>
          </a:prstGeom>
          <a:noFill/>
          <a:ln w="9525" cap="flat" cmpd="sng">
            <a:solidFill>
              <a:srgbClr val="C6C5C5"/>
            </a:solidFill>
            <a:prstDash val="dot"/>
            <a:round/>
            <a:headEnd type="none" w="sm" len="sm"/>
            <a:tailEnd type="none" w="sm" len="sm"/>
          </a:ln>
        </p:spPr>
      </p:cxnSp>
      <p:sp>
        <p:nvSpPr>
          <p:cNvPr id="167" name="Google Shape;167;g128e061f2de_0_109">
            <a:hlinkClick r:id="" action="ppaction://hlinkshowjump?jump=previousslide"/>
          </p:cNvPr>
          <p:cNvSpPr/>
          <p:nvPr/>
        </p:nvSpPr>
        <p:spPr>
          <a:xfrm rot="2700000">
            <a:off x="11348840" y="6420393"/>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9" name="Google Shape;169;g128e061f2de_0_109">
            <a:hlinkClick r:id="" action="ppaction://hlinkshowjump?jump=nextslide"/>
          </p:cNvPr>
          <p:cNvSpPr/>
          <p:nvPr/>
        </p:nvSpPr>
        <p:spPr>
          <a:xfrm rot="-8100000">
            <a:off x="11508840" y="6420194"/>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0" name="Google Shape;170;g128e061f2de_0_109"/>
          <p:cNvSpPr txBox="1">
            <a:spLocks noGrp="1"/>
          </p:cNvSpPr>
          <p:nvPr>
            <p:ph type="sldNum" idx="12"/>
          </p:nvPr>
        </p:nvSpPr>
        <p:spPr>
          <a:xfrm>
            <a:off x="579067" y="6315167"/>
            <a:ext cx="506400" cy="232800"/>
          </a:xfrm>
          <a:prstGeom prst="rect">
            <a:avLst/>
          </a:prstGeom>
          <a:noFill/>
          <a:ln>
            <a:noFill/>
          </a:ln>
        </p:spPr>
        <p:txBody>
          <a:bodyPr spcFirstLastPara="1" wrap="square" lIns="121900" tIns="121900" rIns="121900" bIns="1219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C6C5C5"/>
                </a:solidFill>
                <a:latin typeface="Arial"/>
                <a:ea typeface="Arial"/>
                <a:cs typeface="Arial"/>
                <a:sym typeface="Arial"/>
              </a:rPr>
              <a:t>www.companyname.com</a:t>
            </a:r>
            <a:endParaRPr sz="1200" b="0" i="0" u="none" strike="noStrike" cap="non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38"/>
          <p:cNvSpPr txBox="1">
            <a:spLocks noGrp="1"/>
          </p:cNvSpPr>
          <p:nvPr>
            <p:ph type="body" idx="1"/>
          </p:nvPr>
        </p:nvSpPr>
        <p:spPr>
          <a:xfrm>
            <a:off x="742507" y="1978428"/>
            <a:ext cx="5181600" cy="4019651"/>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2" name="Google Shape;42;p38"/>
          <p:cNvPicPr preferRelativeResize="0"/>
          <p:nvPr/>
        </p:nvPicPr>
        <p:blipFill rotWithShape="1">
          <a:blip r:embed="rId2">
            <a:alphaModFix/>
          </a:blip>
          <a:srcRect/>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45" name="Google Shape;45;p38"/>
          <p:cNvSpPr txBox="1">
            <a:spLocks noGrp="1"/>
          </p:cNvSpPr>
          <p:nvPr>
            <p:ph type="body" idx="2"/>
          </p:nvPr>
        </p:nvSpPr>
        <p:spPr>
          <a:xfrm>
            <a:off x="6267893" y="1978428"/>
            <a:ext cx="5181600" cy="4019652"/>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8"/>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7" name="Google Shape;47;p38"/>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a:stretch/>
        </p:blipFill>
        <p:spPr>
          <a:xfrm>
            <a:off x="-211667" y="-83672"/>
            <a:ext cx="12640676" cy="7017872"/>
          </a:xfrm>
          <a:prstGeom prst="rect">
            <a:avLst/>
          </a:prstGeom>
          <a:noFill/>
          <a:ln>
            <a:noFill/>
          </a:ln>
        </p:spPr>
      </p:pic>
      <p:sp>
        <p:nvSpPr>
          <p:cNvPr id="50" name="Google Shape;50;p30"/>
          <p:cNvSpPr txBox="1">
            <a:spLocks noGrp="1"/>
          </p:cNvSpPr>
          <p:nvPr>
            <p:ph type="ctrTitle"/>
          </p:nvPr>
        </p:nvSpPr>
        <p:spPr>
          <a:xfrm>
            <a:off x="279991" y="3969209"/>
            <a:ext cx="9144000" cy="14644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subTitle" idx="1"/>
          </p:nvPr>
        </p:nvSpPr>
        <p:spPr>
          <a:xfrm>
            <a:off x="279991" y="5433627"/>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2" name="Google Shape;52;p30"/>
          <p:cNvPicPr preferRelativeResize="0"/>
          <p:nvPr/>
        </p:nvPicPr>
        <p:blipFill rotWithShape="1">
          <a:blip r:embed="rId3">
            <a:alphaModFix/>
          </a:blip>
          <a:srcRect/>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35"/>
          <p:cNvSpPr txBox="1">
            <a:spLocks noGrp="1"/>
          </p:cNvSpPr>
          <p:nvPr>
            <p:ph type="title"/>
          </p:nvPr>
        </p:nvSpPr>
        <p:spPr>
          <a:xfrm>
            <a:off x="1974966" y="2521987"/>
            <a:ext cx="8076353"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C00000"/>
              </a:buClr>
              <a:buSzPts val="6000"/>
              <a:buFont typeface="Montserrat Black"/>
              <a:buNone/>
              <a:defRPr sz="6000" b="1">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6" name="Google Shape;56;p35"/>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57" name="Google Shape;57;p35"/>
          <p:cNvSpPr txBox="1">
            <a:spLocks noGrp="1"/>
          </p:cNvSpPr>
          <p:nvPr>
            <p:ph type="body" idx="1"/>
          </p:nvPr>
        </p:nvSpPr>
        <p:spPr>
          <a:xfrm>
            <a:off x="1989667" y="3847550"/>
            <a:ext cx="8076353" cy="381158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3200"/>
              <a:buNone/>
              <a:defRPr sz="3200">
                <a:solidFill>
                  <a:srgbClr val="3F3F3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5"/>
          <p:cNvSpPr/>
          <p:nvPr/>
        </p:nvSpPr>
        <p:spPr>
          <a:xfrm rot="10800000">
            <a:off x="5289935" y="1559948"/>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64" name="Google Shape;64;p36"/>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65" name="Google Shape;65;p36"/>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66"/>
        <p:cNvGrpSpPr/>
        <p:nvPr/>
      </p:nvGrpSpPr>
      <p:grpSpPr>
        <a:xfrm>
          <a:off x="0" y="0"/>
          <a:ext cx="0" cy="0"/>
          <a:chOff x="0" y="0"/>
          <a:chExt cx="0" cy="0"/>
        </a:xfrm>
      </p:grpSpPr>
      <p:sp>
        <p:nvSpPr>
          <p:cNvPr id="67" name="Google Shape;67;p37"/>
          <p:cNvSpPr txBox="1">
            <a:spLocks noGrp="1"/>
          </p:cNvSpPr>
          <p:nvPr>
            <p:ph type="body" idx="1"/>
          </p:nvPr>
        </p:nvSpPr>
        <p:spPr>
          <a:xfrm>
            <a:off x="3818313" y="3901864"/>
            <a:ext cx="4555374"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200"/>
              <a:buNone/>
              <a:defRPr sz="12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8" name="Google Shape;68;p3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1" name="Google Shape;71;p3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3200"/>
              <a:buNone/>
              <a:defRPr sz="32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2" name="Google Shape;72;p37"/>
          <p:cNvPicPr preferRelativeResize="0"/>
          <p:nvPr/>
        </p:nvPicPr>
        <p:blipFill rotWithShape="1">
          <a:blip r:embed="rId2">
            <a:alphaModFix/>
          </a:blip>
          <a:srcRect/>
          <a:stretch/>
        </p:blipFill>
        <p:spPr>
          <a:xfrm rot="10800000" flipH="1">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74"/>
        <p:cNvGrpSpPr/>
        <p:nvPr/>
      </p:nvGrpSpPr>
      <p:grpSpPr>
        <a:xfrm>
          <a:off x="0" y="0"/>
          <a:ext cx="0" cy="0"/>
          <a:chOff x="0" y="0"/>
          <a:chExt cx="0" cy="0"/>
        </a:xfrm>
      </p:grpSpPr>
      <p:sp>
        <p:nvSpPr>
          <p:cNvPr id="75" name="Google Shape;75;p39"/>
          <p:cNvSpPr txBox="1">
            <a:spLocks noGrp="1"/>
          </p:cNvSpPr>
          <p:nvPr>
            <p:ph type="body" idx="1"/>
          </p:nvPr>
        </p:nvSpPr>
        <p:spPr>
          <a:xfrm>
            <a:off x="746918" y="3882043"/>
            <a:ext cx="3816769"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6" name="Google Shape;76;p39"/>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9" name="Google Shape;79;p39"/>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80" name="Google Shape;80;p39"/>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83" name="Google Shape;83;p40"/>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0"/>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85" name="Google Shape;85;p40"/>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2022 By Rikkei Academy - Rikkei Education - All rights reserved.</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1bb26f517d_0_1"/>
          <p:cNvSpPr txBox="1">
            <a:spLocks noGrp="1"/>
          </p:cNvSpPr>
          <p:nvPr>
            <p:ph type="ctrTitle"/>
          </p:nvPr>
        </p:nvSpPr>
        <p:spPr>
          <a:xfrm>
            <a:off x="1697675" y="2660575"/>
            <a:ext cx="8019000" cy="947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4000"/>
              <a:buFont typeface="Montserrat ExtraBold"/>
              <a:buNone/>
            </a:pPr>
            <a:r>
              <a:rPr lang="en-US" sz="3000"/>
              <a:t>Kiểu dữ liệu Generics trong Typescript</a:t>
            </a:r>
            <a:endParaRPr sz="3000"/>
          </a:p>
        </p:txBody>
      </p:sp>
      <p:sp>
        <p:nvSpPr>
          <p:cNvPr id="177" name="Google Shape;177;g11bb26f517d_0_1"/>
          <p:cNvSpPr txBox="1">
            <a:spLocks noGrp="1"/>
          </p:cNvSpPr>
          <p:nvPr>
            <p:ph type="subTitle" idx="1"/>
          </p:nvPr>
        </p:nvSpPr>
        <p:spPr>
          <a:xfrm>
            <a:off x="1697669" y="4071966"/>
            <a:ext cx="5041800" cy="360000"/>
          </a:xfrm>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2.0</a:t>
            </a:r>
            <a:endParaRPr/>
          </a:p>
        </p:txBody>
      </p:sp>
      <p:sp>
        <p:nvSpPr>
          <p:cNvPr id="178" name="Google Shape;178;g11bb26f517d_0_1"/>
          <p:cNvSpPr txBox="1">
            <a:spLocks noGrp="1"/>
          </p:cNvSpPr>
          <p:nvPr>
            <p:ph type="body" idx="2"/>
          </p:nvPr>
        </p:nvSpPr>
        <p:spPr>
          <a:xfrm>
            <a:off x="1562200" y="1974300"/>
            <a:ext cx="8154600" cy="554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C00000"/>
              </a:buClr>
              <a:buSzPts val="9600"/>
              <a:buNone/>
            </a:pPr>
            <a:r>
              <a:rPr lang="en-US" sz="3000"/>
              <a:t>SESSION 08:</a:t>
            </a:r>
            <a:endParaRPr sz="3000"/>
          </a:p>
        </p:txBody>
      </p:sp>
      <p:sp>
        <p:nvSpPr>
          <p:cNvPr id="179" name="Google Shape;179;g11bb26f517d_0_1"/>
          <p:cNvSpPr txBox="1"/>
          <p:nvPr/>
        </p:nvSpPr>
        <p:spPr>
          <a:xfrm>
            <a:off x="1697669" y="3664241"/>
            <a:ext cx="5041800" cy="360000"/>
          </a:xfrm>
          <a:prstGeom prst="rect">
            <a:avLst/>
          </a:prstGeom>
          <a:noFill/>
          <a:ln>
            <a:noFill/>
          </a:ln>
        </p:spPr>
        <p:txBody>
          <a:bodyPr spcFirstLastPara="1" wrap="square" lIns="0" tIns="0" rIns="0" bIns="0" anchor="t" anchorCtr="0">
            <a:noAutofit/>
          </a:bodyPr>
          <a:lstStyle/>
          <a:p>
            <a:pPr marL="228600" marR="0" lvl="0" indent="-228600" algn="l" rtl="0">
              <a:lnSpc>
                <a:spcPct val="90000"/>
              </a:lnSpc>
              <a:spcBef>
                <a:spcPts val="0"/>
              </a:spcBef>
              <a:spcAft>
                <a:spcPts val="0"/>
              </a:spcAft>
              <a:buClr>
                <a:srgbClr val="000000"/>
              </a:buClr>
              <a:buSzPts val="1800"/>
              <a:buFont typeface="Arial"/>
              <a:buNone/>
            </a:pPr>
            <a:r>
              <a:rPr lang="en-US" sz="1800" b="0" i="0" u="none" strike="noStrike" cap="none">
                <a:solidFill>
                  <a:srgbClr val="595959"/>
                </a:solidFill>
                <a:latin typeface="Montserrat"/>
                <a:ea typeface="Montserrat"/>
                <a:cs typeface="Montserrat"/>
                <a:sym typeface="Montserrat"/>
              </a:rPr>
              <a:t>Module: Training Program Preparation</a:t>
            </a:r>
            <a:endParaRPr sz="18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3d3db7eaa8_0_68"/>
          <p:cNvSpPr txBox="1">
            <a:spLocks noGrp="1"/>
          </p:cNvSpPr>
          <p:nvPr>
            <p:ph type="body" idx="1"/>
          </p:nvPr>
        </p:nvSpPr>
        <p:spPr>
          <a:xfrm>
            <a:off x="838200" y="1743450"/>
            <a:ext cx="10046100" cy="42546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r>
              <a:rPr lang="en-US" sz="2000"/>
              <a:t>Trong ví dụ trên: </a:t>
            </a:r>
            <a:endParaRPr sz="2000"/>
          </a:p>
          <a:p>
            <a:pPr marL="457200" lvl="0" indent="457200" algn="l" rtl="0">
              <a:lnSpc>
                <a:spcPct val="150000"/>
              </a:lnSpc>
              <a:spcBef>
                <a:spcPts val="1000"/>
              </a:spcBef>
              <a:spcAft>
                <a:spcPts val="0"/>
              </a:spcAft>
              <a:buClr>
                <a:schemeClr val="dk1"/>
              </a:buClr>
              <a:buSzPts val="1100"/>
              <a:buFont typeface="Arial"/>
              <a:buNone/>
            </a:pPr>
            <a:r>
              <a:rPr lang="en-US" sz="2000"/>
              <a:t>Hàm </a:t>
            </a:r>
            <a:r>
              <a:rPr lang="en-US" sz="2000" b="1"/>
              <a:t>merge </a:t>
            </a:r>
            <a:r>
              <a:rPr lang="en-US" sz="2000"/>
              <a:t>có hai type parameters T và U, mỗi cái đều mở rộng từ kiểu dữ liệu object. Điều này đảm bảo rẳng chỉ các đối tượng(object) mới có thể được sử dụng làm tham số của hàm. Hàm này nhận vào hai đối tượng objA kiểu T và objB kiểu U</a:t>
            </a:r>
            <a:endParaRPr sz="2000"/>
          </a:p>
          <a:p>
            <a:pPr marL="457200" lvl="0" indent="457200" algn="l" rtl="0">
              <a:lnSpc>
                <a:spcPct val="150000"/>
              </a:lnSpc>
              <a:spcBef>
                <a:spcPts val="1500"/>
              </a:spcBef>
              <a:spcAft>
                <a:spcPts val="0"/>
              </a:spcAft>
              <a:buClr>
                <a:schemeClr val="dk1"/>
              </a:buClr>
              <a:buSzPts val="1100"/>
              <a:buFont typeface="Arial"/>
              <a:buNone/>
            </a:pPr>
            <a:r>
              <a:rPr lang="en-US" sz="2000"/>
              <a:t>Hàm sử dụng </a:t>
            </a:r>
            <a:r>
              <a:rPr lang="en-US" sz="2000" b="1"/>
              <a:t>Object.assign</a:t>
            </a:r>
            <a:r>
              <a:rPr lang="en-US" sz="2000"/>
              <a:t> để kết hợp các thuộc tính từ objB vào objA. Điều này có nghĩa là các thuộc tính từ </a:t>
            </a:r>
            <a:r>
              <a:rPr lang="en-US" sz="2000">
                <a:highlight>
                  <a:srgbClr val="FFFFFF"/>
                </a:highlight>
              </a:rPr>
              <a:t>objB sẽ được ghi đè lên các thuộc tính tương ứng trong objA.</a:t>
            </a:r>
            <a:endParaRPr sz="2000">
              <a:highlight>
                <a:srgbClr val="FFFFFF"/>
              </a:highlight>
            </a:endParaRPr>
          </a:p>
          <a:p>
            <a:pPr marL="0" lvl="0" indent="0" algn="l" rtl="0">
              <a:lnSpc>
                <a:spcPct val="90000"/>
              </a:lnSpc>
              <a:spcBef>
                <a:spcPts val="1500"/>
              </a:spcBef>
              <a:spcAft>
                <a:spcPts val="0"/>
              </a:spcAft>
              <a:buSzPts val="2560"/>
              <a:buNone/>
            </a:pPr>
            <a:endParaRPr/>
          </a:p>
        </p:txBody>
      </p:sp>
      <p:sp>
        <p:nvSpPr>
          <p:cNvPr id="257" name="Google Shape;257;g23d3db7eaa8_0_68"/>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3d3db7eaa8_0_76"/>
          <p:cNvSpPr txBox="1">
            <a:spLocks noGrp="1"/>
          </p:cNvSpPr>
          <p:nvPr>
            <p:ph type="body" idx="1"/>
          </p:nvPr>
        </p:nvSpPr>
        <p:spPr>
          <a:xfrm>
            <a:off x="838200" y="1530100"/>
            <a:ext cx="10564500" cy="4467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560"/>
              <a:buNone/>
            </a:pPr>
            <a:r>
              <a:rPr lang="en-US"/>
              <a:t>	</a:t>
            </a:r>
            <a:r>
              <a:rPr lang="en-US" sz="1800">
                <a:latin typeface="Roboto"/>
                <a:ea typeface="Roboto"/>
                <a:cs typeface="Roboto"/>
                <a:sym typeface="Roboto"/>
              </a:rPr>
              <a:t>Typescript có cơ chế tự inference type khi gọi function với kiểu dữ liệu generic parameters T và U</a:t>
            </a:r>
            <a:endParaRPr sz="1800">
              <a:latin typeface="Roboto"/>
              <a:ea typeface="Roboto"/>
              <a:cs typeface="Roboto"/>
              <a:sym typeface="Roboto"/>
            </a:endParaRPr>
          </a:p>
          <a:p>
            <a:pPr marL="0" lvl="0" indent="0" algn="l" rtl="0">
              <a:lnSpc>
                <a:spcPct val="90000"/>
              </a:lnSpc>
              <a:spcBef>
                <a:spcPts val="1000"/>
              </a:spcBef>
              <a:spcAft>
                <a:spcPts val="0"/>
              </a:spcAft>
              <a:buSzPts val="2560"/>
              <a:buNone/>
            </a:pPr>
            <a:endParaRPr sz="1800">
              <a:latin typeface="Roboto"/>
              <a:ea typeface="Roboto"/>
              <a:cs typeface="Roboto"/>
              <a:sym typeface="Roboto"/>
            </a:endParaRPr>
          </a:p>
        </p:txBody>
      </p:sp>
      <p:sp>
        <p:nvSpPr>
          <p:cNvPr id="264" name="Google Shape;264;g23d3db7eaa8_0_76"/>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pic>
        <p:nvPicPr>
          <p:cNvPr id="265" name="Google Shape;265;g23d3db7eaa8_0_76"/>
          <p:cNvPicPr preferRelativeResize="0"/>
          <p:nvPr/>
        </p:nvPicPr>
        <p:blipFill rotWithShape="1">
          <a:blip r:embed="rId3">
            <a:alphaModFix/>
          </a:blip>
          <a:srcRect/>
          <a:stretch/>
        </p:blipFill>
        <p:spPr>
          <a:xfrm>
            <a:off x="1853250" y="2274575"/>
            <a:ext cx="8534400" cy="283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3d3db7eaa8_0_84"/>
          <p:cNvSpPr txBox="1">
            <a:spLocks noGrp="1"/>
          </p:cNvSpPr>
          <p:nvPr>
            <p:ph type="body" idx="1"/>
          </p:nvPr>
        </p:nvSpPr>
        <p:spPr>
          <a:xfrm>
            <a:off x="960125" y="1789175"/>
            <a:ext cx="9558600" cy="4269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560"/>
              <a:buNone/>
            </a:pPr>
            <a:r>
              <a:rPr lang="en-US" sz="2500" i="1">
                <a:latin typeface="Roboto"/>
                <a:ea typeface="Roboto"/>
                <a:cs typeface="Roboto"/>
                <a:sym typeface="Roboto"/>
              </a:rPr>
              <a:t>Từ khóa “</a:t>
            </a:r>
            <a:r>
              <a:rPr lang="en-US" sz="2500" b="1" i="1">
                <a:latin typeface="Roboto"/>
                <a:ea typeface="Roboto"/>
                <a:cs typeface="Roboto"/>
                <a:sym typeface="Roboto"/>
              </a:rPr>
              <a:t>extends</a:t>
            </a:r>
            <a:r>
              <a:rPr lang="en-US" sz="2500" i="1">
                <a:latin typeface="Roboto"/>
                <a:ea typeface="Roboto"/>
                <a:cs typeface="Roboto"/>
                <a:sym typeface="Roboto"/>
              </a:rPr>
              <a:t>”</a:t>
            </a:r>
            <a:endParaRPr sz="2500" i="1">
              <a:latin typeface="Roboto"/>
              <a:ea typeface="Roboto"/>
              <a:cs typeface="Roboto"/>
              <a:sym typeface="Roboto"/>
            </a:endParaRPr>
          </a:p>
          <a:p>
            <a:pPr marL="0" lvl="0" indent="0" algn="ctr" rtl="0">
              <a:lnSpc>
                <a:spcPct val="90000"/>
              </a:lnSpc>
              <a:spcBef>
                <a:spcPts val="1000"/>
              </a:spcBef>
              <a:spcAft>
                <a:spcPts val="0"/>
              </a:spcAft>
              <a:buSzPts val="2560"/>
              <a:buNone/>
            </a:pPr>
            <a:endParaRPr sz="2500">
              <a:latin typeface="Roboto"/>
              <a:ea typeface="Roboto"/>
              <a:cs typeface="Roboto"/>
              <a:sym typeface="Roboto"/>
            </a:endParaRPr>
          </a:p>
        </p:txBody>
      </p:sp>
      <p:sp>
        <p:nvSpPr>
          <p:cNvPr id="272" name="Google Shape;272;g23d3db7eaa8_0_84"/>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sp>
        <p:nvSpPr>
          <p:cNvPr id="273" name="Google Shape;273;g23d3db7eaa8_0_84"/>
          <p:cNvSpPr/>
          <p:nvPr/>
        </p:nvSpPr>
        <p:spPr>
          <a:xfrm>
            <a:off x="2715775" y="2825525"/>
            <a:ext cx="7239000" cy="166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Roboto"/>
                <a:ea typeface="Roboto"/>
                <a:cs typeface="Roboto"/>
                <a:sym typeface="Roboto"/>
              </a:rPr>
              <a:t>Dùng để xác định kiểu </a:t>
            </a:r>
            <a:r>
              <a:rPr lang="en-US" sz="2000" b="1" i="0" u="none" strike="noStrike" cap="none">
                <a:solidFill>
                  <a:srgbClr val="000000"/>
                </a:solidFill>
                <a:latin typeface="Roboto"/>
                <a:ea typeface="Roboto"/>
                <a:cs typeface="Roboto"/>
                <a:sym typeface="Roboto"/>
              </a:rPr>
              <a:t>generic type</a:t>
            </a:r>
            <a:r>
              <a:rPr lang="en-US" sz="2000" b="0" i="0" u="none" strike="noStrike" cap="none">
                <a:solidFill>
                  <a:srgbClr val="000000"/>
                </a:solidFill>
                <a:latin typeface="Roboto"/>
                <a:ea typeface="Roboto"/>
                <a:cs typeface="Roboto"/>
                <a:sym typeface="Roboto"/>
              </a:rPr>
              <a:t> được xây dựng dựa trên kiểu </a:t>
            </a:r>
            <a:r>
              <a:rPr lang="en-US" sz="2000" b="1" i="0" u="none" strike="noStrike" cap="none">
                <a:solidFill>
                  <a:srgbClr val="000000"/>
                </a:solidFill>
                <a:latin typeface="Roboto"/>
                <a:ea typeface="Roboto"/>
                <a:cs typeface="Roboto"/>
                <a:sym typeface="Roboto"/>
              </a:rPr>
              <a:t>dữ liệu nền tảng</a:t>
            </a:r>
            <a:r>
              <a:rPr lang="en-US" sz="2000" b="0" i="0" u="none" strike="noStrike" cap="none">
                <a:solidFill>
                  <a:srgbClr val="000000"/>
                </a:solidFill>
                <a:latin typeface="Roboto"/>
                <a:ea typeface="Roboto"/>
                <a:cs typeface="Roboto"/>
                <a:sym typeface="Roboto"/>
              </a:rPr>
              <a:t> nào</a:t>
            </a:r>
            <a:endParaRPr sz="2000" b="0" i="0" u="none" strike="noStrike" cap="non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3d3db7eaa8_0_92"/>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pic>
        <p:nvPicPr>
          <p:cNvPr id="280" name="Google Shape;280;g23d3db7eaa8_0_92"/>
          <p:cNvPicPr preferRelativeResize="0"/>
          <p:nvPr/>
        </p:nvPicPr>
        <p:blipFill rotWithShape="1">
          <a:blip r:embed="rId3">
            <a:alphaModFix/>
          </a:blip>
          <a:srcRect/>
          <a:stretch/>
        </p:blipFill>
        <p:spPr>
          <a:xfrm>
            <a:off x="1642100" y="2752725"/>
            <a:ext cx="8572500" cy="135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3d3db7eaa8_0_100"/>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pic>
        <p:nvPicPr>
          <p:cNvPr id="287" name="Google Shape;287;g23d3db7eaa8_0_100"/>
          <p:cNvPicPr preferRelativeResize="0"/>
          <p:nvPr/>
        </p:nvPicPr>
        <p:blipFill rotWithShape="1">
          <a:blip r:embed="rId3">
            <a:alphaModFix/>
          </a:blip>
          <a:srcRect/>
          <a:stretch/>
        </p:blipFill>
        <p:spPr>
          <a:xfrm>
            <a:off x="2363400" y="1775475"/>
            <a:ext cx="7240850" cy="389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3d3db7eaa8_0_108"/>
          <p:cNvSpPr txBox="1">
            <a:spLocks noGrp="1"/>
          </p:cNvSpPr>
          <p:nvPr>
            <p:ph type="title"/>
          </p:nvPr>
        </p:nvSpPr>
        <p:spPr>
          <a:xfrm>
            <a:off x="838200" y="509150"/>
            <a:ext cx="89490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pic>
        <p:nvPicPr>
          <p:cNvPr id="294" name="Google Shape;294;g23d3db7eaa8_0_108"/>
          <p:cNvPicPr preferRelativeResize="0"/>
          <p:nvPr/>
        </p:nvPicPr>
        <p:blipFill rotWithShape="1">
          <a:blip r:embed="rId3">
            <a:alphaModFix/>
          </a:blip>
          <a:srcRect/>
          <a:stretch/>
        </p:blipFill>
        <p:spPr>
          <a:xfrm>
            <a:off x="2819400" y="1911100"/>
            <a:ext cx="6553200" cy="387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3d3db7eaa8_0_116"/>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pic>
        <p:nvPicPr>
          <p:cNvPr id="301" name="Google Shape;301;g23d3db7eaa8_0_116"/>
          <p:cNvPicPr preferRelativeResize="0"/>
          <p:nvPr/>
        </p:nvPicPr>
        <p:blipFill rotWithShape="1">
          <a:blip r:embed="rId3">
            <a:alphaModFix/>
          </a:blip>
          <a:srcRect/>
          <a:stretch/>
        </p:blipFill>
        <p:spPr>
          <a:xfrm>
            <a:off x="1876425" y="2257420"/>
            <a:ext cx="8439150" cy="310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3d3db7eaa8_0_124"/>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a:p>
            <a:pPr marL="0" lvl="0" indent="0" algn="l" rtl="0">
              <a:lnSpc>
                <a:spcPct val="90000"/>
              </a:lnSpc>
              <a:spcBef>
                <a:spcPts val="0"/>
              </a:spcBef>
              <a:spcAft>
                <a:spcPts val="0"/>
              </a:spcAft>
              <a:buSzPts val="2800"/>
              <a:buNone/>
            </a:pPr>
            <a:endParaRPr/>
          </a:p>
        </p:txBody>
      </p:sp>
      <p:pic>
        <p:nvPicPr>
          <p:cNvPr id="308" name="Google Shape;308;g23d3db7eaa8_0_124"/>
          <p:cNvPicPr preferRelativeResize="0"/>
          <p:nvPr/>
        </p:nvPicPr>
        <p:blipFill rotWithShape="1">
          <a:blip r:embed="rId3">
            <a:alphaModFix/>
          </a:blip>
          <a:srcRect/>
          <a:stretch/>
        </p:blipFill>
        <p:spPr>
          <a:xfrm>
            <a:off x="2415225" y="1637620"/>
            <a:ext cx="6886575" cy="379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d3db7eaa8_0_132"/>
          <p:cNvSpPr txBox="1">
            <a:spLocks noGrp="1"/>
          </p:cNvSpPr>
          <p:nvPr>
            <p:ph type="body" idx="1"/>
          </p:nvPr>
        </p:nvSpPr>
        <p:spPr>
          <a:xfrm>
            <a:off x="838200" y="1697725"/>
            <a:ext cx="9497700" cy="4300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560"/>
              <a:buNone/>
            </a:pPr>
            <a:r>
              <a:rPr lang="en-US" sz="3000" i="1"/>
              <a:t>Generic class trong Typescript là gì?</a:t>
            </a:r>
            <a:endParaRPr sz="3000" i="1"/>
          </a:p>
          <a:p>
            <a:pPr marL="0" lvl="0" indent="0" algn="ctr" rtl="0">
              <a:lnSpc>
                <a:spcPct val="90000"/>
              </a:lnSpc>
              <a:spcBef>
                <a:spcPts val="1000"/>
              </a:spcBef>
              <a:spcAft>
                <a:spcPts val="0"/>
              </a:spcAft>
              <a:buSzPts val="2560"/>
              <a:buNone/>
            </a:pPr>
            <a:endParaRPr sz="3000">
              <a:latin typeface="Roboto"/>
              <a:ea typeface="Roboto"/>
              <a:cs typeface="Roboto"/>
              <a:sym typeface="Roboto"/>
            </a:endParaRPr>
          </a:p>
        </p:txBody>
      </p:sp>
      <p:sp>
        <p:nvSpPr>
          <p:cNvPr id="315" name="Google Shape;315;g23d3db7eaa8_0_132"/>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4. Generic class trong Typescript</a:t>
            </a:r>
            <a:endParaRPr/>
          </a:p>
        </p:txBody>
      </p:sp>
      <p:sp>
        <p:nvSpPr>
          <p:cNvPr id="316" name="Google Shape;316;g23d3db7eaa8_0_132"/>
          <p:cNvSpPr/>
          <p:nvPr/>
        </p:nvSpPr>
        <p:spPr>
          <a:xfrm>
            <a:off x="1862325" y="2718800"/>
            <a:ext cx="8244900" cy="196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000"/>
              <a:buFont typeface="Arial"/>
              <a:buNone/>
            </a:pPr>
            <a:r>
              <a:rPr lang="en-US" sz="2000" i="0" u="none" strike="noStrike" cap="none">
                <a:solidFill>
                  <a:srgbClr val="000000"/>
                </a:solidFill>
                <a:latin typeface="Montserrat"/>
                <a:ea typeface="Montserrat"/>
                <a:cs typeface="Montserrat"/>
                <a:sym typeface="Montserrat"/>
              </a:rPr>
              <a:t>Generic class trong Typescript cũng giống như generic function là một lớp có thể cung cấp  sử dụng các kiểu khác nhau bằng cách khai báo thêm các type parameters(Tham số kiểu)</a:t>
            </a:r>
            <a:endParaRPr sz="200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3d3db7eaa8_0_140"/>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4. Generic class trong Typescript</a:t>
            </a:r>
            <a:endParaRPr/>
          </a:p>
        </p:txBody>
      </p:sp>
      <p:pic>
        <p:nvPicPr>
          <p:cNvPr id="323" name="Google Shape;323;g23d3db7eaa8_0_140"/>
          <p:cNvPicPr preferRelativeResize="0"/>
          <p:nvPr/>
        </p:nvPicPr>
        <p:blipFill rotWithShape="1">
          <a:blip r:embed="rId3">
            <a:alphaModFix/>
          </a:blip>
          <a:srcRect/>
          <a:stretch/>
        </p:blipFill>
        <p:spPr>
          <a:xfrm>
            <a:off x="2319525" y="1362450"/>
            <a:ext cx="7101849" cy="462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1bac9ab7f9_1_682"/>
          <p:cNvSpPr txBox="1">
            <a:spLocks noGrp="1"/>
          </p:cNvSpPr>
          <p:nvPr>
            <p:ph type="body" idx="1"/>
          </p:nvPr>
        </p:nvSpPr>
        <p:spPr>
          <a:xfrm>
            <a:off x="1481325" y="1276525"/>
            <a:ext cx="9814500" cy="4935600"/>
          </a:xfrm>
          <a:prstGeom prst="rect">
            <a:avLst/>
          </a:prstGeom>
          <a:noFill/>
          <a:ln>
            <a:noFill/>
          </a:ln>
        </p:spPr>
        <p:txBody>
          <a:bodyPr spcFirstLastPara="1" wrap="square" lIns="91425" tIns="45700" rIns="91425" bIns="45700" anchor="t" anchorCtr="0">
            <a:normAutofit/>
          </a:bodyPr>
          <a:lstStyle/>
          <a:p>
            <a:pPr marL="457200" lvl="0" indent="-381000" algn="l" rtl="0">
              <a:lnSpc>
                <a:spcPct val="150000"/>
              </a:lnSpc>
              <a:spcBef>
                <a:spcPts val="2600"/>
              </a:spcBef>
              <a:spcAft>
                <a:spcPts val="0"/>
              </a:spcAft>
              <a:buClr>
                <a:srgbClr val="333333"/>
              </a:buClr>
              <a:buSzPts val="2400"/>
              <a:buAutoNum type="arabicPeriod"/>
            </a:pPr>
            <a:r>
              <a:rPr lang="en-US" sz="2400">
                <a:solidFill>
                  <a:srgbClr val="333333"/>
                </a:solidFill>
              </a:rPr>
              <a:t>Hiểu và nắm được khái niệm về kiểu Generic trong Typescript</a:t>
            </a:r>
            <a:endParaRPr sz="2400">
              <a:solidFill>
                <a:srgbClr val="333333"/>
              </a:solidFill>
            </a:endParaRPr>
          </a:p>
          <a:p>
            <a:pPr marL="457200" lvl="0" indent="-381000" algn="l" rtl="0">
              <a:lnSpc>
                <a:spcPct val="150000"/>
              </a:lnSpc>
              <a:spcBef>
                <a:spcPts val="0"/>
              </a:spcBef>
              <a:spcAft>
                <a:spcPts val="0"/>
              </a:spcAft>
              <a:buClr>
                <a:srgbClr val="333333"/>
              </a:buClr>
              <a:buSzPts val="2400"/>
              <a:buAutoNum type="arabicPeriod"/>
            </a:pPr>
            <a:r>
              <a:rPr lang="en-US" sz="2400">
                <a:solidFill>
                  <a:srgbClr val="333333"/>
                </a:solidFill>
              </a:rPr>
              <a:t>Hiểu được cách khai báo và sử dụng Generic function trong Typescript</a:t>
            </a:r>
            <a:endParaRPr sz="2400">
              <a:solidFill>
                <a:srgbClr val="333333"/>
              </a:solidFill>
            </a:endParaRPr>
          </a:p>
          <a:p>
            <a:pPr marL="457200" lvl="0" indent="-381000" algn="l" rtl="0">
              <a:lnSpc>
                <a:spcPct val="150000"/>
              </a:lnSpc>
              <a:spcBef>
                <a:spcPts val="0"/>
              </a:spcBef>
              <a:spcAft>
                <a:spcPts val="0"/>
              </a:spcAft>
              <a:buClr>
                <a:srgbClr val="333333"/>
              </a:buClr>
              <a:buSzPts val="2400"/>
              <a:buAutoNum type="arabicPeriod"/>
            </a:pPr>
            <a:r>
              <a:rPr lang="en-US" sz="2400">
                <a:solidFill>
                  <a:srgbClr val="333333"/>
                </a:solidFill>
              </a:rPr>
              <a:t>Nắm được cách sử dụng từ khóa extends đối với parameter type</a:t>
            </a:r>
            <a:endParaRPr sz="2400">
              <a:solidFill>
                <a:srgbClr val="333333"/>
              </a:solidFill>
            </a:endParaRPr>
          </a:p>
          <a:p>
            <a:pPr marL="457200" lvl="0" indent="-381000" algn="l" rtl="0">
              <a:lnSpc>
                <a:spcPct val="150000"/>
              </a:lnSpc>
              <a:spcBef>
                <a:spcPts val="0"/>
              </a:spcBef>
              <a:spcAft>
                <a:spcPts val="0"/>
              </a:spcAft>
              <a:buClr>
                <a:srgbClr val="333333"/>
              </a:buClr>
              <a:buSzPts val="2400"/>
              <a:buAutoNum type="arabicPeriod"/>
            </a:pPr>
            <a:r>
              <a:rPr lang="en-US" sz="2400">
                <a:solidFill>
                  <a:srgbClr val="333333"/>
                </a:solidFill>
              </a:rPr>
              <a:t>Nắm được cách khai báo và sử dụng một Generic class trong Typescript</a:t>
            </a:r>
            <a:endParaRPr sz="2400">
              <a:solidFill>
                <a:srgbClr val="333333"/>
              </a:solidFill>
            </a:endParaRPr>
          </a:p>
        </p:txBody>
      </p:sp>
      <p:sp>
        <p:nvSpPr>
          <p:cNvPr id="185" name="Google Shape;185;g11bac9ab7f9_1_682"/>
          <p:cNvSpPr txBox="1">
            <a:spLocks noGrp="1"/>
          </p:cNvSpPr>
          <p:nvPr>
            <p:ph type="title"/>
          </p:nvPr>
        </p:nvSpPr>
        <p:spPr>
          <a:xfrm rot="5400000">
            <a:off x="-1686375" y="1500953"/>
            <a:ext cx="5085300" cy="18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3d3db7eaa8_0_148"/>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4. Generic class trong Typescript</a:t>
            </a:r>
            <a:endParaRPr/>
          </a:p>
        </p:txBody>
      </p:sp>
      <p:pic>
        <p:nvPicPr>
          <p:cNvPr id="330" name="Google Shape;330;g23d3db7eaa8_0_148"/>
          <p:cNvPicPr preferRelativeResize="0"/>
          <p:nvPr/>
        </p:nvPicPr>
        <p:blipFill rotWithShape="1">
          <a:blip r:embed="rId3">
            <a:alphaModFix/>
          </a:blip>
          <a:srcRect/>
          <a:stretch/>
        </p:blipFill>
        <p:spPr>
          <a:xfrm>
            <a:off x="2624325" y="1545325"/>
            <a:ext cx="6797050" cy="42991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bac9ab7f9_1_1035"/>
          <p:cNvSpPr txBox="1">
            <a:spLocks noGrp="1"/>
          </p:cNvSpPr>
          <p:nvPr>
            <p:ph type="title"/>
          </p:nvPr>
        </p:nvSpPr>
        <p:spPr>
          <a:xfrm rot="5400000">
            <a:off x="-1686375" y="1500953"/>
            <a:ext cx="5085300" cy="1845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00000"/>
              </a:buClr>
              <a:buSzPts val="6000"/>
              <a:buFont typeface="Montserrat Black"/>
              <a:buNone/>
            </a:pPr>
            <a:r>
              <a:rPr lang="en-US"/>
              <a:t> TỔNG KẾT</a:t>
            </a:r>
            <a:endParaRPr/>
          </a:p>
        </p:txBody>
      </p:sp>
      <p:pic>
        <p:nvPicPr>
          <p:cNvPr id="336" name="Google Shape;336;g11bac9ab7f9_1_1035"/>
          <p:cNvPicPr preferRelativeResize="0"/>
          <p:nvPr/>
        </p:nvPicPr>
        <p:blipFill rotWithShape="1">
          <a:blip r:embed="rId3">
            <a:alphaModFix/>
          </a:blip>
          <a:srcRect/>
          <a:stretch/>
        </p:blipFill>
        <p:spPr>
          <a:xfrm>
            <a:off x="-1863816" y="5111676"/>
            <a:ext cx="3515280" cy="3492645"/>
          </a:xfrm>
          <a:prstGeom prst="rect">
            <a:avLst/>
          </a:prstGeom>
          <a:noFill/>
          <a:ln>
            <a:noFill/>
          </a:ln>
        </p:spPr>
      </p:pic>
      <p:sp>
        <p:nvSpPr>
          <p:cNvPr id="337" name="Google Shape;337;g11bac9ab7f9_1_1035"/>
          <p:cNvSpPr txBox="1">
            <a:spLocks noGrp="1"/>
          </p:cNvSpPr>
          <p:nvPr>
            <p:ph type="body" idx="1"/>
          </p:nvPr>
        </p:nvSpPr>
        <p:spPr>
          <a:xfrm>
            <a:off x="1651450" y="1261300"/>
            <a:ext cx="9767400" cy="4935600"/>
          </a:xfrm>
          <a:prstGeom prst="rect">
            <a:avLst/>
          </a:prstGeom>
          <a:noFill/>
          <a:ln>
            <a:noFill/>
          </a:ln>
        </p:spPr>
        <p:txBody>
          <a:bodyPr spcFirstLastPara="1" wrap="square" lIns="91425" tIns="45700" rIns="91425" bIns="45700" anchor="t" anchorCtr="0">
            <a:normAutofit/>
          </a:bodyPr>
          <a:lstStyle/>
          <a:p>
            <a:pPr marL="457200" lvl="0" indent="-381000" algn="l" rtl="0">
              <a:lnSpc>
                <a:spcPct val="150000"/>
              </a:lnSpc>
              <a:spcBef>
                <a:spcPts val="0"/>
              </a:spcBef>
              <a:spcAft>
                <a:spcPts val="0"/>
              </a:spcAft>
              <a:buClr>
                <a:srgbClr val="333333"/>
              </a:buClr>
              <a:buSzPts val="2400"/>
              <a:buChar char="❏"/>
            </a:pPr>
            <a:r>
              <a:rPr lang="en-US" sz="2400">
                <a:solidFill>
                  <a:srgbClr val="333333"/>
                </a:solidFill>
              </a:rPr>
              <a:t>Nắm và hiểu được khái niệm về generics trong typescript</a:t>
            </a:r>
            <a:endParaRPr sz="2400">
              <a:solidFill>
                <a:srgbClr val="333333"/>
              </a:solidFill>
            </a:endParaRPr>
          </a:p>
          <a:p>
            <a:pPr marL="457200" lvl="0" indent="-381000" algn="l" rtl="0">
              <a:lnSpc>
                <a:spcPct val="150000"/>
              </a:lnSpc>
              <a:spcBef>
                <a:spcPts val="0"/>
              </a:spcBef>
              <a:spcAft>
                <a:spcPts val="0"/>
              </a:spcAft>
              <a:buClr>
                <a:srgbClr val="333333"/>
              </a:buClr>
              <a:buSzPts val="2400"/>
              <a:buChar char="❏"/>
            </a:pPr>
            <a:r>
              <a:rPr lang="en-US" sz="2400">
                <a:solidFill>
                  <a:srgbClr val="333333"/>
                </a:solidFill>
              </a:rPr>
              <a:t>Nắm được cách khai báo và sử dụng một generic function trong typescript</a:t>
            </a:r>
            <a:endParaRPr sz="2400">
              <a:solidFill>
                <a:srgbClr val="333333"/>
              </a:solidFill>
            </a:endParaRPr>
          </a:p>
          <a:p>
            <a:pPr marL="457200" lvl="0" indent="-381000" algn="l" rtl="0">
              <a:lnSpc>
                <a:spcPct val="150000"/>
              </a:lnSpc>
              <a:spcBef>
                <a:spcPts val="0"/>
              </a:spcBef>
              <a:spcAft>
                <a:spcPts val="0"/>
              </a:spcAft>
              <a:buClr>
                <a:srgbClr val="333333"/>
              </a:buClr>
              <a:buSzPts val="2400"/>
              <a:buChar char="❏"/>
            </a:pPr>
            <a:r>
              <a:rPr lang="en-US" sz="2400">
                <a:solidFill>
                  <a:srgbClr val="333333"/>
                </a:solidFill>
              </a:rPr>
              <a:t>Nắm được cách sử dụng từ khoá extends đối với parameter type</a:t>
            </a:r>
            <a:endParaRPr sz="2400">
              <a:solidFill>
                <a:srgbClr val="333333"/>
              </a:solidFill>
            </a:endParaRPr>
          </a:p>
          <a:p>
            <a:pPr marL="457200" lvl="0" indent="-381000" algn="l" rtl="0">
              <a:lnSpc>
                <a:spcPct val="150000"/>
              </a:lnSpc>
              <a:spcBef>
                <a:spcPts val="0"/>
              </a:spcBef>
              <a:spcAft>
                <a:spcPts val="0"/>
              </a:spcAft>
              <a:buClr>
                <a:srgbClr val="333333"/>
              </a:buClr>
              <a:buSzPts val="2400"/>
              <a:buChar char="❏"/>
            </a:pPr>
            <a:r>
              <a:rPr lang="en-US" sz="2400">
                <a:solidFill>
                  <a:srgbClr val="333333"/>
                </a:solidFill>
              </a:rPr>
              <a:t>Nắm được cách khai báo và sử dụng một generic class trong typescript</a:t>
            </a:r>
            <a:endParaRPr sz="2400">
              <a:solidFill>
                <a:srgbClr val="33333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bb26f517d_0_162"/>
          <p:cNvSpPr txBox="1">
            <a:spLocks noGrp="1"/>
          </p:cNvSpPr>
          <p:nvPr>
            <p:ph type="ctrTitle"/>
          </p:nvPr>
        </p:nvSpPr>
        <p:spPr>
          <a:xfrm>
            <a:off x="279991" y="3969209"/>
            <a:ext cx="9144000" cy="1464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Montserrat Black"/>
              <a:buNone/>
            </a:pPr>
            <a:r>
              <a:rPr lang="en-US"/>
              <a:t>KẾT THÚC</a:t>
            </a:r>
            <a:endParaRPr/>
          </a:p>
        </p:txBody>
      </p:sp>
      <p:sp>
        <p:nvSpPr>
          <p:cNvPr id="343" name="Google Shape;343;g11bb26f517d_0_162"/>
          <p:cNvSpPr txBox="1">
            <a:spLocks noGrp="1"/>
          </p:cNvSpPr>
          <p:nvPr>
            <p:ph type="subTitle" idx="1"/>
          </p:nvPr>
        </p:nvSpPr>
        <p:spPr>
          <a:xfrm>
            <a:off x="279991" y="5433627"/>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bac9ab7f9_1_876"/>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1. Khái quát về kiểu dữ liệu Generics </a:t>
            </a:r>
            <a:endParaRPr/>
          </a:p>
        </p:txBody>
      </p:sp>
      <p:sp>
        <p:nvSpPr>
          <p:cNvPr id="192" name="Google Shape;192;g11bac9ab7f9_1_876"/>
          <p:cNvSpPr txBox="1"/>
          <p:nvPr/>
        </p:nvSpPr>
        <p:spPr>
          <a:xfrm>
            <a:off x="838200" y="1454750"/>
            <a:ext cx="10696500" cy="454350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150000"/>
              </a:lnSpc>
              <a:spcBef>
                <a:spcPts val="0"/>
              </a:spcBef>
              <a:spcAft>
                <a:spcPts val="0"/>
              </a:spcAft>
              <a:buClr>
                <a:schemeClr val="dk1"/>
              </a:buClr>
              <a:buSzPts val="1800"/>
              <a:buFont typeface="Montserrat Medium"/>
              <a:buChar char="●"/>
            </a:pPr>
            <a:r>
              <a:rPr lang="en-US" sz="1800" i="0" u="none" strike="noStrike" cap="none">
                <a:solidFill>
                  <a:schemeClr val="dk1"/>
                </a:solidFill>
                <a:highlight>
                  <a:srgbClr val="FFFFFF"/>
                </a:highlight>
                <a:latin typeface="Montserrat Medium"/>
                <a:ea typeface="Montserrat Medium"/>
                <a:cs typeface="Montserrat Medium"/>
                <a:sym typeface="Montserrat Medium"/>
              </a:rPr>
              <a:t>Trong TypeScript, "Generics" là một khái niệm quan trọng cho phép bạn xây dựng các thành phần linh hoạt và tái sử dụng trong việc làm việc với nhiều kiểu dữ liệu khác nhau. Generics cho phép bạn định nghĩa các loại dữ liệu chưa biết trước, tức là bạn có thể viết code mà không cần biết kiểu dữ liệu chính xác.</a:t>
            </a:r>
            <a:endParaRPr sz="1800" i="0" u="none" strike="noStrike" cap="none">
              <a:solidFill>
                <a:schemeClr val="dk1"/>
              </a:solidFill>
              <a:highlight>
                <a:srgbClr val="FFFFFF"/>
              </a:highlight>
              <a:latin typeface="Montserrat Medium"/>
              <a:ea typeface="Montserrat Medium"/>
              <a:cs typeface="Montserrat Medium"/>
              <a:sym typeface="Montserrat Medium"/>
            </a:endParaRPr>
          </a:p>
          <a:p>
            <a:pPr marL="457200" marR="0" lvl="0" indent="-342900" algn="l" rtl="0">
              <a:lnSpc>
                <a:spcPct val="150000"/>
              </a:lnSpc>
              <a:spcBef>
                <a:spcPts val="0"/>
              </a:spcBef>
              <a:spcAft>
                <a:spcPts val="0"/>
              </a:spcAft>
              <a:buClr>
                <a:schemeClr val="dk1"/>
              </a:buClr>
              <a:buSzPts val="1800"/>
              <a:buFont typeface="Montserrat Medium"/>
              <a:buChar char="●"/>
            </a:pPr>
            <a:r>
              <a:rPr lang="en-US" sz="1800" i="0" u="none" strike="noStrike" cap="none">
                <a:solidFill>
                  <a:schemeClr val="dk1"/>
                </a:solidFill>
                <a:highlight>
                  <a:srgbClr val="FFFFFF"/>
                </a:highlight>
                <a:latin typeface="Montserrat Medium"/>
                <a:ea typeface="Montserrat Medium"/>
                <a:cs typeface="Montserrat Medium"/>
                <a:sym typeface="Montserrat Medium"/>
              </a:rPr>
              <a:t>Ví dụ: Viết một hàm </a:t>
            </a:r>
            <a:r>
              <a:rPr lang="en-US" sz="1800" b="1" i="0" u="none" strike="noStrike" cap="none">
                <a:solidFill>
                  <a:schemeClr val="dk1"/>
                </a:solidFill>
                <a:highlight>
                  <a:srgbClr val="FFFFFF"/>
                </a:highlight>
                <a:latin typeface="Montserrat"/>
                <a:ea typeface="Montserrat"/>
                <a:cs typeface="Montserrat"/>
                <a:sym typeface="Montserrat"/>
              </a:rPr>
              <a:t>indentity </a:t>
            </a:r>
            <a:r>
              <a:rPr lang="en-US" sz="1800" i="0" u="none" strike="noStrike" cap="none">
                <a:solidFill>
                  <a:schemeClr val="dk1"/>
                </a:solidFill>
                <a:highlight>
                  <a:srgbClr val="FFFFFF"/>
                </a:highlight>
                <a:latin typeface="Montserrat Medium"/>
                <a:ea typeface="Montserrat Medium"/>
                <a:cs typeface="Montserrat Medium"/>
                <a:sym typeface="Montserrat Medium"/>
              </a:rPr>
              <a:t>nhận vào một tham số là một biến có  kiểu dữ liệu bất kì</a:t>
            </a:r>
            <a:endParaRPr sz="1800" i="0" u="none" strike="noStrike" cap="none">
              <a:solidFill>
                <a:schemeClr val="dk1"/>
              </a:solidFill>
              <a:highlight>
                <a:srgbClr val="FFFFFF"/>
              </a:highlight>
              <a:latin typeface="Montserrat Medium"/>
              <a:ea typeface="Montserrat Medium"/>
              <a:cs typeface="Montserrat Medium"/>
              <a:sym typeface="Montserrat Medium"/>
            </a:endParaRPr>
          </a:p>
          <a:p>
            <a:pPr marL="457200" marR="0" lvl="0" indent="0" algn="l" rtl="0">
              <a:lnSpc>
                <a:spcPct val="150000"/>
              </a:lnSpc>
              <a:spcBef>
                <a:spcPts val="0"/>
              </a:spcBef>
              <a:spcAft>
                <a:spcPts val="0"/>
              </a:spcAft>
              <a:buClr>
                <a:srgbClr val="000000"/>
              </a:buClr>
              <a:buSzPts val="1800"/>
              <a:buFont typeface="Arial"/>
              <a:buNone/>
            </a:pPr>
            <a:r>
              <a:rPr lang="en-US" sz="1800" i="0" u="none" strike="noStrike" cap="none">
                <a:solidFill>
                  <a:schemeClr val="dk1"/>
                </a:solidFill>
                <a:highlight>
                  <a:srgbClr val="FFFFFF"/>
                </a:highlight>
                <a:latin typeface="Montserrat Medium"/>
                <a:ea typeface="Montserrat Medium"/>
                <a:cs typeface="Montserrat Medium"/>
                <a:sym typeface="Montserrat Medium"/>
              </a:rPr>
              <a:t>	Nếu như chưa có kiểu generic:</a:t>
            </a:r>
            <a:endParaRPr sz="1800" i="0" u="none" strike="noStrike" cap="none">
              <a:solidFill>
                <a:schemeClr val="dk1"/>
              </a:solidFill>
              <a:highlight>
                <a:srgbClr val="FFFFFF"/>
              </a:highlight>
              <a:latin typeface="Montserrat Medium"/>
              <a:ea typeface="Montserrat Medium"/>
              <a:cs typeface="Montserrat Medium"/>
              <a:sym typeface="Montserrat Medium"/>
            </a:endParaRPr>
          </a:p>
          <a:p>
            <a:pPr marL="457200" marR="0" lvl="0" indent="0" algn="l" rtl="0">
              <a:lnSpc>
                <a:spcPct val="150000"/>
              </a:lnSpc>
              <a:spcBef>
                <a:spcPts val="0"/>
              </a:spcBef>
              <a:spcAft>
                <a:spcPts val="0"/>
              </a:spcAft>
              <a:buClr>
                <a:srgbClr val="000000"/>
              </a:buClr>
              <a:buSzPts val="1800"/>
              <a:buFont typeface="Arial"/>
              <a:buNone/>
            </a:pPr>
            <a:endParaRPr sz="1800" i="0" u="none" strike="noStrike" cap="none">
              <a:solidFill>
                <a:schemeClr val="dk1"/>
              </a:solidFill>
              <a:highlight>
                <a:srgbClr val="FFFFFF"/>
              </a:highlight>
              <a:latin typeface="Montserrat Medium"/>
              <a:ea typeface="Montserrat Medium"/>
              <a:cs typeface="Montserrat Medium"/>
              <a:sym typeface="Montserrat Medium"/>
            </a:endParaRPr>
          </a:p>
          <a:p>
            <a:pPr marL="457200" marR="0" lvl="0" indent="0" algn="l" rtl="0">
              <a:lnSpc>
                <a:spcPct val="150000"/>
              </a:lnSpc>
              <a:spcBef>
                <a:spcPts val="0"/>
              </a:spcBef>
              <a:spcAft>
                <a:spcPts val="0"/>
              </a:spcAft>
              <a:buClr>
                <a:srgbClr val="000000"/>
              </a:buClr>
              <a:buSzPts val="1800"/>
              <a:buFont typeface="Arial"/>
              <a:buNone/>
            </a:pPr>
            <a:endParaRPr sz="1800" i="0" u="none" strike="noStrike" cap="none">
              <a:solidFill>
                <a:schemeClr val="dk1"/>
              </a:solidFill>
              <a:highlight>
                <a:srgbClr val="FFFFFF"/>
              </a:highlight>
              <a:latin typeface="Montserrat Medium"/>
              <a:ea typeface="Montserrat Medium"/>
              <a:cs typeface="Montserrat Medium"/>
              <a:sym typeface="Montserrat Medium"/>
            </a:endParaRPr>
          </a:p>
          <a:p>
            <a:pPr marL="457200" marR="0" lvl="0" indent="457200" algn="l" rtl="0">
              <a:lnSpc>
                <a:spcPct val="150000"/>
              </a:lnSpc>
              <a:spcBef>
                <a:spcPts val="0"/>
              </a:spcBef>
              <a:spcAft>
                <a:spcPts val="0"/>
              </a:spcAft>
              <a:buClr>
                <a:srgbClr val="000000"/>
              </a:buClr>
              <a:buSzPts val="1800"/>
              <a:buFont typeface="Arial"/>
              <a:buNone/>
            </a:pPr>
            <a:endParaRPr sz="1800" i="0" u="none" strike="noStrike" cap="none">
              <a:solidFill>
                <a:schemeClr val="dk1"/>
              </a:solidFill>
              <a:highlight>
                <a:srgbClr val="FFFFFF"/>
              </a:highlight>
              <a:latin typeface="Montserrat Medium"/>
              <a:ea typeface="Montserrat Medium"/>
              <a:cs typeface="Montserrat Medium"/>
              <a:sym typeface="Montserrat Medium"/>
            </a:endParaRPr>
          </a:p>
        </p:txBody>
      </p:sp>
      <p:pic>
        <p:nvPicPr>
          <p:cNvPr id="193" name="Google Shape;193;g11bac9ab7f9_1_876"/>
          <p:cNvPicPr preferRelativeResize="0"/>
          <p:nvPr/>
        </p:nvPicPr>
        <p:blipFill rotWithShape="1">
          <a:blip r:embed="rId3">
            <a:alphaModFix/>
          </a:blip>
          <a:srcRect/>
          <a:stretch/>
        </p:blipFill>
        <p:spPr>
          <a:xfrm>
            <a:off x="986000" y="4418547"/>
            <a:ext cx="4602475" cy="945600"/>
          </a:xfrm>
          <a:prstGeom prst="rect">
            <a:avLst/>
          </a:prstGeom>
          <a:noFill/>
          <a:ln>
            <a:noFill/>
          </a:ln>
        </p:spPr>
      </p:pic>
      <p:sp>
        <p:nvSpPr>
          <p:cNvPr id="194" name="Google Shape;194;g11bac9ab7f9_1_876"/>
          <p:cNvSpPr/>
          <p:nvPr/>
        </p:nvSpPr>
        <p:spPr>
          <a:xfrm>
            <a:off x="5736275" y="4525647"/>
            <a:ext cx="1463100" cy="73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11bac9ab7f9_1_876"/>
          <p:cNvSpPr/>
          <p:nvPr/>
        </p:nvSpPr>
        <p:spPr>
          <a:xfrm>
            <a:off x="7599552" y="4525647"/>
            <a:ext cx="3759300" cy="9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Chỉ có thể truyền kiểu dữ liệu dạng number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3d3db7eaa8_0_4"/>
          <p:cNvSpPr txBox="1">
            <a:spLocks noGrp="1"/>
          </p:cNvSpPr>
          <p:nvPr>
            <p:ph type="body" idx="1"/>
          </p:nvPr>
        </p:nvSpPr>
        <p:spPr>
          <a:xfrm>
            <a:off x="838200" y="1712950"/>
            <a:ext cx="10533900" cy="4285200"/>
          </a:xfrm>
          <a:prstGeom prst="rect">
            <a:avLst/>
          </a:prstGeom>
          <a:noFill/>
          <a:ln>
            <a:noFill/>
          </a:ln>
        </p:spPr>
        <p:txBody>
          <a:bodyPr spcFirstLastPara="1" wrap="square" lIns="91425" tIns="45700" rIns="91425" bIns="45700" anchor="t" anchorCtr="0">
            <a:normAutofit/>
          </a:bodyPr>
          <a:lstStyle/>
          <a:p>
            <a:pPr marL="0" lvl="0" indent="457200" algn="l" rtl="0">
              <a:lnSpc>
                <a:spcPct val="90000"/>
              </a:lnSpc>
              <a:spcBef>
                <a:spcPts val="1000"/>
              </a:spcBef>
              <a:spcAft>
                <a:spcPts val="0"/>
              </a:spcAft>
              <a:buSzPts val="2560"/>
              <a:buNone/>
            </a:pPr>
            <a:r>
              <a:rPr lang="en-US" sz="1800">
                <a:highlight>
                  <a:srgbClr val="FFFFFF"/>
                </a:highlight>
              </a:rPr>
              <a:t>Hoặc, chúng ta có thể mô tả chức năng nhận dạng bằng cách sử dụng kiểu </a:t>
            </a:r>
            <a:r>
              <a:rPr lang="en-US" sz="1800" b="1">
                <a:highlight>
                  <a:srgbClr val="FFFFFF"/>
                </a:highlight>
              </a:rPr>
              <a:t>any</a:t>
            </a:r>
            <a:r>
              <a:rPr lang="en-US" sz="1800">
                <a:highlight>
                  <a:srgbClr val="FFFFFF"/>
                </a:highlight>
              </a:rPr>
              <a:t>:</a:t>
            </a:r>
            <a:endParaRPr sz="1800">
              <a:highlight>
                <a:srgbClr val="FFFFFF"/>
              </a:highlight>
            </a:endParaRPr>
          </a:p>
          <a:p>
            <a:pPr marL="0" lvl="0" indent="457200" algn="l" rtl="0">
              <a:lnSpc>
                <a:spcPct val="90000"/>
              </a:lnSpc>
              <a:spcBef>
                <a:spcPts val="1000"/>
              </a:spcBef>
              <a:spcAft>
                <a:spcPts val="0"/>
              </a:spcAft>
              <a:buSzPts val="2560"/>
              <a:buNone/>
            </a:pPr>
            <a:endParaRPr sz="1800">
              <a:highlight>
                <a:srgbClr val="FFFFFF"/>
              </a:highlight>
            </a:endParaRPr>
          </a:p>
          <a:p>
            <a:pPr marL="0" lvl="0" indent="457200" algn="l" rtl="0">
              <a:lnSpc>
                <a:spcPct val="90000"/>
              </a:lnSpc>
              <a:spcBef>
                <a:spcPts val="1000"/>
              </a:spcBef>
              <a:spcAft>
                <a:spcPts val="0"/>
              </a:spcAft>
              <a:buSzPts val="2560"/>
              <a:buNone/>
            </a:pPr>
            <a:endParaRPr sz="1800">
              <a:highlight>
                <a:srgbClr val="FFFFFF"/>
              </a:highlight>
            </a:endParaRPr>
          </a:p>
          <a:p>
            <a:pPr marL="0" lvl="0" indent="457200" algn="l" rtl="0">
              <a:lnSpc>
                <a:spcPct val="90000"/>
              </a:lnSpc>
              <a:spcBef>
                <a:spcPts val="1000"/>
              </a:spcBef>
              <a:spcAft>
                <a:spcPts val="0"/>
              </a:spcAft>
              <a:buSzPts val="2560"/>
              <a:buNone/>
            </a:pPr>
            <a:endParaRPr sz="1800">
              <a:highlight>
                <a:srgbClr val="FFFFFF"/>
              </a:highlight>
            </a:endParaRPr>
          </a:p>
          <a:p>
            <a:pPr marL="0" lvl="0" indent="457200" algn="l" rtl="0">
              <a:lnSpc>
                <a:spcPct val="90000"/>
              </a:lnSpc>
              <a:spcBef>
                <a:spcPts val="1000"/>
              </a:spcBef>
              <a:spcAft>
                <a:spcPts val="0"/>
              </a:spcAft>
              <a:buSzPts val="2560"/>
              <a:buNone/>
            </a:pPr>
            <a:endParaRPr sz="1800">
              <a:highlight>
                <a:srgbClr val="FFFFFF"/>
              </a:highlight>
            </a:endParaRPr>
          </a:p>
          <a:p>
            <a:pPr marL="0" lvl="0" indent="457200" algn="l" rtl="0">
              <a:lnSpc>
                <a:spcPct val="90000"/>
              </a:lnSpc>
              <a:spcBef>
                <a:spcPts val="1000"/>
              </a:spcBef>
              <a:spcAft>
                <a:spcPts val="0"/>
              </a:spcAft>
              <a:buSzPts val="2560"/>
              <a:buNone/>
            </a:pPr>
            <a:endParaRPr sz="1800">
              <a:highlight>
                <a:srgbClr val="FFFFFF"/>
              </a:highlight>
            </a:endParaRPr>
          </a:p>
          <a:p>
            <a:pPr marL="0" lvl="0" indent="457200" algn="l" rtl="0">
              <a:lnSpc>
                <a:spcPct val="90000"/>
              </a:lnSpc>
              <a:spcBef>
                <a:spcPts val="1000"/>
              </a:spcBef>
              <a:spcAft>
                <a:spcPts val="0"/>
              </a:spcAft>
              <a:buSzPts val="2560"/>
              <a:buNone/>
            </a:pPr>
            <a:r>
              <a:rPr lang="en-US" sz="1800">
                <a:highlight>
                  <a:srgbClr val="FFFFFF"/>
                </a:highlight>
              </a:rPr>
              <a:t>Thay vào đó, chúng ta có thể sử dụng generics để viết hàm này một cách an toàn hơn:</a:t>
            </a:r>
            <a:endParaRPr sz="1800">
              <a:highlight>
                <a:srgbClr val="FFFFFF"/>
              </a:highlight>
            </a:endParaRPr>
          </a:p>
          <a:p>
            <a:pPr marL="0" lvl="0" indent="0" algn="l" rtl="0">
              <a:lnSpc>
                <a:spcPct val="90000"/>
              </a:lnSpc>
              <a:spcBef>
                <a:spcPts val="1000"/>
              </a:spcBef>
              <a:spcAft>
                <a:spcPts val="0"/>
              </a:spcAft>
              <a:buSzPts val="2560"/>
              <a:buNone/>
            </a:pPr>
            <a:endParaRPr sz="1800">
              <a:highlight>
                <a:srgbClr val="FFFFFF"/>
              </a:highlight>
            </a:endParaRPr>
          </a:p>
        </p:txBody>
      </p:sp>
      <p:sp>
        <p:nvSpPr>
          <p:cNvPr id="202" name="Google Shape;202;g23d3db7eaa8_0_4"/>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a:t>1. Khái quát về kiểu dữ liệu Generics </a:t>
            </a:r>
            <a:endParaRPr/>
          </a:p>
        </p:txBody>
      </p:sp>
      <p:pic>
        <p:nvPicPr>
          <p:cNvPr id="203" name="Google Shape;203;g23d3db7eaa8_0_4"/>
          <p:cNvPicPr preferRelativeResize="0"/>
          <p:nvPr/>
        </p:nvPicPr>
        <p:blipFill rotWithShape="1">
          <a:blip r:embed="rId3">
            <a:alphaModFix/>
          </a:blip>
          <a:srcRect/>
          <a:stretch/>
        </p:blipFill>
        <p:spPr>
          <a:xfrm>
            <a:off x="838200" y="2409825"/>
            <a:ext cx="4087375" cy="971550"/>
          </a:xfrm>
          <a:prstGeom prst="rect">
            <a:avLst/>
          </a:prstGeom>
          <a:noFill/>
          <a:ln>
            <a:noFill/>
          </a:ln>
        </p:spPr>
      </p:pic>
      <p:sp>
        <p:nvSpPr>
          <p:cNvPr id="204" name="Google Shape;204;g23d3db7eaa8_0_4"/>
          <p:cNvSpPr/>
          <p:nvPr/>
        </p:nvSpPr>
        <p:spPr>
          <a:xfrm>
            <a:off x="5484325" y="2529900"/>
            <a:ext cx="1463100" cy="73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23d3db7eaa8_0_4"/>
          <p:cNvSpPr/>
          <p:nvPr/>
        </p:nvSpPr>
        <p:spPr>
          <a:xfrm>
            <a:off x="7506175" y="2409825"/>
            <a:ext cx="3591600" cy="9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Kiểu dữ liệu any không an toàn và làm mất mát thông tin về kiểu dữ liệu</a:t>
            </a:r>
            <a:endParaRPr sz="1400" b="0" i="0" u="none" strike="noStrike" cap="none">
              <a:solidFill>
                <a:srgbClr val="000000"/>
              </a:solidFill>
              <a:latin typeface="Arial"/>
              <a:ea typeface="Arial"/>
              <a:cs typeface="Arial"/>
              <a:sym typeface="Arial"/>
            </a:endParaRPr>
          </a:p>
        </p:txBody>
      </p:sp>
      <p:pic>
        <p:nvPicPr>
          <p:cNvPr id="206" name="Google Shape;206;g23d3db7eaa8_0_4"/>
          <p:cNvPicPr preferRelativeResize="0"/>
          <p:nvPr/>
        </p:nvPicPr>
        <p:blipFill rotWithShape="1">
          <a:blip r:embed="rId4">
            <a:alphaModFix/>
          </a:blip>
          <a:srcRect/>
          <a:stretch/>
        </p:blipFill>
        <p:spPr>
          <a:xfrm>
            <a:off x="838200" y="4571075"/>
            <a:ext cx="4087375" cy="945600"/>
          </a:xfrm>
          <a:prstGeom prst="rect">
            <a:avLst/>
          </a:prstGeom>
          <a:noFill/>
          <a:ln>
            <a:noFill/>
          </a:ln>
        </p:spPr>
      </p:pic>
      <p:sp>
        <p:nvSpPr>
          <p:cNvPr id="207" name="Google Shape;207;g23d3db7eaa8_0_4"/>
          <p:cNvSpPr/>
          <p:nvPr/>
        </p:nvSpPr>
        <p:spPr>
          <a:xfrm>
            <a:off x="5484325" y="4586800"/>
            <a:ext cx="1463100" cy="73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23d3db7eaa8_0_4"/>
          <p:cNvSpPr/>
          <p:nvPr/>
        </p:nvSpPr>
        <p:spPr>
          <a:xfrm>
            <a:off x="7506175" y="4571075"/>
            <a:ext cx="3591600" cy="9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 là một  tham số Generic, cho phép chúng ta truyền vào kiểu dữ liệu cụ thể khi gọi hàm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3d3db7eaa8_0_22"/>
          <p:cNvSpPr txBox="1">
            <a:spLocks noGrp="1"/>
          </p:cNvSpPr>
          <p:nvPr>
            <p:ph type="body" idx="1"/>
          </p:nvPr>
        </p:nvSpPr>
        <p:spPr>
          <a:xfrm>
            <a:off x="742500" y="1667250"/>
            <a:ext cx="9532200" cy="4330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560"/>
              <a:buNone/>
            </a:pPr>
            <a:r>
              <a:rPr lang="en-US" sz="1800"/>
              <a:t>Kết quả sau gọi hàm khi sử dụng kiểu dữ liệu Generics:</a:t>
            </a:r>
            <a:endParaRPr sz="1800"/>
          </a:p>
          <a:p>
            <a:pPr marL="0" lvl="0" indent="0" algn="l" rtl="0">
              <a:lnSpc>
                <a:spcPct val="90000"/>
              </a:lnSpc>
              <a:spcBef>
                <a:spcPts val="1000"/>
              </a:spcBef>
              <a:spcAft>
                <a:spcPts val="0"/>
              </a:spcAft>
              <a:buSzPts val="2560"/>
              <a:buNone/>
            </a:pPr>
            <a:endParaRPr sz="1800"/>
          </a:p>
          <a:p>
            <a:pPr marL="0" lvl="0" indent="0" algn="l" rtl="0">
              <a:lnSpc>
                <a:spcPct val="90000"/>
              </a:lnSpc>
              <a:spcBef>
                <a:spcPts val="1000"/>
              </a:spcBef>
              <a:spcAft>
                <a:spcPts val="0"/>
              </a:spcAft>
              <a:buSzPts val="2560"/>
              <a:buNone/>
            </a:pPr>
            <a:endParaRPr sz="1800"/>
          </a:p>
          <a:p>
            <a:pPr marL="0" lvl="0" indent="0" algn="l" rtl="0">
              <a:lnSpc>
                <a:spcPct val="90000"/>
              </a:lnSpc>
              <a:spcBef>
                <a:spcPts val="1000"/>
              </a:spcBef>
              <a:spcAft>
                <a:spcPts val="0"/>
              </a:spcAft>
              <a:buSzPts val="2560"/>
              <a:buNone/>
            </a:pPr>
            <a:endParaRPr sz="1800"/>
          </a:p>
          <a:p>
            <a:pPr marL="0" lvl="0" indent="0" algn="l" rtl="0">
              <a:lnSpc>
                <a:spcPct val="90000"/>
              </a:lnSpc>
              <a:spcBef>
                <a:spcPts val="1000"/>
              </a:spcBef>
              <a:spcAft>
                <a:spcPts val="0"/>
              </a:spcAft>
              <a:buSzPts val="2560"/>
              <a:buNone/>
            </a:pPr>
            <a:endParaRPr sz="1800"/>
          </a:p>
          <a:p>
            <a:pPr marL="0" lvl="0" indent="0" algn="l" rtl="0">
              <a:lnSpc>
                <a:spcPct val="90000"/>
              </a:lnSpc>
              <a:spcBef>
                <a:spcPts val="1000"/>
              </a:spcBef>
              <a:spcAft>
                <a:spcPts val="0"/>
              </a:spcAft>
              <a:buSzPts val="2560"/>
              <a:buNone/>
            </a:pPr>
            <a:endParaRPr sz="1800"/>
          </a:p>
          <a:p>
            <a:pPr marL="0" lvl="0" indent="0" algn="l" rtl="0">
              <a:lnSpc>
                <a:spcPct val="90000"/>
              </a:lnSpc>
              <a:spcBef>
                <a:spcPts val="1000"/>
              </a:spcBef>
              <a:spcAft>
                <a:spcPts val="0"/>
              </a:spcAft>
              <a:buSzPts val="2560"/>
              <a:buNone/>
            </a:pPr>
            <a:endParaRPr sz="1800"/>
          </a:p>
          <a:p>
            <a:pPr marL="0" lvl="0" indent="0" algn="l" rtl="0">
              <a:lnSpc>
                <a:spcPct val="90000"/>
              </a:lnSpc>
              <a:spcBef>
                <a:spcPts val="1000"/>
              </a:spcBef>
              <a:spcAft>
                <a:spcPts val="0"/>
              </a:spcAft>
              <a:buSzPts val="2560"/>
              <a:buNone/>
            </a:pPr>
            <a:endParaRPr/>
          </a:p>
        </p:txBody>
      </p:sp>
      <p:sp>
        <p:nvSpPr>
          <p:cNvPr id="215" name="Google Shape;215;g23d3db7eaa8_0_22"/>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1. Khái quát về kiểu dữ liệu Generics </a:t>
            </a:r>
            <a:endParaRPr/>
          </a:p>
        </p:txBody>
      </p:sp>
      <p:pic>
        <p:nvPicPr>
          <p:cNvPr id="216" name="Google Shape;216;g23d3db7eaa8_0_22"/>
          <p:cNvPicPr preferRelativeResize="0"/>
          <p:nvPr/>
        </p:nvPicPr>
        <p:blipFill rotWithShape="1">
          <a:blip r:embed="rId3">
            <a:alphaModFix/>
          </a:blip>
          <a:srcRect/>
          <a:stretch/>
        </p:blipFill>
        <p:spPr>
          <a:xfrm>
            <a:off x="3115050" y="2559363"/>
            <a:ext cx="5961900" cy="1190625"/>
          </a:xfrm>
          <a:prstGeom prst="rect">
            <a:avLst/>
          </a:prstGeom>
          <a:noFill/>
          <a:ln>
            <a:noFill/>
          </a:ln>
        </p:spPr>
      </p:pic>
      <p:sp>
        <p:nvSpPr>
          <p:cNvPr id="217" name="Google Shape;217;g23d3db7eaa8_0_22"/>
          <p:cNvSpPr/>
          <p:nvPr/>
        </p:nvSpPr>
        <p:spPr>
          <a:xfrm>
            <a:off x="5890350" y="4157425"/>
            <a:ext cx="411300" cy="762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23d3db7eaa8_0_22"/>
          <p:cNvSpPr/>
          <p:nvPr/>
        </p:nvSpPr>
        <p:spPr>
          <a:xfrm>
            <a:off x="3115050" y="5052525"/>
            <a:ext cx="5961900" cy="94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Khi sử dụng kiểu dữ liệu Generic, ta có thể truyền bất kì kiểu dữ liệu nào mà không phải quan tâm đến việc hàm đó bị giới hạn về kiểu dữ liệu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3d3db7eaa8_0_33"/>
          <p:cNvSpPr txBox="1">
            <a:spLocks noGrp="1"/>
          </p:cNvSpPr>
          <p:nvPr>
            <p:ph type="body" idx="1"/>
          </p:nvPr>
        </p:nvSpPr>
        <p:spPr>
          <a:xfrm>
            <a:off x="838200" y="1545325"/>
            <a:ext cx="9802500" cy="4452900"/>
          </a:xfrm>
          <a:prstGeom prst="rect">
            <a:avLst/>
          </a:prstGeom>
          <a:noFill/>
          <a:ln>
            <a:noFill/>
          </a:ln>
        </p:spPr>
        <p:txBody>
          <a:bodyPr spcFirstLastPara="1" wrap="square" lIns="91425" tIns="45700" rIns="91425" bIns="45700" anchor="t" anchorCtr="0">
            <a:normAutofit/>
          </a:bodyPr>
          <a:lstStyle/>
          <a:p>
            <a:pPr marL="0" lvl="0" indent="457200" algn="l" rtl="0">
              <a:lnSpc>
                <a:spcPct val="150000"/>
              </a:lnSpc>
              <a:spcBef>
                <a:spcPts val="1000"/>
              </a:spcBef>
              <a:spcAft>
                <a:spcPts val="0"/>
              </a:spcAft>
              <a:buSzPts val="2560"/>
              <a:buNone/>
            </a:pPr>
            <a:r>
              <a:rPr lang="en-US" sz="1800">
                <a:highlight>
                  <a:srgbClr val="FFFFFF"/>
                </a:highlight>
              </a:rPr>
              <a:t>Một "generic function" trong TypeScript là một loại hàm có khả năng làm việc với nhiều kiểu dữ liệu khác nhau bằng cách sử dụng type parameters. </a:t>
            </a:r>
            <a:endParaRPr sz="1800">
              <a:highlight>
                <a:srgbClr val="FFFFFF"/>
              </a:highlight>
            </a:endParaRPr>
          </a:p>
          <a:p>
            <a:pPr marL="0" lvl="0" indent="457200" algn="l" rtl="0">
              <a:lnSpc>
                <a:spcPct val="150000"/>
              </a:lnSpc>
              <a:spcBef>
                <a:spcPts val="1000"/>
              </a:spcBef>
              <a:spcAft>
                <a:spcPts val="0"/>
              </a:spcAft>
              <a:buSzPts val="2560"/>
              <a:buNone/>
            </a:pPr>
            <a:r>
              <a:rPr lang="en-US" sz="1800">
                <a:highlight>
                  <a:srgbClr val="FFFFFF"/>
                </a:highlight>
              </a:rPr>
              <a:t>Generics cho phép bạn viết một hàm mà không cần biết kiểu dữ liệu cụ thể mà bạn sẽ làm việc với, và sau đó, bạn có thể sử dụng hàm này với các kiểu dữ liệu khác nhau mà không cần viết lại mã nguồn.</a:t>
            </a:r>
            <a:endParaRPr sz="1800">
              <a:highlight>
                <a:srgbClr val="FFFFFF"/>
              </a:highlight>
            </a:endParaRPr>
          </a:p>
          <a:p>
            <a:pPr marL="0" lvl="0" indent="457200" algn="l" rtl="0">
              <a:lnSpc>
                <a:spcPct val="150000"/>
              </a:lnSpc>
              <a:spcBef>
                <a:spcPts val="1000"/>
              </a:spcBef>
              <a:spcAft>
                <a:spcPts val="0"/>
              </a:spcAft>
              <a:buSzPts val="2560"/>
              <a:buNone/>
            </a:pPr>
            <a:r>
              <a:rPr lang="en-US" sz="1800">
                <a:highlight>
                  <a:srgbClr val="FFFFFF"/>
                </a:highlight>
              </a:rPr>
              <a:t>Ví dụ:</a:t>
            </a:r>
            <a:endParaRPr sz="1800">
              <a:highlight>
                <a:srgbClr val="FFFFFF"/>
              </a:highlight>
            </a:endParaRPr>
          </a:p>
          <a:p>
            <a:pPr marL="0" lvl="0" indent="457200" algn="l" rtl="0">
              <a:lnSpc>
                <a:spcPct val="150000"/>
              </a:lnSpc>
              <a:spcBef>
                <a:spcPts val="1000"/>
              </a:spcBef>
              <a:spcAft>
                <a:spcPts val="0"/>
              </a:spcAft>
              <a:buSzPts val="2560"/>
              <a:buNone/>
            </a:pPr>
            <a:endParaRPr sz="1800">
              <a:highlight>
                <a:srgbClr val="FFFFFF"/>
              </a:highlight>
            </a:endParaRPr>
          </a:p>
          <a:p>
            <a:pPr marL="0" lvl="0" indent="0" algn="l" rtl="0">
              <a:lnSpc>
                <a:spcPct val="150000"/>
              </a:lnSpc>
              <a:spcBef>
                <a:spcPts val="1000"/>
              </a:spcBef>
              <a:spcAft>
                <a:spcPts val="0"/>
              </a:spcAft>
              <a:buSzPts val="2560"/>
              <a:buNone/>
            </a:pPr>
            <a:endParaRPr sz="1800">
              <a:highlight>
                <a:srgbClr val="FFFFFF"/>
              </a:highlight>
            </a:endParaRPr>
          </a:p>
        </p:txBody>
      </p:sp>
      <p:sp>
        <p:nvSpPr>
          <p:cNvPr id="225" name="Google Shape;225;g23d3db7eaa8_0_33"/>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2. Generic function trong Typescript</a:t>
            </a:r>
            <a:endParaRPr/>
          </a:p>
        </p:txBody>
      </p:sp>
      <p:pic>
        <p:nvPicPr>
          <p:cNvPr id="226" name="Google Shape;226;g23d3db7eaa8_0_33"/>
          <p:cNvPicPr preferRelativeResize="0"/>
          <p:nvPr/>
        </p:nvPicPr>
        <p:blipFill rotWithShape="1">
          <a:blip r:embed="rId3">
            <a:alphaModFix/>
          </a:blip>
          <a:srcRect/>
          <a:stretch/>
        </p:blipFill>
        <p:spPr>
          <a:xfrm>
            <a:off x="2476500" y="4440926"/>
            <a:ext cx="6934200" cy="111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3d3db7eaa8_0_42"/>
          <p:cNvSpPr txBox="1">
            <a:spLocks noGrp="1"/>
          </p:cNvSpPr>
          <p:nvPr>
            <p:ph type="body" idx="1"/>
          </p:nvPr>
        </p:nvSpPr>
        <p:spPr>
          <a:xfrm>
            <a:off x="838200" y="1667250"/>
            <a:ext cx="10183500" cy="4330800"/>
          </a:xfrm>
          <a:prstGeom prst="rect">
            <a:avLst/>
          </a:prstGeom>
          <a:noFill/>
          <a:ln>
            <a:noFill/>
          </a:ln>
        </p:spPr>
        <p:txBody>
          <a:bodyPr spcFirstLastPara="1" wrap="square" lIns="91425" tIns="45700" rIns="91425" bIns="45700" anchor="t" anchorCtr="0">
            <a:normAutofit/>
          </a:bodyPr>
          <a:lstStyle/>
          <a:p>
            <a:pPr marL="0" lvl="0" indent="457200" algn="l" rtl="0">
              <a:lnSpc>
                <a:spcPct val="90000"/>
              </a:lnSpc>
              <a:spcBef>
                <a:spcPts val="1000"/>
              </a:spcBef>
              <a:spcAft>
                <a:spcPts val="0"/>
              </a:spcAft>
              <a:buSzPts val="2560"/>
              <a:buNone/>
            </a:pPr>
            <a:r>
              <a:rPr lang="en-US" sz="2000" b="1">
                <a:latin typeface="Roboto"/>
                <a:ea typeface="Roboto"/>
                <a:cs typeface="Roboto"/>
                <a:sym typeface="Roboto"/>
              </a:rPr>
              <a:t>Kết quả đạt được:</a:t>
            </a:r>
            <a:endParaRPr sz="2000" b="1">
              <a:latin typeface="Roboto"/>
              <a:ea typeface="Roboto"/>
              <a:cs typeface="Roboto"/>
              <a:sym typeface="Roboto"/>
            </a:endParaRPr>
          </a:p>
          <a:p>
            <a:pPr marL="0" lvl="0" indent="457200" algn="l" rtl="0">
              <a:lnSpc>
                <a:spcPct val="90000"/>
              </a:lnSpc>
              <a:spcBef>
                <a:spcPts val="1000"/>
              </a:spcBef>
              <a:spcAft>
                <a:spcPts val="0"/>
              </a:spcAft>
              <a:buSzPts val="2560"/>
              <a:buNone/>
            </a:pPr>
            <a:endParaRPr sz="1800">
              <a:latin typeface="Roboto"/>
              <a:ea typeface="Roboto"/>
              <a:cs typeface="Roboto"/>
              <a:sym typeface="Roboto"/>
            </a:endParaRPr>
          </a:p>
        </p:txBody>
      </p:sp>
      <p:sp>
        <p:nvSpPr>
          <p:cNvPr id="233" name="Google Shape;233;g23d3db7eaa8_0_42"/>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2. Generic function trong Typescript</a:t>
            </a:r>
            <a:endParaRPr/>
          </a:p>
        </p:txBody>
      </p:sp>
      <p:pic>
        <p:nvPicPr>
          <p:cNvPr id="234" name="Google Shape;234;g23d3db7eaa8_0_42"/>
          <p:cNvPicPr preferRelativeResize="0"/>
          <p:nvPr/>
        </p:nvPicPr>
        <p:blipFill rotWithShape="1">
          <a:blip r:embed="rId3">
            <a:alphaModFix/>
          </a:blip>
          <a:srcRect/>
          <a:stretch/>
        </p:blipFill>
        <p:spPr>
          <a:xfrm>
            <a:off x="1638888" y="2384188"/>
            <a:ext cx="8914224" cy="262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3d3db7eaa8_0_50"/>
          <p:cNvSpPr txBox="1">
            <a:spLocks noGrp="1"/>
          </p:cNvSpPr>
          <p:nvPr>
            <p:ph type="body" idx="1"/>
          </p:nvPr>
        </p:nvSpPr>
        <p:spPr>
          <a:xfrm>
            <a:off x="838200" y="1454750"/>
            <a:ext cx="9863400" cy="4467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560"/>
              <a:buNone/>
            </a:pPr>
            <a:r>
              <a:rPr lang="en-US" sz="3000" b="1"/>
              <a:t>Cú pháp khai báo type parameter</a:t>
            </a:r>
            <a:endParaRPr sz="3000" b="1"/>
          </a:p>
        </p:txBody>
      </p:sp>
      <p:sp>
        <p:nvSpPr>
          <p:cNvPr id="241" name="Google Shape;241;g23d3db7eaa8_0_50"/>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US"/>
              <a:t>3. Từ khóa extends đối với parameter type</a:t>
            </a:r>
            <a:endParaRPr/>
          </a:p>
        </p:txBody>
      </p:sp>
      <p:sp>
        <p:nvSpPr>
          <p:cNvPr id="242" name="Google Shape;242;g23d3db7eaa8_0_50"/>
          <p:cNvSpPr/>
          <p:nvPr/>
        </p:nvSpPr>
        <p:spPr>
          <a:xfrm>
            <a:off x="2385000" y="2545050"/>
            <a:ext cx="7422000" cy="17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Arial"/>
                <a:ea typeface="Arial"/>
                <a:cs typeface="Arial"/>
                <a:sym typeface="Arial"/>
              </a:rPr>
              <a:t>function </a:t>
            </a:r>
            <a:r>
              <a:rPr lang="en-US" sz="2600" b="0" i="0" u="none" strike="noStrike" cap="none">
                <a:solidFill>
                  <a:srgbClr val="000000"/>
                </a:solidFill>
                <a:latin typeface="Arial"/>
                <a:ea typeface="Arial"/>
                <a:cs typeface="Arial"/>
                <a:sym typeface="Arial"/>
              </a:rPr>
              <a:t>fn&lt;</a:t>
            </a:r>
            <a:r>
              <a:rPr lang="en-US" sz="2600" b="1" i="0" u="none" strike="noStrike" cap="none">
                <a:solidFill>
                  <a:srgbClr val="000000"/>
                </a:solidFill>
                <a:latin typeface="Arial"/>
                <a:ea typeface="Arial"/>
                <a:cs typeface="Arial"/>
                <a:sym typeface="Arial"/>
              </a:rPr>
              <a:t>T</a:t>
            </a:r>
            <a:r>
              <a:rPr lang="en-US" sz="2600" b="0" i="0" u="none" strike="noStrike" cap="none">
                <a:solidFill>
                  <a:srgbClr val="000000"/>
                </a:solidFill>
                <a:latin typeface="Arial"/>
                <a:ea typeface="Arial"/>
                <a:cs typeface="Arial"/>
                <a:sym typeface="Arial"/>
              </a:rPr>
              <a:t>, </a:t>
            </a:r>
            <a:r>
              <a:rPr lang="en-US" sz="2600" b="1" i="0" u="none" strike="noStrike" cap="none">
                <a:solidFill>
                  <a:srgbClr val="000000"/>
                </a:solidFill>
                <a:latin typeface="Arial"/>
                <a:ea typeface="Arial"/>
                <a:cs typeface="Arial"/>
                <a:sym typeface="Arial"/>
              </a:rPr>
              <a:t>U</a:t>
            </a:r>
            <a:r>
              <a:rPr lang="en-US" sz="2600" b="0" i="0" u="none" strike="noStrike" cap="none">
                <a:solidFill>
                  <a:srgbClr val="000000"/>
                </a:solidFill>
                <a:latin typeface="Arial"/>
                <a:ea typeface="Arial"/>
                <a:cs typeface="Arial"/>
                <a:sym typeface="Arial"/>
              </a:rPr>
              <a:t>&gt;(param1: </a:t>
            </a:r>
            <a:r>
              <a:rPr lang="en-US" sz="2600" b="1" i="0" u="none" strike="noStrike" cap="none">
                <a:solidFill>
                  <a:srgbClr val="000000"/>
                </a:solidFill>
                <a:latin typeface="Arial"/>
                <a:ea typeface="Arial"/>
                <a:cs typeface="Arial"/>
                <a:sym typeface="Arial"/>
              </a:rPr>
              <a:t>T</a:t>
            </a:r>
            <a:r>
              <a:rPr lang="en-US" sz="2600" b="0" i="0" u="none" strike="noStrike" cap="none">
                <a:solidFill>
                  <a:srgbClr val="000000"/>
                </a:solidFill>
                <a:latin typeface="Arial"/>
                <a:ea typeface="Arial"/>
                <a:cs typeface="Arial"/>
                <a:sym typeface="Arial"/>
              </a:rPr>
              <a:t>, param2: </a:t>
            </a:r>
            <a:r>
              <a:rPr lang="en-US" sz="2600" b="1" i="0" u="none" strike="noStrike" cap="none">
                <a:solidFill>
                  <a:srgbClr val="000000"/>
                </a:solidFill>
                <a:latin typeface="Arial"/>
                <a:ea typeface="Arial"/>
                <a:cs typeface="Arial"/>
                <a:sym typeface="Arial"/>
              </a:rPr>
              <a:t>U</a:t>
            </a:r>
            <a:r>
              <a:rPr lang="en-US" sz="2600" b="0" i="0" u="none" strike="noStrike" cap="none">
                <a:solidFill>
                  <a:srgbClr val="000000"/>
                </a:solidFill>
                <a:latin typeface="Arial"/>
                <a:ea typeface="Arial"/>
                <a:cs typeface="Arial"/>
                <a:sym typeface="Arial"/>
              </a:rPr>
              <a:t>){//logic}</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3d3db7eaa8_0_58"/>
          <p:cNvSpPr txBox="1">
            <a:spLocks noGrp="1"/>
          </p:cNvSpPr>
          <p:nvPr>
            <p:ph type="body" idx="1"/>
          </p:nvPr>
        </p:nvSpPr>
        <p:spPr>
          <a:xfrm>
            <a:off x="838200" y="1454750"/>
            <a:ext cx="10808100" cy="4723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000"/>
              </a:spcBef>
              <a:spcAft>
                <a:spcPts val="0"/>
              </a:spcAft>
              <a:buSzPts val="2560"/>
              <a:buNone/>
            </a:pPr>
            <a:r>
              <a:rPr lang="en-US" sz="1800" b="1">
                <a:latin typeface="Roboto"/>
                <a:ea typeface="Roboto"/>
                <a:cs typeface="Roboto"/>
                <a:sym typeface="Roboto"/>
              </a:rPr>
              <a:t>Ví dụ:</a:t>
            </a: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sz="1900">
              <a:latin typeface="Roboto"/>
              <a:ea typeface="Roboto"/>
              <a:cs typeface="Roboto"/>
              <a:sym typeface="Roboto"/>
            </a:endParaRPr>
          </a:p>
          <a:p>
            <a:pPr marL="0" lvl="0" indent="0" algn="l" rtl="0">
              <a:lnSpc>
                <a:spcPct val="115000"/>
              </a:lnSpc>
              <a:spcBef>
                <a:spcPts val="1000"/>
              </a:spcBef>
              <a:spcAft>
                <a:spcPts val="0"/>
              </a:spcAft>
              <a:buSzPts val="2560"/>
              <a:buNone/>
            </a:pPr>
            <a:endParaRPr sz="1800" b="1">
              <a:latin typeface="Roboto"/>
              <a:ea typeface="Roboto"/>
              <a:cs typeface="Roboto"/>
              <a:sym typeface="Roboto"/>
            </a:endParaRPr>
          </a:p>
          <a:p>
            <a:pPr marL="0" lvl="0" indent="0" algn="l" rtl="0">
              <a:lnSpc>
                <a:spcPct val="115000"/>
              </a:lnSpc>
              <a:spcBef>
                <a:spcPts val="1000"/>
              </a:spcBef>
              <a:spcAft>
                <a:spcPts val="0"/>
              </a:spcAft>
              <a:buSzPts val="2560"/>
              <a:buNone/>
            </a:pPr>
            <a:endParaRPr/>
          </a:p>
        </p:txBody>
      </p:sp>
      <p:sp>
        <p:nvSpPr>
          <p:cNvPr id="249" name="Google Shape;249;g23d3db7eaa8_0_58"/>
          <p:cNvSpPr txBox="1">
            <a:spLocks noGrp="1"/>
          </p:cNvSpPr>
          <p:nvPr>
            <p:ph type="title"/>
          </p:nvPr>
        </p:nvSpPr>
        <p:spPr>
          <a:xfrm>
            <a:off x="838200" y="509145"/>
            <a:ext cx="8463600" cy="94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3. Từ khóa extends đối với parameter type</a:t>
            </a:r>
            <a:endParaRPr/>
          </a:p>
        </p:txBody>
      </p:sp>
      <p:pic>
        <p:nvPicPr>
          <p:cNvPr id="250" name="Google Shape;250;g23d3db7eaa8_0_58"/>
          <p:cNvPicPr preferRelativeResize="0"/>
          <p:nvPr/>
        </p:nvPicPr>
        <p:blipFill rotWithShape="1">
          <a:blip r:embed="rId3">
            <a:alphaModFix/>
          </a:blip>
          <a:srcRect/>
          <a:stretch/>
        </p:blipFill>
        <p:spPr>
          <a:xfrm>
            <a:off x="1697025" y="2656500"/>
            <a:ext cx="8572500" cy="18192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93</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Montserrat ExtraBold</vt:lpstr>
      <vt:lpstr>Arial</vt:lpstr>
      <vt:lpstr>Montserrat Medium</vt:lpstr>
      <vt:lpstr>Montserrat</vt:lpstr>
      <vt:lpstr>Calibri</vt:lpstr>
      <vt:lpstr>Montserrat Black</vt:lpstr>
      <vt:lpstr>Roboto</vt:lpstr>
      <vt:lpstr>Courier New</vt:lpstr>
      <vt:lpstr>Trebuchet MS</vt:lpstr>
      <vt:lpstr>Office Theme</vt:lpstr>
      <vt:lpstr>Kiểu dữ liệu Generics trong Typescript</vt:lpstr>
      <vt:lpstr> NỘI DUNG</vt:lpstr>
      <vt:lpstr>1. Khái quát về kiểu dữ liệu Generics </vt:lpstr>
      <vt:lpstr>1. Khái quát về kiểu dữ liệu Generics </vt:lpstr>
      <vt:lpstr>1. Khái quát về kiểu dữ liệu Generics </vt:lpstr>
      <vt:lpstr>2. Generic function trong Typescript</vt:lpstr>
      <vt:lpstr>2. Generic function trong Typescript</vt:lpstr>
      <vt:lpstr>3. Từ khóa extends đối với parameter type</vt:lpstr>
      <vt:lpstr>3. Từ khóa extends đối với parameter type</vt:lpstr>
      <vt:lpstr>3. Từ khóa extends đối với parameter type</vt:lpstr>
      <vt:lpstr>3. Từ khóa extends đối với parameter type</vt:lpstr>
      <vt:lpstr>3. Từ khóa extends đối với parameter type</vt:lpstr>
      <vt:lpstr>3. Từ khóa extends đối với parameter type</vt:lpstr>
      <vt:lpstr>3. Từ khóa extends đối với parameter type</vt:lpstr>
      <vt:lpstr>3. Từ khóa extends đối với parameter type</vt:lpstr>
      <vt:lpstr>3. Từ khóa extends đối với parameter type</vt:lpstr>
      <vt:lpstr>3. Từ khóa extends đối với parameter type </vt:lpstr>
      <vt:lpstr>4. Generic class trong Typescript</vt:lpstr>
      <vt:lpstr>4. Generic class trong Typescript</vt:lpstr>
      <vt:lpstr>4. Generic class trong Typescript</vt:lpstr>
      <vt:lpstr> TỔNG KẾT</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Kiểu dữ liệu Generics trong Typescript</dc:title>
  <cp:lastModifiedBy>Admin</cp:lastModifiedBy>
  <cp:revision>1</cp:revision>
  <dcterms:modified xsi:type="dcterms:W3CDTF">2024-05-29T09:56:27Z</dcterms:modified>
</cp:coreProperties>
</file>