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Montserrat Black"/>
      <p:bold r:id="rId27"/>
      <p:boldItalic r:id="rId28"/>
    </p:embeddedFont>
    <p:embeddedFont>
      <p:font typeface="Montserrat Medium"/>
      <p:regular r:id="rId29"/>
      <p:bold r:id="rId30"/>
      <p:italic r:id="rId31"/>
      <p:boldItalic r:id="rId32"/>
    </p:embeddedFont>
    <p:embeddedFont>
      <p:font typeface="Montserrat ExtraBold"/>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qKbI1lCcqFa8AFLy26vBEZcwb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Black-boldItalic.fntdata"/><Relationship Id="rId27" Type="http://schemas.openxmlformats.org/officeDocument/2006/relationships/font" Target="fonts/MontserratBlac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7.xml"/><Relationship Id="rId33" Type="http://schemas.openxmlformats.org/officeDocument/2006/relationships/font" Target="fonts/MontserratExtraBold-bold.fntdata"/><Relationship Id="rId10" Type="http://schemas.openxmlformats.org/officeDocument/2006/relationships/slide" Target="slides/slide6.xml"/><Relationship Id="rId32" Type="http://schemas.openxmlformats.org/officeDocument/2006/relationships/font" Target="fonts/MontserratMedium-boldItalic.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MontserratExtraBol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2990753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b29907536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2b29907536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29907536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2b29907536c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2b29907536c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b29907536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b29907536c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2b29907536c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6e4459f04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1b6e4459f0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d4fe5908c_3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bd4fe5908c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6e4459f04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b6e4459f0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6e4459f04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1b6e4459f04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19b629d5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1c19b629d5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6e4459f0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1b6e4459f0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45" name="Google Shape;45;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 name="Google Shape;47;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6.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odejs.org/en" TargetMode="External"/><Relationship Id="rId4" Type="http://schemas.openxmlformats.org/officeDocument/2006/relationships/image" Target="../media/image41.png"/><Relationship Id="rId5"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8.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ReactJS overview</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2.0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01:</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b29907536c_0_0"/>
          <p:cNvSpPr txBox="1"/>
          <p:nvPr>
            <p:ph idx="1" type="body"/>
          </p:nvPr>
        </p:nvSpPr>
        <p:spPr>
          <a:xfrm>
            <a:off x="771500" y="1310750"/>
            <a:ext cx="10308600" cy="50601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Char char="●"/>
            </a:pPr>
            <a:r>
              <a:rPr lang="en-US" sz="1800"/>
              <a:t>Component</a:t>
            </a:r>
            <a:r>
              <a:rPr lang="en-US" sz="1800">
                <a:solidFill>
                  <a:srgbClr val="374151"/>
                </a:solidFill>
              </a:rPr>
              <a:t> là một phần độc lập của giao diện người dùng, có thể được tái sử dụng và quản lý một cách dễ dàng. </a:t>
            </a:r>
            <a:endParaRPr sz="1800">
              <a:solidFill>
                <a:srgbClr val="374151"/>
              </a:solidFill>
            </a:endParaRPr>
          </a:p>
          <a:p>
            <a:pPr indent="-342900" lvl="0" marL="457200" rtl="0" algn="l">
              <a:lnSpc>
                <a:spcPct val="150000"/>
              </a:lnSpc>
              <a:spcBef>
                <a:spcPts val="0"/>
              </a:spcBef>
              <a:spcAft>
                <a:spcPts val="0"/>
              </a:spcAft>
              <a:buClr>
                <a:schemeClr val="dk1"/>
              </a:buClr>
              <a:buSzPts val="1800"/>
              <a:buChar char="●"/>
            </a:pPr>
            <a:r>
              <a:rPr lang="en-US" sz="1800">
                <a:solidFill>
                  <a:srgbClr val="374151"/>
                </a:solidFill>
              </a:rPr>
              <a:t>Components giúp chia UI thành các phần nhỏ hơn để quản lý.</a:t>
            </a:r>
            <a:endParaRPr sz="1800">
              <a:solidFill>
                <a:srgbClr val="374151"/>
              </a:solidFill>
            </a:endParaRPr>
          </a:p>
          <a:p>
            <a:pPr indent="-342900" lvl="0" marL="457200" rtl="0" algn="l">
              <a:lnSpc>
                <a:spcPct val="150000"/>
              </a:lnSpc>
              <a:spcBef>
                <a:spcPts val="0"/>
              </a:spcBef>
              <a:spcAft>
                <a:spcPts val="0"/>
              </a:spcAft>
              <a:buClr>
                <a:schemeClr val="dk1"/>
              </a:buClr>
              <a:buSzPts val="1800"/>
              <a:buFont typeface="Montserrat"/>
              <a:buChar char="●"/>
            </a:pPr>
            <a:r>
              <a:rPr lang="en-US" sz="1800">
                <a:solidFill>
                  <a:srgbClr val="374151"/>
                </a:solidFill>
              </a:rPr>
              <a:t>React components có thể được chia thành hai loại:</a:t>
            </a:r>
            <a:endParaRPr sz="1200">
              <a:solidFill>
                <a:srgbClr val="374151"/>
              </a:solidFill>
              <a:latin typeface="Roboto"/>
              <a:ea typeface="Roboto"/>
              <a:cs typeface="Roboto"/>
              <a:sym typeface="Roboto"/>
            </a:endParaRPr>
          </a:p>
        </p:txBody>
      </p:sp>
      <p:sp>
        <p:nvSpPr>
          <p:cNvPr id="245" name="Google Shape;245;g2b29907536c_0_0"/>
          <p:cNvSpPr txBox="1"/>
          <p:nvPr>
            <p:ph type="title"/>
          </p:nvPr>
        </p:nvSpPr>
        <p:spPr>
          <a:xfrm>
            <a:off x="838200" y="614750"/>
            <a:ext cx="8463600" cy="69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7. Component trong ReactJS - 1</a:t>
            </a:r>
            <a:endParaRPr/>
          </a:p>
        </p:txBody>
      </p:sp>
      <p:pic>
        <p:nvPicPr>
          <p:cNvPr id="246" name="Google Shape;246;g2b29907536c_0_0"/>
          <p:cNvPicPr preferRelativeResize="0"/>
          <p:nvPr/>
        </p:nvPicPr>
        <p:blipFill rotWithShape="1">
          <a:blip r:embed="rId3">
            <a:alphaModFix/>
          </a:blip>
          <a:srcRect b="0" l="0" r="0" t="0"/>
          <a:stretch/>
        </p:blipFill>
        <p:spPr>
          <a:xfrm>
            <a:off x="1199700" y="3345963"/>
            <a:ext cx="4492950" cy="2671500"/>
          </a:xfrm>
          <a:prstGeom prst="rect">
            <a:avLst/>
          </a:prstGeom>
          <a:noFill/>
          <a:ln>
            <a:noFill/>
          </a:ln>
        </p:spPr>
      </p:pic>
      <p:pic>
        <p:nvPicPr>
          <p:cNvPr id="247" name="Google Shape;247;g2b29907536c_0_0"/>
          <p:cNvPicPr preferRelativeResize="0"/>
          <p:nvPr/>
        </p:nvPicPr>
        <p:blipFill rotWithShape="1">
          <a:blip r:embed="rId4">
            <a:alphaModFix/>
          </a:blip>
          <a:srcRect b="0" l="0" r="0" t="0"/>
          <a:stretch/>
        </p:blipFill>
        <p:spPr>
          <a:xfrm>
            <a:off x="6269125" y="2992575"/>
            <a:ext cx="4593662" cy="3378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b29907536c_0_13"/>
          <p:cNvSpPr txBox="1"/>
          <p:nvPr>
            <p:ph idx="1" type="body"/>
          </p:nvPr>
        </p:nvSpPr>
        <p:spPr>
          <a:xfrm>
            <a:off x="838200" y="1339750"/>
            <a:ext cx="5935800" cy="405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560"/>
              <a:buNone/>
            </a:pPr>
            <a:r>
              <a:rPr b="1" lang="en-US" sz="2000"/>
              <a:t>Quy tắc đặt tên Component trong ReactJS</a:t>
            </a:r>
            <a:endParaRPr b="1" sz="2000"/>
          </a:p>
        </p:txBody>
      </p:sp>
      <p:sp>
        <p:nvSpPr>
          <p:cNvPr id="254" name="Google Shape;254;g2b29907536c_0_13"/>
          <p:cNvSpPr txBox="1"/>
          <p:nvPr>
            <p:ph idx="2" type="body"/>
          </p:nvPr>
        </p:nvSpPr>
        <p:spPr>
          <a:xfrm>
            <a:off x="838200" y="1948650"/>
            <a:ext cx="10611300" cy="4291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solidFill>
                  <a:srgbClr val="374151"/>
                </a:solidFill>
              </a:rPr>
              <a:t>Tên của một component nên được viết bằng chữ cái in hoa ở đầu mỗi từ - Hay còn gọi là PascalCase. Ví dụ: Header, Main, Footer,...</a:t>
            </a:r>
            <a:endParaRPr sz="1800">
              <a:solidFill>
                <a:srgbClr val="374151"/>
              </a:solidFill>
            </a:endParaRPr>
          </a:p>
          <a:p>
            <a:pPr indent="-342900" lvl="0" marL="457200" rtl="0" algn="l">
              <a:lnSpc>
                <a:spcPct val="150000"/>
              </a:lnSpc>
              <a:spcBef>
                <a:spcPts val="0"/>
              </a:spcBef>
              <a:spcAft>
                <a:spcPts val="0"/>
              </a:spcAft>
              <a:buClr>
                <a:schemeClr val="dk1"/>
              </a:buClr>
              <a:buSzPts val="1800"/>
              <a:buFont typeface="Montserrat"/>
              <a:buChar char="●"/>
            </a:pPr>
            <a:r>
              <a:rPr lang="en-US" sz="1800">
                <a:solidFill>
                  <a:srgbClr val="374151"/>
                </a:solidFill>
              </a:rPr>
              <a:t>Đặt tên của component dựa trên chức năng hoặc mục đích của nó. Tên nên miêu tả rõ ràng về nhiệm vụ mà component thực hiện. Ví dụ: CartUser, Login, Register,…</a:t>
            </a:r>
            <a:endParaRPr sz="1800">
              <a:solidFill>
                <a:srgbClr val="374151"/>
              </a:solidFill>
            </a:endParaRPr>
          </a:p>
          <a:p>
            <a:pPr indent="-342900" lvl="0" marL="457200" rtl="0" algn="l">
              <a:lnSpc>
                <a:spcPct val="150000"/>
              </a:lnSpc>
              <a:spcBef>
                <a:spcPts val="0"/>
              </a:spcBef>
              <a:spcAft>
                <a:spcPts val="0"/>
              </a:spcAft>
              <a:buClr>
                <a:schemeClr val="dk1"/>
              </a:buClr>
              <a:buSzPts val="1800"/>
              <a:buFont typeface="Montserrat"/>
              <a:buChar char="●"/>
            </a:pPr>
            <a:r>
              <a:rPr lang="en-US" sz="1800">
                <a:solidFill>
                  <a:srgbClr val="374151"/>
                </a:solidFill>
              </a:rPr>
              <a:t>Tránh việc sử dụng tên quá ngắn hoặc không mô tả đúng chức năng của component. Ví dụ: Thay vì đặt là UP thì nên đặt là UserProfile</a:t>
            </a:r>
            <a:endParaRPr sz="1800">
              <a:solidFill>
                <a:srgbClr val="374151"/>
              </a:solidFill>
            </a:endParaRPr>
          </a:p>
          <a:p>
            <a:pPr indent="-342900" lvl="0" marL="457200" rtl="0" algn="l">
              <a:lnSpc>
                <a:spcPct val="150000"/>
              </a:lnSpc>
              <a:spcBef>
                <a:spcPts val="0"/>
              </a:spcBef>
              <a:spcAft>
                <a:spcPts val="0"/>
              </a:spcAft>
              <a:buClr>
                <a:schemeClr val="dk1"/>
              </a:buClr>
              <a:buSzPts val="1800"/>
              <a:buFont typeface="Montserrat"/>
              <a:buChar char="●"/>
            </a:pPr>
            <a:r>
              <a:rPr lang="en-US" sz="1800">
                <a:solidFill>
                  <a:srgbClr val="374151"/>
                </a:solidFill>
              </a:rPr>
              <a:t>Nếu component chỉ thực hiện một chức năng cụ thể, hãy đặt tên dạng hữu ích để làm cho code dễ đọc hơn. Ví dụ: Navbar, Main, Footer</a:t>
            </a:r>
            <a:endParaRPr sz="1800">
              <a:solidFill>
                <a:srgbClr val="374151"/>
              </a:solidFill>
            </a:endParaRPr>
          </a:p>
          <a:p>
            <a:pPr indent="-342900" lvl="0" marL="457200" rtl="0" algn="l">
              <a:lnSpc>
                <a:spcPct val="150000"/>
              </a:lnSpc>
              <a:spcBef>
                <a:spcPts val="0"/>
              </a:spcBef>
              <a:spcAft>
                <a:spcPts val="0"/>
              </a:spcAft>
              <a:buClr>
                <a:srgbClr val="374151"/>
              </a:buClr>
              <a:buSzPts val="1800"/>
              <a:buChar char="●"/>
            </a:pPr>
            <a:r>
              <a:rPr lang="en-US" sz="1800">
                <a:solidFill>
                  <a:srgbClr val="374151"/>
                </a:solidFill>
              </a:rPr>
              <a:t>Nên đặt tên Component có đuôi kết thúc bằng </a:t>
            </a:r>
            <a:r>
              <a:rPr b="1" lang="en-US" sz="1800">
                <a:solidFill>
                  <a:srgbClr val="374151"/>
                </a:solidFill>
              </a:rPr>
              <a:t>.jsx</a:t>
            </a:r>
            <a:r>
              <a:rPr lang="en-US" sz="1800">
                <a:solidFill>
                  <a:srgbClr val="374151"/>
                </a:solidFill>
              </a:rPr>
              <a:t> thay vì </a:t>
            </a:r>
            <a:r>
              <a:rPr b="1" lang="en-US" sz="1800">
                <a:solidFill>
                  <a:srgbClr val="374151"/>
                </a:solidFill>
              </a:rPr>
              <a:t>.js</a:t>
            </a:r>
            <a:r>
              <a:rPr lang="en-US" sz="1800">
                <a:solidFill>
                  <a:srgbClr val="374151"/>
                </a:solidFill>
              </a:rPr>
              <a:t>. Bởi file </a:t>
            </a:r>
            <a:r>
              <a:rPr b="1" lang="en-US" sz="1800">
                <a:solidFill>
                  <a:srgbClr val="374151"/>
                </a:solidFill>
              </a:rPr>
              <a:t>.jsx</a:t>
            </a:r>
            <a:r>
              <a:rPr lang="en-US" sz="1800">
                <a:solidFill>
                  <a:srgbClr val="374151"/>
                </a:solidFill>
              </a:rPr>
              <a:t> sẽ hỗ trợ tốt hơn về việc phát triển các thành phần HTML</a:t>
            </a:r>
            <a:endParaRPr sz="1800">
              <a:solidFill>
                <a:srgbClr val="374151"/>
              </a:solidFill>
            </a:endParaRPr>
          </a:p>
        </p:txBody>
      </p:sp>
      <p:sp>
        <p:nvSpPr>
          <p:cNvPr id="255" name="Google Shape;255;g2b29907536c_0_13"/>
          <p:cNvSpPr txBox="1"/>
          <p:nvPr>
            <p:ph type="title"/>
          </p:nvPr>
        </p:nvSpPr>
        <p:spPr>
          <a:xfrm>
            <a:off x="838200" y="643750"/>
            <a:ext cx="8463600" cy="69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7. Component trong ReactJS - 1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b29907536c_0_24"/>
          <p:cNvSpPr txBox="1"/>
          <p:nvPr>
            <p:ph idx="1" type="body"/>
          </p:nvPr>
        </p:nvSpPr>
        <p:spPr>
          <a:xfrm>
            <a:off x="780200" y="1310750"/>
            <a:ext cx="8907900" cy="420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560"/>
              <a:buNone/>
            </a:pPr>
            <a:r>
              <a:rPr b="1" lang="en-US" sz="2000">
                <a:latin typeface="Montserrat ExtraBold"/>
                <a:ea typeface="Montserrat ExtraBold"/>
                <a:cs typeface="Montserrat ExtraBold"/>
                <a:sym typeface="Montserrat ExtraBold"/>
              </a:rPr>
              <a:t>Cấu trúc thư mục của một dự án ReactJS</a:t>
            </a:r>
            <a:endParaRPr sz="2000"/>
          </a:p>
        </p:txBody>
      </p:sp>
      <p:sp>
        <p:nvSpPr>
          <p:cNvPr id="262" name="Google Shape;262;g2b29907536c_0_24"/>
          <p:cNvSpPr txBox="1"/>
          <p:nvPr>
            <p:ph idx="2" type="body"/>
          </p:nvPr>
        </p:nvSpPr>
        <p:spPr>
          <a:xfrm>
            <a:off x="4280100" y="1847175"/>
            <a:ext cx="7539600" cy="4146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src: Thư mục chứa các tài nguyên của ứng dụng</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assets: folder chứa các thành phần về hình ảnh, font chữ,,...</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components: Nơi chứa các components dùng chung cho dự án: Button, Input, Combobox,...</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features: Thư mục chứa các tính năng của ứng dụng như Đăng nhập, Đăng ký,...</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pages: Thư mục chứa các trang hoặc các màn hình của ứng dụng</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utils: Thư mục chứa các hàm dùng chung cho toàn bộ dự án</a:t>
            </a:r>
            <a:endParaRPr sz="1800"/>
          </a:p>
        </p:txBody>
      </p:sp>
      <p:sp>
        <p:nvSpPr>
          <p:cNvPr id="263" name="Google Shape;263;g2b29907536c_0_24"/>
          <p:cNvSpPr txBox="1"/>
          <p:nvPr>
            <p:ph type="title"/>
          </p:nvPr>
        </p:nvSpPr>
        <p:spPr>
          <a:xfrm>
            <a:off x="838200" y="509149"/>
            <a:ext cx="8463600" cy="80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7. Component trong ReactJS - 3</a:t>
            </a:r>
            <a:endParaRPr/>
          </a:p>
        </p:txBody>
      </p:sp>
      <p:pic>
        <p:nvPicPr>
          <p:cNvPr id="264" name="Google Shape;264;g2b29907536c_0_24"/>
          <p:cNvPicPr preferRelativeResize="0"/>
          <p:nvPr/>
        </p:nvPicPr>
        <p:blipFill rotWithShape="1">
          <a:blip r:embed="rId3">
            <a:alphaModFix/>
          </a:blip>
          <a:srcRect b="0" l="0" r="0" t="0"/>
          <a:stretch/>
        </p:blipFill>
        <p:spPr>
          <a:xfrm>
            <a:off x="938100" y="1847175"/>
            <a:ext cx="3248987" cy="355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270" name="Google Shape;270;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271" name="Google Shape;271;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Char char="❏"/>
            </a:pPr>
            <a:r>
              <a:rPr lang="en-US" sz="2400">
                <a:solidFill>
                  <a:srgbClr val="333333"/>
                </a:solidFill>
              </a:rPr>
              <a:t>Giới thiệu về ReactJS </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Đặc điểm, so sánh với các framework JS khác</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One-way data binding - Luồng dữ liệu 1 chiều</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Kiến trúc tổng quan và các thành phần cơ bản của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Cài đặt môi trường phát triển ReactJS </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Xây dựng một ứng dụng React cơ bản</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Component và cấu trúc thư mục trong ReactJS</a:t>
            </a:r>
            <a:endParaRPr sz="2400">
              <a:solidFill>
                <a:srgbClr val="33333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277" name="Google Shape;277;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chemeClr val="dk1"/>
              </a:buClr>
              <a:buSzPts val="2400"/>
              <a:buAutoNum type="arabicPeriod"/>
            </a:pPr>
            <a:r>
              <a:rPr lang="en-US" sz="2400">
                <a:solidFill>
                  <a:schemeClr val="dk1"/>
                </a:solidFill>
              </a:rPr>
              <a:t>Tổng quan về ReactJS</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US" sz="2400">
                <a:solidFill>
                  <a:schemeClr val="dk1"/>
                </a:solidFill>
              </a:rPr>
              <a:t>Đặc điểm, so sánh với các Framework JS khác </a:t>
            </a:r>
            <a:endParaRPr sz="2400">
              <a:solidFill>
                <a:schemeClr val="dk1"/>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One-way data binding - Ràng buộc dữ liệu một chiều </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Kiến thức và các thành phần trong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Cài đặt môi trường phát triển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Xây dựng ứng dụng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Component trong ReactJS</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bac9ab7f9_1_87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Tổng quan về ReactJS</a:t>
            </a:r>
            <a:endParaRPr/>
          </a:p>
        </p:txBody>
      </p:sp>
      <p:sp>
        <p:nvSpPr>
          <p:cNvPr id="192" name="Google Shape;192;g11bac9ab7f9_1_876"/>
          <p:cNvSpPr txBox="1"/>
          <p:nvPr/>
        </p:nvSpPr>
        <p:spPr>
          <a:xfrm>
            <a:off x="771475" y="1454750"/>
            <a:ext cx="6571800" cy="38289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ReactJS là một thư viện JavaScript mã nguồn mở được phát triển bởi Facebook, ra mắt vào năm 2013 với mục đích để xây dựng giao diện người dùng. </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Nó được sử dụng rộng rãi để xây dựng các trang web SPA (Single Page Application) và các ứng dụng trên nền tảng di động. </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Nó rất dễ sử dụng và cho phép người dùng có thể tạo các component UI có thể tái sử dụng.</a:t>
            </a:r>
            <a:endParaRPr b="0" i="0" sz="1800" u="none" cap="none" strike="noStrike">
              <a:solidFill>
                <a:srgbClr val="000000"/>
              </a:solidFill>
              <a:latin typeface="Montserrat"/>
              <a:ea typeface="Montserrat"/>
              <a:cs typeface="Montserrat"/>
              <a:sym typeface="Montserrat"/>
            </a:endParaRPr>
          </a:p>
        </p:txBody>
      </p:sp>
      <p:pic>
        <p:nvPicPr>
          <p:cNvPr id="193" name="Google Shape;193;g11bac9ab7f9_1_876"/>
          <p:cNvPicPr preferRelativeResize="0"/>
          <p:nvPr/>
        </p:nvPicPr>
        <p:blipFill rotWithShape="1">
          <a:blip r:embed="rId3">
            <a:alphaModFix/>
          </a:blip>
          <a:srcRect b="0" l="0" r="0" t="0"/>
          <a:stretch/>
        </p:blipFill>
        <p:spPr>
          <a:xfrm>
            <a:off x="7534312" y="2337900"/>
            <a:ext cx="3879483" cy="218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b6e4459f04_0_1"/>
          <p:cNvSpPr txBox="1"/>
          <p:nvPr>
            <p:ph type="title"/>
          </p:nvPr>
        </p:nvSpPr>
        <p:spPr>
          <a:xfrm>
            <a:off x="838200" y="509150"/>
            <a:ext cx="9344700" cy="90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Đặc điểm, so sánh với các framework JS khác</a:t>
            </a:r>
            <a:endParaRPr/>
          </a:p>
        </p:txBody>
      </p:sp>
      <p:sp>
        <p:nvSpPr>
          <p:cNvPr id="199" name="Google Shape;199;g1b6e4459f04_0_1"/>
          <p:cNvSpPr txBox="1"/>
          <p:nvPr/>
        </p:nvSpPr>
        <p:spPr>
          <a:xfrm>
            <a:off x="838200" y="1916450"/>
            <a:ext cx="105756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Có tính khai báo (declarative)</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Cách thức sử dụng rất đơn giản</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Công nghệ phần mềm được tạo ra dựa trên component</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Hỗ trợ phía máy chủ</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Có thể mở rộng</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Nhanh</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Dễ học</a:t>
            </a:r>
            <a:endParaRPr b="0" i="0" sz="1800" u="none" cap="none" strike="noStrike">
              <a:solidFill>
                <a:schemeClr val="dk1"/>
              </a:solidFill>
              <a:latin typeface="Montserrat"/>
              <a:ea typeface="Montserrat"/>
              <a:cs typeface="Montserrat"/>
              <a:sym typeface="Montserrat"/>
            </a:endParaRPr>
          </a:p>
        </p:txBody>
      </p:sp>
      <p:sp>
        <p:nvSpPr>
          <p:cNvPr id="200" name="Google Shape;200;g1b6e4459f04_0_1"/>
          <p:cNvSpPr txBox="1"/>
          <p:nvPr/>
        </p:nvSpPr>
        <p:spPr>
          <a:xfrm>
            <a:off x="742500" y="1339700"/>
            <a:ext cx="10671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Montserrat"/>
                <a:ea typeface="Montserrat"/>
                <a:cs typeface="Montserrat"/>
                <a:sym typeface="Montserrat"/>
              </a:rPr>
              <a:t>React có gồm một số đặc tính nổi bật như sau:</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bd4fe5908c_3_3"/>
          <p:cNvSpPr txBox="1"/>
          <p:nvPr>
            <p:ph type="title"/>
          </p:nvPr>
        </p:nvSpPr>
        <p:spPr>
          <a:xfrm>
            <a:off x="838200" y="509150"/>
            <a:ext cx="93447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Đặc điểm, so sánh với các framework JS khác</a:t>
            </a:r>
            <a:endParaRPr/>
          </a:p>
        </p:txBody>
      </p:sp>
      <p:sp>
        <p:nvSpPr>
          <p:cNvPr id="206" name="Google Shape;206;g1bd4fe5908c_3_3"/>
          <p:cNvSpPr txBox="1"/>
          <p:nvPr/>
        </p:nvSpPr>
        <p:spPr>
          <a:xfrm>
            <a:off x="742500" y="1978425"/>
            <a:ext cx="10792200" cy="4146000"/>
          </a:xfrm>
          <a:prstGeom prst="rect">
            <a:avLst/>
          </a:prstGeom>
          <a:noFill/>
          <a:ln>
            <a:noFill/>
          </a:ln>
        </p:spPr>
        <p:txBody>
          <a:bodyPr anchorCtr="0" anchor="t" bIns="45700" lIns="91425" spcFirstLastPara="1" rIns="91425" wrap="square" tIns="45700">
            <a:normAutofit lnSpcReduction="20000"/>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React sử dụng toàn bộ đều là Component chứ không phải template</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Có input data tùy ý (được gọi là “props” - properties) và trả về các React elements HTML mô tả những gì sẽ hiển thị trên view thông qua hàm render().</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Một component là một thành phần độc lập tạo thành UI, có thuộc tính, trạng thái riêng biệt. Với các trạng thái/thuộc tính khác nhau, trong một component có thể chứa các component khác.</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Và mỗi khi dữ liệu được thay đổi, React sẽ tự động cập nhật và re-render lại Component.</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React chỉ thay đổi những gì thực sự cần thay đổi. Nó so sánh sự thay đổi giữa lần render này với lần render trước và tìm ra những thay đổi đã được thực hiện và chỉ cập nhật những gì thực sự thay đổi.</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React loại bỏ DOM, cung cấp một mô hình đơn giản với hiệu suất tốt hơn.</a:t>
            </a:r>
            <a:endParaRPr b="0" i="0" sz="1800" u="none" cap="none" strike="noStrike">
              <a:solidFill>
                <a:srgbClr val="000000"/>
              </a:solidFill>
              <a:latin typeface="Montserrat"/>
              <a:ea typeface="Montserrat"/>
              <a:cs typeface="Montserrat"/>
              <a:sym typeface="Montserrat"/>
            </a:endParaRPr>
          </a:p>
        </p:txBody>
      </p:sp>
      <p:sp>
        <p:nvSpPr>
          <p:cNvPr id="207" name="Google Shape;207;g1bd4fe5908c_3_3"/>
          <p:cNvSpPr txBox="1"/>
          <p:nvPr/>
        </p:nvSpPr>
        <p:spPr>
          <a:xfrm>
            <a:off x="742500" y="1383200"/>
            <a:ext cx="10671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US" sz="2000" u="none" cap="none" strike="noStrike">
                <a:solidFill>
                  <a:srgbClr val="000000"/>
                </a:solidFill>
                <a:latin typeface="Montserrat"/>
                <a:ea typeface="Montserrat"/>
                <a:cs typeface="Montserrat"/>
                <a:sym typeface="Montserrat"/>
              </a:rPr>
              <a:t>So sánh với các framework JS khác</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b6e4459f04_0_7"/>
          <p:cNvSpPr txBox="1"/>
          <p:nvPr/>
        </p:nvSpPr>
        <p:spPr>
          <a:xfrm>
            <a:off x="838200" y="1454750"/>
            <a:ext cx="7222800" cy="474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n-US" sz="1800" u="none" cap="none" strike="noStrike">
                <a:solidFill>
                  <a:schemeClr val="dk1"/>
                </a:solidFill>
                <a:latin typeface="Montserrat"/>
                <a:ea typeface="Montserrat"/>
                <a:cs typeface="Montserrat"/>
                <a:sym typeface="Montserrat"/>
              </a:rPr>
              <a:t>ReactJS sử dụng luồng (liên kết) dữ liệu một chiều</a:t>
            </a:r>
            <a:endParaRPr b="0" i="0" sz="1800" u="none" cap="none" strike="noStrike">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600"/>
              <a:buFont typeface="Arial"/>
              <a:buNone/>
            </a:pPr>
            <a:r>
              <a:rPr b="0" i="0" lang="en-US" sz="1800" u="none" cap="none" strike="noStrike">
                <a:solidFill>
                  <a:schemeClr val="dk1"/>
                </a:solidFill>
                <a:latin typeface="Montserrat"/>
                <a:ea typeface="Montserrat"/>
                <a:cs typeface="Montserrat"/>
                <a:sym typeface="Montserrat"/>
              </a:rPr>
              <a:t>Ưu điểm:</a:t>
            </a:r>
            <a:endParaRPr b="0" i="0" sz="1800" u="none" cap="none" strike="noStrike">
              <a:solidFill>
                <a:srgbClr val="374151"/>
              </a:solidFill>
              <a:latin typeface="Roboto"/>
              <a:ea typeface="Roboto"/>
              <a:cs typeface="Roboto"/>
              <a:sym typeface="Roboto"/>
            </a:endParaRPr>
          </a:p>
          <a:p>
            <a:pPr indent="-342900" lvl="0" marL="457200" marR="0" rtl="0" algn="l">
              <a:lnSpc>
                <a:spcPct val="150000"/>
              </a:lnSpc>
              <a:spcBef>
                <a:spcPts val="0"/>
              </a:spcBef>
              <a:spcAft>
                <a:spcPts val="0"/>
              </a:spcAft>
              <a:buClr>
                <a:srgbClr val="374151"/>
              </a:buClr>
              <a:buSzPts val="1800"/>
              <a:buFont typeface="Montserrat"/>
              <a:buChar char="●"/>
            </a:pPr>
            <a:r>
              <a:rPr b="0" i="0" lang="en-US" sz="1800" u="none" cap="none" strike="noStrike">
                <a:solidFill>
                  <a:srgbClr val="374151"/>
                </a:solidFill>
                <a:latin typeface="Montserrat"/>
                <a:ea typeface="Montserrat"/>
                <a:cs typeface="Montserrat"/>
                <a:sym typeface="Montserrat"/>
              </a:rPr>
              <a:t>One-way data binding có thể mang lại hiệu suất tốt hơn so với two-way data binding. </a:t>
            </a:r>
            <a:endParaRPr b="0" i="0" sz="1800" u="none" cap="none" strike="noStrike">
              <a:solidFill>
                <a:srgbClr val="374151"/>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374151"/>
              </a:buClr>
              <a:buSzPts val="1800"/>
              <a:buFont typeface="Montserrat"/>
              <a:buChar char="●"/>
            </a:pPr>
            <a:r>
              <a:rPr b="0" i="0" lang="en-US" sz="1800" u="none" cap="none" strike="noStrike">
                <a:solidFill>
                  <a:srgbClr val="374151"/>
                </a:solidFill>
                <a:latin typeface="Montserrat"/>
                <a:ea typeface="Montserrat"/>
                <a:cs typeface="Montserrat"/>
                <a:sym typeface="Montserrat"/>
              </a:rPr>
              <a:t>Dễ Hiểu và Dễ Theo Dõi:</a:t>
            </a:r>
            <a:endParaRPr b="0" i="0" sz="1800" u="none" cap="none" strike="noStrike">
              <a:solidFill>
                <a:srgbClr val="374151"/>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374151"/>
              </a:buClr>
              <a:buSzPts val="1800"/>
              <a:buFont typeface="Montserrat"/>
              <a:buChar char="●"/>
            </a:pPr>
            <a:r>
              <a:rPr b="0" i="0" lang="en-US" sz="1800" u="none" cap="none" strike="noStrike">
                <a:solidFill>
                  <a:srgbClr val="374151"/>
                </a:solidFill>
                <a:latin typeface="Montserrat"/>
                <a:ea typeface="Montserrat"/>
                <a:cs typeface="Montserrat"/>
                <a:sym typeface="Montserrat"/>
              </a:rPr>
              <a:t>Tránh Lặp Vô Tận (Infinite Loop)</a:t>
            </a:r>
            <a:endParaRPr b="0" i="0" sz="1800" u="none" cap="none" strike="noStrike">
              <a:solidFill>
                <a:srgbClr val="37415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374151"/>
                </a:solidFill>
                <a:latin typeface="Montserrat"/>
                <a:ea typeface="Montserrat"/>
                <a:cs typeface="Montserrat"/>
                <a:sym typeface="Montserrat"/>
              </a:rPr>
              <a:t>Nhược điểm:</a:t>
            </a:r>
            <a:endParaRPr b="0" i="0" sz="1800" u="none" cap="none" strike="noStrike">
              <a:solidFill>
                <a:srgbClr val="374151"/>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374151"/>
              </a:buClr>
              <a:buSzPts val="1800"/>
              <a:buFont typeface="Montserrat"/>
              <a:buChar char="●"/>
            </a:pPr>
            <a:r>
              <a:rPr b="0" i="0" lang="en-US" sz="1800" u="none" cap="none" strike="noStrike">
                <a:solidFill>
                  <a:srgbClr val="374151"/>
                </a:solidFill>
                <a:latin typeface="Montserrat"/>
                <a:ea typeface="Montserrat"/>
                <a:cs typeface="Montserrat"/>
                <a:sym typeface="Montserrat"/>
              </a:rPr>
              <a:t>Trong một số trường hợp, việc làm tương tác với giao diện người dùng có thể trở nên phức tạp hơn</a:t>
            </a:r>
            <a:endParaRPr b="0" i="0" sz="1800" u="none" cap="none" strike="noStrike">
              <a:solidFill>
                <a:srgbClr val="374151"/>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374151"/>
              </a:buClr>
              <a:buSzPts val="1800"/>
              <a:buFont typeface="Montserrat"/>
              <a:buChar char="●"/>
            </a:pPr>
            <a:r>
              <a:rPr b="0" i="0" lang="en-US" sz="1800" u="none" cap="none" strike="noStrike">
                <a:solidFill>
                  <a:schemeClr val="dk1"/>
                </a:solidFill>
                <a:latin typeface="Montserrat"/>
                <a:ea typeface="Montserrat"/>
                <a:cs typeface="Montserrat"/>
                <a:sym typeface="Montserrat"/>
              </a:rPr>
              <a:t>Khả Năng Tương Tác Giảm khi cập nhật dữ liệu từ người dùng và nguồn dữ liệu</a:t>
            </a:r>
            <a:endParaRPr b="0" i="0" sz="1800" u="none" cap="none" strike="noStrike">
              <a:solidFill>
                <a:srgbClr val="374151"/>
              </a:solidFill>
              <a:latin typeface="Montserrat"/>
              <a:ea typeface="Montserrat"/>
              <a:cs typeface="Montserrat"/>
              <a:sym typeface="Montserrat"/>
            </a:endParaRPr>
          </a:p>
          <a:p>
            <a:pPr indent="0" lvl="0" marL="0" marR="0" rtl="0" algn="l">
              <a:lnSpc>
                <a:spcPct val="140000"/>
              </a:lnSpc>
              <a:spcBef>
                <a:spcPts val="150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p:txBody>
      </p:sp>
      <p:sp>
        <p:nvSpPr>
          <p:cNvPr id="213" name="Google Shape;213;g1b6e4459f04_0_7"/>
          <p:cNvSpPr txBox="1"/>
          <p:nvPr>
            <p:ph type="title"/>
          </p:nvPr>
        </p:nvSpPr>
        <p:spPr>
          <a:xfrm>
            <a:off x="838200" y="509150"/>
            <a:ext cx="91941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One-way data binding - Luồng dữ liệu 1 chiều</a:t>
            </a:r>
            <a:endParaRPr/>
          </a:p>
        </p:txBody>
      </p:sp>
      <p:pic>
        <p:nvPicPr>
          <p:cNvPr id="214" name="Google Shape;214;g1b6e4459f04_0_7"/>
          <p:cNvPicPr preferRelativeResize="0"/>
          <p:nvPr/>
        </p:nvPicPr>
        <p:blipFill rotWithShape="1">
          <a:blip r:embed="rId3">
            <a:alphaModFix/>
          </a:blip>
          <a:srcRect b="0" l="0" r="0" t="0"/>
          <a:stretch/>
        </p:blipFill>
        <p:spPr>
          <a:xfrm>
            <a:off x="8061000" y="1454750"/>
            <a:ext cx="3352800" cy="440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b6e4459f04_0_19"/>
          <p:cNvSpPr txBox="1"/>
          <p:nvPr>
            <p:ph type="title"/>
          </p:nvPr>
        </p:nvSpPr>
        <p:spPr>
          <a:xfrm>
            <a:off x="838200" y="509149"/>
            <a:ext cx="8463600" cy="74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Kiến trúc và các thành phần của ReactJS</a:t>
            </a:r>
            <a:endParaRPr/>
          </a:p>
        </p:txBody>
      </p:sp>
      <p:sp>
        <p:nvSpPr>
          <p:cNvPr id="220" name="Google Shape;220;g1b6e4459f04_0_19"/>
          <p:cNvSpPr txBox="1"/>
          <p:nvPr/>
        </p:nvSpPr>
        <p:spPr>
          <a:xfrm>
            <a:off x="742500" y="1714550"/>
            <a:ext cx="10792200" cy="4540200"/>
          </a:xfrm>
          <a:prstGeom prst="rect">
            <a:avLst/>
          </a:prstGeom>
          <a:noFill/>
          <a:ln>
            <a:noFill/>
          </a:ln>
        </p:spPr>
        <p:txBody>
          <a:bodyPr anchorCtr="0" anchor="t" bIns="45700" lIns="91425" spcFirstLastPara="1" rIns="91425" wrap="square" tIns="45700">
            <a:normAutofit/>
          </a:bodyPr>
          <a:lstStyle/>
          <a:p>
            <a:pPr indent="-342900" lvl="0" marL="9144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Trong một ReactJS không có các module chuyên dụng để xử lý dữ liệu nên nó được thiết lập một cách độc lập bằng việc chia nhỏ view thành các thành phần khác nhau- hay còn gọi là các components  giúp chúng liên kết chặt chẽ với nhau tốt hơn. </a:t>
            </a:r>
            <a:endParaRPr b="0" i="0" sz="1800" u="none" cap="none" strike="noStrike">
              <a:solidFill>
                <a:srgbClr val="000000"/>
              </a:solidFill>
              <a:latin typeface="Montserrat"/>
              <a:ea typeface="Montserrat"/>
              <a:cs typeface="Montserrat"/>
              <a:sym typeface="Montserrat"/>
            </a:endParaRPr>
          </a:p>
          <a:p>
            <a:pPr indent="-342900" lvl="0" marL="914400" marR="0" rtl="0" algn="l">
              <a:lnSpc>
                <a:spcPct val="150000"/>
              </a:lnSpc>
              <a:spcBef>
                <a:spcPts val="0"/>
              </a:spcBef>
              <a:spcAft>
                <a:spcPts val="0"/>
              </a:spcAft>
              <a:buClr>
                <a:srgbClr val="000000"/>
              </a:buClr>
              <a:buSzPts val="1800"/>
              <a:buFont typeface="Montserrat"/>
              <a:buChar char="●"/>
            </a:pPr>
            <a:r>
              <a:rPr b="1" i="0" lang="en-US" sz="1800" u="none" cap="none" strike="noStrike">
                <a:solidFill>
                  <a:srgbClr val="000000"/>
                </a:solidFill>
                <a:latin typeface="Montserrat"/>
                <a:ea typeface="Montserrat"/>
                <a:cs typeface="Montserrat"/>
                <a:sym typeface="Montserrat"/>
              </a:rPr>
              <a:t>Virtual DOM </a:t>
            </a:r>
            <a:r>
              <a:rPr b="0" i="0" lang="en-US" sz="1800" u="none" cap="none" strike="noStrike">
                <a:solidFill>
                  <a:srgbClr val="000000"/>
                </a:solidFill>
                <a:latin typeface="Montserrat"/>
                <a:ea typeface="Montserrat"/>
                <a:cs typeface="Montserrat"/>
                <a:sym typeface="Montserrat"/>
              </a:rPr>
              <a:t>là một phần quan trọng mà hầu như các framework đều sử dụng trong đó có ReactJS. Người dùng không cần thao tác trực tiếp trên DOM mà vẫn có thể thấy được view và các thay đổi đó. Bởi Virtual DOM đóng vai trò là một model và kiêm cả vai trò là một view nên sự thay đổi một trong hai nhân tố sẽ kéo theo các nhân tố khác thay đổi. Ngược lại, nếu bạn không thao tác trực tiếp trên các phần tử DOM, bạn vẫn có thể thực hiện được các cơ chế Data Binding. </a:t>
            </a:r>
            <a:endParaRPr b="0" i="0" sz="1800" u="none" cap="none" strike="noStrike">
              <a:solidFill>
                <a:srgbClr val="000000"/>
              </a:solidFill>
              <a:latin typeface="Montserrat"/>
              <a:ea typeface="Montserrat"/>
              <a:cs typeface="Montserrat"/>
              <a:sym typeface="Montserrat"/>
            </a:endParaRPr>
          </a:p>
        </p:txBody>
      </p:sp>
      <p:sp>
        <p:nvSpPr>
          <p:cNvPr id="221" name="Google Shape;221;g1b6e4459f04_0_19"/>
          <p:cNvSpPr txBox="1"/>
          <p:nvPr/>
        </p:nvSpPr>
        <p:spPr>
          <a:xfrm>
            <a:off x="742500" y="1252850"/>
            <a:ext cx="106713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Montserrat"/>
              <a:buChar char="-"/>
            </a:pPr>
            <a:r>
              <a:rPr b="1" i="0" lang="en-US" sz="1800" u="none" cap="none" strike="noStrike">
                <a:solidFill>
                  <a:srgbClr val="000000"/>
                </a:solidFill>
                <a:latin typeface="Montserrat"/>
                <a:ea typeface="Montserrat"/>
                <a:cs typeface="Montserrat"/>
                <a:sym typeface="Montserrat"/>
              </a:rPr>
              <a:t>Kiến trúc tổng quan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c19b629d5e_0_0"/>
          <p:cNvSpPr txBox="1"/>
          <p:nvPr>
            <p:ph type="title"/>
          </p:nvPr>
        </p:nvSpPr>
        <p:spPr>
          <a:xfrm>
            <a:off x="838200" y="629250"/>
            <a:ext cx="8463600" cy="69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Cài đặt môi trường phát triển ReactJS</a:t>
            </a:r>
            <a:endParaRPr/>
          </a:p>
        </p:txBody>
      </p:sp>
      <p:sp>
        <p:nvSpPr>
          <p:cNvPr id="227" name="Google Shape;227;g1c19b629d5e_0_0"/>
          <p:cNvSpPr txBox="1"/>
          <p:nvPr/>
        </p:nvSpPr>
        <p:spPr>
          <a:xfrm>
            <a:off x="930825" y="1324950"/>
            <a:ext cx="10178400" cy="544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chemeClr val="dk1"/>
                </a:solidFill>
                <a:latin typeface="Montserrat"/>
                <a:ea typeface="Montserrat"/>
                <a:cs typeface="Montserrat"/>
                <a:sym typeface="Montserrat"/>
              </a:rPr>
              <a:t>Cài đặt NodeJS tại : </a:t>
            </a:r>
            <a:r>
              <a:rPr b="0" i="0" lang="en-US" sz="1800" u="sng" cap="none" strike="noStrike">
                <a:solidFill>
                  <a:schemeClr val="hlink"/>
                </a:solidFill>
                <a:latin typeface="Montserrat"/>
                <a:ea typeface="Montserrat"/>
                <a:cs typeface="Montserrat"/>
                <a:sym typeface="Montserrat"/>
                <a:hlinkClick r:id="rId3"/>
              </a:rPr>
              <a:t>https://nodejs.org/en</a:t>
            </a:r>
            <a:r>
              <a:rPr b="0" i="0" lang="en-US" sz="1800" u="none" cap="none" strike="noStrike">
                <a:solidFill>
                  <a:schemeClr val="dk1"/>
                </a:solidFill>
                <a:latin typeface="Montserrat"/>
                <a:ea typeface="Montserrat"/>
                <a:cs typeface="Montserrat"/>
                <a:sym typeface="Montserrat"/>
              </a:rPr>
              <a:t> </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Kiểm tra phiên bản của Node: </a:t>
            </a:r>
            <a:r>
              <a:rPr b="1" i="0" lang="en-US" sz="1800" u="none" cap="none" strike="noStrike">
                <a:solidFill>
                  <a:schemeClr val="dk1"/>
                </a:solidFill>
                <a:latin typeface="Montserrat"/>
                <a:ea typeface="Montserrat"/>
                <a:cs typeface="Montserrat"/>
                <a:sym typeface="Montserrat"/>
              </a:rPr>
              <a:t>node -v</a:t>
            </a:r>
            <a:endParaRPr b="1"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Sử dụng công cụ Vite để xây dựng dự án với ReactJS</a:t>
            </a:r>
            <a:endParaRPr b="0" i="0" sz="1800" u="none" cap="none" strike="noStrike">
              <a:solidFill>
                <a:schemeClr val="dk1"/>
              </a:solidFill>
              <a:latin typeface="Montserrat"/>
              <a:ea typeface="Montserrat"/>
              <a:cs typeface="Montserrat"/>
              <a:sym typeface="Montserrat"/>
            </a:endParaRPr>
          </a:p>
          <a:p>
            <a:pPr indent="-342900" lvl="1" marL="9144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Bước 1: Tạo folder cho dự án</a:t>
            </a:r>
            <a:endParaRPr b="0" i="0" sz="1800" u="none" cap="none" strike="noStrike">
              <a:solidFill>
                <a:schemeClr val="dk1"/>
              </a:solidFill>
              <a:latin typeface="Montserrat"/>
              <a:ea typeface="Montserrat"/>
              <a:cs typeface="Montserrat"/>
              <a:sym typeface="Montserrat"/>
            </a:endParaRPr>
          </a:p>
          <a:p>
            <a:pPr indent="-342900" lvl="1" marL="9144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Bước 2: Tại folder của dự án, mở cửa sổ </a:t>
            </a:r>
            <a:r>
              <a:rPr b="1" i="0" lang="en-US" sz="1800" u="none" cap="none" strike="noStrike">
                <a:solidFill>
                  <a:schemeClr val="dk1"/>
                </a:solidFill>
                <a:latin typeface="Montserrat"/>
                <a:ea typeface="Montserrat"/>
                <a:cs typeface="Montserrat"/>
                <a:sym typeface="Montserrat"/>
              </a:rPr>
              <a:t>terminal</a:t>
            </a:r>
            <a:endParaRPr b="1" i="0" sz="1800" u="none" cap="none" strike="noStrike">
              <a:solidFill>
                <a:schemeClr val="dk1"/>
              </a:solidFill>
              <a:latin typeface="Montserrat"/>
              <a:ea typeface="Montserrat"/>
              <a:cs typeface="Montserrat"/>
              <a:sym typeface="Montserrat"/>
            </a:endParaRPr>
          </a:p>
          <a:p>
            <a:pPr indent="-342900" lvl="1" marL="9144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Gõ lần lượt các câu lệnh sau:</a:t>
            </a:r>
            <a:endParaRPr b="0" i="0" sz="1800" u="none" cap="none" strike="noStrike">
              <a:solidFill>
                <a:schemeClr val="dk1"/>
              </a:solidFill>
              <a:latin typeface="Montserrat"/>
              <a:ea typeface="Montserrat"/>
              <a:cs typeface="Montserrat"/>
              <a:sym typeface="Montserrat"/>
            </a:endParaRPr>
          </a:p>
          <a:p>
            <a:pPr indent="-342900" lvl="2" marL="1371600" marR="0" rtl="0" algn="l">
              <a:lnSpc>
                <a:spcPct val="150000"/>
              </a:lnSpc>
              <a:spcBef>
                <a:spcPts val="0"/>
              </a:spcBef>
              <a:spcAft>
                <a:spcPts val="0"/>
              </a:spcAft>
              <a:buClr>
                <a:schemeClr val="dk1"/>
              </a:buClr>
              <a:buSzPts val="1800"/>
              <a:buFont typeface="Montserrat"/>
              <a:buChar char="■"/>
            </a:pPr>
            <a:r>
              <a:rPr b="0" i="1" lang="en-US" sz="1800" u="none" cap="none" strike="noStrike">
                <a:solidFill>
                  <a:schemeClr val="dk1"/>
                </a:solidFill>
                <a:latin typeface="Montserrat"/>
                <a:ea typeface="Montserrat"/>
                <a:cs typeface="Montserrat"/>
                <a:sym typeface="Montserrat"/>
              </a:rPr>
              <a:t>npm create vite@latest</a:t>
            </a:r>
            <a:endParaRPr b="0" i="1" sz="1800" u="none" cap="none" strike="noStrike">
              <a:solidFill>
                <a:schemeClr val="dk1"/>
              </a:solidFill>
              <a:latin typeface="Montserrat"/>
              <a:ea typeface="Montserrat"/>
              <a:cs typeface="Montserrat"/>
              <a:sym typeface="Montserrat"/>
            </a:endParaRPr>
          </a:p>
          <a:p>
            <a:pPr indent="-342900" lvl="2" marL="13716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Đặt tên dự án, nếu muốn dùng tên folder làm tên dự án thì gõ dấu </a:t>
            </a:r>
            <a:r>
              <a:rPr b="1" i="0" lang="en-US" sz="1800" u="none" cap="none" strike="noStrike">
                <a:solidFill>
                  <a:schemeClr val="dk1"/>
                </a:solidFill>
                <a:latin typeface="Montserrat"/>
                <a:ea typeface="Montserrat"/>
                <a:cs typeface="Montserrat"/>
                <a:sym typeface="Montserrat"/>
              </a:rPr>
              <a:t>.</a:t>
            </a:r>
            <a:endParaRPr b="1" i="0" sz="1800" u="none" cap="none" strike="noStrike">
              <a:solidFill>
                <a:schemeClr val="dk1"/>
              </a:solidFill>
              <a:latin typeface="Montserrat"/>
              <a:ea typeface="Montserrat"/>
              <a:cs typeface="Montserrat"/>
              <a:sym typeface="Montserrat"/>
            </a:endParaRPr>
          </a:p>
          <a:p>
            <a:pPr indent="-342900" lvl="2" marL="13716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Chọn công nghệ </a:t>
            </a:r>
            <a:r>
              <a:rPr b="0" i="1" lang="en-US" sz="1800" u="none" cap="none" strike="noStrike">
                <a:solidFill>
                  <a:schemeClr val="dk1"/>
                </a:solidFill>
                <a:latin typeface="Montserrat"/>
                <a:ea typeface="Montserrat"/>
                <a:cs typeface="Montserrat"/>
                <a:sym typeface="Montserrat"/>
              </a:rPr>
              <a:t>React</a:t>
            </a:r>
            <a:endParaRPr b="0" i="1" sz="1800" u="none" cap="none" strike="noStrike">
              <a:solidFill>
                <a:schemeClr val="dk1"/>
              </a:solidFill>
              <a:latin typeface="Montserrat"/>
              <a:ea typeface="Montserrat"/>
              <a:cs typeface="Montserrat"/>
              <a:sym typeface="Montserrat"/>
            </a:endParaRPr>
          </a:p>
          <a:p>
            <a:pPr indent="-342900" lvl="2" marL="13716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Chọn ngôn ngữ </a:t>
            </a:r>
            <a:r>
              <a:rPr b="0" i="1" lang="en-US" sz="1800" u="none" cap="none" strike="noStrike">
                <a:solidFill>
                  <a:schemeClr val="dk1"/>
                </a:solidFill>
                <a:latin typeface="Montserrat"/>
                <a:ea typeface="Montserrat"/>
                <a:cs typeface="Montserrat"/>
                <a:sym typeface="Montserrat"/>
              </a:rPr>
              <a:t>JavaScript</a:t>
            </a:r>
            <a:endParaRPr b="0" i="1" sz="1800" u="none" cap="none" strike="noStrike">
              <a:solidFill>
                <a:schemeClr val="dk1"/>
              </a:solidFill>
              <a:latin typeface="Montserrat"/>
              <a:ea typeface="Montserrat"/>
              <a:cs typeface="Montserrat"/>
              <a:sym typeface="Montserrat"/>
            </a:endParaRPr>
          </a:p>
          <a:p>
            <a:pPr indent="-342900" lvl="2" marL="1371600" marR="0" rtl="0" algn="l">
              <a:lnSpc>
                <a:spcPct val="150000"/>
              </a:lnSpc>
              <a:spcBef>
                <a:spcPts val="0"/>
              </a:spcBef>
              <a:spcAft>
                <a:spcPts val="0"/>
              </a:spcAft>
              <a:buClr>
                <a:schemeClr val="dk1"/>
              </a:buClr>
              <a:buSzPts val="1800"/>
              <a:buFont typeface="Montserrat"/>
              <a:buChar char="■"/>
            </a:pPr>
            <a:r>
              <a:rPr b="0" i="1" lang="en-US" sz="1800" u="none" cap="none" strike="noStrike">
                <a:solidFill>
                  <a:schemeClr val="dk1"/>
                </a:solidFill>
                <a:latin typeface="Montserrat"/>
                <a:ea typeface="Montserrat"/>
                <a:cs typeface="Montserrat"/>
                <a:sym typeface="Montserrat"/>
              </a:rPr>
              <a:t>npm install</a:t>
            </a:r>
            <a:r>
              <a:rPr b="0" i="0" lang="en-US" sz="1800" u="none" cap="none" strike="noStrike">
                <a:solidFill>
                  <a:schemeClr val="dk1"/>
                </a:solidFill>
                <a:latin typeface="Montserrat"/>
                <a:ea typeface="Montserrat"/>
                <a:cs typeface="Montserrat"/>
                <a:sym typeface="Montserrat"/>
              </a:rPr>
              <a:t> để tải các package cho dự án</a:t>
            </a:r>
            <a:endParaRPr b="0" i="0" sz="1800" u="none" cap="none" strike="noStrike">
              <a:solidFill>
                <a:schemeClr val="dk1"/>
              </a:solidFill>
              <a:latin typeface="Montserrat"/>
              <a:ea typeface="Montserrat"/>
              <a:cs typeface="Montserrat"/>
              <a:sym typeface="Montserrat"/>
            </a:endParaRPr>
          </a:p>
          <a:p>
            <a:pPr indent="-342900" lvl="2" marL="1371600" marR="0" rtl="0" algn="l">
              <a:lnSpc>
                <a:spcPct val="150000"/>
              </a:lnSpc>
              <a:spcBef>
                <a:spcPts val="0"/>
              </a:spcBef>
              <a:spcAft>
                <a:spcPts val="0"/>
              </a:spcAft>
              <a:buClr>
                <a:schemeClr val="dk1"/>
              </a:buClr>
              <a:buSzPts val="1800"/>
              <a:buFont typeface="Montserrat"/>
              <a:buChar char="■"/>
            </a:pPr>
            <a:r>
              <a:rPr b="0" i="1" lang="en-US" sz="1800" u="none" cap="none" strike="noStrike">
                <a:solidFill>
                  <a:schemeClr val="dk1"/>
                </a:solidFill>
                <a:latin typeface="Montserrat"/>
                <a:ea typeface="Montserrat"/>
                <a:cs typeface="Montserrat"/>
                <a:sym typeface="Montserrat"/>
              </a:rPr>
              <a:t>npm run dev</a:t>
            </a:r>
            <a:r>
              <a:rPr b="0" i="0" lang="en-US" sz="1800" u="none" cap="none" strike="noStrike">
                <a:solidFill>
                  <a:schemeClr val="dk1"/>
                </a:solidFill>
                <a:latin typeface="Montserrat"/>
                <a:ea typeface="Montserrat"/>
                <a:cs typeface="Montserrat"/>
                <a:sym typeface="Montserrat"/>
              </a:rPr>
              <a:t> để chạy dự án</a:t>
            </a:r>
            <a:endParaRPr b="0" i="0" sz="1800" u="none" cap="none" strike="noStrike">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pic>
        <p:nvPicPr>
          <p:cNvPr id="228" name="Google Shape;228;g1c19b629d5e_0_0"/>
          <p:cNvPicPr preferRelativeResize="0"/>
          <p:nvPr/>
        </p:nvPicPr>
        <p:blipFill rotWithShape="1">
          <a:blip r:embed="rId4">
            <a:alphaModFix/>
          </a:blip>
          <a:srcRect b="0" l="0" r="0" t="0"/>
          <a:stretch/>
        </p:blipFill>
        <p:spPr>
          <a:xfrm>
            <a:off x="7659050" y="2027575"/>
            <a:ext cx="1886200" cy="1886200"/>
          </a:xfrm>
          <a:prstGeom prst="rect">
            <a:avLst/>
          </a:prstGeom>
          <a:noFill/>
          <a:ln>
            <a:noFill/>
          </a:ln>
        </p:spPr>
      </p:pic>
      <p:pic>
        <p:nvPicPr>
          <p:cNvPr id="229" name="Google Shape;229;g1c19b629d5e_0_0"/>
          <p:cNvPicPr preferRelativeResize="0"/>
          <p:nvPr/>
        </p:nvPicPr>
        <p:blipFill rotWithShape="1">
          <a:blip r:embed="rId5">
            <a:alphaModFix/>
          </a:blip>
          <a:srcRect b="0" l="0" r="0" t="0"/>
          <a:stretch/>
        </p:blipFill>
        <p:spPr>
          <a:xfrm>
            <a:off x="9762725" y="2027575"/>
            <a:ext cx="1714500" cy="171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b6e4459f04_0_25"/>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6. Xây dựng một ứng dụng React cơ bản</a:t>
            </a:r>
            <a:endParaRPr/>
          </a:p>
        </p:txBody>
      </p:sp>
      <p:sp>
        <p:nvSpPr>
          <p:cNvPr id="235" name="Google Shape;235;g1b6e4459f04_0_25"/>
          <p:cNvSpPr txBox="1"/>
          <p:nvPr/>
        </p:nvSpPr>
        <p:spPr>
          <a:xfrm>
            <a:off x="742492" y="1978425"/>
            <a:ext cx="10792200" cy="40197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pic>
        <p:nvPicPr>
          <p:cNvPr id="236" name="Google Shape;236;g1b6e4459f04_0_25"/>
          <p:cNvPicPr preferRelativeResize="0"/>
          <p:nvPr/>
        </p:nvPicPr>
        <p:blipFill rotWithShape="1">
          <a:blip r:embed="rId3">
            <a:alphaModFix/>
          </a:blip>
          <a:srcRect b="0" l="0" r="0" t="0"/>
          <a:stretch/>
        </p:blipFill>
        <p:spPr>
          <a:xfrm>
            <a:off x="1074150" y="2368175"/>
            <a:ext cx="6700176" cy="2997750"/>
          </a:xfrm>
          <a:prstGeom prst="rect">
            <a:avLst/>
          </a:prstGeom>
          <a:noFill/>
          <a:ln>
            <a:noFill/>
          </a:ln>
        </p:spPr>
      </p:pic>
      <p:pic>
        <p:nvPicPr>
          <p:cNvPr id="237" name="Google Shape;237;g1b6e4459f04_0_25"/>
          <p:cNvPicPr preferRelativeResize="0"/>
          <p:nvPr/>
        </p:nvPicPr>
        <p:blipFill rotWithShape="1">
          <a:blip r:embed="rId4">
            <a:alphaModFix/>
          </a:blip>
          <a:srcRect b="0" l="0" r="0" t="0"/>
          <a:stretch/>
        </p:blipFill>
        <p:spPr>
          <a:xfrm>
            <a:off x="8004575" y="3384050"/>
            <a:ext cx="3530125" cy="1077050"/>
          </a:xfrm>
          <a:prstGeom prst="rect">
            <a:avLst/>
          </a:prstGeom>
          <a:noFill/>
          <a:ln>
            <a:noFill/>
          </a:ln>
        </p:spPr>
      </p:pic>
      <p:sp>
        <p:nvSpPr>
          <p:cNvPr id="238" name="Google Shape;238;g1b6e4459f04_0_25"/>
          <p:cNvSpPr txBox="1"/>
          <p:nvPr/>
        </p:nvSpPr>
        <p:spPr>
          <a:xfrm>
            <a:off x="838200" y="1454750"/>
            <a:ext cx="10575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Viết chương trình in ra:  Welcome to Rikkei Academy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