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Montserrat Black"/>
      <p:bold r:id="rId32"/>
      <p:boldItalic r:id="rId33"/>
    </p:embeddedFont>
    <p:embeddedFont>
      <p:font typeface="Montserrat Medium"/>
      <p:regular r:id="rId34"/>
      <p:bold r:id="rId35"/>
      <p:italic r:id="rId36"/>
      <p:boldItalic r:id="rId37"/>
    </p:embeddedFont>
    <p:embeddedFont>
      <p:font typeface="Montserrat ExtraBold"/>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hGSZSiiZN2jRDOCU7C+uHNmS3s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MontserratBlack-boldItalic.fntdata"/><Relationship Id="rId10" Type="http://schemas.openxmlformats.org/officeDocument/2006/relationships/slide" Target="slides/slide6.xml"/><Relationship Id="rId32" Type="http://schemas.openxmlformats.org/officeDocument/2006/relationships/font" Target="fonts/MontserratBlack-bold.fntdata"/><Relationship Id="rId13" Type="http://schemas.openxmlformats.org/officeDocument/2006/relationships/slide" Target="slides/slide9.xml"/><Relationship Id="rId35" Type="http://schemas.openxmlformats.org/officeDocument/2006/relationships/font" Target="fonts/MontserratMedium-bold.fntdata"/><Relationship Id="rId12" Type="http://schemas.openxmlformats.org/officeDocument/2006/relationships/slide" Target="slides/slide8.xml"/><Relationship Id="rId34" Type="http://schemas.openxmlformats.org/officeDocument/2006/relationships/font" Target="fonts/MontserratMedium-regular.fntdata"/><Relationship Id="rId15" Type="http://schemas.openxmlformats.org/officeDocument/2006/relationships/slide" Target="slides/slide11.xml"/><Relationship Id="rId37" Type="http://schemas.openxmlformats.org/officeDocument/2006/relationships/font" Target="fonts/MontserratMedium-boldItalic.fntdata"/><Relationship Id="rId14" Type="http://schemas.openxmlformats.org/officeDocument/2006/relationships/slide" Target="slides/slide10.xml"/><Relationship Id="rId36" Type="http://schemas.openxmlformats.org/officeDocument/2006/relationships/font" Target="fonts/MontserratMedium-italic.fntdata"/><Relationship Id="rId17" Type="http://schemas.openxmlformats.org/officeDocument/2006/relationships/slide" Target="slides/slide13.xml"/><Relationship Id="rId39" Type="http://schemas.openxmlformats.org/officeDocument/2006/relationships/font" Target="fonts/MontserratExtraBold-boldItalic.fntdata"/><Relationship Id="rId16" Type="http://schemas.openxmlformats.org/officeDocument/2006/relationships/slide" Target="slides/slide12.xml"/><Relationship Id="rId38" Type="http://schemas.openxmlformats.org/officeDocument/2006/relationships/font" Target="fonts/MontserratExtraBol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f93290989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7f93290989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27f93290989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f93290989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7f93290989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7f93290989_0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073b28ea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8073b28ea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28073b28ea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0a579740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80a5797403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80a5797403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0a579740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80a5797403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280a5797403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0a579740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80a5797403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280a5797403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0a5797403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280a5797403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280a5797403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80a5797403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80a5797403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280a5797403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ac9ab7f9_1_8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1bac9ab7f9_1_8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f9329098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7f93290989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7f93290989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f9329098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7f93290989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7f93290989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f9329098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7f9329098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7f93290989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f93290989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7f93290989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7f93290989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f93290989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7f93290989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7f93290989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f93290989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7f93290989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7f93290989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b="1"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1"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8"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3"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5" name="Google Shape;95;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2" name="Google Shape;102;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6" name="Google Shape;116;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9" name="Google Shape;119;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121" name="Google Shape;121;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1"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45" name="Google Shape;45;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 name="Google Shape;47;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8"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50" name="Google Shape;50;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2" name="Google Shape;52;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6" name="Google Shape;56;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57" name="Google Shape;57;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64" name="Google Shape;64;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66" name="Shape 66"/>
        <p:cNvGrpSpPr/>
        <p:nvPr/>
      </p:nvGrpSpPr>
      <p:grpSpPr>
        <a:xfrm>
          <a:off x="0" y="0"/>
          <a:ext cx="0" cy="0"/>
          <a:chOff x="0" y="0"/>
          <a:chExt cx="0" cy="0"/>
        </a:xfrm>
      </p:grpSpPr>
      <p:sp>
        <p:nvSpPr>
          <p:cNvPr id="67" name="Google Shape;67;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8" name="Google Shape;68;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1"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2" name="Google Shape;72;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6" name="Google Shape;76;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9" name="Google Shape;79;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1"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0" name="Google Shape;80;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83" name="Google Shape;83;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Tổng quan về ES6</a:t>
            </a:r>
            <a:endParaRPr sz="3000"/>
          </a:p>
          <a:p>
            <a:pPr indent="0" lvl="0" marL="0" rtl="0" algn="l">
              <a:lnSpc>
                <a:spcPct val="90000"/>
              </a:lnSpc>
              <a:spcBef>
                <a:spcPts val="0"/>
              </a:spcBef>
              <a:spcAft>
                <a:spcPts val="0"/>
              </a:spcAft>
              <a:buClr>
                <a:srgbClr val="000000"/>
              </a:buClr>
              <a:buSzPts val="4000"/>
              <a:buFont typeface="Montserrat ExtraBold"/>
              <a:buNone/>
            </a:pPr>
            <a:r>
              <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2.0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01:</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7f93290989_0_66"/>
          <p:cNvSpPr txBox="1"/>
          <p:nvPr>
            <p:ph idx="1" type="body"/>
          </p:nvPr>
        </p:nvSpPr>
        <p:spPr>
          <a:xfrm>
            <a:off x="742500" y="1454750"/>
            <a:ext cx="10782000" cy="47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500"/>
              </a:spcBef>
              <a:spcAft>
                <a:spcPts val="0"/>
              </a:spcAft>
              <a:buSzPts val="2560"/>
              <a:buNone/>
            </a:pPr>
            <a:r>
              <a:rPr b="1" lang="en-US" sz="2000">
                <a:highlight>
                  <a:srgbClr val="FFFFFF"/>
                </a:highlight>
              </a:rPr>
              <a:t>Một số đặc điểm của template string:</a:t>
            </a:r>
            <a:endParaRPr b="1" sz="2000"/>
          </a:p>
        </p:txBody>
      </p:sp>
      <p:sp>
        <p:nvSpPr>
          <p:cNvPr id="245" name="Google Shape;245;g27f93290989_0_6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4. Template literals - 1</a:t>
            </a:r>
            <a:endParaRPr/>
          </a:p>
        </p:txBody>
      </p:sp>
      <p:sp>
        <p:nvSpPr>
          <p:cNvPr id="246" name="Google Shape;246;g27f93290989_0_66"/>
          <p:cNvSpPr txBox="1"/>
          <p:nvPr/>
        </p:nvSpPr>
        <p:spPr>
          <a:xfrm>
            <a:off x="858325" y="2050150"/>
            <a:ext cx="10439400" cy="4202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1500"/>
              </a:spcBef>
              <a:spcAft>
                <a:spcPts val="0"/>
              </a:spcAft>
              <a:buClr>
                <a:schemeClr val="dk1"/>
              </a:buClr>
              <a:buSzPts val="1800"/>
              <a:buFont typeface="Montserrat"/>
              <a:buChar char="●"/>
            </a:pPr>
            <a:r>
              <a:rPr b="0" i="0" lang="en-US" sz="1800" u="none" cap="none" strike="noStrike">
                <a:solidFill>
                  <a:schemeClr val="dk1"/>
                </a:solidFill>
                <a:highlight>
                  <a:schemeClr val="lt1"/>
                </a:highlight>
                <a:latin typeface="Montserrat"/>
                <a:ea typeface="Montserrat"/>
                <a:cs typeface="Montserrat"/>
                <a:sym typeface="Montserrat"/>
              </a:rPr>
              <a:t>Sử dụng ký tự backticks: Bạn sử dụng ký tự backticks (``) để bắt đầu và kết thúc một chuỗi mẫu.</a:t>
            </a:r>
            <a:endParaRPr b="0" i="0" sz="1800" u="none" cap="none" strike="noStrike">
              <a:solidFill>
                <a:schemeClr val="dk1"/>
              </a:solidFill>
              <a:highlight>
                <a:schemeClr val="lt1"/>
              </a:highlight>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highlight>
                  <a:schemeClr val="lt1"/>
                </a:highlight>
                <a:latin typeface="Montserrat"/>
                <a:ea typeface="Montserrat"/>
                <a:cs typeface="Montserrat"/>
                <a:sym typeface="Montserrat"/>
              </a:rPr>
              <a:t>Biểu thức JavaScript: Bên trong chuỗi mẫu, bạn có thể nhúng biểu thức JavaScript bằng cách sử dụng ${expression}. Biểu thức này sẽ được tính toán và kết quả sẽ được chèn vào chuỗi.</a:t>
            </a:r>
            <a:endParaRPr b="0" i="0" sz="1800" u="none" cap="none" strike="noStrike">
              <a:solidFill>
                <a:schemeClr val="dk1"/>
              </a:solidFill>
              <a:highlight>
                <a:schemeClr val="lt1"/>
              </a:highlight>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highlight>
                  <a:schemeClr val="lt1"/>
                </a:highlight>
                <a:latin typeface="Montserrat"/>
                <a:ea typeface="Montserrat"/>
                <a:cs typeface="Montserrat"/>
                <a:sym typeface="Montserrat"/>
              </a:rPr>
              <a:t>Dấu xuống dòng và khoảng trắng: Template literals cho phép bạn sử dụng dấu xuống dòng và khoảng trắng một cách tự nhiên mà không cần sử dụng các ký tự escape.</a:t>
            </a:r>
            <a:endParaRPr b="0" i="0" sz="1800" u="none" cap="none" strike="noStrike">
              <a:solidFill>
                <a:schemeClr val="dk1"/>
              </a:solidFill>
              <a:highlight>
                <a:schemeClr val="lt1"/>
              </a:highlight>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highlight>
                  <a:schemeClr val="lt1"/>
                </a:highlight>
                <a:latin typeface="Montserrat"/>
                <a:ea typeface="Montserrat"/>
                <a:cs typeface="Montserrat"/>
                <a:sym typeface="Montserrat"/>
              </a:rPr>
              <a:t>Ký tự escape: Nếu bạn muốn sử dụng ký tự backticks trong chuỗi mẫu, bạn có thể sử dụng dấu escape (\) như ```.</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7f93290989_0_73"/>
          <p:cNvSpPr txBox="1"/>
          <p:nvPr>
            <p:ph idx="1" type="body"/>
          </p:nvPr>
        </p:nvSpPr>
        <p:spPr>
          <a:xfrm>
            <a:off x="838200" y="1209050"/>
            <a:ext cx="10606800" cy="5147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highlight>
                  <a:srgbClr val="FFFFFF"/>
                </a:highlight>
              </a:rPr>
              <a:t>Destructuring cho phép bạn trích xuất giá trị từ cấu trúc dữ liệu như mảng và đối tượng một cách tiện lợi. Destructuring giúp làm mã nguồn ngắn gọn hơn và tạo ra mã đọc dễ dàng hơn bằng cách gán các giá trị từ cấu trúc dữ liệu vào các biến một cách nhanh chóng.</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Ví dụ:  Cho một mảng: colors = [“red”, “green”, “blue”] . Hãy truy cập vào từng phần tử của mảng</a:t>
            </a:r>
            <a:endParaRPr sz="1800">
              <a:highlight>
                <a:srgbClr val="FFFFFF"/>
              </a:highlight>
            </a:endParaRPr>
          </a:p>
          <a:p>
            <a:pPr indent="0" lvl="0" marL="914400" rtl="0" algn="l">
              <a:lnSpc>
                <a:spcPct val="150000"/>
              </a:lnSpc>
              <a:spcBef>
                <a:spcPts val="1000"/>
              </a:spcBef>
              <a:spcAft>
                <a:spcPts val="0"/>
              </a:spcAft>
              <a:buSzPts val="2560"/>
              <a:buNone/>
            </a:pPr>
            <a:r>
              <a:t/>
            </a:r>
            <a:endParaRPr sz="1800">
              <a:highlight>
                <a:srgbClr val="FFFFFF"/>
              </a:highlight>
              <a:latin typeface="Roboto"/>
              <a:ea typeface="Roboto"/>
              <a:cs typeface="Roboto"/>
              <a:sym typeface="Roboto"/>
            </a:endParaRPr>
          </a:p>
        </p:txBody>
      </p:sp>
      <p:sp>
        <p:nvSpPr>
          <p:cNvPr id="253" name="Google Shape;253;g27f93290989_0_73"/>
          <p:cNvSpPr txBox="1"/>
          <p:nvPr>
            <p:ph type="title"/>
          </p:nvPr>
        </p:nvSpPr>
        <p:spPr>
          <a:xfrm>
            <a:off x="838200" y="509150"/>
            <a:ext cx="8463600" cy="69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Destructuring</a:t>
            </a:r>
            <a:endParaRPr/>
          </a:p>
        </p:txBody>
      </p:sp>
      <p:pic>
        <p:nvPicPr>
          <p:cNvPr id="254" name="Google Shape;254;g27f93290989_0_73"/>
          <p:cNvPicPr preferRelativeResize="0"/>
          <p:nvPr/>
        </p:nvPicPr>
        <p:blipFill rotWithShape="1">
          <a:blip r:embed="rId3">
            <a:alphaModFix/>
          </a:blip>
          <a:srcRect b="0" l="0" r="0" t="0"/>
          <a:stretch/>
        </p:blipFill>
        <p:spPr>
          <a:xfrm>
            <a:off x="794700" y="3732150"/>
            <a:ext cx="5073025" cy="2667525"/>
          </a:xfrm>
          <a:prstGeom prst="rect">
            <a:avLst/>
          </a:prstGeom>
          <a:noFill/>
          <a:ln>
            <a:noFill/>
          </a:ln>
        </p:spPr>
      </p:pic>
      <p:pic>
        <p:nvPicPr>
          <p:cNvPr id="255" name="Google Shape;255;g27f93290989_0_73"/>
          <p:cNvPicPr preferRelativeResize="0"/>
          <p:nvPr/>
        </p:nvPicPr>
        <p:blipFill rotWithShape="1">
          <a:blip r:embed="rId4">
            <a:alphaModFix/>
          </a:blip>
          <a:srcRect b="0" l="0" r="0" t="0"/>
          <a:stretch/>
        </p:blipFill>
        <p:spPr>
          <a:xfrm>
            <a:off x="6079925" y="3732150"/>
            <a:ext cx="5601325" cy="262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8073b28ea2_0_0"/>
          <p:cNvSpPr txBox="1"/>
          <p:nvPr>
            <p:ph idx="1" type="body"/>
          </p:nvPr>
        </p:nvSpPr>
        <p:spPr>
          <a:xfrm>
            <a:off x="960125" y="1454750"/>
            <a:ext cx="10410000" cy="1276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Char char="●"/>
            </a:pPr>
            <a:r>
              <a:rPr lang="en-US" sz="1800">
                <a:highlight>
                  <a:srgbClr val="FFFFFF"/>
                </a:highlight>
              </a:rPr>
              <a:t>Rest Parameter cho phép gom một số lượng không xác định các tham số của hàm vào một mảng. Điều này thường được sử dụng khi bạn muốn viết một hàm có thể nhận một số lượng biến tham số tùy ý.</a:t>
            </a:r>
            <a:endParaRPr sz="1800">
              <a:highlight>
                <a:srgbClr val="FFFFFF"/>
              </a:highlight>
              <a:latin typeface="Roboto"/>
              <a:ea typeface="Roboto"/>
              <a:cs typeface="Roboto"/>
              <a:sym typeface="Roboto"/>
            </a:endParaRPr>
          </a:p>
        </p:txBody>
      </p:sp>
      <p:sp>
        <p:nvSpPr>
          <p:cNvPr id="262" name="Google Shape;262;g28073b28ea2_0_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6. Rest Parameter và Spread operator - 1</a:t>
            </a:r>
            <a:endParaRPr/>
          </a:p>
        </p:txBody>
      </p:sp>
      <p:pic>
        <p:nvPicPr>
          <p:cNvPr id="263" name="Google Shape;263;g28073b28ea2_0_0"/>
          <p:cNvPicPr preferRelativeResize="0"/>
          <p:nvPr/>
        </p:nvPicPr>
        <p:blipFill rotWithShape="1">
          <a:blip r:embed="rId3">
            <a:alphaModFix/>
          </a:blip>
          <a:srcRect b="0" l="0" r="0" t="0"/>
          <a:stretch/>
        </p:blipFill>
        <p:spPr>
          <a:xfrm>
            <a:off x="3163563" y="2903800"/>
            <a:ext cx="6003124" cy="2279795"/>
          </a:xfrm>
          <a:prstGeom prst="rect">
            <a:avLst/>
          </a:prstGeom>
          <a:noFill/>
          <a:ln>
            <a:noFill/>
          </a:ln>
        </p:spPr>
      </p:pic>
      <p:sp>
        <p:nvSpPr>
          <p:cNvPr id="264" name="Google Shape;264;g28073b28ea2_0_0"/>
          <p:cNvSpPr txBox="1"/>
          <p:nvPr/>
        </p:nvSpPr>
        <p:spPr>
          <a:xfrm>
            <a:off x="960125" y="5355850"/>
            <a:ext cx="10410000" cy="877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1000"/>
              </a:spcBef>
              <a:spcAft>
                <a:spcPts val="0"/>
              </a:spcAft>
              <a:buClr>
                <a:schemeClr val="dk1"/>
              </a:buClr>
              <a:buSzPts val="1800"/>
              <a:buFont typeface="Montserrat"/>
              <a:buChar char="●"/>
            </a:pPr>
            <a:r>
              <a:rPr b="0" i="0" lang="en-US" sz="1800" u="none" cap="none" strike="noStrike">
                <a:solidFill>
                  <a:schemeClr val="dk1"/>
                </a:solidFill>
                <a:highlight>
                  <a:schemeClr val="lt1"/>
                </a:highlight>
                <a:latin typeface="Montserrat"/>
                <a:ea typeface="Montserrat"/>
                <a:cs typeface="Montserrat"/>
                <a:sym typeface="Montserrat"/>
              </a:rPr>
              <a:t>Trong ví dụ trên, ...numbers là Rest Parameter, cho phép hàm sum nhận một số lượng biến tham số không giới hạn và gom chúng thành một mảng numbers.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80a5797403_0_3"/>
          <p:cNvSpPr txBox="1"/>
          <p:nvPr>
            <p:ph idx="1" type="body"/>
          </p:nvPr>
        </p:nvSpPr>
        <p:spPr>
          <a:xfrm>
            <a:off x="838200" y="1377700"/>
            <a:ext cx="10808100" cy="50139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highlight>
                  <a:srgbClr val="FFFFFF"/>
                </a:highlight>
              </a:rPr>
              <a:t>Spread Operator cho phép trải một mảng hoặc đối tượng thành các phần tử hoặc thuộc tính riêng lẻ. Điều này thường được sử dụng để sao chép mảng hoặc đối tượng, hoặc kết hợp nhiều mảng hoặc đối tượng lại với nhau.</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Ví dụ: Hợp nhất hai mảng số nguyên thành một mảng duy nhất</a:t>
            </a:r>
            <a:endParaRPr sz="1800">
              <a:highlight>
                <a:srgbClr val="FFFFFF"/>
              </a:highlight>
            </a:endParaRPr>
          </a:p>
          <a:p>
            <a:pPr indent="0" lvl="0" marL="0" rtl="0" algn="l">
              <a:lnSpc>
                <a:spcPct val="150000"/>
              </a:lnSpc>
              <a:spcBef>
                <a:spcPts val="1000"/>
              </a:spcBef>
              <a:spcAft>
                <a:spcPts val="0"/>
              </a:spcAft>
              <a:buSzPts val="2560"/>
              <a:buNone/>
            </a:pPr>
            <a:r>
              <a:t/>
            </a:r>
            <a:endParaRPr sz="1800">
              <a:highlight>
                <a:srgbClr val="FFFFFF"/>
              </a:highlight>
            </a:endParaRPr>
          </a:p>
          <a:p>
            <a:pPr indent="0" lvl="0" marL="0" rtl="0" algn="l">
              <a:lnSpc>
                <a:spcPct val="150000"/>
              </a:lnSpc>
              <a:spcBef>
                <a:spcPts val="1000"/>
              </a:spcBef>
              <a:spcAft>
                <a:spcPts val="0"/>
              </a:spcAft>
              <a:buSzPts val="2560"/>
              <a:buNone/>
            </a:pPr>
            <a:r>
              <a:t/>
            </a:r>
            <a:endParaRPr sz="1800">
              <a:highlight>
                <a:srgbClr val="FFFFFF"/>
              </a:highlight>
            </a:endParaRPr>
          </a:p>
        </p:txBody>
      </p:sp>
      <p:sp>
        <p:nvSpPr>
          <p:cNvPr id="271" name="Google Shape;271;g280a5797403_0_3"/>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6. Rest Parameter và Spread operator - 2</a:t>
            </a:r>
            <a:endParaRPr/>
          </a:p>
        </p:txBody>
      </p:sp>
      <p:pic>
        <p:nvPicPr>
          <p:cNvPr id="272" name="Google Shape;272;g280a5797403_0_3"/>
          <p:cNvPicPr preferRelativeResize="0"/>
          <p:nvPr/>
        </p:nvPicPr>
        <p:blipFill rotWithShape="1">
          <a:blip r:embed="rId3">
            <a:alphaModFix/>
          </a:blip>
          <a:srcRect b="0" l="0" r="0" t="0"/>
          <a:stretch/>
        </p:blipFill>
        <p:spPr>
          <a:xfrm>
            <a:off x="3249600" y="3131725"/>
            <a:ext cx="5692800" cy="325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80a5797403_0_13"/>
          <p:cNvSpPr txBox="1"/>
          <p:nvPr>
            <p:ph idx="1" type="body"/>
          </p:nvPr>
        </p:nvSpPr>
        <p:spPr>
          <a:xfrm>
            <a:off x="734575" y="1586050"/>
            <a:ext cx="4465800" cy="307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lang="en-US" sz="1800"/>
              <a:t>Dùng để sao chép đối tượng</a:t>
            </a:r>
            <a:endParaRPr sz="1800"/>
          </a:p>
        </p:txBody>
      </p:sp>
      <p:sp>
        <p:nvSpPr>
          <p:cNvPr id="279" name="Google Shape;279;g280a5797403_0_13"/>
          <p:cNvSpPr txBox="1"/>
          <p:nvPr>
            <p:ph idx="2" type="body"/>
          </p:nvPr>
        </p:nvSpPr>
        <p:spPr>
          <a:xfrm>
            <a:off x="6120275" y="1586175"/>
            <a:ext cx="5476800" cy="3073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lang="en-US" sz="1800">
                <a:highlight>
                  <a:srgbClr val="FFFFFF"/>
                </a:highlight>
              </a:rPr>
              <a:t>Spread Operator cũng có thể được sử dụng để kết hợp các đối tượng</a:t>
            </a:r>
            <a:endParaRPr sz="1800">
              <a:highlight>
                <a:srgbClr val="FFFFFF"/>
              </a:highlight>
            </a:endParaRPr>
          </a:p>
          <a:p>
            <a:pPr indent="0" lvl="0" marL="0" rtl="0" algn="l">
              <a:lnSpc>
                <a:spcPct val="90000"/>
              </a:lnSpc>
              <a:spcBef>
                <a:spcPts val="1000"/>
              </a:spcBef>
              <a:spcAft>
                <a:spcPts val="0"/>
              </a:spcAft>
              <a:buSzPts val="2560"/>
              <a:buNone/>
            </a:pPr>
            <a:r>
              <a:t/>
            </a:r>
            <a:endParaRPr sz="1800">
              <a:highlight>
                <a:srgbClr val="FFFFFF"/>
              </a:highlight>
              <a:latin typeface="Roboto"/>
              <a:ea typeface="Roboto"/>
              <a:cs typeface="Roboto"/>
              <a:sym typeface="Roboto"/>
            </a:endParaRPr>
          </a:p>
        </p:txBody>
      </p:sp>
      <p:sp>
        <p:nvSpPr>
          <p:cNvPr id="280" name="Google Shape;280;g280a5797403_0_13"/>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6. Rest Parameter và Spread operator - 3</a:t>
            </a:r>
            <a:endParaRPr/>
          </a:p>
        </p:txBody>
      </p:sp>
      <p:pic>
        <p:nvPicPr>
          <p:cNvPr id="281" name="Google Shape;281;g280a5797403_0_13"/>
          <p:cNvPicPr preferRelativeResize="0"/>
          <p:nvPr/>
        </p:nvPicPr>
        <p:blipFill rotWithShape="1">
          <a:blip r:embed="rId3">
            <a:alphaModFix/>
          </a:blip>
          <a:srcRect b="0" l="0" r="0" t="0"/>
          <a:stretch/>
        </p:blipFill>
        <p:spPr>
          <a:xfrm>
            <a:off x="734575" y="2807975"/>
            <a:ext cx="4465800" cy="1851650"/>
          </a:xfrm>
          <a:prstGeom prst="rect">
            <a:avLst/>
          </a:prstGeom>
          <a:noFill/>
          <a:ln>
            <a:noFill/>
          </a:ln>
        </p:spPr>
      </p:pic>
      <p:pic>
        <p:nvPicPr>
          <p:cNvPr id="282" name="Google Shape;282;g280a5797403_0_13"/>
          <p:cNvPicPr preferRelativeResize="0"/>
          <p:nvPr/>
        </p:nvPicPr>
        <p:blipFill rotWithShape="1">
          <a:blip r:embed="rId4">
            <a:alphaModFix/>
          </a:blip>
          <a:srcRect b="0" l="0" r="0" t="0"/>
          <a:stretch/>
        </p:blipFill>
        <p:spPr>
          <a:xfrm>
            <a:off x="6120263" y="2807975"/>
            <a:ext cx="5476875" cy="1851650"/>
          </a:xfrm>
          <a:prstGeom prst="rect">
            <a:avLst/>
          </a:prstGeom>
          <a:noFill/>
          <a:ln>
            <a:noFill/>
          </a:ln>
        </p:spPr>
      </p:pic>
      <p:sp>
        <p:nvSpPr>
          <p:cNvPr id="283" name="Google Shape;283;g280a5797403_0_13"/>
          <p:cNvSpPr/>
          <p:nvPr/>
        </p:nvSpPr>
        <p:spPr>
          <a:xfrm>
            <a:off x="2880475" y="2195125"/>
            <a:ext cx="174000" cy="420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84" name="Google Shape;284;g280a5797403_0_13"/>
          <p:cNvSpPr/>
          <p:nvPr/>
        </p:nvSpPr>
        <p:spPr>
          <a:xfrm>
            <a:off x="8742725" y="2456100"/>
            <a:ext cx="231900" cy="290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80a5797403_0_23"/>
          <p:cNvSpPr txBox="1"/>
          <p:nvPr>
            <p:ph idx="1" type="body"/>
          </p:nvPr>
        </p:nvSpPr>
        <p:spPr>
          <a:xfrm>
            <a:off x="838200" y="1267250"/>
            <a:ext cx="10053300" cy="20589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highlight>
                  <a:srgbClr val="FFFFFF"/>
                </a:highlight>
              </a:rPr>
              <a:t>Trong ECMAScript 6 (ES6), cụm từ "module" được sử dụng để đề cập đến các thành phần mã JavaScript chia sẻ dữ liệu, hàm và lớp giữa các tệp. </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ES6 đã đưa ra một cách tiêu chuẩn để tạo và sử dụng các module, giúp quản lý mã nguồn dễ dàng hơn và tạo sự sắp xếp, sáng sủa cho dự án JavaScript lớn.</a:t>
            </a:r>
            <a:endParaRPr sz="2200">
              <a:highlight>
                <a:srgbClr val="FFFFFF"/>
              </a:highlight>
            </a:endParaRPr>
          </a:p>
        </p:txBody>
      </p:sp>
      <p:sp>
        <p:nvSpPr>
          <p:cNvPr id="291" name="Google Shape;291;g280a5797403_0_23"/>
          <p:cNvSpPr txBox="1"/>
          <p:nvPr>
            <p:ph type="title"/>
          </p:nvPr>
        </p:nvSpPr>
        <p:spPr>
          <a:xfrm>
            <a:off x="838200" y="614750"/>
            <a:ext cx="8463600" cy="65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7. Modules - 1</a:t>
            </a:r>
            <a:endParaRPr/>
          </a:p>
        </p:txBody>
      </p:sp>
      <p:sp>
        <p:nvSpPr>
          <p:cNvPr id="292" name="Google Shape;292;g280a5797403_0_23"/>
          <p:cNvSpPr/>
          <p:nvPr/>
        </p:nvSpPr>
        <p:spPr>
          <a:xfrm>
            <a:off x="3477200" y="4105275"/>
            <a:ext cx="2026800" cy="14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Roboto"/>
                <a:ea typeface="Roboto"/>
                <a:cs typeface="Roboto"/>
                <a:sym typeface="Roboto"/>
              </a:rPr>
              <a:t>Modules</a:t>
            </a:r>
            <a:endParaRPr b="1" i="0" sz="2000" u="none" cap="none" strike="noStrike">
              <a:solidFill>
                <a:srgbClr val="000000"/>
              </a:solidFill>
              <a:latin typeface="Roboto"/>
              <a:ea typeface="Roboto"/>
              <a:cs typeface="Roboto"/>
              <a:sym typeface="Roboto"/>
            </a:endParaRPr>
          </a:p>
        </p:txBody>
      </p:sp>
      <p:sp>
        <p:nvSpPr>
          <p:cNvPr id="293" name="Google Shape;293;g280a5797403_0_23"/>
          <p:cNvSpPr/>
          <p:nvPr/>
        </p:nvSpPr>
        <p:spPr>
          <a:xfrm>
            <a:off x="7362675" y="3843325"/>
            <a:ext cx="1463100" cy="52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Roboto"/>
                <a:ea typeface="Roboto"/>
                <a:cs typeface="Roboto"/>
                <a:sym typeface="Roboto"/>
              </a:rPr>
              <a:t>Import </a:t>
            </a:r>
            <a:endParaRPr b="1" i="0" sz="1400" u="none" cap="none" strike="noStrike">
              <a:solidFill>
                <a:srgbClr val="000000"/>
              </a:solidFill>
              <a:latin typeface="Arial"/>
              <a:ea typeface="Arial"/>
              <a:cs typeface="Arial"/>
              <a:sym typeface="Arial"/>
            </a:endParaRPr>
          </a:p>
        </p:txBody>
      </p:sp>
      <p:sp>
        <p:nvSpPr>
          <p:cNvPr id="294" name="Google Shape;294;g280a5797403_0_23"/>
          <p:cNvSpPr/>
          <p:nvPr/>
        </p:nvSpPr>
        <p:spPr>
          <a:xfrm>
            <a:off x="7362675" y="5094000"/>
            <a:ext cx="1463100" cy="52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Roboto"/>
                <a:ea typeface="Roboto"/>
                <a:cs typeface="Roboto"/>
                <a:sym typeface="Roboto"/>
              </a:rPr>
              <a:t>Export</a:t>
            </a:r>
            <a:endParaRPr b="0" i="0" sz="1400" u="none" cap="none" strike="noStrike">
              <a:solidFill>
                <a:srgbClr val="000000"/>
              </a:solidFill>
              <a:latin typeface="Arial"/>
              <a:ea typeface="Arial"/>
              <a:cs typeface="Arial"/>
              <a:sym typeface="Arial"/>
            </a:endParaRPr>
          </a:p>
        </p:txBody>
      </p:sp>
      <p:cxnSp>
        <p:nvCxnSpPr>
          <p:cNvPr id="295" name="Google Shape;295;g280a5797403_0_23"/>
          <p:cNvCxnSpPr>
            <a:stCxn id="292" idx="3"/>
            <a:endCxn id="293" idx="1"/>
          </p:cNvCxnSpPr>
          <p:nvPr/>
        </p:nvCxnSpPr>
        <p:spPr>
          <a:xfrm flipH="1" rot="10800000">
            <a:off x="5504000" y="4105125"/>
            <a:ext cx="1858800" cy="731700"/>
          </a:xfrm>
          <a:prstGeom prst="straightConnector1">
            <a:avLst/>
          </a:prstGeom>
          <a:noFill/>
          <a:ln cap="flat" cmpd="sng" w="9525">
            <a:solidFill>
              <a:schemeClr val="dk2"/>
            </a:solidFill>
            <a:prstDash val="solid"/>
            <a:round/>
            <a:headEnd len="sm" w="sm" type="none"/>
            <a:tailEnd len="med" w="med" type="triangle"/>
          </a:ln>
        </p:spPr>
      </p:cxnSp>
      <p:cxnSp>
        <p:nvCxnSpPr>
          <p:cNvPr id="296" name="Google Shape;296;g280a5797403_0_23"/>
          <p:cNvCxnSpPr>
            <a:stCxn id="292" idx="3"/>
            <a:endCxn id="294" idx="1"/>
          </p:cNvCxnSpPr>
          <p:nvPr/>
        </p:nvCxnSpPr>
        <p:spPr>
          <a:xfrm>
            <a:off x="5504000" y="4836825"/>
            <a:ext cx="1858800" cy="519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80a5797403_0_37"/>
          <p:cNvSpPr txBox="1"/>
          <p:nvPr>
            <p:ph idx="1" type="body"/>
          </p:nvPr>
        </p:nvSpPr>
        <p:spPr>
          <a:xfrm>
            <a:off x="838200" y="1271750"/>
            <a:ext cx="10879800" cy="23145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Font typeface="Montserrat"/>
              <a:buChar char="●"/>
            </a:pPr>
            <a:r>
              <a:rPr lang="en-US" sz="1800">
                <a:highlight>
                  <a:srgbClr val="FFFFFF"/>
                </a:highlight>
              </a:rPr>
              <a:t>Export (Xuất): Để xuất một biến, hàm hoặc lớp từ một module</a:t>
            </a:r>
            <a:endParaRPr sz="1800">
              <a:highlight>
                <a:srgbClr val="FFFFFF"/>
              </a:highlight>
              <a:latin typeface="Roboto"/>
              <a:ea typeface="Roboto"/>
              <a:cs typeface="Roboto"/>
              <a:sym typeface="Roboto"/>
            </a:endParaRPr>
          </a:p>
          <a:p>
            <a:pPr indent="0" lvl="0" marL="0" rtl="0" algn="l">
              <a:lnSpc>
                <a:spcPct val="90000"/>
              </a:lnSpc>
              <a:spcBef>
                <a:spcPts val="1000"/>
              </a:spcBef>
              <a:spcAft>
                <a:spcPts val="0"/>
              </a:spcAft>
              <a:buSzPts val="2560"/>
              <a:buNone/>
            </a:pPr>
            <a:r>
              <a:t/>
            </a:r>
            <a:endParaRPr sz="1800">
              <a:highlight>
                <a:srgbClr val="FFFFFF"/>
              </a:highlight>
              <a:latin typeface="Roboto"/>
              <a:ea typeface="Roboto"/>
              <a:cs typeface="Roboto"/>
              <a:sym typeface="Roboto"/>
            </a:endParaRPr>
          </a:p>
          <a:p>
            <a:pPr indent="0" lvl="0" marL="0" rtl="0" algn="l">
              <a:lnSpc>
                <a:spcPct val="90000"/>
              </a:lnSpc>
              <a:spcBef>
                <a:spcPts val="1000"/>
              </a:spcBef>
              <a:spcAft>
                <a:spcPts val="0"/>
              </a:spcAft>
              <a:buSzPts val="2560"/>
              <a:buNone/>
            </a:pPr>
            <a:r>
              <a:t/>
            </a:r>
            <a:endParaRPr sz="1800">
              <a:highlight>
                <a:srgbClr val="FFFFFF"/>
              </a:highlight>
              <a:latin typeface="Roboto"/>
              <a:ea typeface="Roboto"/>
              <a:cs typeface="Roboto"/>
              <a:sym typeface="Roboto"/>
            </a:endParaRPr>
          </a:p>
          <a:p>
            <a:pPr indent="0" lvl="0" marL="0" rtl="0" algn="l">
              <a:lnSpc>
                <a:spcPct val="90000"/>
              </a:lnSpc>
              <a:spcBef>
                <a:spcPts val="1000"/>
              </a:spcBef>
              <a:spcAft>
                <a:spcPts val="0"/>
              </a:spcAft>
              <a:buSzPts val="2560"/>
              <a:buNone/>
            </a:pPr>
            <a:r>
              <a:t/>
            </a:r>
            <a:endParaRPr sz="1800">
              <a:highlight>
                <a:srgbClr val="FFFFFF"/>
              </a:highlight>
              <a:latin typeface="Roboto"/>
              <a:ea typeface="Roboto"/>
              <a:cs typeface="Roboto"/>
              <a:sym typeface="Roboto"/>
            </a:endParaRPr>
          </a:p>
        </p:txBody>
      </p:sp>
      <p:sp>
        <p:nvSpPr>
          <p:cNvPr id="303" name="Google Shape;303;g280a5797403_0_37"/>
          <p:cNvSpPr txBox="1"/>
          <p:nvPr>
            <p:ph type="title"/>
          </p:nvPr>
        </p:nvSpPr>
        <p:spPr>
          <a:xfrm>
            <a:off x="838200" y="509149"/>
            <a:ext cx="8463600" cy="762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7. Modules - 2</a:t>
            </a:r>
            <a:endParaRPr/>
          </a:p>
        </p:txBody>
      </p:sp>
      <p:pic>
        <p:nvPicPr>
          <p:cNvPr id="304" name="Google Shape;304;g280a5797403_0_37"/>
          <p:cNvPicPr preferRelativeResize="0"/>
          <p:nvPr/>
        </p:nvPicPr>
        <p:blipFill rotWithShape="1">
          <a:blip r:embed="rId3">
            <a:alphaModFix/>
          </a:blip>
          <a:srcRect b="0" l="0" r="0" t="0"/>
          <a:stretch/>
        </p:blipFill>
        <p:spPr>
          <a:xfrm>
            <a:off x="3665197" y="1689225"/>
            <a:ext cx="5225816" cy="1780975"/>
          </a:xfrm>
          <a:prstGeom prst="rect">
            <a:avLst/>
          </a:prstGeom>
          <a:noFill/>
          <a:ln>
            <a:noFill/>
          </a:ln>
        </p:spPr>
      </p:pic>
      <p:sp>
        <p:nvSpPr>
          <p:cNvPr id="305" name="Google Shape;305;g280a5797403_0_37"/>
          <p:cNvSpPr txBox="1"/>
          <p:nvPr/>
        </p:nvSpPr>
        <p:spPr>
          <a:xfrm>
            <a:off x="1104825" y="3703025"/>
            <a:ext cx="10613100" cy="2699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90000"/>
              </a:lnSpc>
              <a:spcBef>
                <a:spcPts val="1000"/>
              </a:spcBef>
              <a:spcAft>
                <a:spcPts val="0"/>
              </a:spcAft>
              <a:buClr>
                <a:schemeClr val="dk1"/>
              </a:buClr>
              <a:buSzPts val="1800"/>
              <a:buFont typeface="Montserrat"/>
              <a:buChar char="●"/>
            </a:pPr>
            <a:r>
              <a:rPr b="0" i="0" lang="en-US" sz="1800" u="none" cap="none" strike="noStrike">
                <a:solidFill>
                  <a:schemeClr val="dk1"/>
                </a:solidFill>
                <a:highlight>
                  <a:schemeClr val="lt1"/>
                </a:highlight>
                <a:latin typeface="Montserrat"/>
                <a:ea typeface="Montserrat"/>
                <a:cs typeface="Montserrat"/>
                <a:sym typeface="Montserrat"/>
              </a:rPr>
              <a:t>Import (Nhập): Để sử dụng biến, hàm hoặc lớp từ một module khác</a:t>
            </a:r>
            <a:endParaRPr b="0" i="0" sz="1800" u="none" cap="none" strike="noStrike">
              <a:solidFill>
                <a:schemeClr val="dk1"/>
              </a:solidFill>
              <a:highlight>
                <a:schemeClr val="lt1"/>
              </a:highlight>
              <a:latin typeface="Montserrat"/>
              <a:ea typeface="Montserrat"/>
              <a:cs typeface="Montserrat"/>
              <a:sym typeface="Montserrat"/>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Montserrat"/>
              <a:ea typeface="Montserrat"/>
              <a:cs typeface="Montserrat"/>
              <a:sym typeface="Montserrat"/>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Montserrat"/>
              <a:ea typeface="Montserrat"/>
              <a:cs typeface="Montserrat"/>
              <a:sym typeface="Montserrat"/>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Montserrat"/>
              <a:ea typeface="Montserrat"/>
              <a:cs typeface="Montserrat"/>
              <a:sym typeface="Montserrat"/>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Montserrat"/>
              <a:ea typeface="Montserrat"/>
              <a:cs typeface="Montserrat"/>
              <a:sym typeface="Montserrat"/>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Montserrat"/>
              <a:ea typeface="Montserrat"/>
              <a:cs typeface="Montserrat"/>
              <a:sym typeface="Montserrat"/>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Montserrat"/>
              <a:ea typeface="Montserrat"/>
              <a:cs typeface="Montserrat"/>
              <a:sym typeface="Montserrat"/>
            </a:endParaRPr>
          </a:p>
        </p:txBody>
      </p:sp>
      <p:pic>
        <p:nvPicPr>
          <p:cNvPr id="306" name="Google Shape;306;g280a5797403_0_37"/>
          <p:cNvPicPr preferRelativeResize="0"/>
          <p:nvPr/>
        </p:nvPicPr>
        <p:blipFill rotWithShape="1">
          <a:blip r:embed="rId4">
            <a:alphaModFix/>
          </a:blip>
          <a:srcRect b="0" l="0" r="0" t="0"/>
          <a:stretch/>
        </p:blipFill>
        <p:spPr>
          <a:xfrm>
            <a:off x="3663475" y="4245775"/>
            <a:ext cx="5229225" cy="1962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80a5797403_0_48"/>
          <p:cNvSpPr txBox="1"/>
          <p:nvPr>
            <p:ph idx="1" type="body"/>
          </p:nvPr>
        </p:nvSpPr>
        <p:spPr>
          <a:xfrm>
            <a:off x="838200" y="1362450"/>
            <a:ext cx="10473000" cy="4876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highlight>
                  <a:srgbClr val="FFFFFF"/>
                </a:highlight>
              </a:rPr>
              <a:t>Default Export (Xuất mặc định): Bạn có thể xuất một đối tượng mặc định từ một module, và khi nhập, bạn có thể sử dụng bất kỳ tên nào bạn muốn. Ví dụ:</a:t>
            </a:r>
            <a:endParaRPr sz="1800">
              <a:highlight>
                <a:srgbClr val="FFFFFF"/>
              </a:highlight>
            </a:endParaRPr>
          </a:p>
          <a:p>
            <a:pPr indent="0" lvl="0" marL="0" rtl="0" algn="l">
              <a:lnSpc>
                <a:spcPct val="150000"/>
              </a:lnSpc>
              <a:spcBef>
                <a:spcPts val="1000"/>
              </a:spcBef>
              <a:spcAft>
                <a:spcPts val="0"/>
              </a:spcAft>
              <a:buSzPts val="2560"/>
              <a:buNone/>
            </a:pPr>
            <a:r>
              <a:t/>
            </a:r>
            <a:endParaRPr sz="1800">
              <a:highlight>
                <a:srgbClr val="FFFFFF"/>
              </a:highlight>
              <a:latin typeface="Roboto"/>
              <a:ea typeface="Roboto"/>
              <a:cs typeface="Roboto"/>
              <a:sym typeface="Roboto"/>
            </a:endParaRPr>
          </a:p>
          <a:p>
            <a:pPr indent="0" lvl="0" marL="0" rtl="0" algn="l">
              <a:lnSpc>
                <a:spcPct val="150000"/>
              </a:lnSpc>
              <a:spcBef>
                <a:spcPts val="1000"/>
              </a:spcBef>
              <a:spcAft>
                <a:spcPts val="0"/>
              </a:spcAft>
              <a:buSzPts val="2560"/>
              <a:buNone/>
            </a:pPr>
            <a:r>
              <a:t/>
            </a:r>
            <a:endParaRPr sz="1800">
              <a:highlight>
                <a:srgbClr val="FFFFFF"/>
              </a:highlight>
              <a:latin typeface="Roboto"/>
              <a:ea typeface="Roboto"/>
              <a:cs typeface="Roboto"/>
              <a:sym typeface="Roboto"/>
            </a:endParaRPr>
          </a:p>
          <a:p>
            <a:pPr indent="0" lvl="0" marL="0" rtl="0" algn="l">
              <a:lnSpc>
                <a:spcPct val="150000"/>
              </a:lnSpc>
              <a:spcBef>
                <a:spcPts val="1000"/>
              </a:spcBef>
              <a:spcAft>
                <a:spcPts val="0"/>
              </a:spcAft>
              <a:buSzPts val="2560"/>
              <a:buNone/>
            </a:pPr>
            <a:r>
              <a:t/>
            </a:r>
            <a:endParaRPr sz="1800">
              <a:highlight>
                <a:srgbClr val="FFFFFF"/>
              </a:highlight>
              <a:latin typeface="Roboto"/>
              <a:ea typeface="Roboto"/>
              <a:cs typeface="Roboto"/>
              <a:sym typeface="Roboto"/>
            </a:endParaRPr>
          </a:p>
          <a:p>
            <a:pPr indent="-342900" lvl="0" marL="457200" rtl="0" algn="l">
              <a:lnSpc>
                <a:spcPct val="150000"/>
              </a:lnSpc>
              <a:spcBef>
                <a:spcPts val="1000"/>
              </a:spcBef>
              <a:spcAft>
                <a:spcPts val="0"/>
              </a:spcAft>
              <a:buClr>
                <a:schemeClr val="dk1"/>
              </a:buClr>
              <a:buSzPts val="1800"/>
              <a:buFont typeface="Montserrat"/>
              <a:buChar char="●"/>
            </a:pPr>
            <a:r>
              <a:rPr lang="en-US" sz="1800">
                <a:highlight>
                  <a:srgbClr val="FFFFFF"/>
                </a:highlight>
              </a:rPr>
              <a:t>Module trong ES6 được xác định bởi &lt;script type="module"&gt;: Để sử dụng các module ES6, bạn cần chỉ định &lt;script type="module"&gt; trong tệp HTML của mình:</a:t>
            </a:r>
            <a:endParaRPr sz="1800">
              <a:highlight>
                <a:srgbClr val="FFFFFF"/>
              </a:highlight>
            </a:endParaRPr>
          </a:p>
          <a:p>
            <a:pPr indent="0" lvl="0" marL="0" rtl="0" algn="l">
              <a:lnSpc>
                <a:spcPct val="150000"/>
              </a:lnSpc>
              <a:spcBef>
                <a:spcPts val="1000"/>
              </a:spcBef>
              <a:spcAft>
                <a:spcPts val="0"/>
              </a:spcAft>
              <a:buSzPts val="2560"/>
              <a:buNone/>
            </a:pPr>
            <a:r>
              <a:t/>
            </a:r>
            <a:endParaRPr sz="1800">
              <a:highlight>
                <a:srgbClr val="FFFFFF"/>
              </a:highlight>
              <a:latin typeface="Roboto"/>
              <a:ea typeface="Roboto"/>
              <a:cs typeface="Roboto"/>
              <a:sym typeface="Roboto"/>
            </a:endParaRPr>
          </a:p>
        </p:txBody>
      </p:sp>
      <p:sp>
        <p:nvSpPr>
          <p:cNvPr id="313" name="Google Shape;313;g280a5797403_0_4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7. Modules - 3</a:t>
            </a:r>
            <a:endParaRPr/>
          </a:p>
        </p:txBody>
      </p:sp>
      <p:pic>
        <p:nvPicPr>
          <p:cNvPr id="314" name="Google Shape;314;g280a5797403_0_48"/>
          <p:cNvPicPr preferRelativeResize="0"/>
          <p:nvPr/>
        </p:nvPicPr>
        <p:blipFill rotWithShape="1">
          <a:blip r:embed="rId3">
            <a:alphaModFix/>
          </a:blip>
          <a:srcRect b="0" l="0" r="0" t="0"/>
          <a:stretch/>
        </p:blipFill>
        <p:spPr>
          <a:xfrm>
            <a:off x="913450" y="2389825"/>
            <a:ext cx="3781425" cy="1334825"/>
          </a:xfrm>
          <a:prstGeom prst="rect">
            <a:avLst/>
          </a:prstGeom>
          <a:noFill/>
          <a:ln>
            <a:noFill/>
          </a:ln>
        </p:spPr>
      </p:pic>
      <p:pic>
        <p:nvPicPr>
          <p:cNvPr id="315" name="Google Shape;315;g280a5797403_0_48"/>
          <p:cNvPicPr preferRelativeResize="0"/>
          <p:nvPr/>
        </p:nvPicPr>
        <p:blipFill rotWithShape="1">
          <a:blip r:embed="rId4">
            <a:alphaModFix/>
          </a:blip>
          <a:srcRect b="0" l="0" r="0" t="0"/>
          <a:stretch/>
        </p:blipFill>
        <p:spPr>
          <a:xfrm>
            <a:off x="7240275" y="2389825"/>
            <a:ext cx="4070850" cy="1334825"/>
          </a:xfrm>
          <a:prstGeom prst="rect">
            <a:avLst/>
          </a:prstGeom>
          <a:noFill/>
          <a:ln>
            <a:noFill/>
          </a:ln>
        </p:spPr>
      </p:pic>
      <p:sp>
        <p:nvSpPr>
          <p:cNvPr id="316" name="Google Shape;316;g280a5797403_0_48"/>
          <p:cNvSpPr/>
          <p:nvPr/>
        </p:nvSpPr>
        <p:spPr>
          <a:xfrm>
            <a:off x="4842575" y="2673100"/>
            <a:ext cx="2250000" cy="640200"/>
          </a:xfrm>
          <a:prstGeom prst="rightArrow">
            <a:avLst>
              <a:gd fmla="val 50000" name="adj1"/>
              <a:gd fmla="val 4568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Import sang file khác</a:t>
            </a:r>
            <a:endParaRPr b="0" i="0" sz="1400" u="none" cap="none" strike="noStrike">
              <a:solidFill>
                <a:srgbClr val="000000"/>
              </a:solidFill>
              <a:latin typeface="Arial"/>
              <a:ea typeface="Arial"/>
              <a:cs typeface="Arial"/>
              <a:sym typeface="Arial"/>
            </a:endParaRPr>
          </a:p>
        </p:txBody>
      </p:sp>
      <p:pic>
        <p:nvPicPr>
          <p:cNvPr id="317" name="Google Shape;317;g280a5797403_0_48"/>
          <p:cNvPicPr preferRelativeResize="0"/>
          <p:nvPr/>
        </p:nvPicPr>
        <p:blipFill rotWithShape="1">
          <a:blip r:embed="rId5">
            <a:alphaModFix/>
          </a:blip>
          <a:srcRect b="0" l="0" r="0" t="0"/>
          <a:stretch/>
        </p:blipFill>
        <p:spPr>
          <a:xfrm>
            <a:off x="3310125" y="5033275"/>
            <a:ext cx="4986176" cy="120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23" name="Google Shape;323;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24" name="Google Shape;324;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Char char="❏"/>
            </a:pPr>
            <a:r>
              <a:rPr lang="en-US" sz="2400">
                <a:solidFill>
                  <a:srgbClr val="333333"/>
                </a:solidFill>
              </a:rPr>
              <a:t>Nắm được các tính năng của ES6</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ứng dụng các tính năng của ES6 </a:t>
            </a:r>
            <a:endParaRPr sz="2400">
              <a:solidFill>
                <a:srgbClr val="333333"/>
              </a:solidFill>
            </a:endParaRPr>
          </a:p>
          <a:p>
            <a:pPr indent="0" lvl="0" marL="457200" rtl="0" algn="l">
              <a:lnSpc>
                <a:spcPct val="150000"/>
              </a:lnSpc>
              <a:spcBef>
                <a:spcPts val="0"/>
              </a:spcBef>
              <a:spcAft>
                <a:spcPts val="0"/>
              </a:spcAft>
              <a:buSzPts val="6000"/>
              <a:buNone/>
            </a:pPr>
            <a:r>
              <a:t/>
            </a:r>
            <a:endParaRPr sz="2400">
              <a:solidFill>
                <a:srgbClr val="33333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30" name="Google Shape;330;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917450"/>
            <a:ext cx="9767400" cy="47835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Tổng quan về ES6</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Từ khóa let, const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Arrow function</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Template literals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Destructuring</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Rest Parameters và Spread Operator</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Modules</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bac9ab7f9_1_876"/>
          <p:cNvSpPr txBox="1"/>
          <p:nvPr>
            <p:ph type="title"/>
          </p:nvPr>
        </p:nvSpPr>
        <p:spPr>
          <a:xfrm>
            <a:off x="838200" y="614750"/>
            <a:ext cx="8463600" cy="710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Tổng quan về ES6</a:t>
            </a:r>
            <a:endParaRPr/>
          </a:p>
        </p:txBody>
      </p:sp>
      <p:sp>
        <p:nvSpPr>
          <p:cNvPr id="192" name="Google Shape;192;g11bac9ab7f9_1_876"/>
          <p:cNvSpPr txBox="1"/>
          <p:nvPr/>
        </p:nvSpPr>
        <p:spPr>
          <a:xfrm>
            <a:off x="838200" y="1325150"/>
            <a:ext cx="10977600" cy="2539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highlight>
                  <a:srgbClr val="FFFFFF"/>
                </a:highlight>
                <a:latin typeface="Montserrat"/>
                <a:ea typeface="Montserrat"/>
                <a:cs typeface="Montserrat"/>
                <a:sym typeface="Montserrat"/>
              </a:rPr>
              <a:t>ES6 là một phiên bản của chuẩn ECMAScript, đánh dấu bằng năm phát hành là 2015. </a:t>
            </a:r>
            <a:endParaRPr b="0" i="0" sz="1800" u="none" cap="none" strike="noStrike">
              <a:solidFill>
                <a:schemeClr val="dk1"/>
              </a:solidFill>
              <a:highlight>
                <a:srgbClr val="FFFFFF"/>
              </a:highlight>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highlight>
                  <a:srgbClr val="FFFFFF"/>
                </a:highlight>
                <a:latin typeface="Montserrat"/>
                <a:ea typeface="Montserrat"/>
                <a:cs typeface="Montserrat"/>
                <a:sym typeface="Montserrat"/>
              </a:rPr>
              <a:t>Nó định nghĩa các cú pháp mới, kiểu dữ liệu, và tính năng cho JavaScript. </a:t>
            </a:r>
            <a:endParaRPr b="0" i="0" sz="1800" u="none" cap="none" strike="noStrike">
              <a:solidFill>
                <a:schemeClr val="dk1"/>
              </a:solidFill>
              <a:highlight>
                <a:srgbClr val="FFFFFF"/>
              </a:highlight>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highlight>
                  <a:srgbClr val="FFFFFF"/>
                </a:highlight>
                <a:latin typeface="Montserrat"/>
                <a:ea typeface="Montserrat"/>
                <a:cs typeface="Montserrat"/>
                <a:sym typeface="Montserrat"/>
              </a:rPr>
              <a:t>Những tính năng này đã làm cho việc lập trình bằng JavaScript dễ dàng hơn và mã nguồn dễ đọc hơn.</a:t>
            </a:r>
            <a:endParaRPr b="0" i="0" sz="1800" u="none" cap="none" strike="noStrike">
              <a:solidFill>
                <a:schemeClr val="dk1"/>
              </a:solidFill>
              <a:highlight>
                <a:srgbClr val="FFFFFF"/>
              </a:highlight>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highlight>
                  <a:srgbClr val="FFFFFF"/>
                </a:highlight>
                <a:latin typeface="Montserrat"/>
                <a:ea typeface="Montserrat"/>
                <a:cs typeface="Montserrat"/>
                <a:sym typeface="Montserrat"/>
              </a:rPr>
              <a:t> ES6 đã trở thành một phần quan trọng của ngôn ngữ JavaScript hiện đại và được hỗ trợ rộng rãi trong các trình duyệt và môi trường thực thi JavaScript.</a:t>
            </a:r>
            <a:endParaRPr b="0" i="0" sz="1800" u="none" cap="none" strike="noStrike">
              <a:solidFill>
                <a:schemeClr val="dk1"/>
              </a:solidFill>
              <a:highlight>
                <a:srgbClr val="FFFFFF"/>
              </a:highlight>
              <a:latin typeface="Montserrat"/>
              <a:ea typeface="Montserrat"/>
              <a:cs typeface="Montserrat"/>
              <a:sym typeface="Montserrat"/>
            </a:endParaRPr>
          </a:p>
        </p:txBody>
      </p:sp>
      <p:pic>
        <p:nvPicPr>
          <p:cNvPr id="193" name="Google Shape;193;g11bac9ab7f9_1_876"/>
          <p:cNvPicPr preferRelativeResize="0"/>
          <p:nvPr/>
        </p:nvPicPr>
        <p:blipFill rotWithShape="1">
          <a:blip r:embed="rId3">
            <a:alphaModFix/>
          </a:blip>
          <a:srcRect b="0" l="0" r="0" t="0"/>
          <a:stretch/>
        </p:blipFill>
        <p:spPr>
          <a:xfrm>
            <a:off x="3563038" y="4010925"/>
            <a:ext cx="5527925" cy="22267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7f93290989_0_3"/>
          <p:cNvSpPr txBox="1"/>
          <p:nvPr>
            <p:ph idx="1" type="body"/>
          </p:nvPr>
        </p:nvSpPr>
        <p:spPr>
          <a:xfrm>
            <a:off x="742500" y="1267200"/>
            <a:ext cx="10685700" cy="51327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Char char="●"/>
            </a:pPr>
            <a:r>
              <a:rPr b="1" lang="en-US" sz="2000">
                <a:highlight>
                  <a:srgbClr val="FFFFFF"/>
                </a:highlight>
              </a:rPr>
              <a:t>Từ khóa let</a:t>
            </a:r>
            <a:endParaRPr b="1" sz="2000">
              <a:highlight>
                <a:srgbClr val="FFFFFF"/>
              </a:highlight>
            </a:endParaRPr>
          </a:p>
          <a:p>
            <a:pPr indent="-355600" lvl="1" marL="914400" rtl="0" algn="l">
              <a:lnSpc>
                <a:spcPct val="150000"/>
              </a:lnSpc>
              <a:spcBef>
                <a:spcPts val="0"/>
              </a:spcBef>
              <a:spcAft>
                <a:spcPts val="0"/>
              </a:spcAft>
              <a:buClr>
                <a:schemeClr val="dk1"/>
              </a:buClr>
              <a:buSzPts val="2000"/>
              <a:buFont typeface="Roboto"/>
              <a:buChar char="○"/>
            </a:pPr>
            <a:r>
              <a:rPr lang="en-US" sz="2000">
                <a:highlight>
                  <a:srgbClr val="FFFFFF"/>
                </a:highlight>
              </a:rPr>
              <a:t>Biến được khai báo bằng let có phạm vi (scope) trong phạm vi chứa nó, ví dụ, trong một khối mã (block scope).</a:t>
            </a:r>
            <a:endParaRPr sz="2000">
              <a:highlight>
                <a:srgbClr val="FFFFFF"/>
              </a:highlight>
            </a:endParaRPr>
          </a:p>
          <a:p>
            <a:pPr indent="-355600" lvl="1" marL="914400" rtl="0" algn="l">
              <a:lnSpc>
                <a:spcPct val="150000"/>
              </a:lnSpc>
              <a:spcBef>
                <a:spcPts val="0"/>
              </a:spcBef>
              <a:spcAft>
                <a:spcPts val="0"/>
              </a:spcAft>
              <a:buClr>
                <a:schemeClr val="dk1"/>
              </a:buClr>
              <a:buSzPts val="2000"/>
              <a:buFont typeface="Montserrat"/>
              <a:buChar char="○"/>
            </a:pPr>
            <a:r>
              <a:rPr lang="en-US" sz="2000">
                <a:highlight>
                  <a:srgbClr val="FFFFFF"/>
                </a:highlight>
              </a:rPr>
              <a:t>Biến let có thể được cập nhật (được gán giá trị mới) sau khi đã được khai báo.</a:t>
            </a:r>
            <a:endParaRPr sz="2000">
              <a:highlight>
                <a:srgbClr val="FFFFFF"/>
              </a:highlight>
            </a:endParaRPr>
          </a:p>
          <a:p>
            <a:pPr indent="-355600" lvl="1" marL="914400" rtl="0" algn="l">
              <a:lnSpc>
                <a:spcPct val="150000"/>
              </a:lnSpc>
              <a:spcBef>
                <a:spcPts val="0"/>
              </a:spcBef>
              <a:spcAft>
                <a:spcPts val="0"/>
              </a:spcAft>
              <a:buClr>
                <a:schemeClr val="dk1"/>
              </a:buClr>
              <a:buSzPts val="2000"/>
              <a:buFont typeface="Montserrat"/>
              <a:buChar char="○"/>
            </a:pPr>
            <a:r>
              <a:rPr lang="en-US" sz="2000">
                <a:highlight>
                  <a:srgbClr val="FFFFFF"/>
                </a:highlight>
              </a:rPr>
              <a:t>Biến let có thể được khai báo mà không cần gán giá trị ban đầu. Trong trường hợp này, biến sẽ có giá trị undefined.</a:t>
            </a:r>
            <a:endParaRPr sz="2000">
              <a:highlight>
                <a:srgbClr val="FFFFFF"/>
              </a:highlight>
            </a:endParaRPr>
          </a:p>
          <a:p>
            <a:pPr indent="0" lvl="0" marL="914400" rtl="0" algn="l">
              <a:lnSpc>
                <a:spcPct val="90000"/>
              </a:lnSpc>
              <a:spcBef>
                <a:spcPts val="1000"/>
              </a:spcBef>
              <a:spcAft>
                <a:spcPts val="0"/>
              </a:spcAft>
              <a:buSzPts val="2560"/>
              <a:buNone/>
            </a:pPr>
            <a:r>
              <a:t/>
            </a:r>
            <a:endParaRPr sz="1800">
              <a:highlight>
                <a:srgbClr val="FFFFFF"/>
              </a:highlight>
            </a:endParaRPr>
          </a:p>
        </p:txBody>
      </p:sp>
      <p:sp>
        <p:nvSpPr>
          <p:cNvPr id="200" name="Google Shape;200;g27f93290989_0_3"/>
          <p:cNvSpPr txBox="1"/>
          <p:nvPr>
            <p:ph type="title"/>
          </p:nvPr>
        </p:nvSpPr>
        <p:spPr>
          <a:xfrm>
            <a:off x="838200" y="509149"/>
            <a:ext cx="8463600" cy="75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Từ khóa let, const - 1</a:t>
            </a:r>
            <a:endParaRPr/>
          </a:p>
        </p:txBody>
      </p:sp>
      <p:pic>
        <p:nvPicPr>
          <p:cNvPr id="201" name="Google Shape;201;g27f93290989_0_3"/>
          <p:cNvPicPr preferRelativeResize="0"/>
          <p:nvPr/>
        </p:nvPicPr>
        <p:blipFill rotWithShape="1">
          <a:blip r:embed="rId3">
            <a:alphaModFix/>
          </a:blip>
          <a:srcRect b="0" l="0" r="0" t="0"/>
          <a:stretch/>
        </p:blipFill>
        <p:spPr>
          <a:xfrm>
            <a:off x="2009775" y="4756425"/>
            <a:ext cx="8172450" cy="108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f93290989_0_12"/>
          <p:cNvSpPr txBox="1"/>
          <p:nvPr>
            <p:ph idx="1" type="body"/>
          </p:nvPr>
        </p:nvSpPr>
        <p:spPr>
          <a:xfrm>
            <a:off x="742500" y="1454750"/>
            <a:ext cx="10263900" cy="45435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Montserrat"/>
              <a:buChar char="●"/>
            </a:pPr>
            <a:r>
              <a:rPr b="1" lang="en-US" sz="2000">
                <a:highlight>
                  <a:srgbClr val="FFFFFF"/>
                </a:highlight>
              </a:rPr>
              <a:t>Từ khóa const </a:t>
            </a:r>
            <a:endParaRPr b="1" sz="2000">
              <a:highlight>
                <a:srgbClr val="FFFFFF"/>
              </a:highlight>
            </a:endParaRPr>
          </a:p>
          <a:p>
            <a:pPr indent="-355600" lvl="1" marL="914400" rtl="0" algn="l">
              <a:lnSpc>
                <a:spcPct val="150000"/>
              </a:lnSpc>
              <a:spcBef>
                <a:spcPts val="0"/>
              </a:spcBef>
              <a:spcAft>
                <a:spcPts val="0"/>
              </a:spcAft>
              <a:buClr>
                <a:schemeClr val="dk1"/>
              </a:buClr>
              <a:buSzPts val="2000"/>
              <a:buFont typeface="Montserrat"/>
              <a:buChar char="○"/>
            </a:pPr>
            <a:r>
              <a:rPr lang="en-US" sz="2000">
                <a:highlight>
                  <a:srgbClr val="FFFFFF"/>
                </a:highlight>
              </a:rPr>
              <a:t>Biến được khai báo bằng const cũng có phạm vi trong phạm vi chưa nó, giống như let, và có phạm vi block scope.</a:t>
            </a:r>
            <a:endParaRPr sz="2000">
              <a:highlight>
                <a:srgbClr val="FFFFFF"/>
              </a:highlight>
            </a:endParaRPr>
          </a:p>
          <a:p>
            <a:pPr indent="-355600" lvl="1" marL="914400" rtl="0" algn="l">
              <a:lnSpc>
                <a:spcPct val="150000"/>
              </a:lnSpc>
              <a:spcBef>
                <a:spcPts val="0"/>
              </a:spcBef>
              <a:spcAft>
                <a:spcPts val="0"/>
              </a:spcAft>
              <a:buClr>
                <a:schemeClr val="dk1"/>
              </a:buClr>
              <a:buSzPts val="2000"/>
              <a:buFont typeface="Montserrat"/>
              <a:buChar char="○"/>
            </a:pPr>
            <a:r>
              <a:rPr lang="en-US" sz="2000">
                <a:highlight>
                  <a:srgbClr val="FFFFFF"/>
                </a:highlight>
              </a:rPr>
              <a:t>Biến const phải được gán giá trị ban đầu khi khai báo và không thể thay đổi giá trị sau đó. Điều này làm cho const trở thành một hằng số.</a:t>
            </a:r>
            <a:endParaRPr sz="2000">
              <a:highlight>
                <a:srgbClr val="FFFFFF"/>
              </a:highlight>
            </a:endParaRPr>
          </a:p>
          <a:p>
            <a:pPr indent="-355600" lvl="1" marL="914400" rtl="0" algn="l">
              <a:lnSpc>
                <a:spcPct val="150000"/>
              </a:lnSpc>
              <a:spcBef>
                <a:spcPts val="0"/>
              </a:spcBef>
              <a:spcAft>
                <a:spcPts val="0"/>
              </a:spcAft>
              <a:buSzPts val="2000"/>
              <a:buFont typeface="Montserrat"/>
              <a:buChar char="○"/>
            </a:pPr>
            <a:r>
              <a:rPr lang="en-US" sz="2000">
                <a:highlight>
                  <a:srgbClr val="FFFFFF"/>
                </a:highlight>
              </a:rPr>
              <a:t>Ví dụ:</a:t>
            </a:r>
            <a:endParaRPr sz="2000">
              <a:highlight>
                <a:srgbClr val="FFFFFF"/>
              </a:highlight>
            </a:endParaRPr>
          </a:p>
          <a:p>
            <a:pPr indent="0" lvl="0" marL="914400" rtl="0" algn="l">
              <a:lnSpc>
                <a:spcPct val="150000"/>
              </a:lnSpc>
              <a:spcBef>
                <a:spcPts val="0"/>
              </a:spcBef>
              <a:spcAft>
                <a:spcPts val="0"/>
              </a:spcAft>
              <a:buSzPts val="2560"/>
              <a:buNone/>
            </a:pPr>
            <a:r>
              <a:t/>
            </a:r>
            <a:endParaRPr sz="1800">
              <a:highlight>
                <a:srgbClr val="FFFFFF"/>
              </a:highlight>
              <a:latin typeface="Roboto"/>
              <a:ea typeface="Roboto"/>
              <a:cs typeface="Roboto"/>
              <a:sym typeface="Roboto"/>
            </a:endParaRPr>
          </a:p>
          <a:p>
            <a:pPr indent="0" lvl="0" marL="914400" rtl="0" algn="l">
              <a:lnSpc>
                <a:spcPct val="90000"/>
              </a:lnSpc>
              <a:spcBef>
                <a:spcPts val="1000"/>
              </a:spcBef>
              <a:spcAft>
                <a:spcPts val="0"/>
              </a:spcAft>
              <a:buSzPts val="2560"/>
              <a:buNone/>
            </a:pPr>
            <a:r>
              <a:t/>
            </a:r>
            <a:endParaRPr sz="1800">
              <a:highlight>
                <a:srgbClr val="FFFFFF"/>
              </a:highlight>
            </a:endParaRPr>
          </a:p>
          <a:p>
            <a:pPr indent="0" lvl="0" marL="457200" rtl="0" algn="l">
              <a:lnSpc>
                <a:spcPct val="90000"/>
              </a:lnSpc>
              <a:spcBef>
                <a:spcPts val="1000"/>
              </a:spcBef>
              <a:spcAft>
                <a:spcPts val="0"/>
              </a:spcAft>
              <a:buSzPts val="2560"/>
              <a:buNone/>
            </a:pPr>
            <a:r>
              <a:t/>
            </a:r>
            <a:endParaRPr sz="1800">
              <a:highlight>
                <a:srgbClr val="FFFFFF"/>
              </a:highlight>
            </a:endParaRPr>
          </a:p>
        </p:txBody>
      </p:sp>
      <p:sp>
        <p:nvSpPr>
          <p:cNvPr id="208" name="Google Shape;208;g27f93290989_0_12"/>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2. Từ khóa let, const - 2</a:t>
            </a:r>
            <a:endParaRPr/>
          </a:p>
        </p:txBody>
      </p:sp>
      <p:pic>
        <p:nvPicPr>
          <p:cNvPr id="209" name="Google Shape;209;g27f93290989_0_12"/>
          <p:cNvPicPr preferRelativeResize="0"/>
          <p:nvPr/>
        </p:nvPicPr>
        <p:blipFill rotWithShape="1">
          <a:blip r:embed="rId3">
            <a:alphaModFix/>
          </a:blip>
          <a:srcRect b="0" l="0" r="0" t="0"/>
          <a:stretch/>
        </p:blipFill>
        <p:spPr>
          <a:xfrm>
            <a:off x="2437725" y="4427975"/>
            <a:ext cx="7316551" cy="122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7f93290989_0_22"/>
          <p:cNvSpPr txBox="1"/>
          <p:nvPr>
            <p:ph idx="1" type="body"/>
          </p:nvPr>
        </p:nvSpPr>
        <p:spPr>
          <a:xfrm>
            <a:off x="838200" y="1455700"/>
            <a:ext cx="9776100" cy="38856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Montserrat"/>
              <a:buChar char="●"/>
            </a:pPr>
            <a:r>
              <a:rPr lang="en-US" sz="2000">
                <a:highlight>
                  <a:srgbClr val="FFFFFF"/>
                </a:highlight>
              </a:rPr>
              <a:t>Arrow function (hàm mũi tên) là một cú pháp định nghĩa hàm ngắn gọn được giới thiệu trong ECMAScript 6 (ES6). </a:t>
            </a:r>
            <a:endParaRPr sz="2000">
              <a:highlight>
                <a:srgbClr val="FFFFFF"/>
              </a:highlight>
            </a:endParaRPr>
          </a:p>
          <a:p>
            <a:pPr indent="-355600" lvl="0" marL="457200" rtl="0" algn="l">
              <a:lnSpc>
                <a:spcPct val="150000"/>
              </a:lnSpc>
              <a:spcBef>
                <a:spcPts val="0"/>
              </a:spcBef>
              <a:spcAft>
                <a:spcPts val="0"/>
              </a:spcAft>
              <a:buClr>
                <a:schemeClr val="dk1"/>
              </a:buClr>
              <a:buSzPts val="2000"/>
              <a:buFont typeface="Montserrat"/>
              <a:buChar char="●"/>
            </a:pPr>
            <a:r>
              <a:rPr lang="en-US" sz="2000">
                <a:highlight>
                  <a:srgbClr val="FFFFFF"/>
                </a:highlight>
              </a:rPr>
              <a:t>Arrow function có cú pháp ngắn gọn hơn so với cú pháp hàm truyền thống (function)</a:t>
            </a:r>
            <a:endParaRPr sz="2000">
              <a:highlight>
                <a:srgbClr val="FFFFFF"/>
              </a:highlight>
            </a:endParaRPr>
          </a:p>
          <a:p>
            <a:pPr indent="-355600" lvl="0" marL="457200" rtl="0" algn="l">
              <a:lnSpc>
                <a:spcPct val="150000"/>
              </a:lnSpc>
              <a:spcBef>
                <a:spcPts val="0"/>
              </a:spcBef>
              <a:spcAft>
                <a:spcPts val="0"/>
              </a:spcAft>
              <a:buClr>
                <a:schemeClr val="dk1"/>
              </a:buClr>
              <a:buSzPts val="2000"/>
              <a:buFont typeface="Montserrat"/>
              <a:buChar char="●"/>
            </a:pPr>
            <a:r>
              <a:rPr lang="en-US" sz="2000">
                <a:highlight>
                  <a:srgbClr val="FFFFFF"/>
                </a:highlight>
              </a:rPr>
              <a:t>Cú pháp:</a:t>
            </a:r>
            <a:endParaRPr sz="2000">
              <a:highlight>
                <a:srgbClr val="FFFFFF"/>
              </a:highlight>
            </a:endParaRPr>
          </a:p>
          <a:p>
            <a:pPr indent="0" lvl="0" marL="1371600" rtl="0" algn="l">
              <a:lnSpc>
                <a:spcPct val="135714"/>
              </a:lnSpc>
              <a:spcBef>
                <a:spcPts val="0"/>
              </a:spcBef>
              <a:spcAft>
                <a:spcPts val="0"/>
              </a:spcAft>
              <a:buClr>
                <a:schemeClr val="dk1"/>
              </a:buClr>
              <a:buSzPts val="1100"/>
              <a:buFont typeface="Arial"/>
              <a:buNone/>
            </a:pPr>
            <a:r>
              <a:rPr b="1" lang="en-US" sz="2000">
                <a:solidFill>
                  <a:srgbClr val="0000FF"/>
                </a:solidFill>
                <a:highlight>
                  <a:srgbClr val="FFFFFF"/>
                </a:highlight>
                <a:latin typeface="Courier New"/>
                <a:ea typeface="Courier New"/>
                <a:cs typeface="Courier New"/>
                <a:sym typeface="Courier New"/>
              </a:rPr>
              <a:t>const</a:t>
            </a:r>
            <a:r>
              <a:rPr b="1" lang="en-US" sz="2000">
                <a:solidFill>
                  <a:srgbClr val="3B3B3B"/>
                </a:solidFill>
                <a:highlight>
                  <a:srgbClr val="FFFFFF"/>
                </a:highlight>
                <a:latin typeface="Courier New"/>
                <a:ea typeface="Courier New"/>
                <a:cs typeface="Courier New"/>
                <a:sym typeface="Courier New"/>
              </a:rPr>
              <a:t> </a:t>
            </a:r>
            <a:r>
              <a:rPr b="1" lang="en-US" sz="2000">
                <a:solidFill>
                  <a:srgbClr val="795E26"/>
                </a:solidFill>
                <a:highlight>
                  <a:srgbClr val="FFFFFF"/>
                </a:highlight>
                <a:latin typeface="Courier New"/>
                <a:ea typeface="Courier New"/>
                <a:cs typeface="Courier New"/>
                <a:sym typeface="Courier New"/>
              </a:rPr>
              <a:t>functionName</a:t>
            </a:r>
            <a:r>
              <a:rPr b="1" lang="en-US" sz="2000">
                <a:solidFill>
                  <a:srgbClr val="3B3B3B"/>
                </a:solidFill>
                <a:highlight>
                  <a:srgbClr val="FFFFFF"/>
                </a:highlight>
                <a:latin typeface="Courier New"/>
                <a:ea typeface="Courier New"/>
                <a:cs typeface="Courier New"/>
                <a:sym typeface="Courier New"/>
              </a:rPr>
              <a:t> </a:t>
            </a:r>
            <a:r>
              <a:rPr b="1" lang="en-US" sz="2000">
                <a:highlight>
                  <a:srgbClr val="FFFFFF"/>
                </a:highlight>
                <a:latin typeface="Courier New"/>
                <a:ea typeface="Courier New"/>
                <a:cs typeface="Courier New"/>
                <a:sym typeface="Courier New"/>
              </a:rPr>
              <a:t>=</a:t>
            </a:r>
            <a:r>
              <a:rPr b="1" lang="en-US" sz="2000">
                <a:solidFill>
                  <a:srgbClr val="3B3B3B"/>
                </a:solidFill>
                <a:highlight>
                  <a:srgbClr val="FFFFFF"/>
                </a:highlight>
                <a:latin typeface="Courier New"/>
                <a:ea typeface="Courier New"/>
                <a:cs typeface="Courier New"/>
                <a:sym typeface="Courier New"/>
              </a:rPr>
              <a:t> (</a:t>
            </a:r>
            <a:r>
              <a:rPr b="1" lang="en-US" sz="2000">
                <a:solidFill>
                  <a:srgbClr val="001080"/>
                </a:solidFill>
                <a:highlight>
                  <a:srgbClr val="FFFFFF"/>
                </a:highlight>
                <a:latin typeface="Courier New"/>
                <a:ea typeface="Courier New"/>
                <a:cs typeface="Courier New"/>
                <a:sym typeface="Courier New"/>
              </a:rPr>
              <a:t>parameters</a:t>
            </a:r>
            <a:r>
              <a:rPr b="1" lang="en-US" sz="2000">
                <a:solidFill>
                  <a:srgbClr val="3B3B3B"/>
                </a:solidFill>
                <a:highlight>
                  <a:srgbClr val="FFFFFF"/>
                </a:highlight>
                <a:latin typeface="Courier New"/>
                <a:ea typeface="Courier New"/>
                <a:cs typeface="Courier New"/>
                <a:sym typeface="Courier New"/>
              </a:rPr>
              <a:t>) </a:t>
            </a:r>
            <a:r>
              <a:rPr b="1" lang="en-US" sz="2000">
                <a:solidFill>
                  <a:srgbClr val="0000FF"/>
                </a:solidFill>
                <a:highlight>
                  <a:srgbClr val="FFFFFF"/>
                </a:highlight>
                <a:latin typeface="Courier New"/>
                <a:ea typeface="Courier New"/>
                <a:cs typeface="Courier New"/>
                <a:sym typeface="Courier New"/>
              </a:rPr>
              <a:t>=&gt;</a:t>
            </a:r>
            <a:r>
              <a:rPr b="1" lang="en-US" sz="2000">
                <a:solidFill>
                  <a:srgbClr val="3B3B3B"/>
                </a:solidFill>
                <a:highlight>
                  <a:srgbClr val="FFFFFF"/>
                </a:highlight>
                <a:latin typeface="Courier New"/>
                <a:ea typeface="Courier New"/>
                <a:cs typeface="Courier New"/>
                <a:sym typeface="Courier New"/>
              </a:rPr>
              <a:t> {</a:t>
            </a:r>
            <a:endParaRPr b="1" sz="2000">
              <a:solidFill>
                <a:srgbClr val="3B3B3B"/>
              </a:solidFill>
              <a:highlight>
                <a:srgbClr val="FFFFFF"/>
              </a:highlight>
              <a:latin typeface="Courier New"/>
              <a:ea typeface="Courier New"/>
              <a:cs typeface="Courier New"/>
              <a:sym typeface="Courier New"/>
            </a:endParaRPr>
          </a:p>
          <a:p>
            <a:pPr indent="0" lvl="0" marL="1371600" rtl="0" algn="l">
              <a:lnSpc>
                <a:spcPct val="135714"/>
              </a:lnSpc>
              <a:spcBef>
                <a:spcPts val="0"/>
              </a:spcBef>
              <a:spcAft>
                <a:spcPts val="0"/>
              </a:spcAft>
              <a:buClr>
                <a:schemeClr val="dk1"/>
              </a:buClr>
              <a:buSzPts val="1100"/>
              <a:buFont typeface="Arial"/>
              <a:buNone/>
            </a:pPr>
            <a:r>
              <a:rPr b="1" lang="en-US" sz="2000">
                <a:solidFill>
                  <a:srgbClr val="3B3B3B"/>
                </a:solidFill>
                <a:highlight>
                  <a:srgbClr val="FFFFFF"/>
                </a:highlight>
                <a:latin typeface="Courier New"/>
                <a:ea typeface="Courier New"/>
                <a:cs typeface="Courier New"/>
                <a:sym typeface="Courier New"/>
              </a:rPr>
              <a:t>  </a:t>
            </a:r>
            <a:r>
              <a:rPr b="1" lang="en-US" sz="2000">
                <a:solidFill>
                  <a:srgbClr val="008000"/>
                </a:solidFill>
                <a:highlight>
                  <a:srgbClr val="FFFFFF"/>
                </a:highlight>
                <a:latin typeface="Courier New"/>
                <a:ea typeface="Courier New"/>
                <a:cs typeface="Courier New"/>
                <a:sym typeface="Courier New"/>
              </a:rPr>
              <a:t>// Statements</a:t>
            </a:r>
            <a:endParaRPr b="1" sz="2000">
              <a:solidFill>
                <a:srgbClr val="008000"/>
              </a:solidFill>
              <a:highlight>
                <a:srgbClr val="FFFFFF"/>
              </a:highlight>
              <a:latin typeface="Courier New"/>
              <a:ea typeface="Courier New"/>
              <a:cs typeface="Courier New"/>
              <a:sym typeface="Courier New"/>
            </a:endParaRPr>
          </a:p>
          <a:p>
            <a:pPr indent="0" lvl="0" marL="1371600" rtl="0" algn="l">
              <a:lnSpc>
                <a:spcPct val="135714"/>
              </a:lnSpc>
              <a:spcBef>
                <a:spcPts val="0"/>
              </a:spcBef>
              <a:spcAft>
                <a:spcPts val="0"/>
              </a:spcAft>
              <a:buSzPts val="1100"/>
              <a:buNone/>
            </a:pPr>
            <a:r>
              <a:rPr b="1" lang="en-US" sz="2000">
                <a:solidFill>
                  <a:srgbClr val="3B3B3B"/>
                </a:solidFill>
                <a:highlight>
                  <a:srgbClr val="FFFFFF"/>
                </a:highlight>
                <a:latin typeface="Courier New"/>
                <a:ea typeface="Courier New"/>
                <a:cs typeface="Courier New"/>
                <a:sym typeface="Courier New"/>
              </a:rPr>
              <a:t>};</a:t>
            </a:r>
            <a:endParaRPr sz="2000">
              <a:solidFill>
                <a:srgbClr val="3B3B3B"/>
              </a:solidFill>
              <a:highlight>
                <a:srgbClr val="FFFFFF"/>
              </a:highlight>
            </a:endParaRPr>
          </a:p>
        </p:txBody>
      </p:sp>
      <p:sp>
        <p:nvSpPr>
          <p:cNvPr id="216" name="Google Shape;216;g27f93290989_0_22"/>
          <p:cNvSpPr txBox="1"/>
          <p:nvPr>
            <p:ph type="title"/>
          </p:nvPr>
        </p:nvSpPr>
        <p:spPr>
          <a:xfrm>
            <a:off x="838200" y="571250"/>
            <a:ext cx="8463600" cy="68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Arrow function - 1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7f93290989_0_32"/>
          <p:cNvSpPr txBox="1"/>
          <p:nvPr>
            <p:ph idx="1" type="body"/>
          </p:nvPr>
        </p:nvSpPr>
        <p:spPr>
          <a:xfrm>
            <a:off x="838200" y="1454750"/>
            <a:ext cx="10705800" cy="42636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1000"/>
              </a:spcBef>
              <a:spcAft>
                <a:spcPts val="0"/>
              </a:spcAft>
              <a:buClr>
                <a:schemeClr val="dk1"/>
              </a:buClr>
              <a:buSzPts val="2000"/>
              <a:buFont typeface="Montserrat"/>
              <a:buChar char="●"/>
            </a:pPr>
            <a:r>
              <a:rPr lang="en-US" sz="2000">
                <a:highlight>
                  <a:srgbClr val="FFFFFF"/>
                </a:highlight>
              </a:rPr>
              <a:t>functionName: Tên của hàm (có thể bỏ qua nếu bạn muốn một hàm vô danh).</a:t>
            </a:r>
            <a:endParaRPr sz="2000">
              <a:highlight>
                <a:srgbClr val="FFFFFF"/>
              </a:highlight>
            </a:endParaRPr>
          </a:p>
          <a:p>
            <a:pPr indent="-355600" lvl="0" marL="457200" rtl="0" algn="l">
              <a:lnSpc>
                <a:spcPct val="150000"/>
              </a:lnSpc>
              <a:spcBef>
                <a:spcPts val="0"/>
              </a:spcBef>
              <a:spcAft>
                <a:spcPts val="0"/>
              </a:spcAft>
              <a:buClr>
                <a:schemeClr val="dk1"/>
              </a:buClr>
              <a:buSzPts val="2000"/>
              <a:buFont typeface="Montserrat"/>
              <a:buChar char="●"/>
            </a:pPr>
            <a:r>
              <a:rPr lang="en-US" sz="2000">
                <a:highlight>
                  <a:srgbClr val="FFFFFF"/>
                </a:highlight>
              </a:rPr>
              <a:t>parameters: Các tham số của hàm.</a:t>
            </a:r>
            <a:endParaRPr sz="2000">
              <a:highlight>
                <a:srgbClr val="FFFFFF"/>
              </a:highlight>
            </a:endParaRPr>
          </a:p>
          <a:p>
            <a:pPr indent="-355600" lvl="0" marL="457200" rtl="0" algn="l">
              <a:lnSpc>
                <a:spcPct val="150000"/>
              </a:lnSpc>
              <a:spcBef>
                <a:spcPts val="0"/>
              </a:spcBef>
              <a:spcAft>
                <a:spcPts val="0"/>
              </a:spcAft>
              <a:buClr>
                <a:schemeClr val="dk1"/>
              </a:buClr>
              <a:buSzPts val="2000"/>
              <a:buFont typeface="Montserrat"/>
              <a:buChar char="●"/>
            </a:pPr>
            <a:r>
              <a:rPr lang="en-US" sz="2000">
                <a:highlight>
                  <a:srgbClr val="FFFFFF"/>
                </a:highlight>
              </a:rPr>
              <a:t>=&gt; : Toán tử mũi tên, được sử dụng để định nghĩa arrow function.</a:t>
            </a:r>
            <a:endParaRPr sz="2000">
              <a:highlight>
                <a:srgbClr val="FFFFFF"/>
              </a:highlight>
            </a:endParaRPr>
          </a:p>
          <a:p>
            <a:pPr indent="-355600" lvl="0" marL="457200" rtl="0" algn="l">
              <a:lnSpc>
                <a:spcPct val="150000"/>
              </a:lnSpc>
              <a:spcBef>
                <a:spcPts val="0"/>
              </a:spcBef>
              <a:spcAft>
                <a:spcPts val="0"/>
              </a:spcAft>
              <a:buClr>
                <a:schemeClr val="dk1"/>
              </a:buClr>
              <a:buSzPts val="2000"/>
              <a:buFont typeface="Montserrat"/>
              <a:buChar char="●"/>
            </a:pPr>
            <a:r>
              <a:rPr lang="en-US" sz="2000">
                <a:highlight>
                  <a:srgbClr val="FFFFFF"/>
                </a:highlight>
              </a:rPr>
              <a:t>Statements: Mã nguồn bên trong hàm, nơi bạn định nghĩa logic của hàm.</a:t>
            </a:r>
            <a:endParaRPr sz="2000">
              <a:highlight>
                <a:srgbClr val="FFFFFF"/>
              </a:highlight>
            </a:endParaRPr>
          </a:p>
          <a:p>
            <a:pPr indent="-355600" lvl="0" marL="457200" rtl="0" algn="l">
              <a:lnSpc>
                <a:spcPct val="150000"/>
              </a:lnSpc>
              <a:spcBef>
                <a:spcPts val="0"/>
              </a:spcBef>
              <a:spcAft>
                <a:spcPts val="0"/>
              </a:spcAft>
              <a:buClr>
                <a:schemeClr val="dk1"/>
              </a:buClr>
              <a:buSzPts val="2000"/>
              <a:buFont typeface="Montserrat"/>
              <a:buChar char="●"/>
            </a:pPr>
            <a:r>
              <a:rPr lang="en-US" sz="2000">
                <a:highlight>
                  <a:srgbClr val="FFFFFF"/>
                </a:highlight>
              </a:rPr>
              <a:t>return result: Trả về một giá trị từ hàm (nếu cần).</a:t>
            </a:r>
            <a:endParaRPr sz="2000">
              <a:highlight>
                <a:srgbClr val="FFFFFF"/>
              </a:highlight>
            </a:endParaRPr>
          </a:p>
          <a:p>
            <a:pPr indent="-355600" lvl="0" marL="457200" rtl="0" algn="l">
              <a:lnSpc>
                <a:spcPct val="150000"/>
              </a:lnSpc>
              <a:spcBef>
                <a:spcPts val="0"/>
              </a:spcBef>
              <a:spcAft>
                <a:spcPts val="0"/>
              </a:spcAft>
              <a:buClr>
                <a:schemeClr val="dk1"/>
              </a:buClr>
              <a:buSzPts val="2000"/>
              <a:buChar char="●"/>
            </a:pPr>
            <a:r>
              <a:rPr lang="en-US" sz="2000">
                <a:highlight>
                  <a:srgbClr val="FFFFFF"/>
                </a:highlight>
              </a:rPr>
              <a:t>Một số đặc điểm của arrow function:</a:t>
            </a:r>
            <a:endParaRPr sz="2000">
              <a:highlight>
                <a:srgbClr val="FFFFFF"/>
              </a:highlight>
            </a:endParaRPr>
          </a:p>
          <a:p>
            <a:pPr indent="-355600" lvl="0" marL="914400" rtl="0" algn="l">
              <a:lnSpc>
                <a:spcPct val="150000"/>
              </a:lnSpc>
              <a:spcBef>
                <a:spcPts val="1500"/>
              </a:spcBef>
              <a:spcAft>
                <a:spcPts val="0"/>
              </a:spcAft>
              <a:buClr>
                <a:srgbClr val="000000"/>
              </a:buClr>
              <a:buSzPts val="2000"/>
              <a:buFont typeface="Montserrat"/>
              <a:buChar char="○"/>
            </a:pPr>
            <a:r>
              <a:rPr lang="en-US" sz="2000">
                <a:solidFill>
                  <a:srgbClr val="000000"/>
                </a:solidFill>
                <a:highlight>
                  <a:srgbClr val="FFFFFF"/>
                </a:highlight>
              </a:rPr>
              <a:t>Không có ngữ cảnh( từ khóa this)</a:t>
            </a:r>
            <a:endParaRPr sz="2000">
              <a:solidFill>
                <a:srgbClr val="000000"/>
              </a:solidFill>
              <a:highlight>
                <a:srgbClr val="FFFFFF"/>
              </a:highlight>
            </a:endParaRPr>
          </a:p>
          <a:p>
            <a:pPr indent="-355600" lvl="0" marL="914400" rtl="0" algn="l">
              <a:lnSpc>
                <a:spcPct val="150000"/>
              </a:lnSpc>
              <a:spcBef>
                <a:spcPts val="0"/>
              </a:spcBef>
              <a:spcAft>
                <a:spcPts val="0"/>
              </a:spcAft>
              <a:buClr>
                <a:srgbClr val="000000"/>
              </a:buClr>
              <a:buSzPts val="2000"/>
              <a:buFont typeface="Montserrat"/>
              <a:buChar char="○"/>
            </a:pPr>
            <a:r>
              <a:rPr lang="en-US" sz="2000">
                <a:solidFill>
                  <a:srgbClr val="000000"/>
                </a:solidFill>
                <a:highlight>
                  <a:srgbClr val="FFFFFF"/>
                </a:highlight>
              </a:rPr>
              <a:t>Không thể làm hàm khởi tạo constructor</a:t>
            </a:r>
            <a:endParaRPr sz="2000">
              <a:solidFill>
                <a:srgbClr val="000000"/>
              </a:solidFill>
              <a:highlight>
                <a:srgbClr val="FFFFFF"/>
              </a:highlight>
            </a:endParaRPr>
          </a:p>
        </p:txBody>
      </p:sp>
      <p:sp>
        <p:nvSpPr>
          <p:cNvPr id="223" name="Google Shape;223;g27f93290989_0_32"/>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3. Arrow function - 2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7f93290989_0_39"/>
          <p:cNvSpPr txBox="1"/>
          <p:nvPr>
            <p:ph idx="1" type="body"/>
          </p:nvPr>
        </p:nvSpPr>
        <p:spPr>
          <a:xfrm>
            <a:off x="742500" y="1542675"/>
            <a:ext cx="10721100" cy="445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lang="en-US" sz="2000"/>
              <a:t>Ví dụ: Xây dựng hàm tính tổng hai số bằng arrow function</a:t>
            </a:r>
            <a:endParaRPr sz="2000"/>
          </a:p>
        </p:txBody>
      </p:sp>
      <p:sp>
        <p:nvSpPr>
          <p:cNvPr id="230" name="Google Shape;230;g27f93290989_0_39"/>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3. Arrow function - 3</a:t>
            </a:r>
            <a:endParaRPr/>
          </a:p>
        </p:txBody>
      </p:sp>
      <p:pic>
        <p:nvPicPr>
          <p:cNvPr id="231" name="Google Shape;231;g27f93290989_0_39"/>
          <p:cNvPicPr preferRelativeResize="0"/>
          <p:nvPr/>
        </p:nvPicPr>
        <p:blipFill rotWithShape="1">
          <a:blip r:embed="rId3">
            <a:alphaModFix/>
          </a:blip>
          <a:srcRect b="0" l="0" r="0" t="0"/>
          <a:stretch/>
        </p:blipFill>
        <p:spPr>
          <a:xfrm>
            <a:off x="2423163" y="2349413"/>
            <a:ext cx="7345674" cy="327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7f93290989_0_47"/>
          <p:cNvSpPr txBox="1"/>
          <p:nvPr>
            <p:ph idx="1" type="body"/>
          </p:nvPr>
        </p:nvSpPr>
        <p:spPr>
          <a:xfrm>
            <a:off x="838200" y="1454750"/>
            <a:ext cx="10808100" cy="45435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rgbClr val="333333"/>
              </a:buClr>
              <a:buSzPts val="2000"/>
              <a:buChar char="•"/>
            </a:pPr>
            <a:r>
              <a:rPr lang="en-US" sz="2000">
                <a:solidFill>
                  <a:srgbClr val="333333"/>
                </a:solidFill>
                <a:highlight>
                  <a:srgbClr val="FFFFFF"/>
                </a:highlight>
              </a:rPr>
              <a:t>Template literals (còn được gọi là template strings) cho phép bạn tạo các chuỗi có dạng mẫu (template) dễ đọc hơn và mạnh mẽ hơn bằng cách nhúng biểu thức JavaScript vào bên trong chuỗi. </a:t>
            </a:r>
            <a:endParaRPr sz="2000">
              <a:solidFill>
                <a:srgbClr val="333333"/>
              </a:solidFill>
              <a:highlight>
                <a:srgbClr val="FFFFFF"/>
              </a:highlight>
            </a:endParaRPr>
          </a:p>
          <a:p>
            <a:pPr indent="-355600" lvl="0" marL="457200" rtl="0" algn="l">
              <a:lnSpc>
                <a:spcPct val="150000"/>
              </a:lnSpc>
              <a:spcBef>
                <a:spcPts val="0"/>
              </a:spcBef>
              <a:spcAft>
                <a:spcPts val="0"/>
              </a:spcAft>
              <a:buClr>
                <a:srgbClr val="333333"/>
              </a:buClr>
              <a:buSzPts val="2000"/>
              <a:buChar char="•"/>
            </a:pPr>
            <a:r>
              <a:rPr lang="en-US" sz="2000">
                <a:solidFill>
                  <a:srgbClr val="333333"/>
                </a:solidFill>
                <a:highlight>
                  <a:srgbClr val="FFFFFF"/>
                </a:highlight>
              </a:rPr>
              <a:t>Template literals sử dụng ký tự backticks (``) để định nghĩa chuỗi mẫu.</a:t>
            </a:r>
            <a:endParaRPr sz="2000">
              <a:solidFill>
                <a:srgbClr val="333333"/>
              </a:solidFill>
              <a:highlight>
                <a:srgbClr val="FFFFFF"/>
              </a:highlight>
            </a:endParaRPr>
          </a:p>
          <a:p>
            <a:pPr indent="-355600" lvl="0" marL="457200" rtl="0" algn="l">
              <a:lnSpc>
                <a:spcPct val="150000"/>
              </a:lnSpc>
              <a:spcBef>
                <a:spcPts val="0"/>
              </a:spcBef>
              <a:spcAft>
                <a:spcPts val="0"/>
              </a:spcAft>
              <a:buClr>
                <a:srgbClr val="333333"/>
              </a:buClr>
              <a:buSzPts val="2000"/>
              <a:buChar char="•"/>
            </a:pPr>
            <a:r>
              <a:rPr lang="en-US" sz="2000">
                <a:solidFill>
                  <a:srgbClr val="333333"/>
                </a:solidFill>
                <a:highlight>
                  <a:srgbClr val="FFFFFF"/>
                </a:highlight>
              </a:rPr>
              <a:t>Trong template strings, chúng ta có thể chèn code JavaScript để hiển thị và thực hiện các logic bên trong. Để chèn được code JavaScript, chúng ta sử dụng cú pháp sau: </a:t>
            </a:r>
            <a:endParaRPr sz="2000">
              <a:solidFill>
                <a:srgbClr val="333333"/>
              </a:solidFill>
              <a:highlight>
                <a:srgbClr val="FFFFFF"/>
              </a:highlight>
            </a:endParaRPr>
          </a:p>
          <a:p>
            <a:pPr indent="0" lvl="0" marL="1371600" rtl="0" algn="l">
              <a:lnSpc>
                <a:spcPct val="135714"/>
              </a:lnSpc>
              <a:spcBef>
                <a:spcPts val="0"/>
              </a:spcBef>
              <a:spcAft>
                <a:spcPts val="0"/>
              </a:spcAft>
              <a:buSzPts val="2560"/>
              <a:buNone/>
            </a:pPr>
            <a:r>
              <a:rPr b="1" lang="en-US" sz="2000">
                <a:solidFill>
                  <a:srgbClr val="0000FF"/>
                </a:solidFill>
                <a:highlight>
                  <a:srgbClr val="FFFFFF"/>
                </a:highlight>
                <a:latin typeface="Courier New"/>
                <a:ea typeface="Courier New"/>
                <a:cs typeface="Courier New"/>
                <a:sym typeface="Courier New"/>
              </a:rPr>
              <a:t>let</a:t>
            </a:r>
            <a:r>
              <a:rPr b="1" lang="en-US" sz="2000">
                <a:solidFill>
                  <a:srgbClr val="3B3B3B"/>
                </a:solidFill>
                <a:highlight>
                  <a:srgbClr val="FFFFFF"/>
                </a:highlight>
                <a:latin typeface="Courier New"/>
                <a:ea typeface="Courier New"/>
                <a:cs typeface="Courier New"/>
                <a:sym typeface="Courier New"/>
              </a:rPr>
              <a:t> </a:t>
            </a:r>
            <a:r>
              <a:rPr b="1" lang="en-US" sz="2000">
                <a:solidFill>
                  <a:srgbClr val="001080"/>
                </a:solidFill>
                <a:highlight>
                  <a:srgbClr val="FFFFFF"/>
                </a:highlight>
                <a:latin typeface="Courier New"/>
                <a:ea typeface="Courier New"/>
                <a:cs typeface="Courier New"/>
                <a:sym typeface="Courier New"/>
              </a:rPr>
              <a:t>userName</a:t>
            </a:r>
            <a:r>
              <a:rPr b="1" lang="en-US" sz="2000">
                <a:solidFill>
                  <a:srgbClr val="3B3B3B"/>
                </a:solidFill>
                <a:highlight>
                  <a:srgbClr val="FFFFFF"/>
                </a:highlight>
                <a:latin typeface="Courier New"/>
                <a:ea typeface="Courier New"/>
                <a:cs typeface="Courier New"/>
                <a:sym typeface="Courier New"/>
              </a:rPr>
              <a:t> </a:t>
            </a:r>
            <a:r>
              <a:rPr b="1" lang="en-US" sz="2000">
                <a:highlight>
                  <a:srgbClr val="FFFFFF"/>
                </a:highlight>
                <a:latin typeface="Courier New"/>
                <a:ea typeface="Courier New"/>
                <a:cs typeface="Courier New"/>
                <a:sym typeface="Courier New"/>
              </a:rPr>
              <a:t>=</a:t>
            </a:r>
            <a:r>
              <a:rPr b="1" lang="en-US" sz="2000">
                <a:solidFill>
                  <a:srgbClr val="3B3B3B"/>
                </a:solidFill>
                <a:highlight>
                  <a:srgbClr val="FFFFFF"/>
                </a:highlight>
                <a:latin typeface="Courier New"/>
                <a:ea typeface="Courier New"/>
                <a:cs typeface="Courier New"/>
                <a:sym typeface="Courier New"/>
              </a:rPr>
              <a:t> </a:t>
            </a:r>
            <a:r>
              <a:rPr b="1" lang="en-US" sz="2000">
                <a:solidFill>
                  <a:srgbClr val="A31515"/>
                </a:solidFill>
                <a:highlight>
                  <a:srgbClr val="FFFFFF"/>
                </a:highlight>
                <a:latin typeface="Courier New"/>
                <a:ea typeface="Courier New"/>
                <a:cs typeface="Courier New"/>
                <a:sym typeface="Courier New"/>
              </a:rPr>
              <a:t>"Nguyễn Văn Nam"</a:t>
            </a:r>
            <a:r>
              <a:rPr b="1" lang="en-US" sz="2000">
                <a:solidFill>
                  <a:srgbClr val="3B3B3B"/>
                </a:solidFill>
                <a:highlight>
                  <a:srgbClr val="FFFFFF"/>
                </a:highlight>
                <a:latin typeface="Courier New"/>
                <a:ea typeface="Courier New"/>
                <a:cs typeface="Courier New"/>
                <a:sym typeface="Courier New"/>
              </a:rPr>
              <a:t>;</a:t>
            </a:r>
            <a:endParaRPr b="1" sz="2000">
              <a:solidFill>
                <a:srgbClr val="3B3B3B"/>
              </a:solidFill>
              <a:highlight>
                <a:srgbClr val="FFFFFF"/>
              </a:highlight>
              <a:latin typeface="Courier New"/>
              <a:ea typeface="Courier New"/>
              <a:cs typeface="Courier New"/>
              <a:sym typeface="Courier New"/>
            </a:endParaRPr>
          </a:p>
          <a:p>
            <a:pPr indent="0" lvl="0" marL="1371600" rtl="0" algn="l">
              <a:lnSpc>
                <a:spcPct val="135714"/>
              </a:lnSpc>
              <a:spcBef>
                <a:spcPts val="0"/>
              </a:spcBef>
              <a:spcAft>
                <a:spcPts val="0"/>
              </a:spcAft>
              <a:buSzPts val="2560"/>
              <a:buNone/>
            </a:pPr>
            <a:r>
              <a:rPr b="1" lang="en-US" sz="2000">
                <a:solidFill>
                  <a:srgbClr val="001080"/>
                </a:solidFill>
                <a:highlight>
                  <a:srgbClr val="FFFFFF"/>
                </a:highlight>
                <a:latin typeface="Courier New"/>
                <a:ea typeface="Courier New"/>
                <a:cs typeface="Courier New"/>
                <a:sym typeface="Courier New"/>
              </a:rPr>
              <a:t>console</a:t>
            </a:r>
            <a:r>
              <a:rPr b="1" lang="en-US" sz="2000">
                <a:solidFill>
                  <a:srgbClr val="3B3B3B"/>
                </a:solidFill>
                <a:highlight>
                  <a:srgbClr val="FFFFFF"/>
                </a:highlight>
                <a:latin typeface="Courier New"/>
                <a:ea typeface="Courier New"/>
                <a:cs typeface="Courier New"/>
                <a:sym typeface="Courier New"/>
              </a:rPr>
              <a:t>.</a:t>
            </a:r>
            <a:r>
              <a:rPr b="1" lang="en-US" sz="2000">
                <a:solidFill>
                  <a:srgbClr val="795E26"/>
                </a:solidFill>
                <a:highlight>
                  <a:srgbClr val="FFFFFF"/>
                </a:highlight>
                <a:latin typeface="Courier New"/>
                <a:ea typeface="Courier New"/>
                <a:cs typeface="Courier New"/>
                <a:sym typeface="Courier New"/>
              </a:rPr>
              <a:t>log</a:t>
            </a:r>
            <a:r>
              <a:rPr b="1" lang="en-US" sz="2000">
                <a:solidFill>
                  <a:srgbClr val="3B3B3B"/>
                </a:solidFill>
                <a:highlight>
                  <a:srgbClr val="FFFFFF"/>
                </a:highlight>
                <a:latin typeface="Courier New"/>
                <a:ea typeface="Courier New"/>
                <a:cs typeface="Courier New"/>
                <a:sym typeface="Courier New"/>
              </a:rPr>
              <a:t>(</a:t>
            </a:r>
            <a:r>
              <a:rPr b="1" lang="en-US" sz="2000">
                <a:solidFill>
                  <a:srgbClr val="A31515"/>
                </a:solidFill>
                <a:highlight>
                  <a:srgbClr val="FFFFFF"/>
                </a:highlight>
                <a:latin typeface="Courier New"/>
                <a:ea typeface="Courier New"/>
                <a:cs typeface="Courier New"/>
                <a:sym typeface="Courier New"/>
              </a:rPr>
              <a:t>`Tên của tôi là: </a:t>
            </a:r>
            <a:r>
              <a:rPr b="1" lang="en-US" sz="2000">
                <a:solidFill>
                  <a:srgbClr val="0000FF"/>
                </a:solidFill>
                <a:highlight>
                  <a:srgbClr val="FFFFFF"/>
                </a:highlight>
                <a:latin typeface="Courier New"/>
                <a:ea typeface="Courier New"/>
                <a:cs typeface="Courier New"/>
                <a:sym typeface="Courier New"/>
              </a:rPr>
              <a:t>${</a:t>
            </a:r>
            <a:r>
              <a:rPr b="1" lang="en-US" sz="2000">
                <a:solidFill>
                  <a:srgbClr val="001080"/>
                </a:solidFill>
                <a:highlight>
                  <a:srgbClr val="FFFFFF"/>
                </a:highlight>
                <a:latin typeface="Courier New"/>
                <a:ea typeface="Courier New"/>
                <a:cs typeface="Courier New"/>
                <a:sym typeface="Courier New"/>
              </a:rPr>
              <a:t>userName</a:t>
            </a:r>
            <a:r>
              <a:rPr b="1" lang="en-US" sz="2000">
                <a:solidFill>
                  <a:srgbClr val="0000FF"/>
                </a:solidFill>
                <a:highlight>
                  <a:srgbClr val="FFFFFF"/>
                </a:highlight>
                <a:latin typeface="Courier New"/>
                <a:ea typeface="Courier New"/>
                <a:cs typeface="Courier New"/>
                <a:sym typeface="Courier New"/>
              </a:rPr>
              <a:t>}</a:t>
            </a:r>
            <a:r>
              <a:rPr b="1" lang="en-US" sz="2000">
                <a:solidFill>
                  <a:srgbClr val="A31515"/>
                </a:solidFill>
                <a:highlight>
                  <a:srgbClr val="FFFFFF"/>
                </a:highlight>
                <a:latin typeface="Courier New"/>
                <a:ea typeface="Courier New"/>
                <a:cs typeface="Courier New"/>
                <a:sym typeface="Courier New"/>
              </a:rPr>
              <a:t>`</a:t>
            </a:r>
            <a:r>
              <a:rPr b="1" lang="en-US" sz="2000">
                <a:solidFill>
                  <a:srgbClr val="3B3B3B"/>
                </a:solidFill>
                <a:highlight>
                  <a:srgbClr val="FFFFFF"/>
                </a:highlight>
                <a:latin typeface="Courier New"/>
                <a:ea typeface="Courier New"/>
                <a:cs typeface="Courier New"/>
                <a:sym typeface="Courier New"/>
              </a:rPr>
              <a:t>);</a:t>
            </a:r>
            <a:endParaRPr b="1" sz="2000">
              <a:solidFill>
                <a:srgbClr val="333333"/>
              </a:solidFill>
              <a:highlight>
                <a:srgbClr val="FFFFFF"/>
              </a:highlight>
            </a:endParaRPr>
          </a:p>
        </p:txBody>
      </p:sp>
      <p:sp>
        <p:nvSpPr>
          <p:cNvPr id="238" name="Google Shape;238;g27f93290989_0_47"/>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Template literals - 1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