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
      <p:font typeface="Montserrat Black"/>
      <p:bold r:id="rId25"/>
      <p:boldItalic r:id="rId26"/>
    </p:embeddedFont>
    <p:embeddedFont>
      <p:font typeface="Montserrat Medium"/>
      <p:regular r:id="rId27"/>
      <p:bold r:id="rId28"/>
      <p:italic r:id="rId29"/>
      <p:boldItalic r:id="rId30"/>
    </p:embeddedFont>
    <p:embeddedFont>
      <p:font typeface="Montserrat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XBtEScVID6xj7uKrNfQiVrBg7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613606-D595-4444-80D0-FCD771E56D99}">
  <a:tblStyle styleId="{38613606-D595-4444-80D0-FCD771E56D9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7B066BB-8042-4342-8CB3-205E86EE415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lack-boldItalic.fntdata"/><Relationship Id="rId25" Type="http://schemas.openxmlformats.org/officeDocument/2006/relationships/font" Target="fonts/MontserratBlack-bold.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ExtraBold-bold.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ontserratExtra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2a3ba3c6b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b2a3ba3c6b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b2a3ba3c6b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2a3ba3c6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b2a3ba3c6b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b2a3ba3c6b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2adde3b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b2adde3b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b2adde3b9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68bd4d17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68bd4d17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668bd4d17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2a3ba3c6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b2a3ba3c6b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b2a3ba3c6b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2a3ba3c6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b2a3ba3c6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b2a3ba3c6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2a3ba3c6b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b2a3ba3c6b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b2a3ba3c6b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2a3ba3c6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b2a3ba3c6b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b2a3ba3c6b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2a3ba3c6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b2a3ba3c6b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b2a3ba3c6b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2a3ba3c6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b2a3ba3c6b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b2a3ba3c6b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act.dev/learn/responding-to-eve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5"/>
            <a:ext cx="72000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S</a:t>
            </a:r>
            <a:r>
              <a:rPr lang="en-US" sz="3000"/>
              <a:t>tate, Props và Event</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Phiên bản: 1.0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02:	</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b2a3ba3c6b_0_49"/>
          <p:cNvSpPr txBox="1"/>
          <p:nvPr>
            <p:ph type="title"/>
          </p:nvPr>
        </p:nvSpPr>
        <p:spPr>
          <a:xfrm>
            <a:off x="838200" y="614750"/>
            <a:ext cx="8463600" cy="5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Sự khác nhau giữa State và Props</a:t>
            </a:r>
            <a:endParaRPr/>
          </a:p>
        </p:txBody>
      </p:sp>
      <p:graphicFrame>
        <p:nvGraphicFramePr>
          <p:cNvPr id="252" name="Google Shape;252;g2b2a3ba3c6b_0_49"/>
          <p:cNvGraphicFramePr/>
          <p:nvPr/>
        </p:nvGraphicFramePr>
        <p:xfrm>
          <a:off x="838200" y="1522150"/>
          <a:ext cx="3000000" cy="3000000"/>
        </p:xfrm>
        <a:graphic>
          <a:graphicData uri="http://schemas.openxmlformats.org/drawingml/2006/table">
            <a:tbl>
              <a:tblPr>
                <a:noFill/>
                <a:tableStyleId>{38613606-D595-4444-80D0-FCD771E56D99}</a:tableStyleId>
              </a:tblPr>
              <a:tblGrid>
                <a:gridCol w="5143500"/>
                <a:gridCol w="5143500"/>
              </a:tblGrid>
              <a:tr h="4413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Montserrat"/>
                          <a:ea typeface="Montserrat"/>
                          <a:cs typeface="Montserrat"/>
                          <a:sym typeface="Montserrat"/>
                        </a:rPr>
                        <a:t>State</a:t>
                      </a:r>
                      <a:endParaRPr b="1" sz="1800" u="none" cap="none" strike="noStrike">
                        <a:latin typeface="Montserrat"/>
                        <a:ea typeface="Montserrat"/>
                        <a:cs typeface="Montserrat"/>
                        <a:sym typeface="Montserrat"/>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Montserrat"/>
                          <a:ea typeface="Montserrat"/>
                          <a:cs typeface="Montserrat"/>
                          <a:sym typeface="Montserrat"/>
                        </a:rPr>
                        <a:t>Props</a:t>
                      </a:r>
                      <a:endParaRPr b="1" sz="1800" u="none" cap="none" strike="noStrike">
                        <a:latin typeface="Montserrat"/>
                        <a:ea typeface="Montserrat"/>
                        <a:cs typeface="Montserrat"/>
                        <a:sym typeface="Montserrat"/>
                      </a:endParaRPr>
                    </a:p>
                  </a:txBody>
                  <a:tcPr marT="91425" marB="91425" marR="91425" marL="91425"/>
                </a:tc>
              </a:tr>
              <a:tr h="424400">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latin typeface="Montserrat"/>
                          <a:ea typeface="Montserrat"/>
                          <a:cs typeface="Montserrat"/>
                          <a:sym typeface="Montserrat"/>
                        </a:rPr>
                        <a:t>Dùng để quản lý trạng thái dữ liệu bên trong nội bộ một component</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latin typeface="Montserrat"/>
                          <a:ea typeface="Montserrat"/>
                          <a:cs typeface="Montserrat"/>
                          <a:sym typeface="Montserrat"/>
                        </a:rPr>
                        <a:t>Dùng để truyền dữ liệu từ component cha xuống các component con cháu</a:t>
                      </a:r>
                      <a:endParaRPr sz="1800" u="none" cap="none" strike="noStrike">
                        <a:latin typeface="Montserrat"/>
                        <a:ea typeface="Montserrat"/>
                        <a:cs typeface="Montserrat"/>
                        <a:sym typeface="Montserrat"/>
                      </a:endParaRPr>
                    </a:p>
                  </a:txBody>
                  <a:tcPr marT="91425" marB="91425" marR="91425" marL="91425"/>
                </a:tc>
              </a:tr>
              <a:tr h="424400">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latin typeface="Montserrat"/>
                          <a:ea typeface="Montserrat"/>
                          <a:cs typeface="Montserrat"/>
                          <a:sym typeface="Montserrat"/>
                        </a:rPr>
                        <a:t>State có thể thay đổi, cập nhật</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latin typeface="Montserrat"/>
                          <a:ea typeface="Montserrat"/>
                          <a:cs typeface="Montserrat"/>
                          <a:sym typeface="Montserrat"/>
                        </a:rPr>
                        <a:t>Props không được thay đổi</a:t>
                      </a:r>
                      <a:endParaRPr sz="1800" u="none" cap="none" strike="noStrike">
                        <a:latin typeface="Montserrat"/>
                        <a:ea typeface="Montserrat"/>
                        <a:cs typeface="Montserrat"/>
                        <a:sym typeface="Montserrat"/>
                      </a:endParaRPr>
                    </a:p>
                  </a:txBody>
                  <a:tcPr marT="91425" marB="91425" marR="91425" marL="91425"/>
                </a:tc>
              </a:tr>
              <a:tr h="424400">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solidFill>
                            <a:srgbClr val="374151"/>
                          </a:solidFill>
                          <a:latin typeface="Montserrat"/>
                          <a:ea typeface="Montserrat"/>
                          <a:cs typeface="Montserrat"/>
                          <a:sym typeface="Montserrat"/>
                        </a:rPr>
                        <a:t>Dùng để theo dõi, quản lý trạng thái động của một component</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50000"/>
                        </a:lnSpc>
                        <a:spcBef>
                          <a:spcPts val="0"/>
                        </a:spcBef>
                        <a:spcAft>
                          <a:spcPts val="0"/>
                        </a:spcAft>
                        <a:buClr>
                          <a:srgbClr val="000000"/>
                        </a:buClr>
                        <a:buSzPts val="1800"/>
                        <a:buFont typeface="Arial"/>
                        <a:buNone/>
                      </a:pPr>
                      <a:r>
                        <a:rPr lang="en-US" sz="1800" u="none" cap="none" strike="noStrike">
                          <a:latin typeface="Montserrat"/>
                          <a:ea typeface="Montserrat"/>
                          <a:cs typeface="Montserrat"/>
                          <a:sym typeface="Montserrat"/>
                        </a:rPr>
                        <a:t>Được dùng để truyền các dữ liệu tĩnh giữa các component</a:t>
                      </a:r>
                      <a:endParaRPr sz="18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b2a3ba3c6b_0_56"/>
          <p:cNvSpPr txBox="1"/>
          <p:nvPr>
            <p:ph idx="1" type="body"/>
          </p:nvPr>
        </p:nvSpPr>
        <p:spPr>
          <a:xfrm>
            <a:off x="742500" y="1267350"/>
            <a:ext cx="10707000" cy="5031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374151"/>
              </a:buClr>
              <a:buSzPts val="1800"/>
              <a:buFont typeface="Montserrat"/>
              <a:buChar char="●"/>
            </a:pPr>
            <a:r>
              <a:rPr lang="en-US" sz="1800">
                <a:solidFill>
                  <a:srgbClr val="374151"/>
                </a:solidFill>
              </a:rPr>
              <a:t>Sự kiện (event) là các hành động mà người dùng thực hiện, chẳng hạn như click chuột, nhập liệu, hover, hoặc các tương tác khác với giao diện người dùng. </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Các sự kiện trong React thường được xử lý thông qua các phương thức được đặt tên theo quy ước của React, chẳng hạn như </a:t>
            </a:r>
            <a:r>
              <a:rPr lang="en-US" sz="1800">
                <a:solidFill>
                  <a:srgbClr val="188038"/>
                </a:solidFill>
              </a:rPr>
              <a:t>onClick</a:t>
            </a:r>
            <a:r>
              <a:rPr lang="en-US" sz="1800">
                <a:solidFill>
                  <a:srgbClr val="374151"/>
                </a:solidFill>
              </a:rPr>
              <a:t>, </a:t>
            </a:r>
            <a:r>
              <a:rPr lang="en-US" sz="1800">
                <a:solidFill>
                  <a:srgbClr val="188038"/>
                </a:solidFill>
              </a:rPr>
              <a:t>onChange</a:t>
            </a:r>
            <a:r>
              <a:rPr lang="en-US" sz="1800">
                <a:solidFill>
                  <a:srgbClr val="374151"/>
                </a:solidFill>
              </a:rPr>
              <a:t>, </a:t>
            </a:r>
            <a:r>
              <a:rPr lang="en-US" sz="1800">
                <a:solidFill>
                  <a:srgbClr val="188038"/>
                </a:solidFill>
              </a:rPr>
              <a:t>onSubmit</a:t>
            </a:r>
            <a:r>
              <a:rPr lang="en-US" sz="1800">
                <a:solidFill>
                  <a:srgbClr val="374151"/>
                </a:solidFill>
              </a:rPr>
              <a:t>, vv. Các phương thức này thường được xác định trong component và được kết nối với các sự kiện của DOM.</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Chú ý: Mỗi sự kiện xảy ra thì mặc định trong hàm sẽ có một tham số event - Chứa tất cả các thông tin về sự kiện</a:t>
            </a:r>
            <a:endParaRPr sz="1800">
              <a:solidFill>
                <a:srgbClr val="374151"/>
              </a:solidFill>
            </a:endParaRPr>
          </a:p>
          <a:p>
            <a:pPr indent="0" lvl="0" marL="914400" rtl="0" algn="l">
              <a:lnSpc>
                <a:spcPct val="135714"/>
              </a:lnSpc>
              <a:spcBef>
                <a:spcPts val="0"/>
              </a:spcBef>
              <a:spcAft>
                <a:spcPts val="0"/>
              </a:spcAft>
              <a:buSzPts val="2560"/>
              <a:buNone/>
            </a:pPr>
            <a:r>
              <a:t/>
            </a:r>
            <a:endParaRPr sz="1300">
              <a:solidFill>
                <a:srgbClr val="374151"/>
              </a:solidFill>
            </a:endParaRPr>
          </a:p>
        </p:txBody>
      </p:sp>
      <p:sp>
        <p:nvSpPr>
          <p:cNvPr id="259" name="Google Shape;259;g2b2a3ba3c6b_0_56"/>
          <p:cNvSpPr txBox="1"/>
          <p:nvPr>
            <p:ph type="title"/>
          </p:nvPr>
        </p:nvSpPr>
        <p:spPr>
          <a:xfrm>
            <a:off x="838200" y="585750"/>
            <a:ext cx="8463600" cy="68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Event - 1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b2adde3b94_0_0"/>
          <p:cNvSpPr txBox="1"/>
          <p:nvPr>
            <p:ph idx="1" type="body"/>
          </p:nvPr>
        </p:nvSpPr>
        <p:spPr>
          <a:xfrm>
            <a:off x="582900" y="1499200"/>
            <a:ext cx="5509500" cy="44991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b="1" lang="en-US" sz="1500">
                <a:solidFill>
                  <a:srgbClr val="AF00DB"/>
                </a:solidFill>
                <a:highlight>
                  <a:srgbClr val="FFFFFF"/>
                </a:highlight>
                <a:latin typeface="Courier New"/>
                <a:ea typeface="Courier New"/>
                <a:cs typeface="Courier New"/>
                <a:sym typeface="Courier New"/>
              </a:rPr>
              <a:t>import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001080"/>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AF00DB"/>
                </a:solidFill>
                <a:highlight>
                  <a:srgbClr val="FFFFFF"/>
                </a:highlight>
                <a:latin typeface="Courier New"/>
                <a:ea typeface="Courier New"/>
                <a:cs typeface="Courier New"/>
                <a:sym typeface="Courier New"/>
              </a:rPr>
              <a:t>from</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31515"/>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AF00DB"/>
                </a:solidFill>
                <a:highlight>
                  <a:srgbClr val="FFFFFF"/>
                </a:highlight>
                <a:latin typeface="Courier New"/>
                <a:ea typeface="Courier New"/>
                <a:cs typeface="Courier New"/>
                <a:sym typeface="Courier New"/>
              </a:rPr>
              <a:t>export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default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class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App</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extends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795E26"/>
                </a:solidFill>
                <a:highlight>
                  <a:srgbClr val="FFFFFF"/>
                </a:highlight>
                <a:latin typeface="Courier New"/>
                <a:ea typeface="Courier New"/>
                <a:cs typeface="Courier New"/>
                <a:sym typeface="Courier New"/>
              </a:rPr>
              <a:t>handleClick</a:t>
            </a:r>
            <a:r>
              <a:rPr b="1" lang="en-US" sz="1500">
                <a:solidFill>
                  <a:srgbClr val="3B3B3B"/>
                </a:solidFill>
                <a:highlight>
                  <a:srgbClr val="FFFFFF"/>
                </a:highlight>
                <a:latin typeface="Courier New"/>
                <a:ea typeface="Courier New"/>
                <a:cs typeface="Courier New"/>
                <a:sym typeface="Courier New"/>
              </a:rPr>
              <a:t> </a:t>
            </a:r>
            <a:r>
              <a:rPr b="1" lang="en-US" sz="1500">
                <a:highlight>
                  <a:srgbClr val="FFFFFF"/>
                </a:highlight>
                <a:latin typeface="Courier New"/>
                <a:ea typeface="Courier New"/>
                <a:cs typeface="Courier New"/>
                <a:sym typeface="Courier New"/>
              </a:rPr>
              <a: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0000FF"/>
                </a:solidFill>
                <a:highlight>
                  <a:srgbClr val="FFFFFF"/>
                </a:highlight>
                <a:latin typeface="Courier New"/>
                <a:ea typeface="Courier New"/>
                <a:cs typeface="Courier New"/>
                <a:sym typeface="Courier New"/>
              </a:rPr>
              <a:t>=&gt;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console</a:t>
            </a:r>
            <a:r>
              <a:rPr b="1" lang="en-US" sz="1500">
                <a:solidFill>
                  <a:srgbClr val="3B3B3B"/>
                </a:solidFill>
                <a:highlight>
                  <a:srgbClr val="FFFFFF"/>
                </a:highlight>
                <a:latin typeface="Courier New"/>
                <a:ea typeface="Courier New"/>
                <a:cs typeface="Courier New"/>
                <a:sym typeface="Courier New"/>
              </a:rPr>
              <a:t>.</a:t>
            </a:r>
            <a:r>
              <a:rPr b="1" lang="en-US" sz="1500">
                <a:solidFill>
                  <a:srgbClr val="795E26"/>
                </a:solidFill>
                <a:highlight>
                  <a:srgbClr val="FFFFFF"/>
                </a:highlight>
                <a:latin typeface="Courier New"/>
                <a:ea typeface="Courier New"/>
                <a:cs typeface="Courier New"/>
                <a:sym typeface="Courier New"/>
              </a:rPr>
              <a:t>log</a:t>
            </a:r>
            <a:r>
              <a:rPr b="1" lang="en-US" sz="1500">
                <a:solidFill>
                  <a:srgbClr val="3B3B3B"/>
                </a:solidFill>
                <a:highlight>
                  <a:srgbClr val="FFFFFF"/>
                </a:highlight>
                <a:latin typeface="Courier New"/>
                <a:ea typeface="Courier New"/>
                <a:cs typeface="Courier New"/>
                <a:sym typeface="Courier New"/>
              </a:rPr>
              <a:t>(</a:t>
            </a:r>
            <a:r>
              <a:rPr b="1" lang="en-US" sz="1500">
                <a:solidFill>
                  <a:srgbClr val="A31515"/>
                </a:solidFill>
                <a:highlight>
                  <a:srgbClr val="FFFFFF"/>
                </a:highlight>
                <a:latin typeface="Courier New"/>
                <a:ea typeface="Courier New"/>
                <a:cs typeface="Courier New"/>
                <a:sym typeface="Courier New"/>
              </a:rPr>
              <a:t>"Clicked"</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795E26"/>
                </a:solidFill>
                <a:highlight>
                  <a:srgbClr val="FFFFFF"/>
                </a:highlight>
                <a:latin typeface="Courier New"/>
                <a:ea typeface="Courier New"/>
                <a:cs typeface="Courier New"/>
                <a:sym typeface="Courier New"/>
              </a:rPr>
              <a:t>render</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2560"/>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return</a:t>
            </a:r>
            <a:r>
              <a:rPr b="1" lang="en-US" sz="1500">
                <a:solidFill>
                  <a:srgbClr val="3B3B3B"/>
                </a:solidFill>
                <a:highlight>
                  <a:srgbClr val="FFFFFF"/>
                </a:highlight>
                <a:latin typeface="Courier New"/>
                <a:ea typeface="Courier New"/>
                <a:cs typeface="Courier New"/>
                <a:sym typeface="Courier New"/>
              </a:rPr>
              <a:t> </a:t>
            </a:r>
            <a:r>
              <a:rPr b="1" lang="en-US" sz="1500">
                <a:solidFill>
                  <a:srgbClr val="800000"/>
                </a:solidFill>
                <a:highlight>
                  <a:srgbClr val="FFFFFF"/>
                </a:highlight>
                <a:latin typeface="Courier New"/>
                <a:ea typeface="Courier New"/>
                <a:cs typeface="Courier New"/>
                <a:sym typeface="Courier New"/>
              </a:rPr>
              <a:t>&lt;button</a:t>
            </a:r>
            <a:r>
              <a:rPr b="1" lang="en-US" sz="1500">
                <a:solidFill>
                  <a:srgbClr val="3B3B3B"/>
                </a:solidFill>
                <a:highlight>
                  <a:srgbClr val="FFFFFF"/>
                </a:highlight>
                <a:latin typeface="Courier New"/>
                <a:ea typeface="Courier New"/>
                <a:cs typeface="Courier New"/>
                <a:sym typeface="Courier New"/>
              </a:rPr>
              <a:t> </a:t>
            </a:r>
            <a:r>
              <a:rPr b="1" lang="en-US" sz="1500">
                <a:solidFill>
                  <a:srgbClr val="E50000"/>
                </a:solidFill>
                <a:highlight>
                  <a:srgbClr val="FFFFFF"/>
                </a:highlight>
                <a:latin typeface="Courier New"/>
                <a:ea typeface="Courier New"/>
                <a:cs typeface="Courier New"/>
                <a:sym typeface="Courier New"/>
              </a:rPr>
              <a:t>onClick</a:t>
            </a:r>
            <a:r>
              <a:rPr b="1" lang="en-US" sz="1500">
                <a:highlight>
                  <a:srgbClr val="FFFFFF"/>
                </a:highlight>
                <a:latin typeface="Courier New"/>
                <a:ea typeface="Courier New"/>
                <a:cs typeface="Courier New"/>
                <a:sym typeface="Courier New"/>
              </a:rPr>
              <a:t>=</a:t>
            </a:r>
            <a:r>
              <a:rPr b="1" lang="en-US" sz="1500">
                <a:solidFill>
                  <a:srgbClr val="0000FF"/>
                </a:solidFill>
                <a:highlight>
                  <a:srgbClr val="FFFFFF"/>
                </a:highlight>
                <a:latin typeface="Courier New"/>
                <a:ea typeface="Courier New"/>
                <a:cs typeface="Courier New"/>
                <a:sym typeface="Courier New"/>
              </a:rPr>
              <a:t>{this</a:t>
            </a:r>
            <a:r>
              <a:rPr b="1" lang="en-US" sz="1500">
                <a:highlight>
                  <a:srgbClr val="FFFFFF"/>
                </a:highlight>
                <a:latin typeface="Courier New"/>
                <a:ea typeface="Courier New"/>
                <a:cs typeface="Courier New"/>
                <a:sym typeface="Courier New"/>
              </a:rPr>
              <a:t>.</a:t>
            </a:r>
            <a:r>
              <a:rPr b="1" lang="en-US" sz="1500">
                <a:solidFill>
                  <a:srgbClr val="795E26"/>
                </a:solidFill>
                <a:highlight>
                  <a:srgbClr val="FFFFFF"/>
                </a:highlight>
                <a:latin typeface="Courier New"/>
                <a:ea typeface="Courier New"/>
                <a:cs typeface="Courier New"/>
                <a:sym typeface="Courier New"/>
              </a:rPr>
              <a:t>handleClick</a:t>
            </a:r>
            <a:r>
              <a:rPr b="1" lang="en-US" sz="1500">
                <a:solidFill>
                  <a:srgbClr val="0000FF"/>
                </a:solidFill>
                <a:highlight>
                  <a:srgbClr val="FFFFFF"/>
                </a:highlight>
                <a:latin typeface="Courier New"/>
                <a:ea typeface="Courier New"/>
                <a:cs typeface="Courier New"/>
                <a:sym typeface="Courier New"/>
              </a:rPr>
              <a:t>}</a:t>
            </a:r>
            <a:r>
              <a:rPr b="1" lang="en-US" sz="1500">
                <a:solidFill>
                  <a:srgbClr val="800000"/>
                </a:solidFill>
                <a:highlight>
                  <a:srgbClr val="FFFFFF"/>
                </a:highlight>
                <a:latin typeface="Courier New"/>
                <a:ea typeface="Courier New"/>
                <a:cs typeface="Courier New"/>
                <a:sym typeface="Courier New"/>
              </a:rPr>
              <a:t>&gt;</a:t>
            </a:r>
            <a:endParaRPr b="1" sz="1500">
              <a:solidFill>
                <a:srgbClr val="800000"/>
              </a:solidFill>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Click me</a:t>
            </a:r>
            <a:r>
              <a:rPr b="1" lang="en-US" sz="1500">
                <a:solidFill>
                  <a:srgbClr val="800000"/>
                </a:solidFill>
                <a:highlight>
                  <a:srgbClr val="FFFFFF"/>
                </a:highlight>
                <a:latin typeface="Courier New"/>
                <a:ea typeface="Courier New"/>
                <a:cs typeface="Courier New"/>
                <a:sym typeface="Courier New"/>
              </a:rPr>
              <a:t>&lt;/button&gt;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90000"/>
              </a:lnSpc>
              <a:spcBef>
                <a:spcPts val="1000"/>
              </a:spcBef>
              <a:spcAft>
                <a:spcPts val="0"/>
              </a:spcAft>
              <a:buSzPts val="2560"/>
              <a:buNone/>
            </a:pPr>
            <a:r>
              <a:t/>
            </a:r>
            <a:endParaRPr/>
          </a:p>
        </p:txBody>
      </p:sp>
      <p:sp>
        <p:nvSpPr>
          <p:cNvPr id="266" name="Google Shape;266;g2b2adde3b94_0_0"/>
          <p:cNvSpPr txBox="1"/>
          <p:nvPr>
            <p:ph idx="2" type="body"/>
          </p:nvPr>
        </p:nvSpPr>
        <p:spPr>
          <a:xfrm>
            <a:off x="6179450" y="1499200"/>
            <a:ext cx="5756100" cy="44991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b="1" lang="en-US" sz="1500">
                <a:solidFill>
                  <a:srgbClr val="AF00DB"/>
                </a:solidFill>
                <a:highlight>
                  <a:srgbClr val="FFFFFF"/>
                </a:highlight>
                <a:latin typeface="Courier New"/>
                <a:ea typeface="Courier New"/>
                <a:cs typeface="Courier New"/>
                <a:sym typeface="Courier New"/>
              </a:rPr>
              <a:t>import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001080"/>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AF00DB"/>
                </a:solidFill>
                <a:highlight>
                  <a:srgbClr val="FFFFFF"/>
                </a:highlight>
                <a:latin typeface="Courier New"/>
                <a:ea typeface="Courier New"/>
                <a:cs typeface="Courier New"/>
                <a:sym typeface="Courier New"/>
              </a:rPr>
              <a:t>from</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31515"/>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AF00DB"/>
                </a:solidFill>
                <a:highlight>
                  <a:srgbClr val="FFFFFF"/>
                </a:highlight>
                <a:latin typeface="Courier New"/>
                <a:ea typeface="Courier New"/>
                <a:cs typeface="Courier New"/>
                <a:sym typeface="Courier New"/>
              </a:rPr>
              <a:t>export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default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class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App</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extends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795E26"/>
                </a:solidFill>
                <a:highlight>
                  <a:srgbClr val="FFFFFF"/>
                </a:highlight>
                <a:latin typeface="Courier New"/>
                <a:ea typeface="Courier New"/>
                <a:cs typeface="Courier New"/>
                <a:sym typeface="Courier New"/>
              </a:rPr>
              <a:t>handleChange</a:t>
            </a:r>
            <a:r>
              <a:rPr b="1" lang="en-US" sz="1500">
                <a:solidFill>
                  <a:srgbClr val="3B3B3B"/>
                </a:solidFill>
                <a:highlight>
                  <a:srgbClr val="FFFFFF"/>
                </a:highlight>
                <a:latin typeface="Courier New"/>
                <a:ea typeface="Courier New"/>
                <a:cs typeface="Courier New"/>
                <a:sym typeface="Courier New"/>
              </a:rPr>
              <a:t> </a:t>
            </a:r>
            <a:r>
              <a:rPr b="1" lang="en-US" sz="1500">
                <a:highlight>
                  <a:srgbClr val="FFFFFF"/>
                </a:highlight>
                <a:latin typeface="Courier New"/>
                <a:ea typeface="Courier New"/>
                <a:cs typeface="Courier New"/>
                <a:sym typeface="Courier New"/>
              </a:rPr>
              <a: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e</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=&gt;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console</a:t>
            </a:r>
            <a:r>
              <a:rPr b="1" lang="en-US" sz="1500">
                <a:solidFill>
                  <a:srgbClr val="3B3B3B"/>
                </a:solidFill>
                <a:highlight>
                  <a:srgbClr val="FFFFFF"/>
                </a:highlight>
                <a:latin typeface="Courier New"/>
                <a:ea typeface="Courier New"/>
                <a:cs typeface="Courier New"/>
                <a:sym typeface="Courier New"/>
              </a:rPr>
              <a:t>.</a:t>
            </a:r>
            <a:r>
              <a:rPr b="1" lang="en-US" sz="1500">
                <a:solidFill>
                  <a:srgbClr val="795E26"/>
                </a:solidFill>
                <a:highlight>
                  <a:srgbClr val="FFFFFF"/>
                </a:highlight>
                <a:latin typeface="Courier New"/>
                <a:ea typeface="Courier New"/>
                <a:cs typeface="Courier New"/>
                <a:sym typeface="Courier New"/>
              </a:rPr>
              <a:t>log</a:t>
            </a:r>
            <a:r>
              <a:rPr b="1" lang="en-US" sz="1500">
                <a:solidFill>
                  <a:srgbClr val="3B3B3B"/>
                </a:solidFill>
                <a:highlight>
                  <a:srgbClr val="FFFFFF"/>
                </a:highlight>
                <a:latin typeface="Courier New"/>
                <a:ea typeface="Courier New"/>
                <a:cs typeface="Courier New"/>
                <a:sym typeface="Courier New"/>
              </a:rPr>
              <a:t>(</a:t>
            </a:r>
            <a:r>
              <a:rPr b="1" lang="en-US" sz="1500">
                <a:solidFill>
                  <a:srgbClr val="A31515"/>
                </a:solidFill>
                <a:highlight>
                  <a:srgbClr val="FFFFFF"/>
                </a:highlight>
                <a:latin typeface="Courier New"/>
                <a:ea typeface="Courier New"/>
                <a:cs typeface="Courier New"/>
                <a:sym typeface="Courier New"/>
              </a:rPr>
              <a:t>"Value: "</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e</a:t>
            </a:r>
            <a:r>
              <a:rPr b="1" lang="en-US" sz="1500">
                <a:solidFill>
                  <a:srgbClr val="3B3B3B"/>
                </a:solidFill>
                <a:highlight>
                  <a:srgbClr val="FFFFFF"/>
                </a:highlight>
                <a:latin typeface="Courier New"/>
                <a:ea typeface="Courier New"/>
                <a:cs typeface="Courier New"/>
                <a:sym typeface="Courier New"/>
              </a:rPr>
              <a:t>.</a:t>
            </a:r>
            <a:r>
              <a:rPr b="1" lang="en-US" sz="1500">
                <a:solidFill>
                  <a:srgbClr val="001080"/>
                </a:solidFill>
                <a:highlight>
                  <a:srgbClr val="FFFFFF"/>
                </a:highlight>
                <a:latin typeface="Courier New"/>
                <a:ea typeface="Courier New"/>
                <a:cs typeface="Courier New"/>
                <a:sym typeface="Courier New"/>
              </a:rPr>
              <a:t>target</a:t>
            </a:r>
            <a:r>
              <a:rPr b="1" lang="en-US" sz="1500">
                <a:solidFill>
                  <a:srgbClr val="3B3B3B"/>
                </a:solidFill>
                <a:highlight>
                  <a:srgbClr val="FFFFFF"/>
                </a:highlight>
                <a:latin typeface="Courier New"/>
                <a:ea typeface="Courier New"/>
                <a:cs typeface="Courier New"/>
                <a:sym typeface="Courier New"/>
              </a:rPr>
              <a:t>.</a:t>
            </a:r>
            <a:r>
              <a:rPr b="1" lang="en-US" sz="1500">
                <a:solidFill>
                  <a:srgbClr val="001080"/>
                </a:solidFill>
                <a:highlight>
                  <a:srgbClr val="FFFFFF"/>
                </a:highlight>
                <a:latin typeface="Courier New"/>
                <a:ea typeface="Courier New"/>
                <a:cs typeface="Courier New"/>
                <a:sym typeface="Courier New"/>
              </a:rPr>
              <a:t>value</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795E26"/>
                </a:solidFill>
                <a:highlight>
                  <a:srgbClr val="FFFFFF"/>
                </a:highlight>
                <a:latin typeface="Courier New"/>
                <a:ea typeface="Courier New"/>
                <a:cs typeface="Courier New"/>
                <a:sym typeface="Courier New"/>
              </a:rPr>
              <a:t>render</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return</a:t>
            </a:r>
            <a:r>
              <a:rPr b="1" lang="en-US" sz="1500">
                <a:solidFill>
                  <a:srgbClr val="3B3B3B"/>
                </a:solidFill>
                <a:highlight>
                  <a:srgbClr val="FFFFFF"/>
                </a:highlight>
                <a:latin typeface="Courier New"/>
                <a:ea typeface="Courier New"/>
                <a:cs typeface="Courier New"/>
                <a:sym typeface="Courier New"/>
              </a:rPr>
              <a:t> </a:t>
            </a:r>
            <a:r>
              <a:rPr b="1" lang="en-US" sz="1500">
                <a:solidFill>
                  <a:srgbClr val="800000"/>
                </a:solidFill>
                <a:highlight>
                  <a:srgbClr val="FFFFFF"/>
                </a:highlight>
                <a:latin typeface="Courier New"/>
                <a:ea typeface="Courier New"/>
                <a:cs typeface="Courier New"/>
                <a:sym typeface="Courier New"/>
              </a:rPr>
              <a:t>&lt;input </a:t>
            </a:r>
            <a:r>
              <a:rPr b="1" lang="en-US" sz="1500">
                <a:solidFill>
                  <a:srgbClr val="E50000"/>
                </a:solidFill>
                <a:highlight>
                  <a:srgbClr val="FFFFFF"/>
                </a:highlight>
                <a:latin typeface="Courier New"/>
                <a:ea typeface="Courier New"/>
                <a:cs typeface="Courier New"/>
                <a:sym typeface="Courier New"/>
              </a:rPr>
              <a:t>onChange</a:t>
            </a:r>
            <a:r>
              <a:rPr b="1" lang="en-US" sz="1500">
                <a:highlight>
                  <a:srgbClr val="FFFFFF"/>
                </a:highlight>
                <a:latin typeface="Courier New"/>
                <a:ea typeface="Courier New"/>
                <a:cs typeface="Courier New"/>
                <a:sym typeface="Courier New"/>
              </a:rPr>
              <a:t>=</a:t>
            </a:r>
            <a:r>
              <a:rPr b="1" lang="en-US" sz="1500">
                <a:solidFill>
                  <a:srgbClr val="0000FF"/>
                </a:solidFill>
                <a:highlight>
                  <a:srgbClr val="FFFFFF"/>
                </a:highlight>
                <a:latin typeface="Courier New"/>
                <a:ea typeface="Courier New"/>
                <a:cs typeface="Courier New"/>
                <a:sym typeface="Courier New"/>
              </a:rPr>
              <a:t>{this</a:t>
            </a:r>
            <a:r>
              <a:rPr b="1" lang="en-US" sz="1500">
                <a:highlight>
                  <a:srgbClr val="FFFFFF"/>
                </a:highlight>
                <a:latin typeface="Courier New"/>
                <a:ea typeface="Courier New"/>
                <a:cs typeface="Courier New"/>
                <a:sym typeface="Courier New"/>
              </a:rPr>
              <a:t>.</a:t>
            </a:r>
            <a:r>
              <a:rPr b="1" lang="en-US" sz="1500">
                <a:solidFill>
                  <a:srgbClr val="795E26"/>
                </a:solidFill>
                <a:highlight>
                  <a:srgbClr val="FFFFFF"/>
                </a:highlight>
                <a:latin typeface="Courier New"/>
                <a:ea typeface="Courier New"/>
                <a:cs typeface="Courier New"/>
                <a:sym typeface="Courier New"/>
              </a:rPr>
              <a:t>handleChange</a:t>
            </a:r>
            <a:r>
              <a:rPr b="1" lang="en-US" sz="1500">
                <a:solidFill>
                  <a:srgbClr val="0000FF"/>
                </a:solidFill>
                <a:highlight>
                  <a:srgbClr val="FFFFFF"/>
                </a:highlight>
                <a:latin typeface="Courier New"/>
                <a:ea typeface="Courier New"/>
                <a:cs typeface="Courier New"/>
                <a:sym typeface="Courier New"/>
              </a:rPr>
              <a:t>}</a:t>
            </a:r>
            <a:r>
              <a:rPr b="1" lang="en-US" sz="1500">
                <a:solidFill>
                  <a:srgbClr val="800000"/>
                </a:solidFill>
                <a:highlight>
                  <a:srgbClr val="FFFFFF"/>
                </a:highlight>
                <a:latin typeface="Courier New"/>
                <a:ea typeface="Courier New"/>
                <a:cs typeface="Courier New"/>
                <a:sym typeface="Courier New"/>
              </a:rPr>
              <a:t>/&gt;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90000"/>
              </a:lnSpc>
              <a:spcBef>
                <a:spcPts val="1000"/>
              </a:spcBef>
              <a:spcAft>
                <a:spcPts val="0"/>
              </a:spcAft>
              <a:buSzPts val="2560"/>
              <a:buNone/>
            </a:pPr>
            <a:r>
              <a:t/>
            </a:r>
            <a:endParaRPr/>
          </a:p>
        </p:txBody>
      </p:sp>
      <p:sp>
        <p:nvSpPr>
          <p:cNvPr id="267" name="Google Shape;267;g2b2adde3b94_0_0"/>
          <p:cNvSpPr txBox="1"/>
          <p:nvPr>
            <p:ph type="title"/>
          </p:nvPr>
        </p:nvSpPr>
        <p:spPr>
          <a:xfrm>
            <a:off x="838200" y="585750"/>
            <a:ext cx="8463600" cy="5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Event - 2 </a:t>
            </a:r>
            <a:endParaRPr/>
          </a:p>
        </p:txBody>
      </p:sp>
      <p:sp>
        <p:nvSpPr>
          <p:cNvPr id="268" name="Google Shape;268;g2b2adde3b94_0_0"/>
          <p:cNvSpPr/>
          <p:nvPr/>
        </p:nvSpPr>
        <p:spPr>
          <a:xfrm>
            <a:off x="2453100" y="4891900"/>
            <a:ext cx="17691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Sự kiện click</a:t>
            </a:r>
            <a:endParaRPr b="0" i="0" sz="1400" u="none" cap="none" strike="noStrike">
              <a:solidFill>
                <a:srgbClr val="000000"/>
              </a:solidFill>
              <a:latin typeface="Montserrat"/>
              <a:ea typeface="Montserrat"/>
              <a:cs typeface="Montserrat"/>
              <a:sym typeface="Montserrat"/>
            </a:endParaRPr>
          </a:p>
        </p:txBody>
      </p:sp>
      <p:sp>
        <p:nvSpPr>
          <p:cNvPr id="269" name="Google Shape;269;g2b2adde3b94_0_0"/>
          <p:cNvSpPr/>
          <p:nvPr/>
        </p:nvSpPr>
        <p:spPr>
          <a:xfrm>
            <a:off x="8129600" y="4891900"/>
            <a:ext cx="1855800" cy="52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Sự kiện change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668bd4d170_0_0"/>
          <p:cNvSpPr txBox="1"/>
          <p:nvPr>
            <p:ph idx="1" type="body"/>
          </p:nvPr>
        </p:nvSpPr>
        <p:spPr>
          <a:xfrm>
            <a:off x="838200" y="1354200"/>
            <a:ext cx="4558200" cy="37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t>Một số sự kiện quan trọng</a:t>
            </a:r>
            <a:endParaRPr b="1" sz="2000"/>
          </a:p>
        </p:txBody>
      </p:sp>
      <p:sp>
        <p:nvSpPr>
          <p:cNvPr id="276" name="Google Shape;276;g2668bd4d170_0_0"/>
          <p:cNvSpPr txBox="1"/>
          <p:nvPr>
            <p:ph type="title"/>
          </p:nvPr>
        </p:nvSpPr>
        <p:spPr>
          <a:xfrm>
            <a:off x="838200" y="614750"/>
            <a:ext cx="8463600" cy="594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 Event - 3</a:t>
            </a:r>
            <a:endParaRPr/>
          </a:p>
        </p:txBody>
      </p:sp>
      <p:graphicFrame>
        <p:nvGraphicFramePr>
          <p:cNvPr id="277" name="Google Shape;277;g2668bd4d170_0_0"/>
          <p:cNvGraphicFramePr/>
          <p:nvPr/>
        </p:nvGraphicFramePr>
        <p:xfrm>
          <a:off x="838200" y="1955075"/>
          <a:ext cx="3000000" cy="3000000"/>
        </p:xfrm>
        <a:graphic>
          <a:graphicData uri="http://schemas.openxmlformats.org/drawingml/2006/table">
            <a:tbl>
              <a:tblPr>
                <a:noFill/>
                <a:tableStyleId>{D7B066BB-8042-4342-8CB3-205E86EE4158}</a:tableStyleId>
              </a:tblPr>
              <a:tblGrid>
                <a:gridCol w="4708525"/>
                <a:gridCol w="5578475"/>
              </a:tblGrid>
              <a:tr h="461950">
                <a:tc>
                  <a:txBody>
                    <a:bodyPr/>
                    <a:lstStyle/>
                    <a:p>
                      <a:pPr indent="0" lvl="0" marL="0" rtl="0" algn="ctr">
                        <a:spcBef>
                          <a:spcPts val="0"/>
                        </a:spcBef>
                        <a:spcAft>
                          <a:spcPts val="0"/>
                        </a:spcAft>
                        <a:buNone/>
                      </a:pPr>
                      <a:r>
                        <a:rPr b="1" lang="en-US" sz="1800">
                          <a:latin typeface="Montserrat"/>
                          <a:ea typeface="Montserrat"/>
                          <a:cs typeface="Montserrat"/>
                          <a:sym typeface="Montserrat"/>
                        </a:rPr>
                        <a:t>Tên sự kiện</a:t>
                      </a:r>
                      <a:endParaRPr b="1"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US" sz="1800">
                          <a:latin typeface="Montserrat"/>
                          <a:ea typeface="Montserrat"/>
                          <a:cs typeface="Montserrat"/>
                          <a:sym typeface="Montserrat"/>
                        </a:rPr>
                        <a:t>Ý nghĩa</a:t>
                      </a:r>
                      <a:endParaRPr b="1" sz="1800">
                        <a:latin typeface="Montserrat"/>
                        <a:ea typeface="Montserrat"/>
                        <a:cs typeface="Montserrat"/>
                        <a:sym typeface="Montserrat"/>
                      </a:endParaRPr>
                    </a:p>
                  </a:txBody>
                  <a:tcPr marT="91425" marB="91425" marR="91425" marL="91425"/>
                </a:tc>
              </a:tr>
              <a:tr h="461950">
                <a:tc>
                  <a:txBody>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onClick</a:t>
                      </a:r>
                      <a:endParaRPr sz="1800">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US" sz="1800">
                          <a:solidFill>
                            <a:srgbClr val="374151"/>
                          </a:solidFill>
                          <a:latin typeface="Montserrat"/>
                          <a:ea typeface="Montserrat"/>
                          <a:cs typeface="Montserrat"/>
                          <a:sym typeface="Montserrat"/>
                        </a:rPr>
                        <a:t>Xử lý sự kiện khi người dùng click chuột.</a:t>
                      </a:r>
                      <a:endParaRPr sz="1800">
                        <a:latin typeface="Montserrat"/>
                        <a:ea typeface="Montserrat"/>
                        <a:cs typeface="Montserrat"/>
                        <a:sym typeface="Montserrat"/>
                      </a:endParaRPr>
                    </a:p>
                  </a:txBody>
                  <a:tcPr marT="91425" marB="91425" marR="91425" marL="91425" anchor="ctr"/>
                </a:tc>
              </a:tr>
              <a:tr h="739125">
                <a:tc>
                  <a:txBody>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onChange</a:t>
                      </a:r>
                      <a:endParaRPr sz="1800">
                        <a:solidFill>
                          <a:schemeClr val="dk1"/>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US" sz="1800">
                          <a:solidFill>
                            <a:srgbClr val="374151"/>
                          </a:solidFill>
                          <a:latin typeface="Montserrat"/>
                          <a:ea typeface="Montserrat"/>
                          <a:cs typeface="Montserrat"/>
                          <a:sym typeface="Montserrat"/>
                        </a:rPr>
                        <a:t>Xử lý sự kiện khi giá trị của một trường nhập (input) thay đổi.</a:t>
                      </a:r>
                      <a:endParaRPr sz="1800">
                        <a:solidFill>
                          <a:srgbClr val="374151"/>
                        </a:solidFill>
                        <a:latin typeface="Montserrat"/>
                        <a:ea typeface="Montserrat"/>
                        <a:cs typeface="Montserrat"/>
                        <a:sym typeface="Montserrat"/>
                      </a:endParaRPr>
                    </a:p>
                  </a:txBody>
                  <a:tcPr marT="91425" marB="91425" marR="91425" marL="91425" anchor="ctr"/>
                </a:tc>
              </a:tr>
              <a:tr h="461950">
                <a:tc>
                  <a:txBody>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onSubmit</a:t>
                      </a:r>
                      <a:endParaRPr sz="1800">
                        <a:solidFill>
                          <a:schemeClr val="dk1"/>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US" sz="1800">
                          <a:solidFill>
                            <a:srgbClr val="374151"/>
                          </a:solidFill>
                          <a:latin typeface="Montserrat"/>
                          <a:ea typeface="Montserrat"/>
                          <a:cs typeface="Montserrat"/>
                          <a:sym typeface="Montserrat"/>
                        </a:rPr>
                        <a:t>Xử lý sự kiện khi một form được submit.</a:t>
                      </a:r>
                      <a:endParaRPr sz="1800">
                        <a:solidFill>
                          <a:srgbClr val="374151"/>
                        </a:solidFill>
                        <a:latin typeface="Montserrat"/>
                        <a:ea typeface="Montserrat"/>
                        <a:cs typeface="Montserrat"/>
                        <a:sym typeface="Montserrat"/>
                      </a:endParaRPr>
                    </a:p>
                  </a:txBody>
                  <a:tcPr marT="91425" marB="91425" marR="91425" marL="91425" anchor="ctr"/>
                </a:tc>
              </a:tr>
              <a:tr h="739125">
                <a:tc>
                  <a:txBody>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onMouseEnter và onMouseLeave</a:t>
                      </a:r>
                      <a:endParaRPr sz="1800">
                        <a:solidFill>
                          <a:schemeClr val="dk1"/>
                        </a:solidFill>
                        <a:latin typeface="Montserrat"/>
                        <a:ea typeface="Montserrat"/>
                        <a:cs typeface="Montserrat"/>
                        <a:sym typeface="Montserrat"/>
                      </a:endParaRPr>
                    </a:p>
                  </a:txBody>
                  <a:tcPr marT="91425" marB="91425" marR="91425" marL="91425" anchor="ctr"/>
                </a:tc>
                <a:tc>
                  <a:txBody>
                    <a:bodyPr/>
                    <a:lstStyle/>
                    <a:p>
                      <a:pPr indent="0" lvl="0" marL="0" rtl="0" algn="l">
                        <a:spcBef>
                          <a:spcPts val="0"/>
                        </a:spcBef>
                        <a:spcAft>
                          <a:spcPts val="0"/>
                        </a:spcAft>
                        <a:buNone/>
                      </a:pPr>
                      <a:r>
                        <a:rPr lang="en-US" sz="1800">
                          <a:solidFill>
                            <a:srgbClr val="374151"/>
                          </a:solidFill>
                          <a:latin typeface="Montserrat"/>
                          <a:ea typeface="Montserrat"/>
                          <a:cs typeface="Montserrat"/>
                          <a:sym typeface="Montserrat"/>
                        </a:rPr>
                        <a:t>Xử lý sự kiện khi chuột di chuyển vào hoặc rời khỏi một phần tử.</a:t>
                      </a:r>
                      <a:endParaRPr sz="1800">
                        <a:solidFill>
                          <a:srgbClr val="374151"/>
                        </a:solidFill>
                        <a:latin typeface="Montserrat"/>
                        <a:ea typeface="Montserrat"/>
                        <a:cs typeface="Montserrat"/>
                        <a:sym typeface="Montserrat"/>
                      </a:endParaRPr>
                    </a:p>
                  </a:txBody>
                  <a:tcPr marT="91425" marB="91425" marR="91425" marL="91425" anchor="ctr"/>
                </a:tc>
              </a:tr>
              <a:tr h="461950">
                <a:tc>
                  <a:txBody>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onKeyDown, onKeyUp, và onKeyPress</a:t>
                      </a:r>
                      <a:endParaRPr sz="1800">
                        <a:solidFill>
                          <a:schemeClr val="dk1"/>
                        </a:solidFill>
                        <a:latin typeface="Montserrat"/>
                        <a:ea typeface="Montserrat"/>
                        <a:cs typeface="Montserrat"/>
                        <a:sym typeface="Montserrat"/>
                      </a:endParaRPr>
                    </a:p>
                  </a:txBody>
                  <a:tcPr marT="91425" marB="91425" marR="91425" marL="91425" anchor="ctr"/>
                </a:tc>
                <a:tc>
                  <a:txBody>
                    <a:bodyPr/>
                    <a:lstStyle/>
                    <a:p>
                      <a:pPr indent="0" lvl="0" marL="0" rtl="0" algn="l">
                        <a:lnSpc>
                          <a:spcPct val="115000"/>
                        </a:lnSpc>
                        <a:spcBef>
                          <a:spcPts val="0"/>
                        </a:spcBef>
                        <a:spcAft>
                          <a:spcPts val="0"/>
                        </a:spcAft>
                        <a:buNone/>
                      </a:pPr>
                      <a:r>
                        <a:rPr lang="en-US" sz="1800">
                          <a:solidFill>
                            <a:schemeClr val="dk1"/>
                          </a:solidFill>
                          <a:latin typeface="Montserrat"/>
                          <a:ea typeface="Montserrat"/>
                          <a:cs typeface="Montserrat"/>
                          <a:sym typeface="Montserrat"/>
                        </a:rPr>
                        <a:t>Xử lý sự kiện khi người dùng nhấn phím.</a:t>
                      </a:r>
                      <a:endParaRPr sz="1800">
                        <a:solidFill>
                          <a:srgbClr val="374151"/>
                        </a:solidFill>
                        <a:latin typeface="Montserrat"/>
                        <a:ea typeface="Montserrat"/>
                        <a:cs typeface="Montserrat"/>
                        <a:sym typeface="Montserrat"/>
                      </a:endParaRPr>
                    </a:p>
                  </a:txBody>
                  <a:tcPr marT="91425" marB="91425" marR="91425" marL="91425" anchor="ctr"/>
                </a:tc>
              </a:tr>
            </a:tbl>
          </a:graphicData>
        </a:graphic>
      </p:graphicFrame>
      <p:sp>
        <p:nvSpPr>
          <p:cNvPr id="278" name="Google Shape;278;g2668bd4d170_0_0"/>
          <p:cNvSpPr txBox="1"/>
          <p:nvPr/>
        </p:nvSpPr>
        <p:spPr>
          <a:xfrm>
            <a:off x="838200" y="5544400"/>
            <a:ext cx="871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Montserrat"/>
                <a:ea typeface="Montserrat"/>
                <a:cs typeface="Montserrat"/>
                <a:sym typeface="Montserrat"/>
              </a:rPr>
              <a:t>Tìm hiểu thêm tại: </a:t>
            </a:r>
            <a:r>
              <a:rPr i="1" lang="en-US" sz="1800" u="sng">
                <a:solidFill>
                  <a:schemeClr val="hlink"/>
                </a:solidFill>
                <a:latin typeface="Montserrat"/>
                <a:ea typeface="Montserrat"/>
                <a:cs typeface="Montserrat"/>
                <a:sym typeface="Montserrat"/>
                <a:hlinkClick r:id="rId3"/>
              </a:rPr>
              <a:t>https://react.dev/learn/responding-to-events</a:t>
            </a:r>
            <a:r>
              <a:rPr i="1" lang="en-US" sz="1800">
                <a:solidFill>
                  <a:schemeClr val="dk1"/>
                </a:solidFill>
                <a:latin typeface="Montserrat"/>
                <a:ea typeface="Montserrat"/>
                <a:cs typeface="Montserrat"/>
                <a:sym typeface="Montserrat"/>
              </a:rPr>
              <a:t> </a:t>
            </a:r>
            <a:endParaRPr i="1" sz="18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284" name="Google Shape;284;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285" name="Google Shape;285;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Nắm được tổng quan về class component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Props, State và sự khác nhau giữa chúng</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một số sự kiện quan trọng trong ReactJS</a:t>
            </a:r>
            <a:endParaRPr sz="2400">
              <a:solidFill>
                <a:srgbClr val="3333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291" name="Google Shape;291;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AutoNum type="arabicPeriod"/>
            </a:pPr>
            <a:r>
              <a:rPr lang="en-US" sz="2400">
                <a:solidFill>
                  <a:srgbClr val="333333"/>
                </a:solidFill>
              </a:rPr>
              <a:t>Class Component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State</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Props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Sự khác nhau giữa State và Props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Event</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571250"/>
            <a:ext cx="8463600" cy="68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Class Component - 1</a:t>
            </a:r>
            <a:endParaRPr/>
          </a:p>
        </p:txBody>
      </p:sp>
      <p:sp>
        <p:nvSpPr>
          <p:cNvPr id="192" name="Google Shape;192;g11bac9ab7f9_1_876"/>
          <p:cNvSpPr txBox="1"/>
          <p:nvPr/>
        </p:nvSpPr>
        <p:spPr>
          <a:xfrm>
            <a:off x="838200" y="1383200"/>
            <a:ext cx="10696500" cy="4614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class component là một kiểu component được viết bằng cách sử dụng cú pháp của </a:t>
            </a:r>
            <a:r>
              <a:rPr b="1" i="0" lang="en-US" sz="1800" u="none" cap="none" strike="noStrike">
                <a:solidFill>
                  <a:schemeClr val="dk1"/>
                </a:solidFill>
                <a:latin typeface="Montserrat"/>
                <a:ea typeface="Montserrat"/>
                <a:cs typeface="Montserrat"/>
                <a:sym typeface="Montserrat"/>
              </a:rPr>
              <a:t>ES6 class</a:t>
            </a:r>
            <a:r>
              <a:rPr b="0" i="0" lang="en-US" sz="1800" u="none" cap="none" strike="noStrike">
                <a:solidFill>
                  <a:schemeClr val="dk1"/>
                </a:solidFill>
                <a:latin typeface="Montserrat"/>
                <a:ea typeface="Montserrat"/>
                <a:cs typeface="Montserrat"/>
                <a:sym typeface="Montserrat"/>
              </a:rPr>
              <a:t>. </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Trước khi phiên bản React 16.8, class components là cách chính để tạo các component có trạng thái (stateful components). </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latin typeface="Montserrat"/>
                <a:ea typeface="Montserrat"/>
                <a:cs typeface="Montserrat"/>
                <a:sym typeface="Montserrat"/>
              </a:rPr>
              <a:t>Từ phiên bản 16.8 trở đi, React đã giới thiệu Hooks, giúp các functional components cũng có thể có trạng thái và các tính năng của class components.</a:t>
            </a:r>
            <a:endParaRPr b="0" i="0" sz="1800" u="none" cap="none" strike="noStrike">
              <a:solidFill>
                <a:schemeClr val="dk1"/>
              </a:solidFill>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rgbClr val="374151"/>
                </a:solidFill>
                <a:latin typeface="Montserrat"/>
                <a:ea typeface="Montserrat"/>
                <a:cs typeface="Montserrat"/>
                <a:sym typeface="Montserrat"/>
              </a:rPr>
              <a:t>Class Component được xây dựng dựa trên kế thừa và các khái niệm của lập trình hướng đối tượng</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b2a3ba3c6b_0_1"/>
          <p:cNvSpPr txBox="1"/>
          <p:nvPr>
            <p:ph idx="1" type="body"/>
          </p:nvPr>
        </p:nvSpPr>
        <p:spPr>
          <a:xfrm>
            <a:off x="742500" y="1136750"/>
            <a:ext cx="5060100" cy="52341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b="1" lang="en-US" sz="1500">
                <a:solidFill>
                  <a:srgbClr val="AF00DB"/>
                </a:solidFill>
                <a:highlight>
                  <a:srgbClr val="FFFFFF"/>
                </a:highlight>
                <a:latin typeface="Courier New"/>
                <a:ea typeface="Courier New"/>
                <a:cs typeface="Courier New"/>
                <a:sym typeface="Courier New"/>
              </a:rPr>
              <a:t>import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1080"/>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001080"/>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 </a:t>
            </a:r>
            <a:r>
              <a:rPr b="1" lang="en-US" sz="1500">
                <a:solidFill>
                  <a:srgbClr val="AF00DB"/>
                </a:solidFill>
                <a:highlight>
                  <a:srgbClr val="FFFFFF"/>
                </a:highlight>
                <a:latin typeface="Courier New"/>
                <a:ea typeface="Courier New"/>
                <a:cs typeface="Courier New"/>
                <a:sym typeface="Courier New"/>
              </a:rPr>
              <a:t>from</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31515"/>
                </a:solidFill>
                <a:highlight>
                  <a:srgbClr val="FFFFFF"/>
                </a:highlight>
                <a:latin typeface="Courier New"/>
                <a:ea typeface="Courier New"/>
                <a:cs typeface="Courier New"/>
                <a:sym typeface="Courier New"/>
              </a:rPr>
              <a:t>"react"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0000FF"/>
                </a:solidFill>
                <a:highlight>
                  <a:srgbClr val="FFFFFF"/>
                </a:highlight>
                <a:latin typeface="Courier New"/>
                <a:ea typeface="Courier New"/>
                <a:cs typeface="Courier New"/>
                <a:sym typeface="Courier New"/>
              </a:rPr>
              <a:t>class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MyComponent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extends</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Component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constructor</a:t>
            </a:r>
            <a:r>
              <a:rPr b="1" lang="en-US" sz="1500">
                <a:solidFill>
                  <a:srgbClr val="3B3B3B"/>
                </a:solidFill>
                <a:highlight>
                  <a:srgbClr val="FFFFFF"/>
                </a:highlight>
                <a:latin typeface="Courier New"/>
                <a:ea typeface="Courier New"/>
                <a:cs typeface="Courier New"/>
                <a:sym typeface="Courier New"/>
              </a:rPr>
              <a:t>(</a:t>
            </a:r>
            <a:r>
              <a:rPr b="1" lang="en-US" sz="1500">
                <a:solidFill>
                  <a:srgbClr val="001080"/>
                </a:solidFill>
                <a:highlight>
                  <a:srgbClr val="FFFFFF"/>
                </a:highlight>
                <a:latin typeface="Courier New"/>
                <a:ea typeface="Courier New"/>
                <a:cs typeface="Courier New"/>
                <a:sym typeface="Courier New"/>
              </a:rPr>
              <a:t>props</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super</a:t>
            </a:r>
            <a:r>
              <a:rPr b="1" lang="en-US" sz="1500">
                <a:solidFill>
                  <a:srgbClr val="3B3B3B"/>
                </a:solidFill>
                <a:highlight>
                  <a:srgbClr val="FFFFFF"/>
                </a:highlight>
                <a:latin typeface="Courier New"/>
                <a:ea typeface="Courier New"/>
                <a:cs typeface="Courier New"/>
                <a:sym typeface="Courier New"/>
              </a:rPr>
              <a:t>(</a:t>
            </a:r>
            <a:r>
              <a:rPr b="1" lang="en-US" sz="1500">
                <a:solidFill>
                  <a:srgbClr val="001080"/>
                </a:solidFill>
                <a:highlight>
                  <a:srgbClr val="FFFFFF"/>
                </a:highlight>
                <a:latin typeface="Courier New"/>
                <a:ea typeface="Courier New"/>
                <a:cs typeface="Courier New"/>
                <a:sym typeface="Courier New"/>
              </a:rPr>
              <a:t>props</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8000"/>
                </a:solidFill>
                <a:highlight>
                  <a:srgbClr val="FFFFFF"/>
                </a:highlight>
                <a:latin typeface="Courier New"/>
                <a:ea typeface="Courier New"/>
                <a:cs typeface="Courier New"/>
                <a:sym typeface="Courier New"/>
              </a:rPr>
              <a:t>// Khởi tạo trạng thái (state) nếu cần</a:t>
            </a:r>
            <a:endParaRPr b="1" sz="15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00FF"/>
                </a:solidFill>
                <a:highlight>
                  <a:srgbClr val="FFFFFF"/>
                </a:highlight>
                <a:latin typeface="Courier New"/>
                <a:ea typeface="Courier New"/>
                <a:cs typeface="Courier New"/>
                <a:sym typeface="Courier New"/>
              </a:rPr>
              <a:t>this</a:t>
            </a:r>
            <a:r>
              <a:rPr b="1" lang="en-US" sz="1500">
                <a:solidFill>
                  <a:srgbClr val="3B3B3B"/>
                </a:solidFill>
                <a:highlight>
                  <a:srgbClr val="FFFFFF"/>
                </a:highlight>
                <a:latin typeface="Courier New"/>
                <a:ea typeface="Courier New"/>
                <a:cs typeface="Courier New"/>
                <a:sym typeface="Courier New"/>
              </a:rPr>
              <a:t>.</a:t>
            </a:r>
            <a:r>
              <a:rPr b="1" lang="en-US" sz="1500">
                <a:solidFill>
                  <a:srgbClr val="001080"/>
                </a:solidFill>
                <a:highlight>
                  <a:srgbClr val="FFFFFF"/>
                </a:highlight>
                <a:latin typeface="Courier New"/>
                <a:ea typeface="Courier New"/>
                <a:cs typeface="Courier New"/>
                <a:sym typeface="Courier New"/>
              </a:rPr>
              <a:t>state</a:t>
            </a:r>
            <a:r>
              <a:rPr b="1" lang="en-US" sz="1500">
                <a:solidFill>
                  <a:srgbClr val="3B3B3B"/>
                </a:solidFill>
                <a:highlight>
                  <a:srgbClr val="FFFFFF"/>
                </a:highlight>
                <a:latin typeface="Courier New"/>
                <a:ea typeface="Courier New"/>
                <a:cs typeface="Courier New"/>
                <a:sym typeface="Courier New"/>
              </a:rPr>
              <a:t> </a:t>
            </a:r>
            <a:r>
              <a:rPr b="1" lang="en-US" sz="1500">
                <a:highlight>
                  <a:srgbClr val="FFFFFF"/>
                </a:highlight>
                <a:latin typeface="Courier New"/>
                <a:ea typeface="Courier New"/>
                <a:cs typeface="Courier New"/>
                <a:sym typeface="Courier New"/>
              </a:rPr>
              <a:t>=</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8000"/>
                </a:solidFill>
                <a:highlight>
                  <a:srgbClr val="FFFFFF"/>
                </a:highlight>
                <a:latin typeface="Courier New"/>
                <a:ea typeface="Courier New"/>
                <a:cs typeface="Courier New"/>
                <a:sym typeface="Courier New"/>
              </a:rPr>
              <a:t>// ...initial state</a:t>
            </a:r>
            <a:endParaRPr b="1" sz="15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008000"/>
                </a:solidFill>
                <a:highlight>
                  <a:srgbClr val="FFFFFF"/>
                </a:highlight>
                <a:latin typeface="Courier New"/>
                <a:ea typeface="Courier New"/>
                <a:cs typeface="Courier New"/>
                <a:sym typeface="Courier New"/>
              </a:rPr>
              <a:t>// Các phương thức khác của component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795E26"/>
                </a:solidFill>
                <a:highlight>
                  <a:srgbClr val="FFFFFF"/>
                </a:highlight>
                <a:latin typeface="Courier New"/>
                <a:ea typeface="Courier New"/>
                <a:cs typeface="Courier New"/>
                <a:sym typeface="Courier New"/>
              </a:rPr>
              <a:t>render</a:t>
            </a: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return</a:t>
            </a:r>
            <a:r>
              <a:rPr b="1" lang="en-US" sz="1500">
                <a:solidFill>
                  <a:srgbClr val="3B3B3B"/>
                </a:solidFill>
                <a:highlight>
                  <a:srgbClr val="FFFFFF"/>
                </a:highlight>
                <a:latin typeface="Courier New"/>
                <a:ea typeface="Courier New"/>
                <a:cs typeface="Courier New"/>
                <a:sym typeface="Courier New"/>
              </a:rPr>
              <a:t> </a:t>
            </a:r>
            <a:r>
              <a:rPr b="1" lang="en-US" sz="1500">
                <a:solidFill>
                  <a:srgbClr val="800000"/>
                </a:solidFill>
                <a:highlight>
                  <a:srgbClr val="FFFFFF"/>
                </a:highlight>
                <a:latin typeface="Courier New"/>
                <a:ea typeface="Courier New"/>
                <a:cs typeface="Courier New"/>
                <a:sym typeface="Courier New"/>
              </a:rPr>
              <a:t>&lt;div&gt;</a:t>
            </a:r>
            <a:r>
              <a:rPr b="1" lang="en-US" sz="1500">
                <a:solidFill>
                  <a:srgbClr val="0000FF"/>
                </a:solidFill>
                <a:highlight>
                  <a:srgbClr val="FFFFFF"/>
                </a:highlight>
                <a:latin typeface="Courier New"/>
                <a:ea typeface="Courier New"/>
                <a:cs typeface="Courier New"/>
                <a:sym typeface="Courier New"/>
              </a:rPr>
              <a:t>{</a:t>
            </a:r>
            <a:r>
              <a:rPr b="1" lang="en-US" sz="1500">
                <a:solidFill>
                  <a:srgbClr val="008000"/>
                </a:solidFill>
                <a:highlight>
                  <a:srgbClr val="FFFFFF"/>
                </a:highlight>
                <a:latin typeface="Courier New"/>
                <a:ea typeface="Courier New"/>
                <a:cs typeface="Courier New"/>
                <a:sym typeface="Courier New"/>
              </a:rPr>
              <a:t>/* JSX */</a:t>
            </a:r>
            <a:r>
              <a:rPr b="1" lang="en-US" sz="1500">
                <a:solidFill>
                  <a:srgbClr val="0000FF"/>
                </a:solidFill>
                <a:highlight>
                  <a:srgbClr val="FFFFFF"/>
                </a:highlight>
                <a:latin typeface="Courier New"/>
                <a:ea typeface="Courier New"/>
                <a:cs typeface="Courier New"/>
                <a:sym typeface="Courier New"/>
              </a:rPr>
              <a:t>}</a:t>
            </a:r>
            <a:r>
              <a:rPr b="1" lang="en-US" sz="1500">
                <a:solidFill>
                  <a:srgbClr val="800000"/>
                </a:solidFill>
                <a:highlight>
                  <a:srgbClr val="FFFFFF"/>
                </a:highlight>
                <a:latin typeface="Courier New"/>
                <a:ea typeface="Courier New"/>
                <a:cs typeface="Courier New"/>
                <a:sym typeface="Courier New"/>
              </a:rPr>
              <a:t>&lt;/div&gt;</a:t>
            </a: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  }</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US" sz="1500">
                <a:solidFill>
                  <a:srgbClr val="3B3B3B"/>
                </a:solidFill>
                <a:highlight>
                  <a:srgbClr val="FFFFFF"/>
                </a:highlight>
                <a:latin typeface="Courier New"/>
                <a:ea typeface="Courier New"/>
                <a:cs typeface="Courier New"/>
                <a:sym typeface="Courier New"/>
              </a:rPr>
              <a:t>}</a:t>
            </a:r>
            <a:endParaRPr b="1" sz="150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2560"/>
              <a:buNone/>
            </a:pPr>
            <a:r>
              <a:rPr b="1" lang="en-US" sz="1500">
                <a:solidFill>
                  <a:srgbClr val="AF00DB"/>
                </a:solidFill>
                <a:highlight>
                  <a:srgbClr val="FFFFFF"/>
                </a:highlight>
                <a:latin typeface="Courier New"/>
                <a:ea typeface="Courier New"/>
                <a:cs typeface="Courier New"/>
                <a:sym typeface="Courier New"/>
              </a:rPr>
              <a:t>export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AF00DB"/>
                </a:solidFill>
                <a:highlight>
                  <a:srgbClr val="FFFFFF"/>
                </a:highlight>
                <a:latin typeface="Courier New"/>
                <a:ea typeface="Courier New"/>
                <a:cs typeface="Courier New"/>
                <a:sym typeface="Courier New"/>
              </a:rPr>
              <a:t>default</a:t>
            </a:r>
            <a:r>
              <a:rPr b="1" lang="en-US" sz="1500">
                <a:solidFill>
                  <a:srgbClr val="3B3B3B"/>
                </a:solidFill>
                <a:highlight>
                  <a:srgbClr val="FFFFFF"/>
                </a:highlight>
                <a:latin typeface="Courier New"/>
                <a:ea typeface="Courier New"/>
                <a:cs typeface="Courier New"/>
                <a:sym typeface="Courier New"/>
              </a:rPr>
              <a:t> </a:t>
            </a:r>
            <a:r>
              <a:rPr b="1" lang="en-US" sz="1500">
                <a:solidFill>
                  <a:srgbClr val="267F99"/>
                </a:solidFill>
                <a:highlight>
                  <a:srgbClr val="FFFFFF"/>
                </a:highlight>
                <a:latin typeface="Courier New"/>
                <a:ea typeface="Courier New"/>
                <a:cs typeface="Courier New"/>
                <a:sym typeface="Courier New"/>
              </a:rPr>
              <a:t>MyComponent</a:t>
            </a:r>
            <a:r>
              <a:rPr b="1" lang="en-US" sz="1500">
                <a:solidFill>
                  <a:srgbClr val="3B3B3B"/>
                </a:solidFill>
                <a:highlight>
                  <a:srgbClr val="FFFFFF"/>
                </a:highlight>
                <a:latin typeface="Courier New"/>
                <a:ea typeface="Courier New"/>
                <a:cs typeface="Courier New"/>
                <a:sym typeface="Courier New"/>
              </a:rPr>
              <a:t>;</a:t>
            </a:r>
            <a:endParaRPr b="1" sz="1500"/>
          </a:p>
        </p:txBody>
      </p:sp>
      <p:sp>
        <p:nvSpPr>
          <p:cNvPr id="199" name="Google Shape;199;g2b2a3ba3c6b_0_1"/>
          <p:cNvSpPr txBox="1"/>
          <p:nvPr>
            <p:ph idx="2" type="body"/>
          </p:nvPr>
        </p:nvSpPr>
        <p:spPr>
          <a:xfrm>
            <a:off x="5802600" y="1136750"/>
            <a:ext cx="5647200" cy="52929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import React, { Component } from 'react'</a:t>
            </a:r>
            <a:r>
              <a:rPr lang="en-US" sz="1500">
                <a:solidFill>
                  <a:srgbClr val="374151"/>
                </a:solidFill>
              </a:rPr>
              <a:t>: Nhập module React và Component từ thư viện React.</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class MyComponent extends Component</a:t>
            </a:r>
            <a:r>
              <a:rPr lang="en-US" sz="1500">
                <a:solidFill>
                  <a:srgbClr val="374151"/>
                </a:solidFill>
              </a:rPr>
              <a:t>: Định nghĩa một class component có tên là MyComponent và kế thừa từ Component.</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constructor(props) { super(props) }</a:t>
            </a:r>
            <a:r>
              <a:rPr lang="en-US" sz="1500">
                <a:solidFill>
                  <a:srgbClr val="374151"/>
                </a:solidFill>
              </a:rPr>
              <a:t>: Constructor là nơi bạn khởi tạo trạng thái (state) ban đầu và thực hiện các cài đặt khác. </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super(props)</a:t>
            </a:r>
            <a:r>
              <a:rPr lang="en-US" sz="1500">
                <a:solidFill>
                  <a:srgbClr val="374151"/>
                </a:solidFill>
              </a:rPr>
              <a:t> là cách gọi constructor của lớp cha.</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this.state = { /* ...initial state */ }</a:t>
            </a:r>
            <a:r>
              <a:rPr lang="en-US" sz="1500">
                <a:solidFill>
                  <a:srgbClr val="374151"/>
                </a:solidFill>
              </a:rPr>
              <a:t>: Khởi tạo trạng thái ban đầu cho state</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render() { /* JSX  */ }</a:t>
            </a:r>
            <a:r>
              <a:rPr lang="en-US" sz="1500">
                <a:solidFill>
                  <a:srgbClr val="374151"/>
                </a:solidFill>
              </a:rPr>
              <a:t>: Phương thức này chứa JSX để hiển thị giao diện của component.</a:t>
            </a:r>
            <a:endParaRPr sz="1500">
              <a:solidFill>
                <a:srgbClr val="374151"/>
              </a:solidFill>
            </a:endParaRPr>
          </a:p>
          <a:p>
            <a:pPr indent="-323850" lvl="0" marL="457200" rtl="0" algn="l">
              <a:lnSpc>
                <a:spcPct val="150000"/>
              </a:lnSpc>
              <a:spcBef>
                <a:spcPts val="0"/>
              </a:spcBef>
              <a:spcAft>
                <a:spcPts val="0"/>
              </a:spcAft>
              <a:buClr>
                <a:srgbClr val="374151"/>
              </a:buClr>
              <a:buSzPts val="1500"/>
              <a:buFont typeface="Montserrat"/>
              <a:buChar char="●"/>
            </a:pPr>
            <a:r>
              <a:rPr b="1" lang="en-US" sz="1500">
                <a:solidFill>
                  <a:srgbClr val="374151"/>
                </a:solidFill>
              </a:rPr>
              <a:t>export default MyComponent</a:t>
            </a:r>
            <a:r>
              <a:rPr lang="en-US" sz="1500">
                <a:solidFill>
                  <a:srgbClr val="374151"/>
                </a:solidFill>
              </a:rPr>
              <a:t>: Xuất component để có thể sử dụng ở nơi khác trong ứng dụng</a:t>
            </a:r>
            <a:endParaRPr sz="1500"/>
          </a:p>
        </p:txBody>
      </p:sp>
      <p:sp>
        <p:nvSpPr>
          <p:cNvPr id="200" name="Google Shape;200;g2b2a3ba3c6b_0_1"/>
          <p:cNvSpPr txBox="1"/>
          <p:nvPr>
            <p:ph type="title"/>
          </p:nvPr>
        </p:nvSpPr>
        <p:spPr>
          <a:xfrm>
            <a:off x="838200" y="509150"/>
            <a:ext cx="8463600" cy="6276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Class Component - 2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b2a3ba3c6b_0_11"/>
          <p:cNvSpPr txBox="1"/>
          <p:nvPr>
            <p:ph idx="1" type="body"/>
          </p:nvPr>
        </p:nvSpPr>
        <p:spPr>
          <a:xfrm>
            <a:off x="838200" y="1238350"/>
            <a:ext cx="10401300" cy="2856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Medium"/>
              <a:buChar char="●"/>
            </a:pPr>
            <a:r>
              <a:rPr lang="en-US" sz="1800"/>
              <a:t>State là trạng thái của một đối tượng hoặc một phần của ứng dụng, thường được sử dụng để theo dõi và quản lý trạng thái của giao diện người dùng.</a:t>
            </a:r>
            <a:endParaRPr sz="1800"/>
          </a:p>
          <a:p>
            <a:pPr indent="-342900" lvl="0" marL="457200" rtl="0" algn="l">
              <a:lnSpc>
                <a:spcPct val="150000"/>
              </a:lnSpc>
              <a:spcBef>
                <a:spcPts val="0"/>
              </a:spcBef>
              <a:spcAft>
                <a:spcPts val="0"/>
              </a:spcAft>
              <a:buClr>
                <a:schemeClr val="dk1"/>
              </a:buClr>
              <a:buSzPts val="1800"/>
              <a:buFont typeface="Montserrat Medium"/>
              <a:buChar char="●"/>
            </a:pPr>
            <a:r>
              <a:rPr lang="en-US" sz="1800"/>
              <a:t>Trong ngữ cảnh React, state thường là thuộc tính của một class component và có phạm vi (scope) trong class đó.</a:t>
            </a:r>
            <a:endParaRPr sz="1800"/>
          </a:p>
          <a:p>
            <a:pPr indent="-342900" lvl="0" marL="457200" rtl="0" algn="l">
              <a:lnSpc>
                <a:spcPct val="150000"/>
              </a:lnSpc>
              <a:spcBef>
                <a:spcPts val="0"/>
              </a:spcBef>
              <a:spcAft>
                <a:spcPts val="0"/>
              </a:spcAft>
              <a:buClr>
                <a:schemeClr val="dk1"/>
              </a:buClr>
              <a:buSzPts val="1800"/>
              <a:buFont typeface="Montserrat Medium"/>
              <a:buChar char="●"/>
            </a:pPr>
            <a:r>
              <a:rPr lang="en-US" sz="1800"/>
              <a:t>Trạng thái (state) trong React có thể được cập nhật hoặc thay đổi,  khi trạng thái thay đổi thì  component sẽ render lại.</a:t>
            </a:r>
            <a:endParaRPr sz="1800"/>
          </a:p>
          <a:p>
            <a:pPr indent="-342900" lvl="0" marL="457200" rtl="0" algn="l">
              <a:lnSpc>
                <a:spcPct val="150000"/>
              </a:lnSpc>
              <a:spcBef>
                <a:spcPts val="0"/>
              </a:spcBef>
              <a:spcAft>
                <a:spcPts val="0"/>
              </a:spcAft>
              <a:buClr>
                <a:schemeClr val="dk1"/>
              </a:buClr>
              <a:buSzPts val="1800"/>
              <a:buFont typeface="Montserrat Medium"/>
              <a:buChar char="●"/>
            </a:pPr>
            <a:r>
              <a:rPr lang="en-US" sz="1800"/>
              <a:t>Cú pháp khai báo:</a:t>
            </a:r>
            <a:endParaRPr sz="1800"/>
          </a:p>
          <a:p>
            <a:pPr indent="0" lvl="0" marL="0" rtl="0" algn="l">
              <a:lnSpc>
                <a:spcPct val="135714"/>
              </a:lnSpc>
              <a:spcBef>
                <a:spcPts val="0"/>
              </a:spcBef>
              <a:spcAft>
                <a:spcPts val="0"/>
              </a:spcAft>
              <a:buSzPts val="2560"/>
              <a:buNone/>
            </a:pPr>
            <a:r>
              <a:rPr lang="en-US" sz="1050">
                <a:solidFill>
                  <a:srgbClr val="3B3B3B"/>
                </a:solidFill>
                <a:highlight>
                  <a:srgbClr val="FFFFFF"/>
                </a:highlight>
                <a:latin typeface="Courier New"/>
                <a:ea typeface="Courier New"/>
                <a:cs typeface="Courier New"/>
                <a:sym typeface="Courier New"/>
              </a:rPr>
              <a:t> </a:t>
            </a:r>
            <a:endParaRPr sz="1800">
              <a:solidFill>
                <a:srgbClr val="374151"/>
              </a:solidFill>
            </a:endParaRPr>
          </a:p>
        </p:txBody>
      </p:sp>
      <p:sp>
        <p:nvSpPr>
          <p:cNvPr id="207" name="Google Shape;207;g2b2a3ba3c6b_0_11"/>
          <p:cNvSpPr txBox="1"/>
          <p:nvPr>
            <p:ph type="title"/>
          </p:nvPr>
        </p:nvSpPr>
        <p:spPr>
          <a:xfrm>
            <a:off x="838200" y="600250"/>
            <a:ext cx="84636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State - 1</a:t>
            </a:r>
            <a:endParaRPr/>
          </a:p>
        </p:txBody>
      </p:sp>
      <p:sp>
        <p:nvSpPr>
          <p:cNvPr id="208" name="Google Shape;208;g2b2a3ba3c6b_0_11"/>
          <p:cNvSpPr txBox="1"/>
          <p:nvPr/>
        </p:nvSpPr>
        <p:spPr>
          <a:xfrm>
            <a:off x="838200" y="4094350"/>
            <a:ext cx="5544300" cy="2295600"/>
          </a:xfrm>
          <a:prstGeom prst="rect">
            <a:avLst/>
          </a:prstGeom>
          <a:noFill/>
          <a:ln>
            <a:noFill/>
          </a:ln>
        </p:spPr>
        <p:txBody>
          <a:bodyPr anchorCtr="0" anchor="t" bIns="91425" lIns="91425" spcFirstLastPara="1" rIns="91425" wrap="square" tIns="91425">
            <a:spAutoFit/>
          </a:bodyPr>
          <a:lstStyle/>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0000FF"/>
                </a:solidFill>
                <a:highlight>
                  <a:srgbClr val="FFFFFF"/>
                </a:highlight>
                <a:latin typeface="Courier New"/>
                <a:ea typeface="Courier New"/>
                <a:cs typeface="Courier New"/>
                <a:sym typeface="Courier New"/>
              </a:rPr>
              <a:t>constructor</a:t>
            </a:r>
            <a:r>
              <a:rPr b="1" i="0" lang="en-US" sz="1500" u="none" cap="none" strike="noStrike">
                <a:solidFill>
                  <a:srgbClr val="3B3B3B"/>
                </a:solidFill>
                <a:highlight>
                  <a:srgbClr val="FFFFFF"/>
                </a:highlight>
                <a:latin typeface="Courier New"/>
                <a:ea typeface="Courier New"/>
                <a:cs typeface="Courier New"/>
                <a:sym typeface="Courier New"/>
              </a:rPr>
              <a:t>(</a:t>
            </a:r>
            <a:r>
              <a:rPr b="1" i="0" lang="en-US" sz="1500" u="none" cap="none" strike="noStrike">
                <a:solidFill>
                  <a:srgbClr val="001080"/>
                </a:solidFill>
                <a:highlight>
                  <a:srgbClr val="FFFFFF"/>
                </a:highlight>
                <a:latin typeface="Courier New"/>
                <a:ea typeface="Courier New"/>
                <a:cs typeface="Courier New"/>
                <a:sym typeface="Courier New"/>
              </a:rPr>
              <a:t>props</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00FF"/>
                </a:solidFill>
                <a:highlight>
                  <a:srgbClr val="FFFFFF"/>
                </a:highlight>
                <a:latin typeface="Courier New"/>
                <a:ea typeface="Courier New"/>
                <a:cs typeface="Courier New"/>
                <a:sym typeface="Courier New"/>
              </a:rPr>
              <a:t>super</a:t>
            </a:r>
            <a:r>
              <a:rPr b="1" i="0" lang="en-US" sz="1500" u="none" cap="none" strike="noStrike">
                <a:solidFill>
                  <a:srgbClr val="3B3B3B"/>
                </a:solidFill>
                <a:highlight>
                  <a:srgbClr val="FFFFFF"/>
                </a:highlight>
                <a:latin typeface="Courier New"/>
                <a:ea typeface="Courier New"/>
                <a:cs typeface="Courier New"/>
                <a:sym typeface="Courier New"/>
              </a:rPr>
              <a:t>(</a:t>
            </a:r>
            <a:r>
              <a:rPr b="1" i="0" lang="en-US" sz="1500" u="none" cap="none" strike="noStrike">
                <a:solidFill>
                  <a:srgbClr val="001080"/>
                </a:solidFill>
                <a:highlight>
                  <a:srgbClr val="FFFFFF"/>
                </a:highlight>
                <a:latin typeface="Courier New"/>
                <a:ea typeface="Courier New"/>
                <a:cs typeface="Courier New"/>
                <a:sym typeface="Courier New"/>
              </a:rPr>
              <a:t>props</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8000"/>
                </a:solidFill>
                <a:highlight>
                  <a:srgbClr val="FFFFFF"/>
                </a:highlight>
                <a:latin typeface="Courier New"/>
                <a:ea typeface="Courier New"/>
                <a:cs typeface="Courier New"/>
                <a:sym typeface="Courier New"/>
              </a:rPr>
              <a:t>// Khởi tạo trạng thái (state) nếu cần</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00FF"/>
                </a:solidFill>
                <a:highlight>
                  <a:srgbClr val="FFFFFF"/>
                </a:highlight>
                <a:latin typeface="Courier New"/>
                <a:ea typeface="Courier New"/>
                <a:cs typeface="Courier New"/>
                <a:sym typeface="Courier New"/>
              </a:rPr>
              <a:t>this</a:t>
            </a:r>
            <a:r>
              <a:rPr b="1" i="0" lang="en-US" sz="1500" u="none" cap="none" strike="noStrike">
                <a:solidFill>
                  <a:srgbClr val="3B3B3B"/>
                </a:solidFill>
                <a:highlight>
                  <a:srgbClr val="FFFFFF"/>
                </a:highlight>
                <a:latin typeface="Courier New"/>
                <a:ea typeface="Courier New"/>
                <a:cs typeface="Courier New"/>
                <a:sym typeface="Courier New"/>
              </a:rPr>
              <a:t>.</a:t>
            </a:r>
            <a:r>
              <a:rPr b="1" i="0" lang="en-US" sz="1500" u="none" cap="none" strike="noStrike">
                <a:solidFill>
                  <a:srgbClr val="001080"/>
                </a:solidFill>
                <a:highlight>
                  <a:srgbClr val="FFFFFF"/>
                </a:highlight>
                <a:latin typeface="Courier New"/>
                <a:ea typeface="Courier New"/>
                <a:cs typeface="Courier New"/>
                <a:sym typeface="Courier New"/>
              </a:rPr>
              <a:t>state</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chemeClr val="dk1"/>
                </a:solidFill>
                <a:highlight>
                  <a:srgbClr val="FFFFFF"/>
                </a:highlight>
                <a:latin typeface="Courier New"/>
                <a:ea typeface="Courier New"/>
                <a:cs typeface="Courier New"/>
                <a:sym typeface="Courier New"/>
              </a:rPr>
              <a:t>=</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rgbClr val="000000"/>
              </a:buClr>
              <a:buSzPts val="15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8000"/>
                </a:solidFill>
                <a:highlight>
                  <a:srgbClr val="FFFFFF"/>
                </a:highlight>
                <a:latin typeface="Courier New"/>
                <a:ea typeface="Courier New"/>
                <a:cs typeface="Courier New"/>
                <a:sym typeface="Courier New"/>
              </a:rPr>
              <a:t>count: 0</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45720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chemeClr val="dk1"/>
              </a:solidFill>
              <a:latin typeface="Montserrat"/>
              <a:ea typeface="Montserrat"/>
              <a:cs typeface="Montserrat"/>
              <a:sym typeface="Montserrat"/>
            </a:endParaRPr>
          </a:p>
        </p:txBody>
      </p:sp>
      <p:sp>
        <p:nvSpPr>
          <p:cNvPr id="209" name="Google Shape;209;g2b2a3ba3c6b_0_11"/>
          <p:cNvSpPr/>
          <p:nvPr/>
        </p:nvSpPr>
        <p:spPr>
          <a:xfrm>
            <a:off x="7716000" y="4879750"/>
            <a:ext cx="3523500" cy="7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latin typeface="Montserrat"/>
                <a:ea typeface="Montserrat"/>
                <a:cs typeface="Montserrat"/>
                <a:sym typeface="Montserrat"/>
              </a:rPr>
              <a:t>Khai báo state cho biến count có giá trị khởi tạo bằng 0</a:t>
            </a:r>
            <a:endParaRPr b="0" i="0" sz="1400" u="none" cap="none" strike="noStrike">
              <a:solidFill>
                <a:srgbClr val="000000"/>
              </a:solidFill>
              <a:latin typeface="Montserrat"/>
              <a:ea typeface="Montserrat"/>
              <a:cs typeface="Montserrat"/>
              <a:sym typeface="Montserrat"/>
            </a:endParaRPr>
          </a:p>
        </p:txBody>
      </p:sp>
      <p:sp>
        <p:nvSpPr>
          <p:cNvPr id="210" name="Google Shape;210;g2b2a3ba3c6b_0_11"/>
          <p:cNvSpPr/>
          <p:nvPr/>
        </p:nvSpPr>
        <p:spPr>
          <a:xfrm>
            <a:off x="6541925" y="5118850"/>
            <a:ext cx="869700" cy="24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b2a3ba3c6b_0_21"/>
          <p:cNvSpPr txBox="1"/>
          <p:nvPr>
            <p:ph idx="1" type="body"/>
          </p:nvPr>
        </p:nvSpPr>
        <p:spPr>
          <a:xfrm>
            <a:off x="838200" y="1238350"/>
            <a:ext cx="5085900" cy="49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2000"/>
              <a:t>Cập nhật state</a:t>
            </a:r>
            <a:endParaRPr b="1" sz="2000"/>
          </a:p>
        </p:txBody>
      </p:sp>
      <p:sp>
        <p:nvSpPr>
          <p:cNvPr id="217" name="Google Shape;217;g2b2a3ba3c6b_0_21"/>
          <p:cNvSpPr txBox="1"/>
          <p:nvPr>
            <p:ph idx="2" type="body"/>
          </p:nvPr>
        </p:nvSpPr>
        <p:spPr>
          <a:xfrm>
            <a:off x="838200" y="1905150"/>
            <a:ext cx="10611300" cy="4393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solidFill>
                  <a:srgbClr val="374151"/>
                </a:solidFill>
              </a:rPr>
              <a:t>Để cập nhật lại </a:t>
            </a:r>
            <a:r>
              <a:rPr lang="en-US" sz="1800">
                <a:solidFill>
                  <a:srgbClr val="188038"/>
                </a:solidFill>
              </a:rPr>
              <a:t>state</a:t>
            </a:r>
            <a:r>
              <a:rPr lang="en-US" sz="1800">
                <a:solidFill>
                  <a:srgbClr val="374151"/>
                </a:solidFill>
              </a:rPr>
              <a:t>, chúng ta sử dụng phương thức </a:t>
            </a:r>
            <a:r>
              <a:rPr lang="en-US" sz="1800">
                <a:solidFill>
                  <a:srgbClr val="188038"/>
                </a:solidFill>
              </a:rPr>
              <a:t>setState()</a:t>
            </a:r>
            <a:r>
              <a:rPr lang="en-US" sz="1800">
                <a:solidFill>
                  <a:srgbClr val="374151"/>
                </a:solidFill>
              </a:rPr>
              <a:t>. </a:t>
            </a:r>
            <a:endParaRPr sz="1800">
              <a:solidFill>
                <a:srgbClr val="374151"/>
              </a:solidFill>
            </a:endParaRPr>
          </a:p>
          <a:p>
            <a:pPr indent="-342900" lvl="0" marL="457200" rtl="0" algn="l">
              <a:lnSpc>
                <a:spcPct val="150000"/>
              </a:lnSpc>
              <a:spcBef>
                <a:spcPts val="0"/>
              </a:spcBef>
              <a:spcAft>
                <a:spcPts val="0"/>
              </a:spcAft>
              <a:buClr>
                <a:schemeClr val="dk1"/>
              </a:buClr>
              <a:buSzPts val="1800"/>
              <a:buFont typeface="Montserrat"/>
              <a:buChar char="●"/>
            </a:pPr>
            <a:r>
              <a:rPr lang="en-US" sz="1800">
                <a:solidFill>
                  <a:srgbClr val="188038"/>
                </a:solidFill>
              </a:rPr>
              <a:t>setState()</a:t>
            </a:r>
            <a:r>
              <a:rPr lang="en-US" sz="1800">
                <a:solidFill>
                  <a:srgbClr val="374151"/>
                </a:solidFill>
              </a:rPr>
              <a:t> có thể được sử dụng dưới dạng </a:t>
            </a:r>
            <a:r>
              <a:rPr b="1" lang="en-US" sz="1800">
                <a:solidFill>
                  <a:srgbClr val="374151"/>
                </a:solidFill>
              </a:rPr>
              <a:t>hàm</a:t>
            </a:r>
            <a:r>
              <a:rPr lang="en-US" sz="1800">
                <a:solidFill>
                  <a:srgbClr val="374151"/>
                </a:solidFill>
              </a:rPr>
              <a:t> hoặc </a:t>
            </a:r>
            <a:r>
              <a:rPr b="1" lang="en-US" sz="1800">
                <a:solidFill>
                  <a:srgbClr val="374151"/>
                </a:solidFill>
              </a:rPr>
              <a:t>đối tượng</a:t>
            </a:r>
            <a:r>
              <a:rPr lang="en-US" sz="1800">
                <a:solidFill>
                  <a:srgbClr val="374151"/>
                </a:solidFill>
              </a:rPr>
              <a:t>, và nó cũng có thể nhận một hàm </a:t>
            </a:r>
            <a:r>
              <a:rPr b="1" lang="en-US" sz="1800">
                <a:solidFill>
                  <a:srgbClr val="374151"/>
                </a:solidFill>
              </a:rPr>
              <a:t>callback </a:t>
            </a:r>
            <a:r>
              <a:rPr lang="en-US" sz="1800">
                <a:solidFill>
                  <a:srgbClr val="374151"/>
                </a:solidFill>
              </a:rPr>
              <a:t>để xử lý sau khi </a:t>
            </a:r>
            <a:r>
              <a:rPr lang="en-US" sz="1800">
                <a:solidFill>
                  <a:srgbClr val="188038"/>
                </a:solidFill>
              </a:rPr>
              <a:t>state</a:t>
            </a:r>
            <a:r>
              <a:rPr lang="en-US" sz="1800">
                <a:solidFill>
                  <a:srgbClr val="374151"/>
                </a:solidFill>
              </a:rPr>
              <a:t> đã được cập nhật.</a:t>
            </a:r>
            <a:endParaRPr sz="1800">
              <a:solidFill>
                <a:srgbClr val="374151"/>
              </a:solidFill>
            </a:endParaRPr>
          </a:p>
          <a:p>
            <a:pPr indent="-342900" lvl="1" marL="914400" rtl="0" algn="l">
              <a:lnSpc>
                <a:spcPct val="150000"/>
              </a:lnSpc>
              <a:spcBef>
                <a:spcPts val="0"/>
              </a:spcBef>
              <a:spcAft>
                <a:spcPts val="0"/>
              </a:spcAft>
              <a:buClr>
                <a:srgbClr val="374151"/>
              </a:buClr>
              <a:buSzPts val="1800"/>
              <a:buFont typeface="Montserrat"/>
              <a:buChar char="○"/>
            </a:pPr>
            <a:r>
              <a:rPr lang="en-US" sz="1800"/>
              <a:t>Sử dụng Hàm:</a:t>
            </a:r>
            <a:endParaRPr sz="1800"/>
          </a:p>
          <a:p>
            <a:pPr indent="0" lvl="0" marL="1371600" rtl="0" algn="l">
              <a:lnSpc>
                <a:spcPct val="135714"/>
              </a:lnSpc>
              <a:spcBef>
                <a:spcPts val="0"/>
              </a:spcBef>
              <a:spcAft>
                <a:spcPts val="0"/>
              </a:spcAft>
              <a:buSzPts val="2560"/>
              <a:buNone/>
            </a:pPr>
            <a:r>
              <a:rPr b="1" lang="en-US" sz="1800">
                <a:solidFill>
                  <a:srgbClr val="0000FF"/>
                </a:solidFill>
                <a:highlight>
                  <a:srgbClr val="FFFFFF"/>
                </a:highlight>
                <a:latin typeface="Courier New"/>
                <a:ea typeface="Courier New"/>
                <a:cs typeface="Courier New"/>
                <a:sym typeface="Courier New"/>
              </a:rPr>
              <a:t>this</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setState</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prevState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=&gt;</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 Trả về đối tượng mới cập nhật dựa trên prevState</a:t>
            </a:r>
            <a:endParaRPr b="1" sz="1800">
              <a:solidFill>
                <a:srgbClr val="008000"/>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AF00DB"/>
                </a:solidFill>
                <a:highlight>
                  <a:srgbClr val="FFFFFF"/>
                </a:highlight>
                <a:latin typeface="Courier New"/>
                <a:ea typeface="Courier New"/>
                <a:cs typeface="Courier New"/>
                <a:sym typeface="Courier New"/>
              </a:rPr>
              <a:t>return</a:t>
            </a:r>
            <a:r>
              <a:rPr b="1" lang="en-US" sz="1800">
                <a:solidFill>
                  <a:srgbClr val="3B3B3B"/>
                </a:solidFill>
                <a:highlight>
                  <a:srgbClr val="FFFFFF"/>
                </a:highlight>
                <a:latin typeface="Courier New"/>
                <a:ea typeface="Courier New"/>
                <a:cs typeface="Courier New"/>
                <a:sym typeface="Courier New"/>
              </a:rPr>
              <a:t> { </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prevState</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98658"/>
                </a:solidFill>
                <a:highlight>
                  <a:srgbClr val="FFFFFF"/>
                </a:highlight>
                <a:latin typeface="Courier New"/>
                <a:ea typeface="Courier New"/>
                <a:cs typeface="Courier New"/>
                <a:sym typeface="Courier New"/>
              </a:rPr>
              <a:t>1</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13716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342900" lvl="0" marL="914400" rtl="0" algn="l">
              <a:lnSpc>
                <a:spcPct val="135714"/>
              </a:lnSpc>
              <a:spcBef>
                <a:spcPts val="0"/>
              </a:spcBef>
              <a:spcAft>
                <a:spcPts val="0"/>
              </a:spcAft>
              <a:buClr>
                <a:srgbClr val="3B3B3B"/>
              </a:buClr>
              <a:buSzPts val="1800"/>
              <a:buFont typeface="Montserrat"/>
              <a:buChar char="○"/>
            </a:pPr>
            <a:r>
              <a:rPr lang="en-US" sz="1800">
                <a:solidFill>
                  <a:srgbClr val="3B3B3B"/>
                </a:solidFill>
                <a:highlight>
                  <a:srgbClr val="FFFFFF"/>
                </a:highlight>
              </a:rPr>
              <a:t>Sử dụng đối tượng:</a:t>
            </a:r>
            <a:endParaRPr sz="1800">
              <a:solidFill>
                <a:srgbClr val="3B3B3B"/>
              </a:solidFill>
              <a:highlight>
                <a:srgbClr val="FFFFFF"/>
              </a:highlight>
            </a:endParaRPr>
          </a:p>
          <a:p>
            <a:pPr indent="0" lvl="0" marL="0" rtl="0" algn="l">
              <a:lnSpc>
                <a:spcPct val="135714"/>
              </a:lnSpc>
              <a:spcBef>
                <a:spcPts val="0"/>
              </a:spcBef>
              <a:spcAft>
                <a:spcPts val="0"/>
              </a:spcAft>
              <a:buSzPts val="2560"/>
              <a:buNone/>
            </a:pPr>
            <a:r>
              <a:rPr lang="en-US" sz="1800">
                <a:solidFill>
                  <a:srgbClr val="3B3B3B"/>
                </a:solidFill>
                <a:highlight>
                  <a:srgbClr val="FFFFFF"/>
                </a:highlight>
              </a:rPr>
              <a:t>			</a:t>
            </a:r>
            <a:r>
              <a:rPr b="1" lang="en-US" sz="1800">
                <a:solidFill>
                  <a:srgbClr val="0000FF"/>
                </a:solidFill>
                <a:highlight>
                  <a:srgbClr val="FFFFFF"/>
                </a:highlight>
                <a:latin typeface="Courier New"/>
                <a:ea typeface="Courier New"/>
                <a:cs typeface="Courier New"/>
                <a:sym typeface="Courier New"/>
              </a:rPr>
              <a:t>this</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setState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98658"/>
                </a:solidFill>
                <a:highlight>
                  <a:srgbClr val="FFFFFF"/>
                </a:highlight>
                <a:latin typeface="Courier New"/>
                <a:ea typeface="Courier New"/>
                <a:cs typeface="Courier New"/>
                <a:sym typeface="Courier New"/>
              </a:rPr>
              <a:t>10</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endParaRPr>
          </a:p>
        </p:txBody>
      </p:sp>
      <p:sp>
        <p:nvSpPr>
          <p:cNvPr id="218" name="Google Shape;218;g2b2a3ba3c6b_0_21"/>
          <p:cNvSpPr txBox="1"/>
          <p:nvPr>
            <p:ph type="title"/>
          </p:nvPr>
        </p:nvSpPr>
        <p:spPr>
          <a:xfrm>
            <a:off x="838200" y="600250"/>
            <a:ext cx="8463600" cy="63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State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b2a3ba3c6b_0_28"/>
          <p:cNvSpPr txBox="1"/>
          <p:nvPr>
            <p:ph idx="1" type="body"/>
          </p:nvPr>
        </p:nvSpPr>
        <p:spPr>
          <a:xfrm>
            <a:off x="838200" y="1064225"/>
            <a:ext cx="10227300" cy="4059600"/>
          </a:xfrm>
          <a:prstGeom prst="rect">
            <a:avLst/>
          </a:prstGeom>
          <a:noFill/>
          <a:ln>
            <a:noFill/>
          </a:ln>
        </p:spPr>
        <p:txBody>
          <a:bodyPr anchorCtr="0" anchor="t" bIns="45700" lIns="91425" spcFirstLastPara="1" rIns="91425" wrap="square" tIns="45700">
            <a:normAutofit/>
          </a:bodyPr>
          <a:lstStyle/>
          <a:p>
            <a:pPr indent="-355600" lvl="0" marL="914400" rtl="0" algn="l">
              <a:lnSpc>
                <a:spcPct val="150000"/>
              </a:lnSpc>
              <a:spcBef>
                <a:spcPts val="1000"/>
              </a:spcBef>
              <a:spcAft>
                <a:spcPts val="0"/>
              </a:spcAft>
              <a:buClr>
                <a:schemeClr val="dk1"/>
              </a:buClr>
              <a:buSzPts val="2000"/>
              <a:buFont typeface="Montserrat"/>
              <a:buChar char="○"/>
            </a:pPr>
            <a:r>
              <a:rPr lang="en-US" sz="1800"/>
              <a:t>Sử dụng callback:</a:t>
            </a:r>
            <a:endParaRPr sz="1800"/>
          </a:p>
          <a:p>
            <a:pPr indent="0" lvl="0" marL="914400" rtl="0" algn="l">
              <a:lnSpc>
                <a:spcPct val="135714"/>
              </a:lnSpc>
              <a:spcBef>
                <a:spcPts val="0"/>
              </a:spcBef>
              <a:spcAft>
                <a:spcPts val="0"/>
              </a:spcAft>
              <a:buSzPts val="2560"/>
              <a:buNone/>
            </a:pPr>
            <a:r>
              <a:rPr b="1" lang="en-US" sz="1800">
                <a:solidFill>
                  <a:srgbClr val="0000FF"/>
                </a:solidFill>
                <a:highlight>
                  <a:srgbClr val="FFFFFF"/>
                </a:highlight>
                <a:latin typeface="Courier New"/>
                <a:ea typeface="Courier New"/>
                <a:cs typeface="Courier New"/>
                <a:sym typeface="Courier New"/>
              </a:rPr>
              <a:t>this</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setState</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this</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state</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98658"/>
                </a:solidFill>
                <a:highlight>
                  <a:srgbClr val="FFFFFF"/>
                </a:highlight>
                <a:latin typeface="Courier New"/>
                <a:ea typeface="Courier New"/>
                <a:cs typeface="Courier New"/>
                <a:sym typeface="Courier New"/>
              </a:rPr>
              <a:t>1</a:t>
            </a:r>
            <a:r>
              <a:rPr b="1" lang="en-US" sz="1800">
                <a:solidFill>
                  <a:srgbClr val="3B3B3B"/>
                </a:solidFill>
                <a:highlight>
                  <a:srgbClr val="FFFFFF"/>
                </a:highlight>
                <a:latin typeface="Courier New"/>
                <a:ea typeface="Courier New"/>
                <a:cs typeface="Courier New"/>
                <a:sym typeface="Courier New"/>
              </a:rPr>
              <a:t> }, () </a:t>
            </a:r>
            <a:r>
              <a:rPr b="1" lang="en-US" sz="1800">
                <a:solidFill>
                  <a:srgbClr val="0000FF"/>
                </a:solidFill>
                <a:highlight>
                  <a:srgbClr val="FFFFFF"/>
                </a:highlight>
                <a:latin typeface="Courier New"/>
                <a:ea typeface="Courier New"/>
                <a:cs typeface="Courier New"/>
                <a:sym typeface="Courier New"/>
              </a:rPr>
              <a:t>=&gt;</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8000"/>
                </a:solidFill>
                <a:highlight>
                  <a:srgbClr val="FFFFFF"/>
                </a:highlight>
                <a:latin typeface="Courier New"/>
                <a:ea typeface="Courier New"/>
                <a:cs typeface="Courier New"/>
                <a:sym typeface="Courier New"/>
              </a:rPr>
              <a:t>// Hàm callback sẽ được gọi sau khi setState hoàn thành</a:t>
            </a:r>
            <a:endParaRPr b="1" sz="1800">
              <a:solidFill>
                <a:srgbClr val="008000"/>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console</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log</a:t>
            </a:r>
            <a:r>
              <a:rPr b="1" lang="en-US" sz="1800">
                <a:solidFill>
                  <a:srgbClr val="3B3B3B"/>
                </a:solidFill>
                <a:highlight>
                  <a:srgbClr val="FFFFFF"/>
                </a:highlight>
                <a:latin typeface="Courier New"/>
                <a:ea typeface="Courier New"/>
                <a:cs typeface="Courier New"/>
                <a:sym typeface="Courier New"/>
              </a:rPr>
              <a:t>(</a:t>
            </a:r>
            <a:r>
              <a:rPr b="1" lang="en-US" sz="1800">
                <a:solidFill>
                  <a:srgbClr val="A31515"/>
                </a:solidFill>
                <a:highlight>
                  <a:srgbClr val="FFFFFF"/>
                </a:highlight>
                <a:latin typeface="Courier New"/>
                <a:ea typeface="Courier New"/>
                <a:cs typeface="Courier New"/>
                <a:sym typeface="Courier New"/>
              </a:rPr>
              <a:t>"State updated:"</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this</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state</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count</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SzPts val="2560"/>
              <a:buNone/>
            </a:pP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342900" lvl="0" marL="914400" rtl="0" algn="l">
              <a:lnSpc>
                <a:spcPct val="150000"/>
              </a:lnSpc>
              <a:spcBef>
                <a:spcPts val="0"/>
              </a:spcBef>
              <a:spcAft>
                <a:spcPts val="0"/>
              </a:spcAft>
              <a:buClr>
                <a:schemeClr val="dk1"/>
              </a:buClr>
              <a:buSzPts val="1800"/>
              <a:buFont typeface="Courier New"/>
              <a:buChar char="○"/>
            </a:pPr>
            <a:r>
              <a:rPr lang="en-US" sz="1800"/>
              <a:t>setState() là một phương thức không đồng bộ</a:t>
            </a:r>
            <a:endParaRPr sz="1800"/>
          </a:p>
          <a:p>
            <a:pPr indent="-342900" lvl="0" marL="914400" rtl="0" algn="l">
              <a:lnSpc>
                <a:spcPct val="150000"/>
              </a:lnSpc>
              <a:spcBef>
                <a:spcPts val="0"/>
              </a:spcBef>
              <a:spcAft>
                <a:spcPts val="0"/>
              </a:spcAft>
              <a:buClr>
                <a:schemeClr val="dk1"/>
              </a:buClr>
              <a:buSzPts val="1800"/>
              <a:buFont typeface="Roboto"/>
              <a:buChar char="○"/>
            </a:pPr>
            <a:r>
              <a:rPr lang="en-US" sz="1800"/>
              <a:t>Trong trường hợp cần dựa vào giá trị hiện tại của state để tính toán giá trị mới, nên sử dụng hàm callback trong setState()</a:t>
            </a:r>
            <a:endParaRPr sz="1800"/>
          </a:p>
          <a:p>
            <a:pPr indent="-342900" lvl="0" marL="914400" rtl="0" algn="l">
              <a:lnSpc>
                <a:spcPct val="150000"/>
              </a:lnSpc>
              <a:spcBef>
                <a:spcPts val="0"/>
              </a:spcBef>
              <a:spcAft>
                <a:spcPts val="0"/>
              </a:spcAft>
              <a:buClr>
                <a:schemeClr val="dk1"/>
              </a:buClr>
              <a:buSzPts val="1800"/>
              <a:buFont typeface="Courier New"/>
              <a:buChar char="○"/>
            </a:pPr>
            <a:r>
              <a:rPr lang="en-US" sz="1800"/>
              <a:t>Không nên trực tiếp mutate state. Thay vào đó, nên tạo một bản sao của state và thực hiện các thay đổi trên bản sao đó</a:t>
            </a:r>
            <a:endParaRPr sz="1800"/>
          </a:p>
        </p:txBody>
      </p:sp>
      <p:sp>
        <p:nvSpPr>
          <p:cNvPr id="225" name="Google Shape;225;g2b2a3ba3c6b_0_28"/>
          <p:cNvSpPr txBox="1"/>
          <p:nvPr>
            <p:ph type="title"/>
          </p:nvPr>
        </p:nvSpPr>
        <p:spPr>
          <a:xfrm>
            <a:off x="838200" y="542250"/>
            <a:ext cx="8463600" cy="52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State - 3</a:t>
            </a:r>
            <a:endParaRPr/>
          </a:p>
        </p:txBody>
      </p:sp>
      <p:sp>
        <p:nvSpPr>
          <p:cNvPr id="226" name="Google Shape;226;g2b2a3ba3c6b_0_28"/>
          <p:cNvSpPr txBox="1"/>
          <p:nvPr/>
        </p:nvSpPr>
        <p:spPr>
          <a:xfrm>
            <a:off x="838200" y="5123850"/>
            <a:ext cx="5138400" cy="765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00"/>
              <a:buFont typeface="Arial"/>
              <a:buNone/>
            </a:pPr>
            <a:r>
              <a:rPr b="1" i="0" lang="en-US" sz="1600" u="none" cap="none" strike="noStrike">
                <a:solidFill>
                  <a:srgbClr val="008000"/>
                </a:solidFill>
                <a:highlight>
                  <a:srgbClr val="FFFFFF"/>
                </a:highlight>
                <a:latin typeface="Courier New"/>
                <a:ea typeface="Courier New"/>
                <a:cs typeface="Courier New"/>
                <a:sym typeface="Courier New"/>
              </a:rPr>
              <a:t>// Không tốt</a:t>
            </a:r>
            <a:endParaRPr b="1" i="0" sz="1600" u="none" cap="none" strike="noStrike">
              <a:solidFill>
                <a:srgbClr val="38761D"/>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1" i="0" lang="en-US" sz="1600" u="none" cap="none" strike="noStrike">
                <a:solidFill>
                  <a:srgbClr val="0000FF"/>
                </a:solidFill>
                <a:highlight>
                  <a:srgbClr val="FFFFFF"/>
                </a:highlight>
                <a:latin typeface="Courier New"/>
                <a:ea typeface="Courier New"/>
                <a:cs typeface="Courier New"/>
                <a:sym typeface="Courier New"/>
              </a:rPr>
              <a:t>this</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state</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count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this</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state</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count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98658"/>
                </a:solidFill>
                <a:highlight>
                  <a:srgbClr val="FFFFFF"/>
                </a:highlight>
                <a:latin typeface="Courier New"/>
                <a:ea typeface="Courier New"/>
                <a:cs typeface="Courier New"/>
                <a:sym typeface="Courier New"/>
              </a:rPr>
              <a:t>1</a:t>
            </a: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chemeClr val="dk1"/>
              </a:solidFill>
              <a:latin typeface="Montserrat"/>
              <a:ea typeface="Montserrat"/>
              <a:cs typeface="Montserrat"/>
              <a:sym typeface="Montserrat"/>
            </a:endParaRPr>
          </a:p>
        </p:txBody>
      </p:sp>
      <p:sp>
        <p:nvSpPr>
          <p:cNvPr id="227" name="Google Shape;227;g2b2a3ba3c6b_0_28"/>
          <p:cNvSpPr txBox="1"/>
          <p:nvPr/>
        </p:nvSpPr>
        <p:spPr>
          <a:xfrm>
            <a:off x="6048950" y="5239925"/>
            <a:ext cx="6060600" cy="1099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0000FF"/>
                </a:solidFill>
                <a:highlight>
                  <a:srgbClr val="FFFFFF"/>
                </a:highlight>
                <a:latin typeface="Courier New"/>
                <a:ea typeface="Courier New"/>
                <a:cs typeface="Courier New"/>
                <a:sym typeface="Courier New"/>
              </a:rPr>
              <a:t>this</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795E26"/>
                </a:solidFill>
                <a:highlight>
                  <a:srgbClr val="FFFFFF"/>
                </a:highlight>
                <a:latin typeface="Courier New"/>
                <a:ea typeface="Courier New"/>
                <a:cs typeface="Courier New"/>
                <a:sym typeface="Courier New"/>
              </a:rPr>
              <a:t>setState</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prevState</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00FF"/>
                </a:solidFill>
                <a:highlight>
                  <a:srgbClr val="FFFFFF"/>
                </a:highlight>
                <a:latin typeface="Courier New"/>
                <a:ea typeface="Courier New"/>
                <a:cs typeface="Courier New"/>
                <a:sym typeface="Courier New"/>
              </a:rPr>
              <a:t>=&gt;</a:t>
            </a:r>
            <a:r>
              <a:rPr b="1" i="0" lang="en-US" sz="1600" u="none" cap="none" strike="noStrike">
                <a:solidFill>
                  <a:srgbClr val="3B3B3B"/>
                </a:solidFill>
                <a:highlight>
                  <a:srgbClr val="FFFFFF"/>
                </a:highlight>
                <a:latin typeface="Courier New"/>
                <a:ea typeface="Courier New"/>
                <a:cs typeface="Courier New"/>
                <a:sym typeface="Courier New"/>
              </a:rPr>
              <a:t> {</a:t>
            </a:r>
            <a:endParaRPr b="1" i="0" sz="16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AF00DB"/>
                </a:solidFill>
                <a:highlight>
                  <a:srgbClr val="FFFFFF"/>
                </a:highlight>
                <a:latin typeface="Courier New"/>
                <a:ea typeface="Courier New"/>
                <a:cs typeface="Courier New"/>
                <a:sym typeface="Courier New"/>
              </a:rPr>
              <a:t>return</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1080"/>
                </a:solidFill>
                <a:highlight>
                  <a:srgbClr val="FFFFFF"/>
                </a:highlight>
                <a:latin typeface="Courier New"/>
                <a:ea typeface="Courier New"/>
                <a:cs typeface="Courier New"/>
                <a:sym typeface="Courier New"/>
              </a:rPr>
              <a:t>count: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01080"/>
                </a:solidFill>
                <a:highlight>
                  <a:srgbClr val="FFFFFF"/>
                </a:highlight>
                <a:latin typeface="Courier New"/>
                <a:ea typeface="Courier New"/>
                <a:cs typeface="Courier New"/>
                <a:sym typeface="Courier New"/>
              </a:rPr>
              <a:t>prevState</a:t>
            </a:r>
            <a:r>
              <a:rPr b="1" i="0" lang="en-US" sz="1600" u="none" cap="none" strike="noStrike">
                <a:solidFill>
                  <a:srgbClr val="3B3B3B"/>
                </a:solidFill>
                <a:highlight>
                  <a:srgbClr val="FFFFFF"/>
                </a:highlight>
                <a:latin typeface="Courier New"/>
                <a:ea typeface="Courier New"/>
                <a:cs typeface="Courier New"/>
                <a:sym typeface="Courier New"/>
              </a:rPr>
              <a:t>.</a:t>
            </a:r>
            <a:r>
              <a:rPr b="1" i="0" lang="en-US" sz="1600" u="none" cap="none" strike="noStrike">
                <a:solidFill>
                  <a:srgbClr val="001080"/>
                </a:solidFill>
                <a:highlight>
                  <a:srgbClr val="FFFFFF"/>
                </a:highlight>
                <a:latin typeface="Courier New"/>
                <a:ea typeface="Courier New"/>
                <a:cs typeface="Courier New"/>
                <a:sym typeface="Courier New"/>
              </a:rPr>
              <a:t>count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chemeClr val="dk1"/>
                </a:solidFill>
                <a:highlight>
                  <a:srgbClr val="FFFFFF"/>
                </a:highlight>
                <a:latin typeface="Courier New"/>
                <a:ea typeface="Courier New"/>
                <a:cs typeface="Courier New"/>
                <a:sym typeface="Courier New"/>
              </a:rPr>
              <a:t>+</a:t>
            </a:r>
            <a:r>
              <a:rPr b="1" i="0" lang="en-US" sz="1600" u="none" cap="none" strike="noStrike">
                <a:solidFill>
                  <a:srgbClr val="3B3B3B"/>
                </a:solidFill>
                <a:highlight>
                  <a:srgbClr val="FFFFFF"/>
                </a:highlight>
                <a:latin typeface="Courier New"/>
                <a:ea typeface="Courier New"/>
                <a:cs typeface="Courier New"/>
                <a:sym typeface="Courier New"/>
              </a:rPr>
              <a:t> </a:t>
            </a:r>
            <a:r>
              <a:rPr b="1" i="0" lang="en-US" sz="1600" u="none" cap="none" strike="noStrike">
                <a:solidFill>
                  <a:srgbClr val="098658"/>
                </a:solidFill>
                <a:highlight>
                  <a:srgbClr val="FFFFFF"/>
                </a:highlight>
                <a:latin typeface="Courier New"/>
                <a:ea typeface="Courier New"/>
                <a:cs typeface="Courier New"/>
                <a:sym typeface="Courier New"/>
              </a:rPr>
              <a:t>1</a:t>
            </a:r>
            <a:r>
              <a:rPr b="1" i="0" lang="en-US" sz="1600" u="none" cap="none" strike="noStrike">
                <a:solidFill>
                  <a:srgbClr val="3B3B3B"/>
                </a:solidFill>
                <a:highlight>
                  <a:srgbClr val="FFFFFF"/>
                </a:highlight>
                <a:latin typeface="Courier New"/>
                <a:ea typeface="Courier New"/>
                <a:cs typeface="Courier New"/>
                <a:sym typeface="Courier New"/>
              </a:rPr>
              <a:t> }; </a:t>
            </a:r>
            <a:r>
              <a:rPr b="1" i="0" lang="en-US" sz="1600" u="none" cap="none" strike="noStrike">
                <a:solidFill>
                  <a:srgbClr val="008000"/>
                </a:solidFill>
                <a:highlight>
                  <a:srgbClr val="FFFFFF"/>
                </a:highlight>
                <a:latin typeface="Courier New"/>
                <a:ea typeface="Courier New"/>
                <a:cs typeface="Courier New"/>
                <a:sym typeface="Courier New"/>
              </a:rPr>
              <a:t>// Tốt</a:t>
            </a:r>
            <a:endParaRPr b="1" i="0" sz="16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1" i="0" lang="en-US" sz="1600" u="none" cap="none" strike="noStrike">
                <a:solidFill>
                  <a:srgbClr val="3B3B3B"/>
                </a:solidFill>
                <a:highlight>
                  <a:srgbClr val="FFFFFF"/>
                </a:highlight>
                <a:latin typeface="Courier New"/>
                <a:ea typeface="Courier New"/>
                <a:cs typeface="Courier New"/>
                <a:sym typeface="Courier New"/>
              </a:rPr>
              <a:t>});</a:t>
            </a:r>
            <a:endParaRPr b="1" i="0" sz="1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b2a3ba3c6b_0_35"/>
          <p:cNvSpPr txBox="1"/>
          <p:nvPr>
            <p:ph idx="1" type="body"/>
          </p:nvPr>
        </p:nvSpPr>
        <p:spPr>
          <a:xfrm>
            <a:off x="838200" y="1325200"/>
            <a:ext cx="10531800" cy="797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Char char="●"/>
            </a:pPr>
            <a:r>
              <a:rPr lang="en-US" sz="1800"/>
              <a:t>props (viết tắt của properties) là cách truyền dữ liệu từ một component cha xuống component con</a:t>
            </a:r>
            <a:endParaRPr sz="1800"/>
          </a:p>
        </p:txBody>
      </p:sp>
      <p:sp>
        <p:nvSpPr>
          <p:cNvPr id="234" name="Google Shape;234;g2b2a3ba3c6b_0_35"/>
          <p:cNvSpPr txBox="1"/>
          <p:nvPr>
            <p:ph type="title"/>
          </p:nvPr>
        </p:nvSpPr>
        <p:spPr>
          <a:xfrm>
            <a:off x="838200" y="614750"/>
            <a:ext cx="8463600" cy="5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Props - 1</a:t>
            </a:r>
            <a:endParaRPr/>
          </a:p>
        </p:txBody>
      </p:sp>
      <p:sp>
        <p:nvSpPr>
          <p:cNvPr id="235" name="Google Shape;235;g2b2a3ba3c6b_0_35"/>
          <p:cNvSpPr txBox="1"/>
          <p:nvPr/>
        </p:nvSpPr>
        <p:spPr>
          <a:xfrm>
            <a:off x="838200" y="2122600"/>
            <a:ext cx="5558700" cy="3862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008000"/>
                </a:solidFill>
                <a:highlight>
                  <a:srgbClr val="FFFFFF"/>
                </a:highlight>
                <a:latin typeface="Courier New"/>
                <a:ea typeface="Courier New"/>
                <a:cs typeface="Courier New"/>
                <a:sym typeface="Courier New"/>
              </a:rPr>
              <a:t>// Component cha</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AF00DB"/>
                </a:solidFill>
                <a:highlight>
                  <a:srgbClr val="FFFFFF"/>
                </a:highlight>
                <a:latin typeface="Courier New"/>
                <a:ea typeface="Courier New"/>
                <a:cs typeface="Courier New"/>
                <a:sym typeface="Courier New"/>
              </a:rPr>
              <a:t>import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1080"/>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from</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31515"/>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AF00DB"/>
                </a:solidFill>
                <a:highlight>
                  <a:srgbClr val="FFFFFF"/>
                </a:highlight>
                <a:latin typeface="Courier New"/>
                <a:ea typeface="Courier New"/>
                <a:cs typeface="Courier New"/>
                <a:sym typeface="Courier New"/>
              </a:rPr>
              <a:t>import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1080"/>
                </a:solidFill>
                <a:highlight>
                  <a:srgbClr val="FFFFFF"/>
                </a:highlight>
                <a:latin typeface="Courier New"/>
                <a:ea typeface="Courier New"/>
                <a:cs typeface="Courier New"/>
                <a:sym typeface="Courier New"/>
              </a:rPr>
              <a:t>ChildComponent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from</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31515"/>
                </a:solidFill>
                <a:highlight>
                  <a:srgbClr val="FFFFFF"/>
                </a:highlight>
                <a:latin typeface="Courier New"/>
                <a:ea typeface="Courier New"/>
                <a:cs typeface="Courier New"/>
                <a:sym typeface="Courier New"/>
              </a:rPr>
              <a:t>"./ChildComponent"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0000FF"/>
                </a:solidFill>
                <a:highlight>
                  <a:srgbClr val="FFFFFF"/>
                </a:highlight>
                <a:latin typeface="Courier New"/>
                <a:ea typeface="Courier New"/>
                <a:cs typeface="Courier New"/>
                <a:sym typeface="Courier New"/>
              </a:rPr>
              <a:t>class</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ParentComponent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00FF"/>
                </a:solidFill>
                <a:highlight>
                  <a:srgbClr val="FFFFFF"/>
                </a:highlight>
                <a:latin typeface="Courier New"/>
                <a:ea typeface="Courier New"/>
                <a:cs typeface="Courier New"/>
                <a:sym typeface="Courier New"/>
              </a:rPr>
              <a:t>extends</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a:t>
            </a:r>
            <a:r>
              <a:rPr b="1" i="0" lang="en-US" sz="1500" u="none" cap="none" strike="noStrike">
                <a:solidFill>
                  <a:srgbClr val="267F99"/>
                </a:solidFill>
                <a:highlight>
                  <a:srgbClr val="FFFFFF"/>
                </a:highlight>
                <a:latin typeface="Courier New"/>
                <a:ea typeface="Courier New"/>
                <a:cs typeface="Courier New"/>
                <a:sym typeface="Courier New"/>
              </a:rPr>
              <a:t>Component</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795E26"/>
                </a:solidFill>
                <a:highlight>
                  <a:srgbClr val="FFFFFF"/>
                </a:highlight>
                <a:latin typeface="Courier New"/>
                <a:ea typeface="Courier New"/>
                <a:cs typeface="Courier New"/>
                <a:sym typeface="Courier New"/>
              </a:rPr>
              <a:t>render</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8000"/>
                </a:solidFill>
                <a:highlight>
                  <a:srgbClr val="FFFFFF"/>
                </a:highlight>
                <a:latin typeface="Courier New"/>
                <a:ea typeface="Courier New"/>
                <a:cs typeface="Courier New"/>
                <a:sym typeface="Courier New"/>
              </a:rPr>
              <a:t>// Truyền dữ liệu thông qua props</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00FF"/>
                </a:solidFill>
                <a:highlight>
                  <a:srgbClr val="FFFFFF"/>
                </a:highlight>
                <a:latin typeface="Courier New"/>
                <a:ea typeface="Courier New"/>
                <a:cs typeface="Courier New"/>
                <a:sym typeface="Courier New"/>
              </a:rPr>
              <a:t>const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70C1"/>
                </a:solidFill>
                <a:highlight>
                  <a:srgbClr val="FFFFFF"/>
                </a:highlight>
                <a:latin typeface="Courier New"/>
                <a:ea typeface="Courier New"/>
                <a:cs typeface="Courier New"/>
                <a:sym typeface="Courier New"/>
              </a:rPr>
              <a:t>data</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chemeClr val="dk1"/>
                </a:solidFill>
                <a:highlight>
                  <a:srgbClr val="FFFFFF"/>
                </a:highlight>
                <a:latin typeface="Courier New"/>
                <a:ea typeface="Courier New"/>
                <a:cs typeface="Courier New"/>
                <a:sym typeface="Courier New"/>
              </a:rPr>
              <a: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31515"/>
                </a:solidFill>
                <a:highlight>
                  <a:srgbClr val="FFFFFF"/>
                </a:highlight>
                <a:latin typeface="Courier New"/>
                <a:ea typeface="Courier New"/>
                <a:cs typeface="Courier New"/>
                <a:sym typeface="Courier New"/>
              </a:rPr>
              <a:t>"Hello from parent component"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return</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800000"/>
                </a:solidFill>
                <a:highlight>
                  <a:srgbClr val="FFFFFF"/>
                </a:highlight>
                <a:latin typeface="Courier New"/>
                <a:ea typeface="Courier New"/>
                <a:cs typeface="Courier New"/>
                <a:sym typeface="Courier New"/>
              </a:rPr>
              <a:t>&lt;</a:t>
            </a:r>
            <a:r>
              <a:rPr b="1" i="0" lang="en-US" sz="1500" u="none" cap="none" strike="noStrike">
                <a:solidFill>
                  <a:srgbClr val="267F99"/>
                </a:solidFill>
                <a:highlight>
                  <a:srgbClr val="FFFFFF"/>
                </a:highlight>
                <a:latin typeface="Courier New"/>
                <a:ea typeface="Courier New"/>
                <a:cs typeface="Courier New"/>
                <a:sym typeface="Courier New"/>
              </a:rPr>
              <a:t>ChildComponent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E50000"/>
                </a:solidFill>
                <a:highlight>
                  <a:srgbClr val="FFFFFF"/>
                </a:highlight>
                <a:latin typeface="Courier New"/>
                <a:ea typeface="Courier New"/>
                <a:cs typeface="Courier New"/>
                <a:sym typeface="Courier New"/>
              </a:rPr>
              <a:t>message</a:t>
            </a:r>
            <a:r>
              <a:rPr b="1" i="0" lang="en-US" sz="1500" u="none" cap="none" strike="noStrike">
                <a:solidFill>
                  <a:schemeClr val="dk1"/>
                </a:solidFill>
                <a:highlight>
                  <a:srgbClr val="FFFFFF"/>
                </a:highlight>
                <a:latin typeface="Courier New"/>
                <a:ea typeface="Courier New"/>
                <a:cs typeface="Courier New"/>
                <a:sym typeface="Courier New"/>
              </a:rPr>
              <a:t>=</a:t>
            </a:r>
            <a:r>
              <a:rPr b="1" i="0" lang="en-US" sz="1500" u="none" cap="none" strike="noStrike">
                <a:solidFill>
                  <a:srgbClr val="0000FF"/>
                </a:solidFill>
                <a:highlight>
                  <a:srgbClr val="FFFFFF"/>
                </a:highlight>
                <a:latin typeface="Courier New"/>
                <a:ea typeface="Courier New"/>
                <a:cs typeface="Courier New"/>
                <a:sym typeface="Courier New"/>
              </a:rPr>
              <a:t>{</a:t>
            </a:r>
            <a:r>
              <a:rPr b="1" i="0" lang="en-US" sz="1500" u="none" cap="none" strike="noStrike">
                <a:solidFill>
                  <a:srgbClr val="0070C1"/>
                </a:solidFill>
                <a:highlight>
                  <a:srgbClr val="FFFFFF"/>
                </a:highlight>
                <a:latin typeface="Courier New"/>
                <a:ea typeface="Courier New"/>
                <a:cs typeface="Courier New"/>
                <a:sym typeface="Courier New"/>
              </a:rPr>
              <a:t>data</a:t>
            </a:r>
            <a:r>
              <a:rPr b="1" i="0" lang="en-US" sz="1500" u="none" cap="none" strike="noStrike">
                <a:solidFill>
                  <a:srgbClr val="0000FF"/>
                </a:solidFill>
                <a:highlight>
                  <a:srgbClr val="FFFFFF"/>
                </a:highlight>
                <a:latin typeface="Courier New"/>
                <a:ea typeface="Courier New"/>
                <a:cs typeface="Courier New"/>
                <a:sym typeface="Courier New"/>
              </a:rPr>
              <a: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800000"/>
                </a:solidFill>
                <a:highlight>
                  <a:srgbClr val="FFFFFF"/>
                </a:highlight>
                <a:latin typeface="Courier New"/>
                <a:ea typeface="Courier New"/>
                <a:cs typeface="Courier New"/>
                <a:sym typeface="Courier New"/>
              </a:rPr>
              <a:t>/&gt;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500"/>
              <a:buFont typeface="Arial"/>
              <a:buNone/>
            </a:pPr>
            <a:r>
              <a:rPr b="1" i="0" lang="en-US" sz="1500" u="none" cap="none" strike="noStrike">
                <a:solidFill>
                  <a:srgbClr val="AF00DB"/>
                </a:solidFill>
                <a:highlight>
                  <a:srgbClr val="FFFFFF"/>
                </a:highlight>
                <a:latin typeface="Courier New"/>
                <a:ea typeface="Courier New"/>
                <a:cs typeface="Courier New"/>
                <a:sym typeface="Courier New"/>
              </a:rPr>
              <a:t>export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default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ParentComponent</a:t>
            </a:r>
            <a:endParaRPr b="1" i="0" sz="1500" u="none" cap="none" strike="noStrike">
              <a:solidFill>
                <a:schemeClr val="dk1"/>
              </a:solidFill>
              <a:latin typeface="Montserrat"/>
              <a:ea typeface="Montserrat"/>
              <a:cs typeface="Montserrat"/>
              <a:sym typeface="Montserrat"/>
            </a:endParaRPr>
          </a:p>
        </p:txBody>
      </p:sp>
      <p:sp>
        <p:nvSpPr>
          <p:cNvPr id="236" name="Google Shape;236;g2b2a3ba3c6b_0_35"/>
          <p:cNvSpPr txBox="1"/>
          <p:nvPr/>
        </p:nvSpPr>
        <p:spPr>
          <a:xfrm>
            <a:off x="6512925" y="2122600"/>
            <a:ext cx="5248500" cy="3862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008000"/>
                </a:solidFill>
                <a:highlight>
                  <a:srgbClr val="FFFFFF"/>
                </a:highlight>
                <a:latin typeface="Courier New"/>
                <a:ea typeface="Courier New"/>
                <a:cs typeface="Courier New"/>
                <a:sym typeface="Courier New"/>
              </a:rPr>
              <a:t>// Component con</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AF00DB"/>
                </a:solidFill>
                <a:highlight>
                  <a:srgbClr val="FFFFFF"/>
                </a:highlight>
                <a:latin typeface="Courier New"/>
                <a:ea typeface="Courier New"/>
                <a:cs typeface="Courier New"/>
                <a:sym typeface="Courier New"/>
              </a:rPr>
              <a:t>import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1080"/>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from</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31515"/>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0000FF"/>
                </a:solidFill>
                <a:highlight>
                  <a:srgbClr val="FFFFFF"/>
                </a:highlight>
                <a:latin typeface="Courier New"/>
                <a:ea typeface="Courier New"/>
                <a:cs typeface="Courier New"/>
                <a:sym typeface="Courier New"/>
              </a:rPr>
              <a:t>class</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ChildComponent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00FF"/>
                </a:solidFill>
                <a:highlight>
                  <a:srgbClr val="FFFFFF"/>
                </a:highlight>
                <a:latin typeface="Courier New"/>
                <a:ea typeface="Courier New"/>
                <a:cs typeface="Courier New"/>
                <a:sym typeface="Courier New"/>
              </a:rPr>
              <a:t>extends</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React</a:t>
            </a:r>
            <a:r>
              <a:rPr b="1" i="0" lang="en-US" sz="1500" u="none" cap="none" strike="noStrike">
                <a:solidFill>
                  <a:srgbClr val="3B3B3B"/>
                </a:solidFill>
                <a:highlight>
                  <a:srgbClr val="FFFFFF"/>
                </a:highlight>
                <a:latin typeface="Courier New"/>
                <a:ea typeface="Courier New"/>
                <a:cs typeface="Courier New"/>
                <a:sym typeface="Courier New"/>
              </a:rPr>
              <a:t>.</a:t>
            </a:r>
            <a:r>
              <a:rPr b="1" i="0" lang="en-US" sz="1500" u="none" cap="none" strike="noStrike">
                <a:solidFill>
                  <a:srgbClr val="267F99"/>
                </a:solidFill>
                <a:highlight>
                  <a:srgbClr val="FFFFFF"/>
                </a:highlight>
                <a:latin typeface="Courier New"/>
                <a:ea typeface="Courier New"/>
                <a:cs typeface="Courier New"/>
                <a:sym typeface="Courier New"/>
              </a:rPr>
              <a:t>Component</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795E26"/>
                </a:solidFill>
                <a:highlight>
                  <a:srgbClr val="FFFFFF"/>
                </a:highlight>
                <a:latin typeface="Courier New"/>
                <a:ea typeface="Courier New"/>
                <a:cs typeface="Courier New"/>
                <a:sym typeface="Courier New"/>
              </a:rPr>
              <a:t>render</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008000"/>
                </a:solidFill>
                <a:highlight>
                  <a:srgbClr val="FFFFFF"/>
                </a:highlight>
                <a:latin typeface="Courier New"/>
                <a:ea typeface="Courier New"/>
                <a:cs typeface="Courier New"/>
                <a:sym typeface="Courier New"/>
              </a:rPr>
              <a:t>// Truy cập dữ liệu thông qua props</a:t>
            </a:r>
            <a:endParaRPr b="1" i="0" sz="15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return</a:t>
            </a: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800000"/>
                </a:solidFill>
                <a:highlight>
                  <a:srgbClr val="FFFFFF"/>
                </a:highlight>
                <a:latin typeface="Courier New"/>
                <a:ea typeface="Courier New"/>
                <a:cs typeface="Courier New"/>
                <a:sym typeface="Courier New"/>
              </a:rPr>
              <a:t>&lt;div&gt;</a:t>
            </a:r>
            <a:r>
              <a:rPr b="1" i="0" lang="en-US" sz="1500" u="none" cap="none" strike="noStrike">
                <a:solidFill>
                  <a:srgbClr val="0000FF"/>
                </a:solidFill>
                <a:highlight>
                  <a:srgbClr val="FFFFFF"/>
                </a:highlight>
                <a:latin typeface="Courier New"/>
                <a:ea typeface="Courier New"/>
                <a:cs typeface="Courier New"/>
                <a:sym typeface="Courier New"/>
              </a:rPr>
              <a:t>{this</a:t>
            </a:r>
            <a:r>
              <a:rPr b="1" i="0" lang="en-US" sz="1500" u="none" cap="none" strike="noStrike">
                <a:solidFill>
                  <a:schemeClr val="dk1"/>
                </a:solidFill>
                <a:highlight>
                  <a:srgbClr val="FFFFFF"/>
                </a:highlight>
                <a:latin typeface="Courier New"/>
                <a:ea typeface="Courier New"/>
                <a:cs typeface="Courier New"/>
                <a:sym typeface="Courier New"/>
              </a:rPr>
              <a:t>.</a:t>
            </a:r>
            <a:r>
              <a:rPr b="1" i="0" lang="en-US" sz="1500" u="none" cap="none" strike="noStrike">
                <a:solidFill>
                  <a:srgbClr val="0070C1"/>
                </a:solidFill>
                <a:highlight>
                  <a:srgbClr val="FFFFFF"/>
                </a:highlight>
                <a:latin typeface="Courier New"/>
                <a:ea typeface="Courier New"/>
                <a:cs typeface="Courier New"/>
                <a:sym typeface="Courier New"/>
              </a:rPr>
              <a:t>props</a:t>
            </a:r>
            <a:r>
              <a:rPr b="1" i="0" lang="en-US" sz="1500" u="none" cap="none" strike="noStrike">
                <a:solidFill>
                  <a:schemeClr val="dk1"/>
                </a:solidFill>
                <a:highlight>
                  <a:srgbClr val="FFFFFF"/>
                </a:highlight>
                <a:latin typeface="Courier New"/>
                <a:ea typeface="Courier New"/>
                <a:cs typeface="Courier New"/>
                <a:sym typeface="Courier New"/>
              </a:rPr>
              <a:t>.</a:t>
            </a:r>
            <a:r>
              <a:rPr b="1" i="0" lang="en-US" sz="1500" u="none" cap="none" strike="noStrike">
                <a:solidFill>
                  <a:srgbClr val="001080"/>
                </a:solidFill>
                <a:highlight>
                  <a:srgbClr val="FFFFFF"/>
                </a:highlight>
                <a:latin typeface="Courier New"/>
                <a:ea typeface="Courier New"/>
                <a:cs typeface="Courier New"/>
                <a:sym typeface="Courier New"/>
              </a:rPr>
              <a:t>message</a:t>
            </a:r>
            <a:r>
              <a:rPr b="1" i="0" lang="en-US" sz="1500" u="none" cap="none" strike="noStrike">
                <a:solidFill>
                  <a:srgbClr val="0000FF"/>
                </a:solidFill>
                <a:highlight>
                  <a:srgbClr val="FFFFFF"/>
                </a:highlight>
                <a:latin typeface="Courier New"/>
                <a:ea typeface="Courier New"/>
                <a:cs typeface="Courier New"/>
                <a:sym typeface="Courier New"/>
              </a:rPr>
              <a:t>}</a:t>
            </a:r>
            <a:r>
              <a:rPr b="1" i="0" lang="en-US" sz="1500" u="none" cap="none" strike="noStrike">
                <a:solidFill>
                  <a:srgbClr val="800000"/>
                </a:solidFill>
                <a:highlight>
                  <a:srgbClr val="FFFFFF"/>
                </a:highlight>
                <a:latin typeface="Courier New"/>
                <a:ea typeface="Courier New"/>
                <a:cs typeface="Courier New"/>
                <a:sym typeface="Courier New"/>
              </a:rPr>
              <a:t>&lt;/div&gt;</a:t>
            </a:r>
            <a:endParaRPr b="1" i="0" sz="15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  }</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500"/>
              <a:buFont typeface="Arial"/>
              <a:buNone/>
            </a:pPr>
            <a:r>
              <a:rPr b="1" i="0" lang="en-US" sz="1500" u="none" cap="none" strike="noStrike">
                <a:solidFill>
                  <a:srgbClr val="AF00DB"/>
                </a:solidFill>
                <a:highlight>
                  <a:srgbClr val="FFFFFF"/>
                </a:highlight>
                <a:latin typeface="Courier New"/>
                <a:ea typeface="Courier New"/>
                <a:cs typeface="Courier New"/>
                <a:sym typeface="Courier New"/>
              </a:rPr>
              <a:t>export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AF00DB"/>
                </a:solidFill>
                <a:highlight>
                  <a:srgbClr val="FFFFFF"/>
                </a:highlight>
                <a:latin typeface="Courier New"/>
                <a:ea typeface="Courier New"/>
                <a:cs typeface="Courier New"/>
                <a:sym typeface="Courier New"/>
              </a:rPr>
              <a:t>default</a:t>
            </a:r>
            <a:r>
              <a:rPr b="1" i="0" lang="en-US" sz="1500" u="none" cap="none" strike="noStrike">
                <a:solidFill>
                  <a:srgbClr val="3B3B3B"/>
                </a:solidFill>
                <a:highlight>
                  <a:srgbClr val="FFFFFF"/>
                </a:highlight>
                <a:latin typeface="Courier New"/>
                <a:ea typeface="Courier New"/>
                <a:cs typeface="Courier New"/>
                <a:sym typeface="Courier New"/>
              </a:rPr>
              <a:t> </a:t>
            </a:r>
            <a:r>
              <a:rPr b="1" i="0" lang="en-US" sz="1500" u="none" cap="none" strike="noStrike">
                <a:solidFill>
                  <a:srgbClr val="267F99"/>
                </a:solidFill>
                <a:highlight>
                  <a:srgbClr val="FFFFFF"/>
                </a:highlight>
                <a:latin typeface="Courier New"/>
                <a:ea typeface="Courier New"/>
                <a:cs typeface="Courier New"/>
                <a:sym typeface="Courier New"/>
              </a:rPr>
              <a:t>ChildComponent</a:t>
            </a:r>
            <a:r>
              <a:rPr b="1" i="0" lang="en-US" sz="1500" u="none" cap="none" strike="noStrike">
                <a:solidFill>
                  <a:srgbClr val="3B3B3B"/>
                </a:solidFill>
                <a:highlight>
                  <a:srgbClr val="FFFFFF"/>
                </a:highlight>
                <a:latin typeface="Courier New"/>
                <a:ea typeface="Courier New"/>
                <a:cs typeface="Courier New"/>
                <a:sym typeface="Courier New"/>
              </a:rPr>
              <a:t>;</a:t>
            </a:r>
            <a:endParaRPr b="1"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b2a3ba3c6b_0_42"/>
          <p:cNvSpPr txBox="1"/>
          <p:nvPr>
            <p:ph idx="1" type="body"/>
          </p:nvPr>
        </p:nvSpPr>
        <p:spPr>
          <a:xfrm>
            <a:off x="838200" y="1267200"/>
            <a:ext cx="10778400" cy="1638300"/>
          </a:xfrm>
          <a:prstGeom prst="rect">
            <a:avLst/>
          </a:prstGeom>
          <a:noFill/>
          <a:ln>
            <a:noFill/>
          </a:ln>
        </p:spPr>
        <p:txBody>
          <a:bodyPr anchorCtr="0" anchor="t" bIns="45700" lIns="91425" spcFirstLastPara="1" rIns="91425" wrap="square" tIns="45700">
            <a:normAutofit/>
          </a:bodyPr>
          <a:lstStyle/>
          <a:p>
            <a:pPr indent="-342900" lvl="0" marL="457200" rtl="0" algn="l">
              <a:lnSpc>
                <a:spcPct val="160000"/>
              </a:lnSpc>
              <a:spcBef>
                <a:spcPts val="1400"/>
              </a:spcBef>
              <a:spcAft>
                <a:spcPts val="0"/>
              </a:spcAft>
              <a:buClr>
                <a:srgbClr val="374151"/>
              </a:buClr>
              <a:buSzPts val="1800"/>
              <a:buFont typeface="Roboto"/>
              <a:buChar char="●"/>
            </a:pPr>
            <a:r>
              <a:rPr lang="en-US" sz="1800">
                <a:solidFill>
                  <a:srgbClr val="374151"/>
                </a:solidFill>
              </a:rPr>
              <a:t>Dữ Liệu Làm Thay Đổi (Props không thay đổi): Props không nên được thay đổi bởi component con. Nếu cần thay đổi dữ liệu, hãy sử dụng state trong component con.</a:t>
            </a:r>
            <a:endParaRPr sz="1800">
              <a:solidFill>
                <a:srgbClr val="374151"/>
              </a:solidFill>
            </a:endParaRPr>
          </a:p>
          <a:p>
            <a:pPr indent="-342900" lvl="0" marL="457200" rtl="0" algn="l">
              <a:lnSpc>
                <a:spcPct val="115000"/>
              </a:lnSpc>
              <a:spcBef>
                <a:spcPts val="0"/>
              </a:spcBef>
              <a:spcAft>
                <a:spcPts val="0"/>
              </a:spcAft>
              <a:buClr>
                <a:srgbClr val="374151"/>
              </a:buClr>
              <a:buSzPts val="1800"/>
              <a:buFont typeface="Roboto"/>
              <a:buChar char="●"/>
            </a:pPr>
            <a:r>
              <a:rPr lang="en-US" sz="1800">
                <a:solidFill>
                  <a:srgbClr val="374151"/>
                </a:solidFill>
              </a:rPr>
              <a:t>Props Là Đối Tượng (Object): Props có thể là một đối tượng, cho phép truyền nhiều dữ liệu cùng một lúc.</a:t>
            </a:r>
            <a:endParaRPr sz="1800"/>
          </a:p>
        </p:txBody>
      </p:sp>
      <p:sp>
        <p:nvSpPr>
          <p:cNvPr id="243" name="Google Shape;243;g2b2a3ba3c6b_0_42"/>
          <p:cNvSpPr txBox="1"/>
          <p:nvPr>
            <p:ph type="title"/>
          </p:nvPr>
        </p:nvSpPr>
        <p:spPr>
          <a:xfrm>
            <a:off x="838200" y="571250"/>
            <a:ext cx="8463600" cy="62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Props - 2</a:t>
            </a:r>
            <a:endParaRPr/>
          </a:p>
        </p:txBody>
      </p:sp>
      <p:sp>
        <p:nvSpPr>
          <p:cNvPr id="244" name="Google Shape;244;g2b2a3ba3c6b_0_42"/>
          <p:cNvSpPr txBox="1"/>
          <p:nvPr/>
        </p:nvSpPr>
        <p:spPr>
          <a:xfrm>
            <a:off x="838200" y="2905500"/>
            <a:ext cx="5993700" cy="3372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008000"/>
                </a:solidFill>
                <a:highlight>
                  <a:srgbClr val="FFFFFF"/>
                </a:highlight>
                <a:latin typeface="Courier New"/>
                <a:ea typeface="Courier New"/>
                <a:cs typeface="Courier New"/>
                <a:sym typeface="Courier New"/>
              </a:rPr>
              <a:t>// Component cha</a:t>
            </a:r>
            <a:endParaRPr b="1" i="0" sz="13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AF00DB"/>
                </a:solidFill>
                <a:highlight>
                  <a:srgbClr val="FFFFFF"/>
                </a:highlight>
                <a:latin typeface="Courier New"/>
                <a:ea typeface="Courier New"/>
                <a:cs typeface="Courier New"/>
                <a:sym typeface="Courier New"/>
              </a:rPr>
              <a:t>import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1080"/>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from</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31515"/>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AF00DB"/>
                </a:solidFill>
                <a:highlight>
                  <a:srgbClr val="FFFFFF"/>
                </a:highlight>
                <a:latin typeface="Courier New"/>
                <a:ea typeface="Courier New"/>
                <a:cs typeface="Courier New"/>
                <a:sym typeface="Courier New"/>
              </a:rPr>
              <a:t>import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1080"/>
                </a:solidFill>
                <a:highlight>
                  <a:srgbClr val="FFFFFF"/>
                </a:highlight>
                <a:latin typeface="Courier New"/>
                <a:ea typeface="Courier New"/>
                <a:cs typeface="Courier New"/>
                <a:sym typeface="Courier New"/>
              </a:rPr>
              <a:t>ChildComponent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from</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31515"/>
                </a:solidFill>
                <a:highlight>
                  <a:srgbClr val="FFFFFF"/>
                </a:highlight>
                <a:latin typeface="Courier New"/>
                <a:ea typeface="Courier New"/>
                <a:cs typeface="Courier New"/>
                <a:sym typeface="Courier New"/>
              </a:rPr>
              <a:t>"./ChildComponent"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0000FF"/>
                </a:solidFill>
                <a:highlight>
                  <a:srgbClr val="FFFFFF"/>
                </a:highlight>
                <a:latin typeface="Courier New"/>
                <a:ea typeface="Courier New"/>
                <a:cs typeface="Courier New"/>
                <a:sym typeface="Courier New"/>
              </a:rPr>
              <a:t>class</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ParentComponent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00FF"/>
                </a:solidFill>
                <a:highlight>
                  <a:srgbClr val="FFFFFF"/>
                </a:highlight>
                <a:latin typeface="Courier New"/>
                <a:ea typeface="Courier New"/>
                <a:cs typeface="Courier New"/>
                <a:sym typeface="Courier New"/>
              </a:rPr>
              <a:t>extends</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a:t>
            </a:r>
            <a:r>
              <a:rPr b="1" i="0" lang="en-US" sz="1300" u="none" cap="none" strike="noStrike">
                <a:solidFill>
                  <a:srgbClr val="267F99"/>
                </a:solidFill>
                <a:highlight>
                  <a:srgbClr val="FFFFFF"/>
                </a:highlight>
                <a:latin typeface="Courier New"/>
                <a:ea typeface="Courier New"/>
                <a:cs typeface="Courier New"/>
                <a:sym typeface="Courier New"/>
              </a:rPr>
              <a:t>Component</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795E26"/>
                </a:solidFill>
                <a:highlight>
                  <a:srgbClr val="FFFFFF"/>
                </a:highlight>
                <a:latin typeface="Courier New"/>
                <a:ea typeface="Courier New"/>
                <a:cs typeface="Courier New"/>
                <a:sym typeface="Courier New"/>
              </a:rPr>
              <a:t>render</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8000"/>
                </a:solidFill>
                <a:highlight>
                  <a:srgbClr val="FFFFFF"/>
                </a:highlight>
                <a:latin typeface="Courier New"/>
                <a:ea typeface="Courier New"/>
                <a:cs typeface="Courier New"/>
                <a:sym typeface="Courier New"/>
              </a:rPr>
              <a:t>// Truyền dữ liệu thông qua props</a:t>
            </a:r>
            <a:endParaRPr b="1" i="0" sz="13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00FF"/>
                </a:solidFill>
                <a:highlight>
                  <a:srgbClr val="FFFFFF"/>
                </a:highlight>
                <a:latin typeface="Courier New"/>
                <a:ea typeface="Courier New"/>
                <a:cs typeface="Courier New"/>
                <a:sym typeface="Courier New"/>
              </a:rPr>
              <a:t>const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70C1"/>
                </a:solidFill>
                <a:highlight>
                  <a:srgbClr val="FFFFFF"/>
                </a:highlight>
                <a:latin typeface="Courier New"/>
                <a:ea typeface="Courier New"/>
                <a:cs typeface="Courier New"/>
                <a:sym typeface="Courier New"/>
              </a:rPr>
              <a:t>user</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3B3B3B"/>
                </a:solidFill>
                <a:highlight>
                  <a:srgbClr val="FFFFFF"/>
                </a:highlight>
                <a:latin typeface="Courier New"/>
                <a:ea typeface="Courier New"/>
                <a:cs typeface="Courier New"/>
                <a:sym typeface="Courier New"/>
              </a:rPr>
              <a:t> { </a:t>
            </a:r>
            <a:r>
              <a:rPr b="1" i="0" lang="en-US" sz="1300" u="none" cap="none" strike="noStrike">
                <a:solidFill>
                  <a:srgbClr val="001080"/>
                </a:solidFill>
                <a:highlight>
                  <a:srgbClr val="FFFFFF"/>
                </a:highlight>
                <a:latin typeface="Courier New"/>
                <a:ea typeface="Courier New"/>
                <a:cs typeface="Courier New"/>
                <a:sym typeface="Courier New"/>
              </a:rPr>
              <a:t>name:</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31515"/>
                </a:solidFill>
                <a:highlight>
                  <a:srgbClr val="FFFFFF"/>
                </a:highlight>
                <a:latin typeface="Courier New"/>
                <a:ea typeface="Courier New"/>
                <a:cs typeface="Courier New"/>
                <a:sym typeface="Courier New"/>
              </a:rPr>
              <a:t>"John"</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1080"/>
                </a:solidFill>
                <a:highlight>
                  <a:srgbClr val="FFFFFF"/>
                </a:highlight>
                <a:latin typeface="Courier New"/>
                <a:ea typeface="Courier New"/>
                <a:cs typeface="Courier New"/>
                <a:sym typeface="Courier New"/>
              </a:rPr>
              <a:t>age:</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98658"/>
                </a:solidFill>
                <a:highlight>
                  <a:srgbClr val="FFFFFF"/>
                </a:highlight>
                <a:latin typeface="Courier New"/>
                <a:ea typeface="Courier New"/>
                <a:cs typeface="Courier New"/>
                <a:sym typeface="Courier New"/>
              </a:rPr>
              <a:t>25</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1080"/>
                </a:solidFill>
                <a:highlight>
                  <a:srgbClr val="FFFFFF"/>
                </a:highlight>
                <a:latin typeface="Courier New"/>
                <a:ea typeface="Courier New"/>
                <a:cs typeface="Courier New"/>
                <a:sym typeface="Courier New"/>
              </a:rPr>
              <a:t>city:</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31515"/>
                </a:solidFill>
                <a:highlight>
                  <a:srgbClr val="FFFFFF"/>
                </a:highlight>
                <a:latin typeface="Courier New"/>
                <a:ea typeface="Courier New"/>
                <a:cs typeface="Courier New"/>
                <a:sym typeface="Courier New"/>
              </a:rPr>
              <a:t>"New York"</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return</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a:t>
            </a:r>
            <a:r>
              <a:rPr b="1" i="0" lang="en-US" sz="1300" u="none" cap="none" strike="noStrike">
                <a:solidFill>
                  <a:srgbClr val="267F99"/>
                </a:solidFill>
                <a:highlight>
                  <a:srgbClr val="FFFFFF"/>
                </a:highlight>
                <a:latin typeface="Courier New"/>
                <a:ea typeface="Courier New"/>
                <a:cs typeface="Courier New"/>
                <a:sym typeface="Courier New"/>
              </a:rPr>
              <a:t>ChildComponent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E50000"/>
                </a:solidFill>
                <a:highlight>
                  <a:srgbClr val="FFFFFF"/>
                </a:highlight>
                <a:latin typeface="Courier New"/>
                <a:ea typeface="Courier New"/>
                <a:cs typeface="Courier New"/>
                <a:sym typeface="Courier New"/>
              </a:rPr>
              <a:t>user</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00FF"/>
                </a:solidFill>
                <a:highlight>
                  <a:srgbClr val="FFFFFF"/>
                </a:highlight>
                <a:latin typeface="Courier New"/>
                <a:ea typeface="Courier New"/>
                <a:cs typeface="Courier New"/>
                <a:sym typeface="Courier New"/>
              </a:rPr>
              <a:t>{</a:t>
            </a:r>
            <a:r>
              <a:rPr b="1" i="0" lang="en-US" sz="1300" u="none" cap="none" strike="noStrike">
                <a:solidFill>
                  <a:srgbClr val="0070C1"/>
                </a:solidFill>
                <a:highlight>
                  <a:srgbClr val="FFFFFF"/>
                </a:highlight>
                <a:latin typeface="Courier New"/>
                <a:ea typeface="Courier New"/>
                <a:cs typeface="Courier New"/>
                <a:sym typeface="Courier New"/>
              </a:rPr>
              <a:t>user</a:t>
            </a:r>
            <a:r>
              <a:rPr b="1" i="0" lang="en-US" sz="1300" u="none" cap="none" strike="noStrike">
                <a:solidFill>
                  <a:srgbClr val="0000FF"/>
                </a:solidFill>
                <a:highlight>
                  <a:srgbClr val="FFFFFF"/>
                </a:highlight>
                <a:latin typeface="Courier New"/>
                <a:ea typeface="Courier New"/>
                <a:cs typeface="Courier New"/>
                <a:sym typeface="Courier New"/>
              </a:rPr>
              <a: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/&gt;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1" i="0" lang="en-US" sz="1300" u="none" cap="none" strike="noStrike">
                <a:solidFill>
                  <a:srgbClr val="AF00DB"/>
                </a:solidFill>
                <a:highlight>
                  <a:srgbClr val="FFFFFF"/>
                </a:highlight>
                <a:latin typeface="Courier New"/>
                <a:ea typeface="Courier New"/>
                <a:cs typeface="Courier New"/>
                <a:sym typeface="Courier New"/>
              </a:rPr>
              <a:t>export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default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ParentComponent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chemeClr val="dk1"/>
              </a:solidFill>
              <a:latin typeface="Montserrat"/>
              <a:ea typeface="Montserrat"/>
              <a:cs typeface="Montserrat"/>
              <a:sym typeface="Montserrat"/>
            </a:endParaRPr>
          </a:p>
        </p:txBody>
      </p:sp>
      <p:sp>
        <p:nvSpPr>
          <p:cNvPr id="245" name="Google Shape;245;g2b2a3ba3c6b_0_42"/>
          <p:cNvSpPr txBox="1"/>
          <p:nvPr/>
        </p:nvSpPr>
        <p:spPr>
          <a:xfrm>
            <a:off x="6831900" y="2635900"/>
            <a:ext cx="4784700" cy="3915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008000"/>
                </a:solidFill>
                <a:highlight>
                  <a:srgbClr val="FFFFFF"/>
                </a:highlight>
                <a:latin typeface="Courier New"/>
                <a:ea typeface="Courier New"/>
                <a:cs typeface="Courier New"/>
                <a:sym typeface="Courier New"/>
              </a:rPr>
              <a:t>// Component con</a:t>
            </a:r>
            <a:endParaRPr b="1" i="0" sz="13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AF00DB"/>
                </a:solidFill>
                <a:highlight>
                  <a:srgbClr val="FFFFFF"/>
                </a:highlight>
                <a:latin typeface="Courier New"/>
                <a:ea typeface="Courier New"/>
                <a:cs typeface="Courier New"/>
                <a:sym typeface="Courier New"/>
              </a:rPr>
              <a:t>import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1080"/>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from</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31515"/>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0000FF"/>
                </a:solidFill>
                <a:highlight>
                  <a:srgbClr val="FFFFFF"/>
                </a:highlight>
                <a:latin typeface="Courier New"/>
                <a:ea typeface="Courier New"/>
                <a:cs typeface="Courier New"/>
                <a:sym typeface="Courier New"/>
              </a:rPr>
              <a:t>class</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ChildComponent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0000FF"/>
                </a:solidFill>
                <a:highlight>
                  <a:srgbClr val="FFFFFF"/>
                </a:highlight>
                <a:latin typeface="Courier New"/>
                <a:ea typeface="Courier New"/>
                <a:cs typeface="Courier New"/>
                <a:sym typeface="Courier New"/>
              </a:rPr>
              <a:t>extends</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React</a:t>
            </a:r>
            <a:r>
              <a:rPr b="1" i="0" lang="en-US" sz="1300" u="none" cap="none" strike="noStrike">
                <a:solidFill>
                  <a:srgbClr val="3B3B3B"/>
                </a:solidFill>
                <a:highlight>
                  <a:srgbClr val="FFFFFF"/>
                </a:highlight>
                <a:latin typeface="Courier New"/>
                <a:ea typeface="Courier New"/>
                <a:cs typeface="Courier New"/>
                <a:sym typeface="Courier New"/>
              </a:rPr>
              <a:t>.</a:t>
            </a:r>
            <a:r>
              <a:rPr b="1" i="0" lang="en-US" sz="1300" u="none" cap="none" strike="noStrike">
                <a:solidFill>
                  <a:srgbClr val="267F99"/>
                </a:solidFill>
                <a:highlight>
                  <a:srgbClr val="FFFFFF"/>
                </a:highlight>
                <a:latin typeface="Courier New"/>
                <a:ea typeface="Courier New"/>
                <a:cs typeface="Courier New"/>
                <a:sym typeface="Courier New"/>
              </a:rPr>
              <a:t>Component</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795E26"/>
                </a:solidFill>
                <a:highlight>
                  <a:srgbClr val="FFFFFF"/>
                </a:highlight>
                <a:latin typeface="Courier New"/>
                <a:ea typeface="Courier New"/>
                <a:cs typeface="Courier New"/>
                <a:sym typeface="Courier New"/>
              </a:rPr>
              <a:t>render</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return</a:t>
            </a: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&lt;div&gt;</a:t>
            </a:r>
            <a:endParaRPr b="1" i="0" sz="13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&lt;p&gt;</a:t>
            </a:r>
            <a:r>
              <a:rPr b="1" i="0" lang="en-US" sz="1300" u="none" cap="none" strike="noStrike">
                <a:solidFill>
                  <a:srgbClr val="3B3B3B"/>
                </a:solidFill>
                <a:highlight>
                  <a:srgbClr val="FFFFFF"/>
                </a:highlight>
                <a:latin typeface="Courier New"/>
                <a:ea typeface="Courier New"/>
                <a:cs typeface="Courier New"/>
                <a:sym typeface="Courier New"/>
              </a:rPr>
              <a:t>Name: </a:t>
            </a:r>
            <a:r>
              <a:rPr b="1" i="0" lang="en-US" sz="1300" u="none" cap="none" strike="noStrike">
                <a:solidFill>
                  <a:srgbClr val="0000FF"/>
                </a:solidFill>
                <a:highlight>
                  <a:srgbClr val="FFFFFF"/>
                </a:highlight>
                <a:latin typeface="Courier New"/>
                <a:ea typeface="Courier New"/>
                <a:cs typeface="Courier New"/>
                <a:sym typeface="Courier New"/>
              </a:rPr>
              <a:t>{this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70C1"/>
                </a:solidFill>
                <a:highlight>
                  <a:srgbClr val="FFFFFF"/>
                </a:highlight>
                <a:latin typeface="Courier New"/>
                <a:ea typeface="Courier New"/>
                <a:cs typeface="Courier New"/>
                <a:sym typeface="Courier New"/>
              </a:rPr>
              <a:t>props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user</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name</a:t>
            </a:r>
            <a:r>
              <a:rPr b="1" i="0" lang="en-US" sz="1300" u="none" cap="none" strike="noStrike">
                <a:solidFill>
                  <a:srgbClr val="0000FF"/>
                </a:solidFill>
                <a:highlight>
                  <a:srgbClr val="FFFFFF"/>
                </a:highlight>
                <a:latin typeface="Courier New"/>
                <a:ea typeface="Courier New"/>
                <a:cs typeface="Courier New"/>
                <a:sym typeface="Courier New"/>
              </a:rPr>
              <a:t>}</a:t>
            </a:r>
            <a:r>
              <a:rPr b="1" i="0" lang="en-US" sz="1300" u="none" cap="none" strike="noStrike">
                <a:solidFill>
                  <a:srgbClr val="800000"/>
                </a:solidFill>
                <a:highlight>
                  <a:srgbClr val="FFFFFF"/>
                </a:highlight>
                <a:latin typeface="Courier New"/>
                <a:ea typeface="Courier New"/>
                <a:cs typeface="Courier New"/>
                <a:sym typeface="Courier New"/>
              </a:rPr>
              <a:t>&lt;/p&gt;</a:t>
            </a:r>
            <a:endParaRPr b="1" i="0" sz="13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&lt;p&gt;</a:t>
            </a:r>
            <a:r>
              <a:rPr b="1" i="0" lang="en-US" sz="1300" u="none" cap="none" strike="noStrike">
                <a:solidFill>
                  <a:srgbClr val="3B3B3B"/>
                </a:solidFill>
                <a:highlight>
                  <a:srgbClr val="FFFFFF"/>
                </a:highlight>
                <a:latin typeface="Courier New"/>
                <a:ea typeface="Courier New"/>
                <a:cs typeface="Courier New"/>
                <a:sym typeface="Courier New"/>
              </a:rPr>
              <a:t>Age: </a:t>
            </a:r>
            <a:r>
              <a:rPr b="1" i="0" lang="en-US" sz="1300" u="none" cap="none" strike="noStrike">
                <a:solidFill>
                  <a:srgbClr val="0000FF"/>
                </a:solidFill>
                <a:highlight>
                  <a:srgbClr val="FFFFFF"/>
                </a:highlight>
                <a:latin typeface="Courier New"/>
                <a:ea typeface="Courier New"/>
                <a:cs typeface="Courier New"/>
                <a:sym typeface="Courier New"/>
              </a:rPr>
              <a:t>{this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70C1"/>
                </a:solidFill>
                <a:highlight>
                  <a:srgbClr val="FFFFFF"/>
                </a:highlight>
                <a:latin typeface="Courier New"/>
                <a:ea typeface="Courier New"/>
                <a:cs typeface="Courier New"/>
                <a:sym typeface="Courier New"/>
              </a:rPr>
              <a:t>props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user</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age</a:t>
            </a:r>
            <a:r>
              <a:rPr b="1" i="0" lang="en-US" sz="1300" u="none" cap="none" strike="noStrike">
                <a:solidFill>
                  <a:srgbClr val="0000FF"/>
                </a:solidFill>
                <a:highlight>
                  <a:srgbClr val="FFFFFF"/>
                </a:highlight>
                <a:latin typeface="Courier New"/>
                <a:ea typeface="Courier New"/>
                <a:cs typeface="Courier New"/>
                <a:sym typeface="Courier New"/>
              </a:rPr>
              <a:t>}</a:t>
            </a:r>
            <a:r>
              <a:rPr b="1" i="0" lang="en-US" sz="1300" u="none" cap="none" strike="noStrike">
                <a:solidFill>
                  <a:srgbClr val="800000"/>
                </a:solidFill>
                <a:highlight>
                  <a:srgbClr val="FFFFFF"/>
                </a:highlight>
                <a:latin typeface="Courier New"/>
                <a:ea typeface="Courier New"/>
                <a:cs typeface="Courier New"/>
                <a:sym typeface="Courier New"/>
              </a:rPr>
              <a:t>&lt;/p&gt;</a:t>
            </a:r>
            <a:endParaRPr b="1" i="0" sz="13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&lt;p&gt;</a:t>
            </a:r>
            <a:r>
              <a:rPr b="1" i="0" lang="en-US" sz="1300" u="none" cap="none" strike="noStrike">
                <a:solidFill>
                  <a:srgbClr val="3B3B3B"/>
                </a:solidFill>
                <a:highlight>
                  <a:srgbClr val="FFFFFF"/>
                </a:highlight>
                <a:latin typeface="Courier New"/>
                <a:ea typeface="Courier New"/>
                <a:cs typeface="Courier New"/>
                <a:sym typeface="Courier New"/>
              </a:rPr>
              <a:t>City: </a:t>
            </a:r>
            <a:r>
              <a:rPr b="1" i="0" lang="en-US" sz="1300" u="none" cap="none" strike="noStrike">
                <a:solidFill>
                  <a:srgbClr val="0000FF"/>
                </a:solidFill>
                <a:highlight>
                  <a:srgbClr val="FFFFFF"/>
                </a:highlight>
                <a:latin typeface="Courier New"/>
                <a:ea typeface="Courier New"/>
                <a:cs typeface="Courier New"/>
                <a:sym typeface="Courier New"/>
              </a:rPr>
              <a:t>{this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70C1"/>
                </a:solidFill>
                <a:highlight>
                  <a:srgbClr val="FFFFFF"/>
                </a:highlight>
                <a:latin typeface="Courier New"/>
                <a:ea typeface="Courier New"/>
                <a:cs typeface="Courier New"/>
                <a:sym typeface="Courier New"/>
              </a:rPr>
              <a:t>props</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user</a:t>
            </a:r>
            <a:r>
              <a:rPr b="1" i="0" lang="en-US" sz="1300" u="none" cap="none" strike="noStrike">
                <a:solidFill>
                  <a:schemeClr val="dk1"/>
                </a:solidFill>
                <a:highlight>
                  <a:srgbClr val="FFFFFF"/>
                </a:highlight>
                <a:latin typeface="Courier New"/>
                <a:ea typeface="Courier New"/>
                <a:cs typeface="Courier New"/>
                <a:sym typeface="Courier New"/>
              </a:rPr>
              <a:t>.</a:t>
            </a:r>
            <a:r>
              <a:rPr b="1" i="0" lang="en-US" sz="1300" u="none" cap="none" strike="noStrike">
                <a:solidFill>
                  <a:srgbClr val="001080"/>
                </a:solidFill>
                <a:highlight>
                  <a:srgbClr val="FFFFFF"/>
                </a:highlight>
                <a:latin typeface="Courier New"/>
                <a:ea typeface="Courier New"/>
                <a:cs typeface="Courier New"/>
                <a:sym typeface="Courier New"/>
              </a:rPr>
              <a:t>city</a:t>
            </a:r>
            <a:r>
              <a:rPr b="1" i="0" lang="en-US" sz="1300" u="none" cap="none" strike="noStrike">
                <a:solidFill>
                  <a:srgbClr val="0000FF"/>
                </a:solidFill>
                <a:highlight>
                  <a:srgbClr val="FFFFFF"/>
                </a:highlight>
                <a:latin typeface="Courier New"/>
                <a:ea typeface="Courier New"/>
                <a:cs typeface="Courier New"/>
                <a:sym typeface="Courier New"/>
              </a:rPr>
              <a:t>}</a:t>
            </a:r>
            <a:r>
              <a:rPr b="1" i="0" lang="en-US" sz="1300" u="none" cap="none" strike="noStrike">
                <a:solidFill>
                  <a:srgbClr val="800000"/>
                </a:solidFill>
                <a:highlight>
                  <a:srgbClr val="FFFFFF"/>
                </a:highlight>
                <a:latin typeface="Courier New"/>
                <a:ea typeface="Courier New"/>
                <a:cs typeface="Courier New"/>
                <a:sym typeface="Courier New"/>
              </a:rPr>
              <a:t>&lt;/p&gt;</a:t>
            </a:r>
            <a:endParaRPr b="1" i="0" sz="13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800000"/>
                </a:solidFill>
                <a:highlight>
                  <a:srgbClr val="FFFFFF"/>
                </a:highlight>
                <a:latin typeface="Courier New"/>
                <a:ea typeface="Courier New"/>
                <a:cs typeface="Courier New"/>
                <a:sym typeface="Courier New"/>
              </a:rPr>
              <a:t>&lt;/div&gt;</a:t>
            </a:r>
            <a:endParaRPr b="1" i="0" sz="1300" u="none" cap="none" strike="noStrike">
              <a:solidFill>
                <a:srgbClr val="8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  }</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rgbClr val="3B3B3B"/>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1" i="0" lang="en-US" sz="1300" u="none" cap="none" strike="noStrike">
                <a:solidFill>
                  <a:srgbClr val="AF00DB"/>
                </a:solidFill>
                <a:highlight>
                  <a:srgbClr val="FFFFFF"/>
                </a:highlight>
                <a:latin typeface="Courier New"/>
                <a:ea typeface="Courier New"/>
                <a:cs typeface="Courier New"/>
                <a:sym typeface="Courier New"/>
              </a:rPr>
              <a:t>export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AF00DB"/>
                </a:solidFill>
                <a:highlight>
                  <a:srgbClr val="FFFFFF"/>
                </a:highlight>
                <a:latin typeface="Courier New"/>
                <a:ea typeface="Courier New"/>
                <a:cs typeface="Courier New"/>
                <a:sym typeface="Courier New"/>
              </a:rPr>
              <a:t>default</a:t>
            </a:r>
            <a:r>
              <a:rPr b="1" i="0" lang="en-US" sz="1300" u="none" cap="none" strike="noStrike">
                <a:solidFill>
                  <a:srgbClr val="3B3B3B"/>
                </a:solidFill>
                <a:highlight>
                  <a:srgbClr val="FFFFFF"/>
                </a:highlight>
                <a:latin typeface="Courier New"/>
                <a:ea typeface="Courier New"/>
                <a:cs typeface="Courier New"/>
                <a:sym typeface="Courier New"/>
              </a:rPr>
              <a:t> </a:t>
            </a:r>
            <a:r>
              <a:rPr b="1" i="0" lang="en-US" sz="1300" u="none" cap="none" strike="noStrike">
                <a:solidFill>
                  <a:srgbClr val="267F99"/>
                </a:solidFill>
                <a:highlight>
                  <a:srgbClr val="FFFFFF"/>
                </a:highlight>
                <a:latin typeface="Courier New"/>
                <a:ea typeface="Courier New"/>
                <a:cs typeface="Courier New"/>
                <a:sym typeface="Courier New"/>
              </a:rPr>
              <a:t>ChildComponent</a:t>
            </a:r>
            <a:r>
              <a:rPr b="1" i="0" lang="en-US" sz="1300" u="none" cap="none" strike="noStrike">
                <a:solidFill>
                  <a:srgbClr val="3B3B3B"/>
                </a:solidFill>
                <a:highlight>
                  <a:srgbClr val="FFFFFF"/>
                </a:highlight>
                <a:latin typeface="Courier New"/>
                <a:ea typeface="Courier New"/>
                <a:cs typeface="Courier New"/>
                <a:sym typeface="Courier New"/>
              </a:rPr>
              <a:t>;</a:t>
            </a:r>
            <a:endParaRPr b="1" i="0" sz="1300" u="none" cap="none" strike="noStrike">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