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Montserrat"/>
      <p:regular r:id="rId28"/>
      <p:bold r:id="rId29"/>
      <p:italic r:id="rId30"/>
      <p:boldItalic r:id="rId31"/>
    </p:embeddedFont>
    <p:embeddedFont>
      <p:font typeface="Montserrat Black"/>
      <p:bold r:id="rId32"/>
      <p:boldItalic r:id="rId33"/>
    </p:embeddedFont>
    <p:embeddedFont>
      <p:font typeface="Montserrat Medium"/>
      <p:regular r:id="rId34"/>
      <p:bold r:id="rId35"/>
      <p:italic r:id="rId36"/>
      <p:boldItalic r:id="rId37"/>
    </p:embeddedFont>
    <p:embeddedFont>
      <p:font typeface="Montserrat ExtraBold"/>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ivSDDVEFA0oRQKeriDU/DiO97S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MontserratBlack-boldItalic.fntdata"/><Relationship Id="rId10" Type="http://schemas.openxmlformats.org/officeDocument/2006/relationships/slide" Target="slides/slide6.xml"/><Relationship Id="rId32" Type="http://schemas.openxmlformats.org/officeDocument/2006/relationships/font" Target="fonts/MontserratBlack-bold.fntdata"/><Relationship Id="rId13" Type="http://schemas.openxmlformats.org/officeDocument/2006/relationships/slide" Target="slides/slide9.xml"/><Relationship Id="rId35" Type="http://schemas.openxmlformats.org/officeDocument/2006/relationships/font" Target="fonts/MontserratMedium-bold.fntdata"/><Relationship Id="rId12" Type="http://schemas.openxmlformats.org/officeDocument/2006/relationships/slide" Target="slides/slide8.xml"/><Relationship Id="rId34" Type="http://schemas.openxmlformats.org/officeDocument/2006/relationships/font" Target="fonts/MontserratMedium-regular.fntdata"/><Relationship Id="rId15" Type="http://schemas.openxmlformats.org/officeDocument/2006/relationships/slide" Target="slides/slide11.xml"/><Relationship Id="rId37" Type="http://schemas.openxmlformats.org/officeDocument/2006/relationships/font" Target="fonts/MontserratMedium-boldItalic.fntdata"/><Relationship Id="rId14" Type="http://schemas.openxmlformats.org/officeDocument/2006/relationships/slide" Target="slides/slide10.xml"/><Relationship Id="rId36" Type="http://schemas.openxmlformats.org/officeDocument/2006/relationships/font" Target="fonts/MontserratMedium-italic.fntdata"/><Relationship Id="rId17" Type="http://schemas.openxmlformats.org/officeDocument/2006/relationships/slide" Target="slides/slide13.xml"/><Relationship Id="rId39" Type="http://schemas.openxmlformats.org/officeDocument/2006/relationships/font" Target="fonts/MontserratExtraBold-boldItalic.fntdata"/><Relationship Id="rId16" Type="http://schemas.openxmlformats.org/officeDocument/2006/relationships/slide" Target="slides/slide12.xml"/><Relationship Id="rId38" Type="http://schemas.openxmlformats.org/officeDocument/2006/relationships/font" Target="fonts/MontserratExtraBol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0" name="Google Shape;1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c5efa3b11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c5efa3b11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c5e359c22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1c5e359c22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8" name="Google Shape;1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6ea24458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66ea24458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66ea24458c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7" name="Google Shape;37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84" name="Google Shape;3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28"/>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28"/>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28"/>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28"/>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28"/>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28"/>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28"/>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8" name="Shape 88"/>
        <p:cNvGrpSpPr/>
        <p:nvPr/>
      </p:nvGrpSpPr>
      <p:grpSpPr>
        <a:xfrm>
          <a:off x="0" y="0"/>
          <a:ext cx="0" cy="0"/>
          <a:chOff x="0" y="0"/>
          <a:chExt cx="0" cy="0"/>
        </a:xfrm>
      </p:grpSpPr>
      <p:pic>
        <p:nvPicPr>
          <p:cNvPr id="89" name="Google Shape;89;p37"/>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0" name="Google Shape;90;p37"/>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7"/>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2" name="Google Shape;92;p37"/>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3" name="Google Shape;93;p37"/>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4" name="Google Shape;94;p37"/>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95" name="Shape 95"/>
        <p:cNvGrpSpPr/>
        <p:nvPr/>
      </p:nvGrpSpPr>
      <p:grpSpPr>
        <a:xfrm>
          <a:off x="0" y="0"/>
          <a:ext cx="0" cy="0"/>
          <a:chOff x="0" y="0"/>
          <a:chExt cx="0" cy="0"/>
        </a:xfrm>
      </p:grpSpPr>
      <p:pic>
        <p:nvPicPr>
          <p:cNvPr id="96" name="Google Shape;96;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7" name="Google Shape;97;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8" name="Google Shape;98;p38"/>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0" name="Shape 100"/>
        <p:cNvGrpSpPr/>
        <p:nvPr/>
      </p:nvGrpSpPr>
      <p:grpSpPr>
        <a:xfrm>
          <a:off x="0" y="0"/>
          <a:ext cx="0" cy="0"/>
          <a:chOff x="0" y="0"/>
          <a:chExt cx="0" cy="0"/>
        </a:xfrm>
      </p:grpSpPr>
      <p:pic>
        <p:nvPicPr>
          <p:cNvPr id="101" name="Google Shape;101;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102" name="Google Shape;102;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04" name="Google Shape;104;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105" name="Google Shape;105;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106" name="Google Shape;106;p40"/>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7" name="Shape 107"/>
        <p:cNvGrpSpPr/>
        <p:nvPr/>
      </p:nvGrpSpPr>
      <p:grpSpPr>
        <a:xfrm>
          <a:off x="0" y="0"/>
          <a:ext cx="0" cy="0"/>
          <a:chOff x="0" y="0"/>
          <a:chExt cx="0" cy="0"/>
        </a:xfrm>
      </p:grpSpPr>
      <p:pic>
        <p:nvPicPr>
          <p:cNvPr id="108" name="Google Shape;108;p41"/>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9" name="Google Shape;109;p41"/>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41"/>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41"/>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41"/>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1"/>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1"/>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1"/>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1"/>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1"/>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1"/>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1"/>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41"/>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41"/>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1"/>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2"/>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2"/>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2"/>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2"/>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2"/>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2"/>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2"/>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2"/>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2"/>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2"/>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2"/>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3"/>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3"/>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3"/>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3"/>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3"/>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3"/>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3"/>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4"/>
          <p:cNvSpPr/>
          <p:nvPr>
            <p:ph idx="2" type="pic"/>
          </p:nvPr>
        </p:nvSpPr>
        <p:spPr>
          <a:xfrm>
            <a:off x="5183188" y="987425"/>
            <a:ext cx="6172200" cy="4873625"/>
          </a:xfrm>
          <a:prstGeom prst="rect">
            <a:avLst/>
          </a:prstGeom>
          <a:noFill/>
          <a:ln>
            <a:noFill/>
          </a:ln>
        </p:spPr>
      </p:sp>
      <p:sp>
        <p:nvSpPr>
          <p:cNvPr id="147" name="Google Shape;147;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29"/>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9"/>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9"/>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9"/>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9"/>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9"/>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9"/>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9"/>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9"/>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9"/>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9"/>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9"/>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9"/>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29"/>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p47"/>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p47"/>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p47"/>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p47">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p47"/>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p47">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p47"/>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p47"/>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2" name="Shape 172"/>
        <p:cNvGrpSpPr/>
        <p:nvPr/>
      </p:nvGrpSpPr>
      <p:grpSpPr>
        <a:xfrm>
          <a:off x="0" y="0"/>
          <a:ext cx="0" cy="0"/>
          <a:chOff x="0" y="0"/>
          <a:chExt cx="0" cy="0"/>
        </a:xfrm>
      </p:grpSpPr>
      <p:sp>
        <p:nvSpPr>
          <p:cNvPr id="173" name="Google Shape;17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75" name="Google Shape;1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30"/>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 name="Google Shape;42;p30"/>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30"/>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30"/>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30"/>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6" name="Google Shape;46;p30"/>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7" name="Shape 47"/>
        <p:cNvGrpSpPr/>
        <p:nvPr/>
      </p:nvGrpSpPr>
      <p:grpSpPr>
        <a:xfrm>
          <a:off x="0" y="0"/>
          <a:ext cx="0" cy="0"/>
          <a:chOff x="0" y="0"/>
          <a:chExt cx="0" cy="0"/>
        </a:xfrm>
      </p:grpSpPr>
      <p:pic>
        <p:nvPicPr>
          <p:cNvPr id="48" name="Google Shape;48;p31"/>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49" name="Google Shape;49;p31"/>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1" name="Google Shape;51;p31"/>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2" name="Google Shape;52;p31"/>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3" name="Shape 53"/>
        <p:cNvGrpSpPr/>
        <p:nvPr/>
      </p:nvGrpSpPr>
      <p:grpSpPr>
        <a:xfrm>
          <a:off x="0" y="0"/>
          <a:ext cx="0" cy="0"/>
          <a:chOff x="0" y="0"/>
          <a:chExt cx="0" cy="0"/>
        </a:xfrm>
      </p:grpSpPr>
      <p:sp>
        <p:nvSpPr>
          <p:cNvPr id="54" name="Google Shape;54;p32"/>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32"/>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56" name="Google Shape;56;p32"/>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57" name="Google Shape;57;p32"/>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58" name="Google Shape;58;p32"/>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2"/>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32"/>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1" name="Shape 61"/>
        <p:cNvGrpSpPr/>
        <p:nvPr/>
      </p:nvGrpSpPr>
      <p:grpSpPr>
        <a:xfrm>
          <a:off x="0" y="0"/>
          <a:ext cx="0" cy="0"/>
          <a:chOff x="0" y="0"/>
          <a:chExt cx="0" cy="0"/>
        </a:xfrm>
      </p:grpSpPr>
      <p:sp>
        <p:nvSpPr>
          <p:cNvPr id="62" name="Google Shape;62;p33"/>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3" name="Google Shape;63;p33"/>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64" name="Google Shape;64;p33"/>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66" name="Google Shape;66;p33"/>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pic>
        <p:nvPicPr>
          <p:cNvPr id="68" name="Google Shape;68;p34"/>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4"/>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4"/>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4"/>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 name="Google Shape;72;p34"/>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73" name="Shape 73"/>
        <p:cNvGrpSpPr/>
        <p:nvPr/>
      </p:nvGrpSpPr>
      <p:grpSpPr>
        <a:xfrm>
          <a:off x="0" y="0"/>
          <a:ext cx="0" cy="0"/>
          <a:chOff x="0" y="0"/>
          <a:chExt cx="0" cy="0"/>
        </a:xfrm>
      </p:grpSpPr>
      <p:sp>
        <p:nvSpPr>
          <p:cNvPr id="74" name="Google Shape;74;p35"/>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5" name="Google Shape;75;p35"/>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6" name="Google Shape;76;p35"/>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7" name="Google Shape;77;p35"/>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8" name="Google Shape;78;p35"/>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9" name="Google Shape;79;p35"/>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80" name="Google Shape;80;p3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1" name="Shape 81"/>
        <p:cNvGrpSpPr/>
        <p:nvPr/>
      </p:nvGrpSpPr>
      <p:grpSpPr>
        <a:xfrm>
          <a:off x="0" y="0"/>
          <a:ext cx="0" cy="0"/>
          <a:chOff x="0" y="0"/>
          <a:chExt cx="0" cy="0"/>
        </a:xfrm>
      </p:grpSpPr>
      <p:sp>
        <p:nvSpPr>
          <p:cNvPr id="82" name="Google Shape;82;p36"/>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3" name="Google Shape;83;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84" name="Google Shape;84;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85" name="Google Shape;85;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86" name="Google Shape;86;p36"/>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7" name="Google Shape;87;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7"/>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legacy.reactjs.org/docs/state-and-lifecycle.html" TargetMode="External"/><Relationship Id="rId4" Type="http://schemas.openxmlformats.org/officeDocument/2006/relationships/hyperlink" Target="https://legacy.reactjs.org/docs/forms.html" TargetMode="External"/><Relationship Id="rId5" Type="http://schemas.openxmlformats.org/officeDocument/2006/relationships/hyperlink" Target="https://legacy.reactjs.org/docs/rendering-element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1.png"/><Relationship Id="rId6" Type="http://schemas.openxmlformats.org/officeDocument/2006/relationships/image" Target="../media/image27.png"/><Relationship Id="rId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React Lifecycle and form</a:t>
            </a:r>
            <a:endParaRPr sz="3000"/>
          </a:p>
        </p:txBody>
      </p:sp>
      <p:sp>
        <p:nvSpPr>
          <p:cNvPr id="183" name="Google Shape;183;p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2.0</a:t>
            </a:r>
            <a:endParaRPr sz="1800">
              <a:solidFill>
                <a:srgbClr val="595959"/>
              </a:solidFill>
              <a:latin typeface="Montserrat"/>
              <a:ea typeface="Montserrat"/>
              <a:cs typeface="Montserrat"/>
              <a:sym typeface="Montserrat"/>
            </a:endParaRPr>
          </a:p>
        </p:txBody>
      </p:sp>
      <p:sp>
        <p:nvSpPr>
          <p:cNvPr id="184" name="Google Shape;184;p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04:</a:t>
            </a:r>
            <a:endParaRPr sz="3000"/>
          </a:p>
        </p:txBody>
      </p:sp>
      <p:sp>
        <p:nvSpPr>
          <p:cNvPr id="185" name="Google Shape;185;p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0"/>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- 8</a:t>
            </a:r>
            <a:endParaRPr/>
          </a:p>
        </p:txBody>
      </p:sp>
      <p:sp>
        <p:nvSpPr>
          <p:cNvPr id="263" name="Google Shape;263;p10"/>
          <p:cNvSpPr txBox="1"/>
          <p:nvPr>
            <p:ph idx="1" type="body"/>
          </p:nvPr>
        </p:nvSpPr>
        <p:spPr>
          <a:xfrm>
            <a:off x="838200" y="1454733"/>
            <a:ext cx="10641965" cy="4894122"/>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Font typeface="Montserrat"/>
              <a:buChar char="●"/>
            </a:pPr>
            <a:r>
              <a:rPr b="1" lang="en-US" sz="1800"/>
              <a:t>Component được khởi tạo thì React sẽ follow theo trình tự như sau :</a:t>
            </a:r>
            <a:endParaRPr b="1" sz="1800"/>
          </a:p>
          <a:p>
            <a:pPr indent="-228600" lvl="0" marL="457200" rtl="0" algn="l">
              <a:lnSpc>
                <a:spcPct val="90000"/>
              </a:lnSpc>
              <a:spcBef>
                <a:spcPts val="1000"/>
              </a:spcBef>
              <a:spcAft>
                <a:spcPts val="0"/>
              </a:spcAft>
              <a:buClr>
                <a:srgbClr val="C00000"/>
              </a:buClr>
              <a:buSzPts val="2560"/>
              <a:buFont typeface="Arial"/>
              <a:buNone/>
            </a:pPr>
            <a:r>
              <a:t/>
            </a:r>
            <a:endParaRPr sz="1800"/>
          </a:p>
          <a:p>
            <a:pPr indent="-343154" lvl="1" marL="914400" rtl="0" algn="l">
              <a:lnSpc>
                <a:spcPct val="90000"/>
              </a:lnSpc>
              <a:spcBef>
                <a:spcPts val="500"/>
              </a:spcBef>
              <a:spcAft>
                <a:spcPts val="0"/>
              </a:spcAft>
              <a:buClr>
                <a:schemeClr val="dk1"/>
              </a:buClr>
              <a:buSzPts val="1800"/>
              <a:buChar char="○"/>
            </a:pPr>
            <a:r>
              <a:rPr lang="en-US" sz="1800"/>
              <a:t>Khởi tạo class đã kế thừa từ Component</a:t>
            </a:r>
            <a:endParaRPr sz="1800"/>
          </a:p>
          <a:p>
            <a:pPr indent="0" lvl="1" marL="603250" rtl="0" algn="l">
              <a:lnSpc>
                <a:spcPct val="90000"/>
              </a:lnSpc>
              <a:spcBef>
                <a:spcPts val="500"/>
              </a:spcBef>
              <a:spcAft>
                <a:spcPts val="0"/>
              </a:spcAft>
              <a:buSzPts val="1296"/>
              <a:buNone/>
            </a:pPr>
            <a:r>
              <a:t/>
            </a:r>
            <a:endParaRPr sz="1800"/>
          </a:p>
          <a:p>
            <a:pPr indent="-343154" lvl="1" marL="914400" rtl="0" algn="l">
              <a:lnSpc>
                <a:spcPct val="90000"/>
              </a:lnSpc>
              <a:spcBef>
                <a:spcPts val="500"/>
              </a:spcBef>
              <a:spcAft>
                <a:spcPts val="0"/>
              </a:spcAft>
              <a:buClr>
                <a:schemeClr val="dk1"/>
              </a:buClr>
              <a:buSzPts val="1800"/>
              <a:buChar char="○"/>
            </a:pPr>
            <a:r>
              <a:rPr lang="en-US" sz="1800"/>
              <a:t>Khởi tạo giá trị mặc định cho Props</a:t>
            </a:r>
            <a:endParaRPr sz="1800"/>
          </a:p>
          <a:p>
            <a:pPr indent="0" lvl="1" marL="603250" rtl="0" algn="l">
              <a:lnSpc>
                <a:spcPct val="90000"/>
              </a:lnSpc>
              <a:spcBef>
                <a:spcPts val="500"/>
              </a:spcBef>
              <a:spcAft>
                <a:spcPts val="0"/>
              </a:spcAft>
              <a:buSzPts val="1296"/>
              <a:buNone/>
            </a:pPr>
            <a:r>
              <a:t/>
            </a:r>
            <a:endParaRPr sz="1800"/>
          </a:p>
          <a:p>
            <a:pPr indent="-343154" lvl="1" marL="914400" rtl="0" algn="l">
              <a:lnSpc>
                <a:spcPct val="90000"/>
              </a:lnSpc>
              <a:spcBef>
                <a:spcPts val="500"/>
              </a:spcBef>
              <a:spcAft>
                <a:spcPts val="0"/>
              </a:spcAft>
              <a:buClr>
                <a:schemeClr val="dk1"/>
              </a:buClr>
              <a:buSzPts val="1800"/>
              <a:buChar char="○"/>
            </a:pPr>
            <a:r>
              <a:rPr lang="en-US" sz="1800"/>
              <a:t>Khởi tạo giá trị mặc định cho State</a:t>
            </a:r>
            <a:endParaRPr sz="1800"/>
          </a:p>
          <a:p>
            <a:pPr indent="0" lvl="1" marL="603250" rtl="0" algn="l">
              <a:lnSpc>
                <a:spcPct val="90000"/>
              </a:lnSpc>
              <a:spcBef>
                <a:spcPts val="500"/>
              </a:spcBef>
              <a:spcAft>
                <a:spcPts val="0"/>
              </a:spcAft>
              <a:buSzPts val="1296"/>
              <a:buNone/>
            </a:pPr>
            <a:r>
              <a:t/>
            </a:r>
            <a:endParaRPr sz="1800"/>
          </a:p>
          <a:p>
            <a:pPr indent="-343154" lvl="1" marL="914400" rtl="0" algn="l">
              <a:lnSpc>
                <a:spcPct val="90000"/>
              </a:lnSpc>
              <a:spcBef>
                <a:spcPts val="500"/>
              </a:spcBef>
              <a:spcAft>
                <a:spcPts val="0"/>
              </a:spcAft>
              <a:buClr>
                <a:schemeClr val="dk1"/>
              </a:buClr>
              <a:buSzPts val="1800"/>
              <a:buChar char="○"/>
            </a:pPr>
            <a:r>
              <a:rPr lang="en-US" sz="1800"/>
              <a:t>Gọi hàm componentWillMount()</a:t>
            </a:r>
            <a:endParaRPr sz="1800"/>
          </a:p>
          <a:p>
            <a:pPr indent="0" lvl="1" marL="603250" rtl="0" algn="l">
              <a:lnSpc>
                <a:spcPct val="90000"/>
              </a:lnSpc>
              <a:spcBef>
                <a:spcPts val="500"/>
              </a:spcBef>
              <a:spcAft>
                <a:spcPts val="0"/>
              </a:spcAft>
              <a:buSzPts val="1296"/>
              <a:buNone/>
            </a:pPr>
            <a:r>
              <a:t/>
            </a:r>
            <a:endParaRPr sz="1800"/>
          </a:p>
          <a:p>
            <a:pPr indent="-343154" lvl="1" marL="914400" rtl="0" algn="l">
              <a:lnSpc>
                <a:spcPct val="90000"/>
              </a:lnSpc>
              <a:spcBef>
                <a:spcPts val="500"/>
              </a:spcBef>
              <a:spcAft>
                <a:spcPts val="0"/>
              </a:spcAft>
              <a:buClr>
                <a:schemeClr val="dk1"/>
              </a:buClr>
              <a:buSzPts val="1800"/>
              <a:buChar char="○"/>
            </a:pPr>
            <a:r>
              <a:rPr lang="en-US" sz="1800"/>
              <a:t>Gọi hàm render()</a:t>
            </a:r>
            <a:endParaRPr sz="1800"/>
          </a:p>
          <a:p>
            <a:pPr indent="0" lvl="1" marL="603250" rtl="0" algn="l">
              <a:lnSpc>
                <a:spcPct val="90000"/>
              </a:lnSpc>
              <a:spcBef>
                <a:spcPts val="500"/>
              </a:spcBef>
              <a:spcAft>
                <a:spcPts val="0"/>
              </a:spcAft>
              <a:buSzPts val="1296"/>
              <a:buNone/>
            </a:pPr>
            <a:r>
              <a:t/>
            </a:r>
            <a:endParaRPr sz="1800"/>
          </a:p>
          <a:p>
            <a:pPr indent="-343154" lvl="1" marL="914400" rtl="0" algn="l">
              <a:lnSpc>
                <a:spcPct val="90000"/>
              </a:lnSpc>
              <a:spcBef>
                <a:spcPts val="500"/>
              </a:spcBef>
              <a:spcAft>
                <a:spcPts val="0"/>
              </a:spcAft>
              <a:buClr>
                <a:schemeClr val="dk1"/>
              </a:buClr>
              <a:buSzPts val="1800"/>
              <a:buChar char="○"/>
            </a:pPr>
            <a:r>
              <a:rPr lang="en-US" sz="1800"/>
              <a:t>Gọi hàm componentDidMount()</a:t>
            </a:r>
            <a:endParaRPr sz="1800"/>
          </a:p>
        </p:txBody>
      </p:sp>
      <p:pic>
        <p:nvPicPr>
          <p:cNvPr id="264" name="Google Shape;264;p10"/>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65" name="Google Shape;265;p10"/>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66" name="Google Shape;266;p10"/>
          <p:cNvPicPr preferRelativeResize="0"/>
          <p:nvPr/>
        </p:nvPicPr>
        <p:blipFill rotWithShape="1">
          <a:blip r:embed="rId5">
            <a:alphaModFix/>
          </a:blip>
          <a:srcRect b="0" l="0" r="0" t="0"/>
          <a:stretch/>
        </p:blipFill>
        <p:spPr>
          <a:xfrm>
            <a:off x="6096000" y="3429000"/>
            <a:ext cx="0" cy="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- 9</a:t>
            </a:r>
            <a:endParaRPr/>
          </a:p>
        </p:txBody>
      </p:sp>
      <p:sp>
        <p:nvSpPr>
          <p:cNvPr id="272" name="Google Shape;272;p11"/>
          <p:cNvSpPr txBox="1"/>
          <p:nvPr>
            <p:ph idx="1" type="body"/>
          </p:nvPr>
        </p:nvSpPr>
        <p:spPr>
          <a:xfrm>
            <a:off x="838201" y="1454733"/>
            <a:ext cx="6491067" cy="4894122"/>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a:t>Giai đoạn Updation</a:t>
            </a:r>
            <a:endParaRPr/>
          </a:p>
          <a:p>
            <a:pPr indent="-343154" lvl="1" marL="914400" rtl="0" algn="l">
              <a:lnSpc>
                <a:spcPct val="150000"/>
              </a:lnSpc>
              <a:spcBef>
                <a:spcPts val="500"/>
              </a:spcBef>
              <a:spcAft>
                <a:spcPts val="0"/>
              </a:spcAft>
              <a:buClr>
                <a:schemeClr val="dk1"/>
              </a:buClr>
              <a:buSzPts val="1800"/>
              <a:buChar char="○"/>
            </a:pPr>
            <a:r>
              <a:rPr lang="en-US"/>
              <a:t>Đây là giai đoạn thứ 3 sau khi component đã render thành công lần đầu tiên. Trong giai đoạn này, dữ liệu của state và props sẽ được cập nhật để đáp ứng với các events theo yêu cầu của người dùng. Điều này dẫn đến việc re-render ở component.</a:t>
            </a:r>
            <a:endParaRPr/>
          </a:p>
          <a:p>
            <a:pPr indent="-342900" lvl="0" marL="457200" rtl="0" algn="l">
              <a:lnSpc>
                <a:spcPct val="150000"/>
              </a:lnSpc>
              <a:spcBef>
                <a:spcPts val="1000"/>
              </a:spcBef>
              <a:spcAft>
                <a:spcPts val="0"/>
              </a:spcAft>
              <a:buClr>
                <a:schemeClr val="dk1"/>
              </a:buClr>
              <a:buSzPts val="1800"/>
              <a:buFont typeface="Montserrat"/>
              <a:buChar char="●"/>
            </a:pPr>
            <a:r>
              <a:rPr b="1" lang="en-US"/>
              <a:t>Updation có 4 phương thức chính:</a:t>
            </a:r>
            <a:endParaRPr b="1"/>
          </a:p>
          <a:p>
            <a:pPr indent="-343154" lvl="1" marL="914400" rtl="0" algn="l">
              <a:lnSpc>
                <a:spcPct val="150000"/>
              </a:lnSpc>
              <a:spcBef>
                <a:spcPts val="500"/>
              </a:spcBef>
              <a:spcAft>
                <a:spcPts val="0"/>
              </a:spcAft>
              <a:buClr>
                <a:schemeClr val="dk1"/>
              </a:buClr>
              <a:buSzPts val="1800"/>
              <a:buChar char="○"/>
            </a:pPr>
            <a:r>
              <a:rPr lang="en-US"/>
              <a:t>componentWillReceiveProps()</a:t>
            </a:r>
            <a:endParaRPr/>
          </a:p>
          <a:p>
            <a:pPr indent="-343154" lvl="1" marL="914400" rtl="0" algn="l">
              <a:lnSpc>
                <a:spcPct val="150000"/>
              </a:lnSpc>
              <a:spcBef>
                <a:spcPts val="500"/>
              </a:spcBef>
              <a:spcAft>
                <a:spcPts val="0"/>
              </a:spcAft>
              <a:buClr>
                <a:schemeClr val="dk1"/>
              </a:buClr>
              <a:buSzPts val="1800"/>
              <a:buChar char="○"/>
            </a:pPr>
            <a:r>
              <a:rPr lang="en-US"/>
              <a:t>shouldComponentUpdate()</a:t>
            </a:r>
            <a:endParaRPr/>
          </a:p>
          <a:p>
            <a:pPr indent="-343154" lvl="1" marL="914400" rtl="0" algn="l">
              <a:lnSpc>
                <a:spcPct val="150000"/>
              </a:lnSpc>
              <a:spcBef>
                <a:spcPts val="500"/>
              </a:spcBef>
              <a:spcAft>
                <a:spcPts val="0"/>
              </a:spcAft>
              <a:buClr>
                <a:schemeClr val="dk1"/>
              </a:buClr>
              <a:buSzPts val="1800"/>
              <a:buChar char="○"/>
            </a:pPr>
            <a:r>
              <a:rPr lang="en-US"/>
              <a:t>componentWillUpdate()</a:t>
            </a:r>
            <a:endParaRPr/>
          </a:p>
          <a:p>
            <a:pPr indent="-343154" lvl="1" marL="914400" rtl="0" algn="l">
              <a:lnSpc>
                <a:spcPct val="150000"/>
              </a:lnSpc>
              <a:spcBef>
                <a:spcPts val="500"/>
              </a:spcBef>
              <a:spcAft>
                <a:spcPts val="0"/>
              </a:spcAft>
              <a:buClr>
                <a:schemeClr val="dk1"/>
              </a:buClr>
              <a:buSzPts val="1800"/>
              <a:buChar char="○"/>
            </a:pPr>
            <a:r>
              <a:rPr lang="en-US"/>
              <a:t>componentDidUpdate()</a:t>
            </a:r>
            <a:endParaRPr/>
          </a:p>
        </p:txBody>
      </p:sp>
      <p:pic>
        <p:nvPicPr>
          <p:cNvPr id="273" name="Google Shape;273;p11"/>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74" name="Google Shape;274;p11"/>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75" name="Google Shape;275;p11"/>
          <p:cNvPicPr preferRelativeResize="0"/>
          <p:nvPr/>
        </p:nvPicPr>
        <p:blipFill rotWithShape="1">
          <a:blip r:embed="rId5">
            <a:alphaModFix/>
          </a:blip>
          <a:srcRect b="0" l="0" r="0" t="0"/>
          <a:stretch/>
        </p:blipFill>
        <p:spPr>
          <a:xfrm>
            <a:off x="6096000" y="3429000"/>
            <a:ext cx="0" cy="0"/>
          </a:xfrm>
          <a:prstGeom prst="rect">
            <a:avLst/>
          </a:prstGeom>
          <a:noFill/>
          <a:ln>
            <a:noFill/>
          </a:ln>
        </p:spPr>
      </p:pic>
      <p:pic>
        <p:nvPicPr>
          <p:cNvPr id="276" name="Google Shape;276;p11"/>
          <p:cNvPicPr preferRelativeResize="0"/>
          <p:nvPr/>
        </p:nvPicPr>
        <p:blipFill rotWithShape="1">
          <a:blip r:embed="rId6">
            <a:alphaModFix/>
          </a:blip>
          <a:srcRect b="0" l="0" r="0" t="0"/>
          <a:stretch/>
        </p:blipFill>
        <p:spPr>
          <a:xfrm>
            <a:off x="7527080" y="1417358"/>
            <a:ext cx="3981158" cy="496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2"/>
          <p:cNvSpPr txBox="1"/>
          <p:nvPr>
            <p:ph type="title"/>
          </p:nvPr>
        </p:nvSpPr>
        <p:spPr>
          <a:xfrm>
            <a:off x="838200" y="382775"/>
            <a:ext cx="8463900" cy="81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- 10</a:t>
            </a:r>
            <a:endParaRPr/>
          </a:p>
        </p:txBody>
      </p:sp>
      <p:sp>
        <p:nvSpPr>
          <p:cNvPr id="282" name="Google Shape;282;p12"/>
          <p:cNvSpPr txBox="1"/>
          <p:nvPr>
            <p:ph idx="1" type="body"/>
          </p:nvPr>
        </p:nvSpPr>
        <p:spPr>
          <a:xfrm>
            <a:off x="838200" y="1194875"/>
            <a:ext cx="6945600" cy="50238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15000"/>
              </a:lnSpc>
              <a:spcBef>
                <a:spcPts val="1000"/>
              </a:spcBef>
              <a:spcAft>
                <a:spcPts val="0"/>
              </a:spcAft>
              <a:buClr>
                <a:schemeClr val="dk1"/>
              </a:buClr>
              <a:buSzPts val="1800"/>
              <a:buFont typeface="Montserrat"/>
              <a:buChar char="●"/>
            </a:pPr>
            <a:r>
              <a:rPr b="1" lang="en-US"/>
              <a:t>componentWillReceiveProps(): </a:t>
            </a:r>
            <a:r>
              <a:rPr lang="en-US"/>
              <a:t>Chạy khi component con nhận props từ component cha. Sau khi nhận được props mới từ component cha thì component con có thể set lại state.</a:t>
            </a:r>
            <a:endParaRPr/>
          </a:p>
          <a:p>
            <a:pPr indent="-342900" lvl="0" marL="457200" rtl="0" algn="l">
              <a:lnSpc>
                <a:spcPct val="115000"/>
              </a:lnSpc>
              <a:spcBef>
                <a:spcPts val="1000"/>
              </a:spcBef>
              <a:spcAft>
                <a:spcPts val="0"/>
              </a:spcAft>
              <a:buClr>
                <a:schemeClr val="dk1"/>
              </a:buClr>
              <a:buSzPts val="1800"/>
              <a:buFont typeface="Montserrat"/>
              <a:buChar char="●"/>
            </a:pPr>
            <a:r>
              <a:rPr b="1" lang="en-US"/>
              <a:t>shouldComponentUpdate(): </a:t>
            </a:r>
            <a:r>
              <a:rPr lang="en-US"/>
              <a:t>Hàm này giúp tăng hiệu năng của React lên. Nếu như return false thì các phương thực componentWillUpdate, render, componentDidUpdate sẽ không được chạy nữa(vì mặc định nó return về true để chạy được 3 hàm tiếp theo, nhiều trường hợp mình không cần chạy 3 hàm tiếp theo).</a:t>
            </a:r>
            <a:endParaRPr/>
          </a:p>
          <a:p>
            <a:pPr indent="-342900" lvl="0" marL="457200" rtl="0" algn="l">
              <a:lnSpc>
                <a:spcPct val="115000"/>
              </a:lnSpc>
              <a:spcBef>
                <a:spcPts val="1000"/>
              </a:spcBef>
              <a:spcAft>
                <a:spcPts val="0"/>
              </a:spcAft>
              <a:buClr>
                <a:schemeClr val="dk1"/>
              </a:buClr>
              <a:buSzPts val="1800"/>
              <a:buFont typeface="Montserrat"/>
              <a:buChar char="●"/>
            </a:pPr>
            <a:r>
              <a:rPr b="1" lang="en-US"/>
              <a:t>componentWillUpdate(): </a:t>
            </a:r>
            <a:r>
              <a:rPr lang="en-US"/>
              <a:t>Hàm này cũng giống như hàm componentWillMount() trước khi re-render ra Component. Nhưng hầu hết không tương tác gì nhiều lắm trong hàm này, hàm setState hầu hết sẽ sử dụng trong hàm componentWillReceiveProps</a:t>
            </a:r>
            <a:endParaRPr/>
          </a:p>
          <a:p>
            <a:pPr indent="-342900" lvl="0" marL="457200" rtl="0" algn="l">
              <a:lnSpc>
                <a:spcPct val="115000"/>
              </a:lnSpc>
              <a:spcBef>
                <a:spcPts val="1000"/>
              </a:spcBef>
              <a:spcAft>
                <a:spcPts val="0"/>
              </a:spcAft>
              <a:buClr>
                <a:schemeClr val="dk1"/>
              </a:buClr>
              <a:buSzPts val="1800"/>
              <a:buFont typeface="Montserrat"/>
              <a:buChar char="●"/>
            </a:pPr>
            <a:r>
              <a:rPr b="1" lang="en-US"/>
              <a:t>componentDidUpdate(): </a:t>
            </a:r>
            <a:r>
              <a:rPr lang="en-US"/>
              <a:t>hàm này được gọi đến sau khi đã re-render lại hay React đã cập nhật lại UI, thường dùng để chạy animation</a:t>
            </a:r>
            <a:endParaRPr/>
          </a:p>
        </p:txBody>
      </p:sp>
      <p:pic>
        <p:nvPicPr>
          <p:cNvPr id="283" name="Google Shape;283;p12"/>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84" name="Google Shape;284;p12"/>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85" name="Google Shape;285;p12"/>
          <p:cNvPicPr preferRelativeResize="0"/>
          <p:nvPr/>
        </p:nvPicPr>
        <p:blipFill rotWithShape="1">
          <a:blip r:embed="rId5">
            <a:alphaModFix/>
          </a:blip>
          <a:srcRect b="0" l="0" r="0" t="0"/>
          <a:stretch/>
        </p:blipFill>
        <p:spPr>
          <a:xfrm>
            <a:off x="6096000" y="3429000"/>
            <a:ext cx="0" cy="0"/>
          </a:xfrm>
          <a:prstGeom prst="rect">
            <a:avLst/>
          </a:prstGeom>
          <a:noFill/>
          <a:ln>
            <a:noFill/>
          </a:ln>
        </p:spPr>
      </p:pic>
      <p:pic>
        <p:nvPicPr>
          <p:cNvPr id="286" name="Google Shape;286;p12"/>
          <p:cNvPicPr preferRelativeResize="0"/>
          <p:nvPr/>
        </p:nvPicPr>
        <p:blipFill rotWithShape="1">
          <a:blip r:embed="rId6">
            <a:alphaModFix/>
          </a:blip>
          <a:srcRect b="0" l="0" r="0" t="0"/>
          <a:stretch/>
        </p:blipFill>
        <p:spPr>
          <a:xfrm>
            <a:off x="6096000" y="3429000"/>
            <a:ext cx="0" cy="0"/>
          </a:xfrm>
          <a:prstGeom prst="rect">
            <a:avLst/>
          </a:prstGeom>
          <a:noFill/>
          <a:ln>
            <a:noFill/>
          </a:ln>
        </p:spPr>
      </p:pic>
      <p:pic>
        <p:nvPicPr>
          <p:cNvPr id="287" name="Google Shape;287;p12"/>
          <p:cNvPicPr preferRelativeResize="0"/>
          <p:nvPr/>
        </p:nvPicPr>
        <p:blipFill rotWithShape="1">
          <a:blip r:embed="rId6">
            <a:alphaModFix/>
          </a:blip>
          <a:srcRect b="0" l="0" r="0" t="0"/>
          <a:stretch/>
        </p:blipFill>
        <p:spPr>
          <a:xfrm>
            <a:off x="7896225" y="1375410"/>
            <a:ext cx="3991610" cy="4392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4"/>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- 11</a:t>
            </a:r>
            <a:endParaRPr/>
          </a:p>
        </p:txBody>
      </p:sp>
      <p:sp>
        <p:nvSpPr>
          <p:cNvPr id="293" name="Google Shape;293;p14"/>
          <p:cNvSpPr txBox="1"/>
          <p:nvPr>
            <p:ph idx="1" type="body"/>
          </p:nvPr>
        </p:nvSpPr>
        <p:spPr>
          <a:xfrm>
            <a:off x="838200" y="1599565"/>
            <a:ext cx="10641965" cy="512191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rgbClr val="C00000"/>
              </a:buClr>
              <a:buSzPts val="1800"/>
              <a:buFont typeface="Montserrat"/>
              <a:buChar char="●"/>
            </a:pPr>
            <a:r>
              <a:rPr b="1" lang="en-US" sz="1800"/>
              <a:t>Tương tự khi State thay đổi:</a:t>
            </a:r>
            <a:endParaRPr b="1" sz="1800"/>
          </a:p>
          <a:p>
            <a:pPr indent="-343154" lvl="1" marL="914400" rtl="0" algn="l">
              <a:lnSpc>
                <a:spcPct val="150000"/>
              </a:lnSpc>
              <a:spcBef>
                <a:spcPts val="500"/>
              </a:spcBef>
              <a:spcAft>
                <a:spcPts val="0"/>
              </a:spcAft>
              <a:buClr>
                <a:schemeClr val="dk1"/>
              </a:buClr>
              <a:buSzPts val="1800"/>
              <a:buChar char="o"/>
            </a:pPr>
            <a:r>
              <a:rPr lang="en-US" sz="1800"/>
              <a:t>Cập nhật giá trị cho state</a:t>
            </a:r>
            <a:endParaRPr sz="1800"/>
          </a:p>
          <a:p>
            <a:pPr indent="-343154" lvl="1" marL="914400" rtl="0" algn="l">
              <a:lnSpc>
                <a:spcPct val="150000"/>
              </a:lnSpc>
              <a:spcBef>
                <a:spcPts val="500"/>
              </a:spcBef>
              <a:spcAft>
                <a:spcPts val="0"/>
              </a:spcAft>
              <a:buClr>
                <a:schemeClr val="dk1"/>
              </a:buClr>
              <a:buSzPts val="1800"/>
              <a:buChar char="o"/>
            </a:pPr>
            <a:r>
              <a:rPr lang="en-US" sz="1800"/>
              <a:t>Gọi hàm shouldComponentUpdate()</a:t>
            </a:r>
            <a:endParaRPr sz="1800"/>
          </a:p>
          <a:p>
            <a:pPr indent="-343154" lvl="1" marL="914400" rtl="0" algn="l">
              <a:lnSpc>
                <a:spcPct val="150000"/>
              </a:lnSpc>
              <a:spcBef>
                <a:spcPts val="500"/>
              </a:spcBef>
              <a:spcAft>
                <a:spcPts val="0"/>
              </a:spcAft>
              <a:buClr>
                <a:schemeClr val="dk1"/>
              </a:buClr>
              <a:buSzPts val="1800"/>
              <a:buChar char="o"/>
            </a:pPr>
            <a:r>
              <a:rPr lang="en-US" sz="1800"/>
              <a:t>Gọi hàm componentWillUpdate() – với điều kiện hàm trên return true</a:t>
            </a:r>
            <a:endParaRPr sz="1800"/>
          </a:p>
          <a:p>
            <a:pPr indent="-343154" lvl="1" marL="914400" rtl="0" algn="l">
              <a:lnSpc>
                <a:spcPct val="150000"/>
              </a:lnSpc>
              <a:spcBef>
                <a:spcPts val="500"/>
              </a:spcBef>
              <a:spcAft>
                <a:spcPts val="0"/>
              </a:spcAft>
              <a:buClr>
                <a:schemeClr val="dk1"/>
              </a:buClr>
              <a:buSzPts val="1800"/>
              <a:buChar char="o"/>
            </a:pPr>
            <a:r>
              <a:rPr lang="en-US" sz="1800"/>
              <a:t>Gọi hàm render()</a:t>
            </a:r>
            <a:endParaRPr sz="1800"/>
          </a:p>
          <a:p>
            <a:pPr indent="-343154" lvl="1" marL="914400" rtl="0" algn="l">
              <a:lnSpc>
                <a:spcPct val="150000"/>
              </a:lnSpc>
              <a:spcBef>
                <a:spcPts val="500"/>
              </a:spcBef>
              <a:spcAft>
                <a:spcPts val="0"/>
              </a:spcAft>
              <a:buClr>
                <a:schemeClr val="dk1"/>
              </a:buClr>
              <a:buSzPts val="1800"/>
              <a:buChar char="o"/>
            </a:pPr>
            <a:r>
              <a:rPr lang="en-US" sz="1800"/>
              <a:t>Gọi hàm componentDidUpdate()</a:t>
            </a:r>
            <a:endParaRPr sz="1800"/>
          </a:p>
        </p:txBody>
      </p:sp>
      <p:pic>
        <p:nvPicPr>
          <p:cNvPr id="294" name="Google Shape;294;p14"/>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95" name="Google Shape;295;p14"/>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96" name="Google Shape;296;p14"/>
          <p:cNvPicPr preferRelativeResize="0"/>
          <p:nvPr/>
        </p:nvPicPr>
        <p:blipFill rotWithShape="1">
          <a:blip r:embed="rId5">
            <a:alphaModFix/>
          </a:blip>
          <a:srcRect b="0" l="0" r="0" t="0"/>
          <a:stretch/>
        </p:blipFill>
        <p:spPr>
          <a:xfrm>
            <a:off x="6096000" y="3429000"/>
            <a:ext cx="0" cy="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- 12</a:t>
            </a:r>
            <a:endParaRPr/>
          </a:p>
        </p:txBody>
      </p:sp>
      <p:sp>
        <p:nvSpPr>
          <p:cNvPr id="302" name="Google Shape;302;p15"/>
          <p:cNvSpPr txBox="1"/>
          <p:nvPr>
            <p:ph idx="1" type="body"/>
          </p:nvPr>
        </p:nvSpPr>
        <p:spPr>
          <a:xfrm>
            <a:off x="838200" y="1599565"/>
            <a:ext cx="10641965" cy="512191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Montserrat"/>
              <a:buChar char="●"/>
            </a:pPr>
            <a:r>
              <a:rPr b="1" lang="en-US" sz="1800"/>
              <a:t>Giai đoạn Unmount</a:t>
            </a:r>
            <a:endParaRPr sz="1800"/>
          </a:p>
          <a:p>
            <a:pPr indent="-355854" lvl="1" marL="914400" rtl="0" algn="l">
              <a:lnSpc>
                <a:spcPct val="150000"/>
              </a:lnSpc>
              <a:spcBef>
                <a:spcPts val="500"/>
              </a:spcBef>
              <a:spcAft>
                <a:spcPts val="0"/>
              </a:spcAft>
              <a:buClr>
                <a:schemeClr val="dk1"/>
              </a:buClr>
              <a:buSzPts val="2000"/>
              <a:buChar char="○"/>
            </a:pPr>
            <a:r>
              <a:rPr lang="en-US" sz="1800"/>
              <a:t>Quá trình unmounting xảy ra khi component bị xóa khỏi DOM, hay nói một cách khác là hàm componentWillUnmount sẽ được gọi khi render ra không có component nào hoặc người dùng chuyển hướng trang web.</a:t>
            </a:r>
            <a:endParaRPr sz="1800"/>
          </a:p>
          <a:p>
            <a:pPr indent="-355854" lvl="1" marL="914400" rtl="0" algn="l">
              <a:lnSpc>
                <a:spcPct val="150000"/>
              </a:lnSpc>
              <a:spcBef>
                <a:spcPts val="500"/>
              </a:spcBef>
              <a:spcAft>
                <a:spcPts val="0"/>
              </a:spcAft>
              <a:buClr>
                <a:schemeClr val="dk1"/>
              </a:buClr>
              <a:buSzPts val="2000"/>
              <a:buChar char="○"/>
            </a:pPr>
            <a:r>
              <a:rPr lang="en-US" sz="1800"/>
              <a:t>Không nên gọi setState() ở hàm này bởi vì component sẽ không bao giờ re-render. Một khi component đã bị xóa khỏi DOM thì sẽ không được render lại lần nào nữa. Hàm này thường dùng để clear các thao tác không cần thiết như xử lý ngưng bộ hẹn giờ, ngắt kết nối mạng, hoặc xóa các subscriptions được tạo trước đó.</a:t>
            </a:r>
            <a:endParaRPr sz="1800"/>
          </a:p>
        </p:txBody>
      </p:sp>
      <p:pic>
        <p:nvPicPr>
          <p:cNvPr id="303" name="Google Shape;303;p15"/>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304" name="Google Shape;304;p15"/>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305" name="Google Shape;305;p15"/>
          <p:cNvPicPr preferRelativeResize="0"/>
          <p:nvPr/>
        </p:nvPicPr>
        <p:blipFill rotWithShape="1">
          <a:blip r:embed="rId5">
            <a:alphaModFix/>
          </a:blip>
          <a:srcRect b="0" l="0" r="0" t="0"/>
          <a:stretch/>
        </p:blipFill>
        <p:spPr>
          <a:xfrm>
            <a:off x="6096000" y="3429000"/>
            <a:ext cx="0" cy="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c5efa3b112_0_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- 13</a:t>
            </a:r>
            <a:endParaRPr/>
          </a:p>
        </p:txBody>
      </p:sp>
      <p:pic>
        <p:nvPicPr>
          <p:cNvPr id="311" name="Google Shape;311;g1c5efa3b112_0_0"/>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312" name="Google Shape;312;g1c5efa3b112_0_0"/>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313" name="Google Shape;313;g1c5efa3b112_0_0"/>
          <p:cNvPicPr preferRelativeResize="0"/>
          <p:nvPr/>
        </p:nvPicPr>
        <p:blipFill rotWithShape="1">
          <a:blip r:embed="rId5">
            <a:alphaModFix/>
          </a:blip>
          <a:srcRect b="0" l="0" r="0" t="0"/>
          <a:stretch/>
        </p:blipFill>
        <p:spPr>
          <a:xfrm>
            <a:off x="6096000" y="3429000"/>
            <a:ext cx="0" cy="0"/>
          </a:xfrm>
          <a:prstGeom prst="rect">
            <a:avLst/>
          </a:prstGeom>
          <a:noFill/>
          <a:ln>
            <a:noFill/>
          </a:ln>
        </p:spPr>
      </p:pic>
      <p:sp>
        <p:nvSpPr>
          <p:cNvPr id="314" name="Google Shape;314;g1c5efa3b112_0_0"/>
          <p:cNvSpPr/>
          <p:nvPr/>
        </p:nvSpPr>
        <p:spPr>
          <a:xfrm>
            <a:off x="6672613" y="3277963"/>
            <a:ext cx="1028700" cy="30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5" name="Google Shape;315;g1c5efa3b112_0_0"/>
          <p:cNvPicPr preferRelativeResize="0"/>
          <p:nvPr/>
        </p:nvPicPr>
        <p:blipFill>
          <a:blip r:embed="rId6">
            <a:alphaModFix/>
          </a:blip>
          <a:stretch>
            <a:fillRect/>
          </a:stretch>
        </p:blipFill>
        <p:spPr>
          <a:xfrm>
            <a:off x="1209350" y="1665145"/>
            <a:ext cx="4752975" cy="4105275"/>
          </a:xfrm>
          <a:prstGeom prst="rect">
            <a:avLst/>
          </a:prstGeom>
          <a:noFill/>
          <a:ln>
            <a:noFill/>
          </a:ln>
        </p:spPr>
      </p:pic>
      <p:pic>
        <p:nvPicPr>
          <p:cNvPr id="316" name="Google Shape;316;g1c5efa3b112_0_0"/>
          <p:cNvPicPr preferRelativeResize="0"/>
          <p:nvPr/>
        </p:nvPicPr>
        <p:blipFill>
          <a:blip r:embed="rId7">
            <a:alphaModFix/>
          </a:blip>
          <a:stretch>
            <a:fillRect/>
          </a:stretch>
        </p:blipFill>
        <p:spPr>
          <a:xfrm>
            <a:off x="8277925" y="2830539"/>
            <a:ext cx="2957125" cy="119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c5e359c22d_0_0"/>
          <p:cNvSpPr txBox="1"/>
          <p:nvPr>
            <p:ph type="title"/>
          </p:nvPr>
        </p:nvSpPr>
        <p:spPr>
          <a:xfrm>
            <a:off x="838200" y="397275"/>
            <a:ext cx="84636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- 14</a:t>
            </a:r>
            <a:endParaRPr/>
          </a:p>
        </p:txBody>
      </p:sp>
      <p:pic>
        <p:nvPicPr>
          <p:cNvPr id="322" name="Google Shape;322;g1c5e359c22d_0_0"/>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323" name="Google Shape;323;g1c5e359c22d_0_0"/>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324" name="Google Shape;324;g1c5e359c22d_0_0"/>
          <p:cNvPicPr preferRelativeResize="0"/>
          <p:nvPr/>
        </p:nvPicPr>
        <p:blipFill rotWithShape="1">
          <a:blip r:embed="rId5">
            <a:alphaModFix/>
          </a:blip>
          <a:srcRect b="0" l="0" r="0" t="0"/>
          <a:stretch/>
        </p:blipFill>
        <p:spPr>
          <a:xfrm>
            <a:off x="6096000" y="3429000"/>
            <a:ext cx="0" cy="0"/>
          </a:xfrm>
          <a:prstGeom prst="rect">
            <a:avLst/>
          </a:prstGeom>
          <a:noFill/>
          <a:ln>
            <a:noFill/>
          </a:ln>
        </p:spPr>
      </p:pic>
      <p:pic>
        <p:nvPicPr>
          <p:cNvPr id="325" name="Google Shape;325;g1c5e359c22d_0_0"/>
          <p:cNvPicPr preferRelativeResize="0"/>
          <p:nvPr/>
        </p:nvPicPr>
        <p:blipFill>
          <a:blip r:embed="rId6">
            <a:alphaModFix/>
          </a:blip>
          <a:stretch>
            <a:fillRect/>
          </a:stretch>
        </p:blipFill>
        <p:spPr>
          <a:xfrm>
            <a:off x="5125550" y="887875"/>
            <a:ext cx="5998049" cy="5556749"/>
          </a:xfrm>
          <a:prstGeom prst="rect">
            <a:avLst/>
          </a:prstGeom>
          <a:noFill/>
          <a:ln>
            <a:noFill/>
          </a:ln>
        </p:spPr>
      </p:pic>
      <p:sp>
        <p:nvSpPr>
          <p:cNvPr id="326" name="Google Shape;326;g1c5e359c22d_0_0"/>
          <p:cNvSpPr/>
          <p:nvPr/>
        </p:nvSpPr>
        <p:spPr>
          <a:xfrm>
            <a:off x="1622050" y="3211500"/>
            <a:ext cx="13920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ontserrat"/>
                <a:ea typeface="Montserrat"/>
                <a:cs typeface="Montserrat"/>
                <a:sym typeface="Montserrat"/>
              </a:rPr>
              <a:t>Tổng kết</a:t>
            </a:r>
            <a:endParaRPr sz="1800">
              <a:latin typeface="Montserrat"/>
              <a:ea typeface="Montserrat"/>
              <a:cs typeface="Montserrat"/>
              <a:sym typeface="Montserrat"/>
            </a:endParaRPr>
          </a:p>
        </p:txBody>
      </p:sp>
      <p:sp>
        <p:nvSpPr>
          <p:cNvPr id="327" name="Google Shape;327;g1c5e359c22d_0_0"/>
          <p:cNvSpPr/>
          <p:nvPr/>
        </p:nvSpPr>
        <p:spPr>
          <a:xfrm>
            <a:off x="3468150" y="3298500"/>
            <a:ext cx="1203300" cy="26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2. Xử lý form trong react - 1</a:t>
            </a:r>
            <a:endParaRPr/>
          </a:p>
        </p:txBody>
      </p:sp>
      <p:sp>
        <p:nvSpPr>
          <p:cNvPr id="333" name="Google Shape;333;p16"/>
          <p:cNvSpPr txBox="1"/>
          <p:nvPr>
            <p:ph idx="1" type="body"/>
          </p:nvPr>
        </p:nvSpPr>
        <p:spPr>
          <a:xfrm>
            <a:off x="838200" y="1454734"/>
            <a:ext cx="10641965" cy="5266742"/>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Controlled component</a:t>
            </a:r>
            <a:endParaRPr sz="1800"/>
          </a:p>
          <a:p>
            <a:pPr indent="-342900" lvl="1" marL="914400" rtl="0" algn="l">
              <a:lnSpc>
                <a:spcPct val="150000"/>
              </a:lnSpc>
              <a:spcBef>
                <a:spcPts val="500"/>
              </a:spcBef>
              <a:spcAft>
                <a:spcPts val="0"/>
              </a:spcAft>
              <a:buClr>
                <a:schemeClr val="dk1"/>
              </a:buClr>
              <a:buSzPts val="1800"/>
              <a:buChar char="○"/>
            </a:pPr>
            <a:r>
              <a:rPr lang="en-US" sz="1800"/>
              <a:t>Kỹ thuật viết các thành phần form bên trong file javascript giúp xử lý dữ liệu dễ dàng hơn</a:t>
            </a:r>
            <a:endParaRPr sz="1800"/>
          </a:p>
          <a:p>
            <a:pPr indent="-343154" lvl="1" marL="914400" rtl="0" algn="l">
              <a:lnSpc>
                <a:spcPct val="150000"/>
              </a:lnSpc>
              <a:spcBef>
                <a:spcPts val="500"/>
              </a:spcBef>
              <a:spcAft>
                <a:spcPts val="0"/>
              </a:spcAft>
              <a:buClr>
                <a:schemeClr val="dk1"/>
              </a:buClr>
              <a:buSzPts val="1800"/>
              <a:buChar char="○"/>
            </a:pPr>
            <a:r>
              <a:rPr lang="en-US" sz="1800"/>
              <a:t>Giá trị các thành phần form được lưu trong state của component</a:t>
            </a:r>
            <a:endParaRPr sz="1800"/>
          </a:p>
          <a:p>
            <a:pPr indent="-343154" lvl="1" marL="914400" rtl="0" algn="l">
              <a:lnSpc>
                <a:spcPct val="150000"/>
              </a:lnSpc>
              <a:spcBef>
                <a:spcPts val="500"/>
              </a:spcBef>
              <a:spcAft>
                <a:spcPts val="0"/>
              </a:spcAft>
              <a:buClr>
                <a:schemeClr val="dk1"/>
              </a:buClr>
              <a:buSzPts val="1800"/>
              <a:buChar char="○"/>
            </a:pPr>
            <a:r>
              <a:rPr lang="en-US" sz="1800"/>
              <a:t>Giá trị các thành phần khi thay đổi sẽ được cập nhật thông qua hàm setState</a:t>
            </a:r>
            <a:endParaRPr sz="1800"/>
          </a:p>
          <a:p>
            <a:pPr indent="-343154" lvl="1" marL="914400" rtl="0" algn="l">
              <a:lnSpc>
                <a:spcPct val="150000"/>
              </a:lnSpc>
              <a:spcBef>
                <a:spcPts val="500"/>
              </a:spcBef>
              <a:spcAft>
                <a:spcPts val="0"/>
              </a:spcAft>
              <a:buClr>
                <a:schemeClr val="dk1"/>
              </a:buClr>
              <a:buSzPts val="1800"/>
              <a:buChar char="○"/>
            </a:pPr>
            <a:r>
              <a:rPr lang="en-US" sz="1800"/>
              <a:t>Dữ liệu trong form được quản lý hoàn toàn bởi component</a:t>
            </a:r>
            <a:endParaRPr sz="1800"/>
          </a:p>
          <a:p>
            <a:pPr indent="-342900" lvl="0" marL="457200" rtl="0" algn="l">
              <a:lnSpc>
                <a:spcPct val="150000"/>
              </a:lnSpc>
              <a:spcBef>
                <a:spcPts val="1000"/>
              </a:spcBef>
              <a:spcAft>
                <a:spcPts val="0"/>
              </a:spcAft>
              <a:buClr>
                <a:schemeClr val="dk1"/>
              </a:buClr>
              <a:buSzPts val="1800"/>
              <a:buFont typeface="Montserrat"/>
              <a:buChar char="●"/>
            </a:pPr>
            <a:r>
              <a:rPr b="1" lang="en-US" sz="1800"/>
              <a:t>Uncontrolled component</a:t>
            </a:r>
            <a:endParaRPr sz="1800"/>
          </a:p>
          <a:p>
            <a:pPr indent="-343154" lvl="1" marL="914400" rtl="0" algn="l">
              <a:lnSpc>
                <a:spcPct val="150000"/>
              </a:lnSpc>
              <a:spcBef>
                <a:spcPts val="500"/>
              </a:spcBef>
              <a:spcAft>
                <a:spcPts val="0"/>
              </a:spcAft>
              <a:buClr>
                <a:schemeClr val="dk1"/>
              </a:buClr>
              <a:buSzPts val="1800"/>
              <a:buChar char="○"/>
            </a:pPr>
            <a:r>
              <a:rPr lang="en-US" sz="1800"/>
              <a:t>Dữ liệu trong form được quản lý bởi DOM</a:t>
            </a:r>
            <a:endParaRPr sz="1800"/>
          </a:p>
          <a:p>
            <a:pPr indent="-343154" lvl="1" marL="914400" rtl="0" algn="l">
              <a:lnSpc>
                <a:spcPct val="150000"/>
              </a:lnSpc>
              <a:spcBef>
                <a:spcPts val="500"/>
              </a:spcBef>
              <a:spcAft>
                <a:spcPts val="0"/>
              </a:spcAft>
              <a:buClr>
                <a:schemeClr val="dk1"/>
              </a:buClr>
              <a:buSzPts val="1800"/>
              <a:buChar char="○"/>
            </a:pPr>
            <a:r>
              <a:rPr lang="en-US" sz="1800"/>
              <a:t>Sử dụng ref để lấy dữ liệu từ DOM</a:t>
            </a:r>
            <a:endParaRPr sz="1800"/>
          </a:p>
        </p:txBody>
      </p:sp>
      <p:pic>
        <p:nvPicPr>
          <p:cNvPr id="334" name="Google Shape;334;p16"/>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335" name="Google Shape;335;p16"/>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336" name="Google Shape;336;p16"/>
          <p:cNvPicPr preferRelativeResize="0"/>
          <p:nvPr/>
        </p:nvPicPr>
        <p:blipFill rotWithShape="1">
          <a:blip r:embed="rId5">
            <a:alphaModFix/>
          </a:blip>
          <a:srcRect b="0" l="0" r="0" t="0"/>
          <a:stretch/>
        </p:blipFill>
        <p:spPr>
          <a:xfrm>
            <a:off x="6096000" y="3429000"/>
            <a:ext cx="0" cy="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7"/>
          <p:cNvSpPr txBox="1"/>
          <p:nvPr>
            <p:ph type="title"/>
          </p:nvPr>
        </p:nvSpPr>
        <p:spPr>
          <a:xfrm>
            <a:off x="838200" y="382775"/>
            <a:ext cx="8463900" cy="67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2. Xử lý form trong react - 2</a:t>
            </a:r>
            <a:endParaRPr/>
          </a:p>
        </p:txBody>
      </p:sp>
      <p:sp>
        <p:nvSpPr>
          <p:cNvPr id="342" name="Google Shape;342;p17"/>
          <p:cNvSpPr txBox="1"/>
          <p:nvPr>
            <p:ph idx="1" type="body"/>
          </p:nvPr>
        </p:nvSpPr>
        <p:spPr>
          <a:xfrm>
            <a:off x="727850" y="1052975"/>
            <a:ext cx="5872500" cy="56685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Controlled Component</a:t>
            </a:r>
            <a:endParaRPr b="1" sz="1800"/>
          </a:p>
          <a:p>
            <a:pPr indent="-343154" lvl="1" marL="914400" rtl="0" algn="l">
              <a:lnSpc>
                <a:spcPct val="150000"/>
              </a:lnSpc>
              <a:spcBef>
                <a:spcPts val="500"/>
              </a:spcBef>
              <a:spcAft>
                <a:spcPts val="0"/>
              </a:spcAft>
              <a:buClr>
                <a:schemeClr val="dk1"/>
              </a:buClr>
              <a:buSzPts val="1800"/>
              <a:buChar char="○"/>
            </a:pPr>
            <a:r>
              <a:rPr lang="en-US" sz="1800"/>
              <a:t>this.state = {}: Khai báo state</a:t>
            </a:r>
            <a:endParaRPr sz="1800"/>
          </a:p>
          <a:p>
            <a:pPr indent="-343154" lvl="1" marL="914400" rtl="0" algn="l">
              <a:lnSpc>
                <a:spcPct val="150000"/>
              </a:lnSpc>
              <a:spcBef>
                <a:spcPts val="500"/>
              </a:spcBef>
              <a:spcAft>
                <a:spcPts val="0"/>
              </a:spcAft>
              <a:buClr>
                <a:schemeClr val="dk1"/>
              </a:buClr>
              <a:buSzPts val="1800"/>
              <a:buChar char="○"/>
            </a:pPr>
            <a:r>
              <a:rPr lang="en-US" sz="1800"/>
              <a:t>this.setState: Cập nhật state cho ô input khi bắt sự kiện onChange</a:t>
            </a:r>
            <a:endParaRPr sz="1800"/>
          </a:p>
          <a:p>
            <a:pPr indent="-343154" lvl="1" marL="914400" rtl="0" algn="l">
              <a:lnSpc>
                <a:spcPct val="150000"/>
              </a:lnSpc>
              <a:spcBef>
                <a:spcPts val="500"/>
              </a:spcBef>
              <a:spcAft>
                <a:spcPts val="0"/>
              </a:spcAft>
              <a:buClr>
                <a:schemeClr val="dk1"/>
              </a:buClr>
              <a:buSzPts val="1800"/>
              <a:buChar char="○"/>
            </a:pPr>
            <a:r>
              <a:rPr lang="en-US" sz="1800"/>
              <a:t>event.target.value: Lấy giá trị thành phần form</a:t>
            </a:r>
            <a:endParaRPr sz="1800"/>
          </a:p>
        </p:txBody>
      </p:sp>
      <p:pic>
        <p:nvPicPr>
          <p:cNvPr id="343" name="Google Shape;343;p17"/>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344" name="Google Shape;344;p17"/>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345" name="Google Shape;345;p17"/>
          <p:cNvPicPr preferRelativeResize="0"/>
          <p:nvPr/>
        </p:nvPicPr>
        <p:blipFill rotWithShape="1">
          <a:blip r:embed="rId5">
            <a:alphaModFix/>
          </a:blip>
          <a:srcRect b="0" l="0" r="0" t="0"/>
          <a:stretch/>
        </p:blipFill>
        <p:spPr>
          <a:xfrm>
            <a:off x="6096000" y="3429000"/>
            <a:ext cx="0" cy="0"/>
          </a:xfrm>
          <a:prstGeom prst="rect">
            <a:avLst/>
          </a:prstGeom>
          <a:noFill/>
          <a:ln>
            <a:noFill/>
          </a:ln>
        </p:spPr>
      </p:pic>
      <p:pic>
        <p:nvPicPr>
          <p:cNvPr id="346" name="Google Shape;346;p17"/>
          <p:cNvPicPr preferRelativeResize="0"/>
          <p:nvPr/>
        </p:nvPicPr>
        <p:blipFill>
          <a:blip r:embed="rId6">
            <a:alphaModFix/>
          </a:blip>
          <a:stretch>
            <a:fillRect/>
          </a:stretch>
        </p:blipFill>
        <p:spPr>
          <a:xfrm>
            <a:off x="6600350" y="1052975"/>
            <a:ext cx="5286850" cy="52573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2. Xử lý form trong react - 3</a:t>
            </a:r>
            <a:endParaRPr/>
          </a:p>
        </p:txBody>
      </p:sp>
      <p:pic>
        <p:nvPicPr>
          <p:cNvPr id="352" name="Google Shape;352;p18"/>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353" name="Google Shape;353;p18"/>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354" name="Google Shape;354;p18"/>
          <p:cNvPicPr preferRelativeResize="0"/>
          <p:nvPr/>
        </p:nvPicPr>
        <p:blipFill rotWithShape="1">
          <a:blip r:embed="rId5">
            <a:alphaModFix/>
          </a:blip>
          <a:srcRect b="0" l="0" r="0" t="0"/>
          <a:stretch/>
        </p:blipFill>
        <p:spPr>
          <a:xfrm>
            <a:off x="6096000" y="3429000"/>
            <a:ext cx="0" cy="0"/>
          </a:xfrm>
          <a:prstGeom prst="rect">
            <a:avLst/>
          </a:prstGeom>
          <a:noFill/>
          <a:ln>
            <a:noFill/>
          </a:ln>
        </p:spPr>
      </p:pic>
      <p:pic>
        <p:nvPicPr>
          <p:cNvPr id="355" name="Google Shape;355;p18"/>
          <p:cNvPicPr preferRelativeResize="0"/>
          <p:nvPr/>
        </p:nvPicPr>
        <p:blipFill>
          <a:blip r:embed="rId6">
            <a:alphaModFix/>
          </a:blip>
          <a:stretch>
            <a:fillRect/>
          </a:stretch>
        </p:blipFill>
        <p:spPr>
          <a:xfrm>
            <a:off x="674350" y="1467925"/>
            <a:ext cx="4555575" cy="3922141"/>
          </a:xfrm>
          <a:prstGeom prst="rect">
            <a:avLst/>
          </a:prstGeom>
          <a:noFill/>
          <a:ln>
            <a:noFill/>
          </a:ln>
        </p:spPr>
      </p:pic>
      <p:pic>
        <p:nvPicPr>
          <p:cNvPr id="356" name="Google Shape;356;p18"/>
          <p:cNvPicPr preferRelativeResize="0"/>
          <p:nvPr/>
        </p:nvPicPr>
        <p:blipFill>
          <a:blip r:embed="rId7">
            <a:alphaModFix/>
          </a:blip>
          <a:stretch>
            <a:fillRect/>
          </a:stretch>
        </p:blipFill>
        <p:spPr>
          <a:xfrm>
            <a:off x="5229925" y="1454725"/>
            <a:ext cx="6417675" cy="2536825"/>
          </a:xfrm>
          <a:prstGeom prst="rect">
            <a:avLst/>
          </a:prstGeom>
          <a:noFill/>
          <a:ln>
            <a:noFill/>
          </a:ln>
        </p:spPr>
      </p:pic>
      <p:pic>
        <p:nvPicPr>
          <p:cNvPr id="357" name="Google Shape;357;p18"/>
          <p:cNvPicPr preferRelativeResize="0"/>
          <p:nvPr/>
        </p:nvPicPr>
        <p:blipFill>
          <a:blip r:embed="rId8">
            <a:alphaModFix/>
          </a:blip>
          <a:stretch>
            <a:fillRect/>
          </a:stretch>
        </p:blipFill>
        <p:spPr>
          <a:xfrm>
            <a:off x="5302425" y="4261375"/>
            <a:ext cx="6417675" cy="18132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Lifecycle trong ReactJS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Xử lý form trong ReactJS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Render có điều kiện</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Tài liệu tham khảo</a:t>
            </a:r>
            <a:endParaRPr sz="2400">
              <a:solidFill>
                <a:srgbClr val="333333"/>
              </a:solidFill>
            </a:endParaRPr>
          </a:p>
        </p:txBody>
      </p:sp>
      <p:sp>
        <p:nvSpPr>
          <p:cNvPr id="191" name="Google Shape;191;p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92" name="Google Shape;192;p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3"/>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3. Render có điều kiện</a:t>
            </a:r>
            <a:endParaRPr/>
          </a:p>
        </p:txBody>
      </p:sp>
      <p:sp>
        <p:nvSpPr>
          <p:cNvPr id="363" name="Google Shape;363;p23"/>
          <p:cNvSpPr txBox="1"/>
          <p:nvPr>
            <p:ph idx="1" type="body"/>
          </p:nvPr>
        </p:nvSpPr>
        <p:spPr>
          <a:xfrm>
            <a:off x="838200" y="1454725"/>
            <a:ext cx="5152800" cy="4626000"/>
          </a:xfrm>
          <a:prstGeom prst="rect">
            <a:avLst/>
          </a:prstGeom>
          <a:noFill/>
          <a:ln>
            <a:noFill/>
          </a:ln>
        </p:spPr>
        <p:txBody>
          <a:bodyPr anchorCtr="0" anchor="t" bIns="45700" lIns="91425" spcFirstLastPara="1" rIns="91425" wrap="square" tIns="45700">
            <a:noAutofit/>
          </a:bodyPr>
          <a:lstStyle/>
          <a:p>
            <a:pPr indent="-349250" lvl="0" marL="457200" rtl="0" algn="l">
              <a:lnSpc>
                <a:spcPct val="150000"/>
              </a:lnSpc>
              <a:spcBef>
                <a:spcPts val="1000"/>
              </a:spcBef>
              <a:spcAft>
                <a:spcPts val="0"/>
              </a:spcAft>
              <a:buClr>
                <a:srgbClr val="C00000"/>
              </a:buClr>
              <a:buSzPts val="1900"/>
              <a:buFont typeface="Montserrat"/>
              <a:buChar char="●"/>
            </a:pPr>
            <a:r>
              <a:rPr b="1" lang="en-US" sz="1700"/>
              <a:t> Render có điều kiện</a:t>
            </a:r>
            <a:endParaRPr b="1" sz="1700"/>
          </a:p>
          <a:p>
            <a:pPr indent="-374396" lvl="1" marL="742950" rtl="0" algn="l">
              <a:lnSpc>
                <a:spcPct val="150000"/>
              </a:lnSpc>
              <a:spcBef>
                <a:spcPts val="0"/>
              </a:spcBef>
              <a:spcAft>
                <a:spcPts val="0"/>
              </a:spcAft>
              <a:buSzPts val="1396"/>
              <a:buChar char="o"/>
            </a:pPr>
            <a:r>
              <a:rPr lang="en-US" sz="1700"/>
              <a:t>Trong ReactJS có thể tạo các component riêng biệt chứa đựng các hành vi mà bạn cần</a:t>
            </a:r>
            <a:endParaRPr sz="1700"/>
          </a:p>
          <a:p>
            <a:pPr indent="-374396" lvl="1" marL="742950" rtl="0" algn="l">
              <a:lnSpc>
                <a:spcPct val="150000"/>
              </a:lnSpc>
              <a:spcBef>
                <a:spcPts val="500"/>
              </a:spcBef>
              <a:spcAft>
                <a:spcPts val="0"/>
              </a:spcAft>
              <a:buSzPts val="1396"/>
              <a:buChar char="o"/>
            </a:pPr>
            <a:r>
              <a:rPr lang="en-US" sz="1700"/>
              <a:t>Dựa vào state hiện tại, chỉ định việc các component đó có xuất hiện hay không</a:t>
            </a:r>
            <a:endParaRPr sz="1700"/>
          </a:p>
          <a:p>
            <a:pPr indent="-431546" lvl="1" marL="800100" rtl="0" algn="l">
              <a:lnSpc>
                <a:spcPct val="150000"/>
              </a:lnSpc>
              <a:spcBef>
                <a:spcPts val="500"/>
              </a:spcBef>
              <a:spcAft>
                <a:spcPts val="0"/>
              </a:spcAft>
              <a:buSzPts val="1396"/>
              <a:buChar char="o"/>
            </a:pPr>
            <a:r>
              <a:rPr lang="en-US" sz="1700"/>
              <a:t>Render có điều kiện hoạt động tương tự như câu lệnh if hay conditional operator trong javascript</a:t>
            </a:r>
            <a:endParaRPr sz="1700"/>
          </a:p>
        </p:txBody>
      </p:sp>
      <p:pic>
        <p:nvPicPr>
          <p:cNvPr id="364" name="Google Shape;364;p23"/>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365" name="Google Shape;365;p23"/>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366" name="Google Shape;366;p23"/>
          <p:cNvPicPr preferRelativeResize="0"/>
          <p:nvPr/>
        </p:nvPicPr>
        <p:blipFill rotWithShape="1">
          <a:blip r:embed="rId5">
            <a:alphaModFix/>
          </a:blip>
          <a:srcRect b="0" l="0" r="0" t="0"/>
          <a:stretch/>
        </p:blipFill>
        <p:spPr>
          <a:xfrm>
            <a:off x="6096000" y="3429000"/>
            <a:ext cx="0" cy="0"/>
          </a:xfrm>
          <a:prstGeom prst="rect">
            <a:avLst/>
          </a:prstGeom>
          <a:noFill/>
          <a:ln>
            <a:noFill/>
          </a:ln>
        </p:spPr>
      </p:pic>
      <p:pic>
        <p:nvPicPr>
          <p:cNvPr id="367" name="Google Shape;367;p23"/>
          <p:cNvPicPr preferRelativeResize="0"/>
          <p:nvPr/>
        </p:nvPicPr>
        <p:blipFill>
          <a:blip r:embed="rId6">
            <a:alphaModFix/>
          </a:blip>
          <a:stretch>
            <a:fillRect/>
          </a:stretch>
        </p:blipFill>
        <p:spPr>
          <a:xfrm>
            <a:off x="5903975" y="1012350"/>
            <a:ext cx="5988049" cy="49833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66ea24458c_0_20"/>
          <p:cNvSpPr txBox="1"/>
          <p:nvPr>
            <p:ph type="title"/>
          </p:nvPr>
        </p:nvSpPr>
        <p:spPr>
          <a:xfrm>
            <a:off x="838200" y="509149"/>
            <a:ext cx="8463600" cy="700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4. Tài liệu tham khảo</a:t>
            </a:r>
            <a:endParaRPr/>
          </a:p>
        </p:txBody>
      </p:sp>
      <p:sp>
        <p:nvSpPr>
          <p:cNvPr id="374" name="Google Shape;374;g266ea24458c_0_20"/>
          <p:cNvSpPr txBox="1"/>
          <p:nvPr>
            <p:ph idx="1" type="body"/>
          </p:nvPr>
        </p:nvSpPr>
        <p:spPr>
          <a:xfrm>
            <a:off x="838200" y="1412200"/>
            <a:ext cx="10641600" cy="44946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AutoNum type="arabicPeriod"/>
            </a:pPr>
            <a:r>
              <a:rPr lang="en-US" sz="1800" u="sng">
                <a:solidFill>
                  <a:schemeClr val="hlink"/>
                </a:solidFill>
                <a:hlinkClick r:id="rId3"/>
              </a:rPr>
              <a:t>https://legacy.reactjs.org/docs/state-and-lifecycle.html</a:t>
            </a:r>
            <a:endParaRPr sz="1800"/>
          </a:p>
          <a:p>
            <a:pPr indent="-342900" lvl="0" marL="457200" rtl="0" algn="l">
              <a:lnSpc>
                <a:spcPct val="150000"/>
              </a:lnSpc>
              <a:spcBef>
                <a:spcPts val="0"/>
              </a:spcBef>
              <a:spcAft>
                <a:spcPts val="0"/>
              </a:spcAft>
              <a:buClr>
                <a:schemeClr val="dk1"/>
              </a:buClr>
              <a:buSzPts val="1800"/>
              <a:buFont typeface="Montserrat"/>
              <a:buAutoNum type="arabicPeriod"/>
            </a:pPr>
            <a:r>
              <a:rPr lang="en-US" sz="1800" u="sng">
                <a:solidFill>
                  <a:schemeClr val="hlink"/>
                </a:solidFill>
                <a:hlinkClick r:id="rId4"/>
              </a:rPr>
              <a:t>https://legacy.reactjs.org/docs/forms.html</a:t>
            </a:r>
            <a:r>
              <a:rPr lang="en-US" sz="1800"/>
              <a:t> </a:t>
            </a:r>
            <a:endParaRPr sz="1800"/>
          </a:p>
          <a:p>
            <a:pPr indent="-342900" lvl="0" marL="457200" rtl="0" algn="l">
              <a:lnSpc>
                <a:spcPct val="150000"/>
              </a:lnSpc>
              <a:spcBef>
                <a:spcPts val="0"/>
              </a:spcBef>
              <a:spcAft>
                <a:spcPts val="0"/>
              </a:spcAft>
              <a:buClr>
                <a:schemeClr val="dk1"/>
              </a:buClr>
              <a:buSzPts val="1800"/>
              <a:buFont typeface="Montserrat"/>
              <a:buAutoNum type="arabicPeriod"/>
            </a:pPr>
            <a:r>
              <a:rPr lang="en-US" sz="1800" u="sng">
                <a:solidFill>
                  <a:schemeClr val="hlink"/>
                </a:solidFill>
                <a:hlinkClick r:id="rId5"/>
              </a:rPr>
              <a:t>https://legacy.reactjs.org/docs/rendering-elements.html</a:t>
            </a:r>
            <a:r>
              <a:rPr lang="en-US" sz="1800"/>
              <a:t>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80" name="Google Shape;380;p2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81" name="Google Shape;381;p2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a:t>
            </a:r>
            <a:r>
              <a:rPr lang="en-US" sz="2400">
                <a:solidFill>
                  <a:srgbClr val="333333"/>
                </a:solidFill>
              </a:rPr>
              <a:t>Lifecycle trong ReactJS</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Xử lý form trong ReactJS</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xử lý Render Component có điều kiện</a:t>
            </a:r>
            <a:endParaRPr sz="2400">
              <a:solidFill>
                <a:srgbClr val="33333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6"/>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87" name="Google Shape;387;p26"/>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- 1</a:t>
            </a:r>
            <a:endParaRPr/>
          </a:p>
        </p:txBody>
      </p:sp>
      <p:sp>
        <p:nvSpPr>
          <p:cNvPr id="198" name="Google Shape;198;p3"/>
          <p:cNvSpPr txBox="1"/>
          <p:nvPr>
            <p:ph idx="1" type="body"/>
          </p:nvPr>
        </p:nvSpPr>
        <p:spPr>
          <a:xfrm>
            <a:off x="838200" y="1454733"/>
            <a:ext cx="10641676" cy="4894122"/>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Trong ReactJS,  Component sẽ hoạt động theo một chu kì, nhờ đó chúng ta có thể theo dõi và thao tác, xử lý dữ liệu trên các chu kì đó.</a:t>
            </a:r>
            <a:endParaRPr sz="1800"/>
          </a:p>
          <a:p>
            <a:pPr indent="-342900" lvl="0" marL="457200" rtl="0" algn="l">
              <a:lnSpc>
                <a:spcPct val="150000"/>
              </a:lnSpc>
              <a:spcBef>
                <a:spcPts val="1000"/>
              </a:spcBef>
              <a:spcAft>
                <a:spcPts val="0"/>
              </a:spcAft>
              <a:buClr>
                <a:schemeClr val="dk1"/>
              </a:buClr>
              <a:buSzPts val="1800"/>
              <a:buFont typeface="Montserrat"/>
              <a:buChar char="●"/>
            </a:pPr>
            <a:r>
              <a:rPr lang="en-US" sz="1800"/>
              <a:t>Cụ thể các chu kì sẽ là :</a:t>
            </a:r>
            <a:endParaRPr sz="1800"/>
          </a:p>
          <a:p>
            <a:pPr indent="-343154" lvl="1" marL="914400" rtl="0" algn="l">
              <a:lnSpc>
                <a:spcPct val="150000"/>
              </a:lnSpc>
              <a:spcBef>
                <a:spcPts val="500"/>
              </a:spcBef>
              <a:spcAft>
                <a:spcPts val="0"/>
              </a:spcAft>
              <a:buClr>
                <a:schemeClr val="dk1"/>
              </a:buClr>
              <a:buSzPts val="1800"/>
              <a:buChar char="o"/>
            </a:pPr>
            <a:r>
              <a:rPr lang="en-US" sz="1800"/>
              <a:t>initialization (Khởi tạo)</a:t>
            </a:r>
            <a:endParaRPr sz="1800"/>
          </a:p>
          <a:p>
            <a:pPr indent="-343154" lvl="1" marL="914400" rtl="0" algn="l">
              <a:lnSpc>
                <a:spcPct val="150000"/>
              </a:lnSpc>
              <a:spcBef>
                <a:spcPts val="500"/>
              </a:spcBef>
              <a:spcAft>
                <a:spcPts val="0"/>
              </a:spcAft>
              <a:buClr>
                <a:schemeClr val="dk1"/>
              </a:buClr>
              <a:buSzPts val="1800"/>
              <a:buChar char="o"/>
            </a:pPr>
            <a:r>
              <a:rPr lang="en-US" sz="1800"/>
              <a:t>mounting (render lần đầu)</a:t>
            </a:r>
            <a:endParaRPr sz="1800"/>
          </a:p>
          <a:p>
            <a:pPr indent="-343154" lvl="1" marL="914400" rtl="0" algn="l">
              <a:lnSpc>
                <a:spcPct val="150000"/>
              </a:lnSpc>
              <a:spcBef>
                <a:spcPts val="500"/>
              </a:spcBef>
              <a:spcAft>
                <a:spcPts val="0"/>
              </a:spcAft>
              <a:buClr>
                <a:schemeClr val="dk1"/>
              </a:buClr>
              <a:buSzPts val="1800"/>
              <a:buChar char="o"/>
            </a:pPr>
            <a:r>
              <a:rPr lang="en-US" sz="1800"/>
              <a:t>updating (re-render)</a:t>
            </a:r>
            <a:endParaRPr sz="1800"/>
          </a:p>
          <a:p>
            <a:pPr indent="-343154" lvl="1" marL="914400" rtl="0" algn="l">
              <a:lnSpc>
                <a:spcPct val="150000"/>
              </a:lnSpc>
              <a:spcBef>
                <a:spcPts val="500"/>
              </a:spcBef>
              <a:spcAft>
                <a:spcPts val="0"/>
              </a:spcAft>
              <a:buClr>
                <a:schemeClr val="dk1"/>
              </a:buClr>
              <a:buSzPts val="1800"/>
              <a:buChar char="o"/>
            </a:pPr>
            <a:r>
              <a:rPr lang="en-US" sz="1800"/>
              <a:t>unmounting (Tháo gỡ)</a:t>
            </a:r>
            <a:endParaRPr sz="1800"/>
          </a:p>
        </p:txBody>
      </p:sp>
      <p:pic>
        <p:nvPicPr>
          <p:cNvPr id="199" name="Google Shape;199;p3"/>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00" name="Google Shape;200;p3"/>
          <p:cNvPicPr preferRelativeResize="0"/>
          <p:nvPr/>
        </p:nvPicPr>
        <p:blipFill rotWithShape="1">
          <a:blip r:embed="rId3">
            <a:alphaModFix/>
          </a:blip>
          <a:srcRect b="0" l="0" r="0" t="0"/>
          <a:stretch/>
        </p:blipFill>
        <p:spPr>
          <a:xfrm>
            <a:off x="6199210" y="2611440"/>
            <a:ext cx="4562475" cy="333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
          <p:cNvSpPr txBox="1"/>
          <p:nvPr>
            <p:ph type="title"/>
          </p:nvPr>
        </p:nvSpPr>
        <p:spPr>
          <a:xfrm>
            <a:off x="838200" y="513250"/>
            <a:ext cx="8463900" cy="75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- 2</a:t>
            </a:r>
            <a:endParaRPr/>
          </a:p>
        </p:txBody>
      </p:sp>
      <p:pic>
        <p:nvPicPr>
          <p:cNvPr id="206" name="Google Shape;206;p4"/>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07" name="Google Shape;207;p4"/>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08" name="Google Shape;208;p4"/>
          <p:cNvPicPr preferRelativeResize="0"/>
          <p:nvPr/>
        </p:nvPicPr>
        <p:blipFill rotWithShape="1">
          <a:blip r:embed="rId4">
            <a:alphaModFix/>
          </a:blip>
          <a:srcRect b="0" l="0" r="0" t="0"/>
          <a:stretch/>
        </p:blipFill>
        <p:spPr>
          <a:xfrm>
            <a:off x="838200" y="1267150"/>
            <a:ext cx="10734851" cy="507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- 3</a:t>
            </a:r>
            <a:endParaRPr/>
          </a:p>
        </p:txBody>
      </p:sp>
      <p:sp>
        <p:nvSpPr>
          <p:cNvPr id="214" name="Google Shape;214;p5"/>
          <p:cNvSpPr txBox="1"/>
          <p:nvPr>
            <p:ph idx="1" type="body"/>
          </p:nvPr>
        </p:nvSpPr>
        <p:spPr>
          <a:xfrm>
            <a:off x="838200" y="1281550"/>
            <a:ext cx="10641900" cy="51474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150000"/>
              </a:lnSpc>
              <a:spcBef>
                <a:spcPts val="1000"/>
              </a:spcBef>
              <a:spcAft>
                <a:spcPts val="0"/>
              </a:spcAft>
              <a:buClr>
                <a:schemeClr val="dk1"/>
              </a:buClr>
              <a:buSzPts val="2000"/>
              <a:buFont typeface="Montserrat"/>
              <a:buChar char="●"/>
            </a:pPr>
            <a:r>
              <a:rPr b="1" lang="en-US" sz="1800"/>
              <a:t>Giai đoạn Initialization</a:t>
            </a:r>
            <a:endParaRPr b="1" sz="1800"/>
          </a:p>
          <a:p>
            <a:pPr indent="0" lvl="0" marL="2743200" rtl="0" algn="l">
              <a:lnSpc>
                <a:spcPct val="135714"/>
              </a:lnSpc>
              <a:spcBef>
                <a:spcPts val="0"/>
              </a:spcBef>
              <a:spcAft>
                <a:spcPts val="0"/>
              </a:spcAft>
              <a:buNone/>
            </a:pPr>
            <a:r>
              <a:rPr b="1" lang="en-US" sz="1800">
                <a:solidFill>
                  <a:srgbClr val="0000FF"/>
                </a:solidFill>
                <a:highlight>
                  <a:srgbClr val="FFFFFF"/>
                </a:highlight>
                <a:latin typeface="Courier New"/>
                <a:ea typeface="Courier New"/>
                <a:cs typeface="Courier New"/>
                <a:sym typeface="Courier New"/>
              </a:rPr>
              <a:t>constructor</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highlight>
                  <a:srgbClr val="FFFFFF"/>
                </a:highlight>
                <a:latin typeface="Courier New"/>
                <a:ea typeface="Courier New"/>
                <a:cs typeface="Courier New"/>
                <a:sym typeface="Courier New"/>
              </a:rPr>
              <a:t>props</a:t>
            </a:r>
            <a:r>
              <a:rPr b="1" lang="en-US" sz="1800">
                <a:solidFill>
                  <a:srgbClr val="3B3B3B"/>
                </a:solidFill>
                <a:highlight>
                  <a:srgbClr val="FFFFFF"/>
                </a:highlight>
                <a:latin typeface="Courier New"/>
                <a:ea typeface="Courier New"/>
                <a:cs typeface="Courier New"/>
                <a:sym typeface="Courier New"/>
              </a:rPr>
              <a:t>) {</a:t>
            </a:r>
            <a:endParaRPr b="1" sz="1800">
              <a:solidFill>
                <a:srgbClr val="3B3B3B"/>
              </a:solidFill>
              <a:highlight>
                <a:srgbClr val="FFFFFF"/>
              </a:highlight>
              <a:latin typeface="Courier New"/>
              <a:ea typeface="Courier New"/>
              <a:cs typeface="Courier New"/>
              <a:sym typeface="Courier New"/>
            </a:endParaRPr>
          </a:p>
          <a:p>
            <a:pPr indent="0" lvl="0" marL="2743200" rtl="0" algn="l">
              <a:lnSpc>
                <a:spcPct val="135714"/>
              </a:lnSpc>
              <a:spcBef>
                <a:spcPts val="0"/>
              </a:spcBef>
              <a:spcAft>
                <a:spcPts val="0"/>
              </a:spcAft>
              <a:buNone/>
            </a:pP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console</a:t>
            </a:r>
            <a:r>
              <a:rPr b="1" lang="en-US" sz="1800">
                <a:solidFill>
                  <a:srgbClr val="3B3B3B"/>
                </a:solidFill>
                <a:highlight>
                  <a:srgbClr val="FFFFFF"/>
                </a:highlight>
                <a:latin typeface="Courier New"/>
                <a:ea typeface="Courier New"/>
                <a:cs typeface="Courier New"/>
                <a:sym typeface="Courier New"/>
              </a:rPr>
              <a:t>.</a:t>
            </a:r>
            <a:r>
              <a:rPr b="1" lang="en-US" sz="1800">
                <a:solidFill>
                  <a:srgbClr val="795E26"/>
                </a:solidFill>
                <a:highlight>
                  <a:srgbClr val="FFFFFF"/>
                </a:highlight>
                <a:latin typeface="Courier New"/>
                <a:ea typeface="Courier New"/>
                <a:cs typeface="Courier New"/>
                <a:sym typeface="Courier New"/>
              </a:rPr>
              <a:t>log</a:t>
            </a:r>
            <a:r>
              <a:rPr b="1" lang="en-US" sz="1800">
                <a:solidFill>
                  <a:srgbClr val="3B3B3B"/>
                </a:solidFill>
                <a:highlight>
                  <a:srgbClr val="FFFFFF"/>
                </a:highlight>
                <a:latin typeface="Courier New"/>
                <a:ea typeface="Courier New"/>
                <a:cs typeface="Courier New"/>
                <a:sym typeface="Courier New"/>
              </a:rPr>
              <a:t>(</a:t>
            </a:r>
            <a:r>
              <a:rPr b="1" lang="en-US" sz="1800">
                <a:solidFill>
                  <a:srgbClr val="A31515"/>
                </a:solidFill>
                <a:highlight>
                  <a:srgbClr val="FFFFFF"/>
                </a:highlight>
                <a:latin typeface="Courier New"/>
                <a:ea typeface="Courier New"/>
                <a:cs typeface="Courier New"/>
                <a:sym typeface="Courier New"/>
              </a:rPr>
              <a:t>"Component được khởi tạo"</a:t>
            </a: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0" lvl="0" marL="2743200" rtl="0" algn="l">
              <a:lnSpc>
                <a:spcPct val="135714"/>
              </a:lnSpc>
              <a:spcBef>
                <a:spcPts val="0"/>
              </a:spcBef>
              <a:spcAft>
                <a:spcPts val="0"/>
              </a:spcAft>
              <a:buNone/>
            </a:pPr>
            <a:r>
              <a:rPr b="1" lang="en-US" sz="1800">
                <a:solidFill>
                  <a:srgbClr val="3B3B3B"/>
                </a:solidFill>
                <a:highlight>
                  <a:srgbClr val="FFFFFF"/>
                </a:highlight>
                <a:latin typeface="Courier New"/>
                <a:ea typeface="Courier New"/>
                <a:cs typeface="Courier New"/>
                <a:sym typeface="Courier New"/>
              </a:rPr>
              <a:t>  }</a:t>
            </a:r>
            <a:endParaRPr b="1" sz="1800"/>
          </a:p>
          <a:p>
            <a:pPr indent="-355600" lvl="1" marL="914400" rtl="0" algn="l">
              <a:lnSpc>
                <a:spcPct val="150000"/>
              </a:lnSpc>
              <a:spcBef>
                <a:spcPts val="0"/>
              </a:spcBef>
              <a:spcAft>
                <a:spcPts val="0"/>
              </a:spcAft>
              <a:buClr>
                <a:schemeClr val="dk1"/>
              </a:buClr>
              <a:buSzPts val="2000"/>
              <a:buFont typeface="Montserrat"/>
              <a:buChar char="○"/>
            </a:pPr>
            <a:r>
              <a:rPr lang="en-US" sz="1800"/>
              <a:t>Đây là giai đoạn đầu tiên của một component, bắt đầu bằng cách khởi tạo state, props, các biến cần thiết. Điều này thực hiện bên trong phương thức constructor().</a:t>
            </a:r>
            <a:endParaRPr sz="1800"/>
          </a:p>
          <a:p>
            <a:pPr indent="-355600" lvl="1" marL="914400" rtl="0" algn="l">
              <a:lnSpc>
                <a:spcPct val="150000"/>
              </a:lnSpc>
              <a:spcBef>
                <a:spcPts val="1000"/>
              </a:spcBef>
              <a:spcAft>
                <a:spcPts val="0"/>
              </a:spcAft>
              <a:buClr>
                <a:schemeClr val="dk1"/>
              </a:buClr>
              <a:buSzPts val="2000"/>
              <a:buFont typeface="Montserrat"/>
              <a:buChar char="○"/>
            </a:pPr>
            <a:r>
              <a:rPr lang="en-US" sz="1800"/>
              <a:t>Method constructor() được khai báo phía trên tất cả các phương thức khác, và được gọi trước khi component được mount (render), nó nhận một argument là props.</a:t>
            </a:r>
            <a:endParaRPr sz="1800"/>
          </a:p>
          <a:p>
            <a:pPr indent="-355600" lvl="1" marL="914400" rtl="0" algn="l">
              <a:lnSpc>
                <a:spcPct val="150000"/>
              </a:lnSpc>
              <a:spcBef>
                <a:spcPts val="1000"/>
              </a:spcBef>
              <a:spcAft>
                <a:spcPts val="0"/>
              </a:spcAft>
              <a:buClr>
                <a:schemeClr val="dk1"/>
              </a:buClr>
              <a:buSzPts val="2000"/>
              <a:buFont typeface="Montserrat"/>
              <a:buChar char="○"/>
            </a:pPr>
            <a:r>
              <a:rPr lang="en-US" sz="1800"/>
              <a:t>Thông thường, hàm constructor() chỉ được sử dụng với 2 mục đích là:</a:t>
            </a:r>
            <a:endParaRPr sz="1800"/>
          </a:p>
          <a:p>
            <a:pPr indent="-323850" lvl="2" marL="1371600" rtl="0" algn="l">
              <a:lnSpc>
                <a:spcPct val="150000"/>
              </a:lnSpc>
              <a:spcBef>
                <a:spcPts val="500"/>
              </a:spcBef>
              <a:spcAft>
                <a:spcPts val="0"/>
              </a:spcAft>
              <a:buSzPts val="1496"/>
              <a:buChar char="o"/>
            </a:pPr>
            <a:r>
              <a:rPr lang="en-US" sz="1800"/>
              <a:t>Khởi tạo local state bằng cách gán giá trị cho state bởi câu lệnh this.state</a:t>
            </a:r>
            <a:endParaRPr sz="1800"/>
          </a:p>
          <a:p>
            <a:pPr indent="-323850" lvl="2" marL="1371600" rtl="0" algn="l">
              <a:lnSpc>
                <a:spcPct val="150000"/>
              </a:lnSpc>
              <a:spcBef>
                <a:spcPts val="500"/>
              </a:spcBef>
              <a:spcAft>
                <a:spcPts val="0"/>
              </a:spcAft>
              <a:buSzPts val="1496"/>
              <a:buChar char="o"/>
            </a:pPr>
            <a:r>
              <a:rPr lang="en-US" sz="1800"/>
              <a:t>Binding các hàm sự kiện vào một instance.</a:t>
            </a:r>
            <a:endParaRPr sz="1800"/>
          </a:p>
        </p:txBody>
      </p:sp>
      <p:pic>
        <p:nvPicPr>
          <p:cNvPr id="215" name="Google Shape;215;p5"/>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16" name="Google Shape;216;p5"/>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17" name="Google Shape;217;p5"/>
          <p:cNvPicPr preferRelativeResize="0"/>
          <p:nvPr/>
        </p:nvPicPr>
        <p:blipFill rotWithShape="1">
          <a:blip r:embed="rId5">
            <a:alphaModFix/>
          </a:blip>
          <a:srcRect b="0" l="0" r="0" t="0"/>
          <a:stretch/>
        </p:blipFill>
        <p:spPr>
          <a:xfrm>
            <a:off x="6096000" y="3429000"/>
            <a:ext cx="0" cy="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6"/>
          <p:cNvSpPr txBox="1"/>
          <p:nvPr>
            <p:ph type="title"/>
          </p:nvPr>
        </p:nvSpPr>
        <p:spPr>
          <a:xfrm>
            <a:off x="838200" y="509149"/>
            <a:ext cx="8463900" cy="77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- 4 </a:t>
            </a:r>
            <a:endParaRPr/>
          </a:p>
        </p:txBody>
      </p:sp>
      <p:sp>
        <p:nvSpPr>
          <p:cNvPr id="223" name="Google Shape;223;p6"/>
          <p:cNvSpPr txBox="1"/>
          <p:nvPr>
            <p:ph idx="1" type="body"/>
          </p:nvPr>
        </p:nvSpPr>
        <p:spPr>
          <a:xfrm>
            <a:off x="838200" y="1281651"/>
            <a:ext cx="10641900" cy="48519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Không nên gọi setState() trong constructor(). Thay vì đó, nếu component cần sử dụng local state thì hãy gán giá trị của nó trực tiếp bằng </a:t>
            </a:r>
            <a:r>
              <a:rPr b="1" lang="en-US" sz="1800"/>
              <a:t>this.state</a:t>
            </a:r>
            <a:endParaRPr b="1" sz="1800"/>
          </a:p>
          <a:p>
            <a:pPr indent="-228600" lvl="0" marL="457200" rtl="0" algn="l">
              <a:lnSpc>
                <a:spcPct val="150000"/>
              </a:lnSpc>
              <a:spcBef>
                <a:spcPts val="1000"/>
              </a:spcBef>
              <a:spcAft>
                <a:spcPts val="0"/>
              </a:spcAft>
              <a:buClr>
                <a:srgbClr val="C00000"/>
              </a:buClr>
              <a:buSzPts val="2560"/>
              <a:buFont typeface="Arial"/>
              <a:buNone/>
            </a:pPr>
            <a:r>
              <a:t/>
            </a:r>
            <a:endParaRPr sz="1800"/>
          </a:p>
          <a:p>
            <a:pPr indent="-228600" lvl="0" marL="457200" rtl="0" algn="l">
              <a:lnSpc>
                <a:spcPct val="150000"/>
              </a:lnSpc>
              <a:spcBef>
                <a:spcPts val="1000"/>
              </a:spcBef>
              <a:spcAft>
                <a:spcPts val="0"/>
              </a:spcAft>
              <a:buClr>
                <a:srgbClr val="C00000"/>
              </a:buClr>
              <a:buSzPts val="2560"/>
              <a:buFont typeface="Arial"/>
              <a:buNone/>
            </a:pPr>
            <a:r>
              <a:t/>
            </a:r>
            <a:endParaRPr sz="1800"/>
          </a:p>
          <a:p>
            <a:pPr indent="0" lvl="0" marL="0" rtl="0" algn="l">
              <a:lnSpc>
                <a:spcPct val="150000"/>
              </a:lnSpc>
              <a:spcBef>
                <a:spcPts val="1000"/>
              </a:spcBef>
              <a:spcAft>
                <a:spcPts val="0"/>
              </a:spcAft>
              <a:buClr>
                <a:srgbClr val="C00000"/>
              </a:buClr>
              <a:buSzPts val="2560"/>
              <a:buFont typeface="Arial"/>
              <a:buNone/>
            </a:pPr>
            <a:r>
              <a:t/>
            </a:r>
            <a:endParaRPr sz="1800"/>
          </a:p>
          <a:p>
            <a:pPr indent="-342900" lvl="0" marL="457200" rtl="0" algn="l">
              <a:lnSpc>
                <a:spcPct val="150000"/>
              </a:lnSpc>
              <a:spcBef>
                <a:spcPts val="1000"/>
              </a:spcBef>
              <a:spcAft>
                <a:spcPts val="0"/>
              </a:spcAft>
              <a:buClr>
                <a:schemeClr val="dk1"/>
              </a:buClr>
              <a:buSzPts val="1800"/>
              <a:buFont typeface="Montserrat"/>
              <a:buChar char="●"/>
            </a:pPr>
            <a:r>
              <a:rPr lang="en-US" sz="1800"/>
              <a:t>Những lưu ý khi sử dụng hàm constructor:</a:t>
            </a:r>
            <a:endParaRPr sz="1800"/>
          </a:p>
          <a:p>
            <a:pPr indent="-323850" lvl="1" marL="914400" rtl="0" algn="l">
              <a:lnSpc>
                <a:spcPct val="150000"/>
              </a:lnSpc>
              <a:spcBef>
                <a:spcPts val="500"/>
              </a:spcBef>
              <a:spcAft>
                <a:spcPts val="0"/>
              </a:spcAft>
              <a:buSzPts val="1496"/>
              <a:buChar char="o"/>
            </a:pPr>
            <a:r>
              <a:rPr lang="en-US" sz="1800"/>
              <a:t>Nơi duy nhất có thể sử dụng this.state để gán giá trị trực tiếp. Trong tất cả các hàm khác,  phải sử dụng this.setState().</a:t>
            </a:r>
            <a:endParaRPr sz="1800"/>
          </a:p>
          <a:p>
            <a:pPr indent="-323850" lvl="1" marL="914400" rtl="0" algn="l">
              <a:lnSpc>
                <a:spcPct val="150000"/>
              </a:lnSpc>
              <a:spcBef>
                <a:spcPts val="500"/>
              </a:spcBef>
              <a:spcAft>
                <a:spcPts val="0"/>
              </a:spcAft>
              <a:buSzPts val="1496"/>
              <a:buChar char="o"/>
            </a:pPr>
            <a:r>
              <a:rPr lang="en-US" sz="1800"/>
              <a:t>Tránh xử lý tất cả các side-effect hoặc subscriptions.</a:t>
            </a:r>
            <a:endParaRPr sz="1800"/>
          </a:p>
          <a:p>
            <a:pPr indent="-323850" lvl="1" marL="914400" rtl="0" algn="l">
              <a:lnSpc>
                <a:spcPct val="150000"/>
              </a:lnSpc>
              <a:spcBef>
                <a:spcPts val="500"/>
              </a:spcBef>
              <a:spcAft>
                <a:spcPts val="0"/>
              </a:spcAft>
              <a:buSzPts val="1496"/>
              <a:buChar char="o"/>
            </a:pPr>
            <a:r>
              <a:rPr lang="en-US" sz="1800"/>
              <a:t>Tránh sử dụng props làm giá trị của state</a:t>
            </a:r>
            <a:endParaRPr sz="1800"/>
          </a:p>
        </p:txBody>
      </p:sp>
      <p:pic>
        <p:nvPicPr>
          <p:cNvPr id="224" name="Google Shape;224;p6"/>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25" name="Google Shape;225;p6"/>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26" name="Google Shape;226;p6"/>
          <p:cNvPicPr preferRelativeResize="0"/>
          <p:nvPr/>
        </p:nvPicPr>
        <p:blipFill rotWithShape="1">
          <a:blip r:embed="rId5">
            <a:alphaModFix/>
          </a:blip>
          <a:srcRect b="0" l="0" r="0" t="0"/>
          <a:stretch/>
        </p:blipFill>
        <p:spPr>
          <a:xfrm>
            <a:off x="6096000" y="3429000"/>
            <a:ext cx="0" cy="0"/>
          </a:xfrm>
          <a:prstGeom prst="rect">
            <a:avLst/>
          </a:prstGeom>
          <a:noFill/>
          <a:ln>
            <a:noFill/>
          </a:ln>
        </p:spPr>
      </p:pic>
      <p:pic>
        <p:nvPicPr>
          <p:cNvPr id="227" name="Google Shape;227;p6"/>
          <p:cNvPicPr preferRelativeResize="0"/>
          <p:nvPr/>
        </p:nvPicPr>
        <p:blipFill>
          <a:blip r:embed="rId6">
            <a:alphaModFix/>
          </a:blip>
          <a:stretch>
            <a:fillRect/>
          </a:stretch>
        </p:blipFill>
        <p:spPr>
          <a:xfrm>
            <a:off x="4249200" y="2158477"/>
            <a:ext cx="3693600" cy="155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7"/>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- 5</a:t>
            </a:r>
            <a:endParaRPr/>
          </a:p>
        </p:txBody>
      </p:sp>
      <p:sp>
        <p:nvSpPr>
          <p:cNvPr id="233" name="Google Shape;233;p7"/>
          <p:cNvSpPr txBox="1"/>
          <p:nvPr>
            <p:ph idx="1" type="body"/>
          </p:nvPr>
        </p:nvSpPr>
        <p:spPr>
          <a:xfrm>
            <a:off x="838200" y="1454725"/>
            <a:ext cx="7293000" cy="4894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900"/>
              <a:t>Giai đoạn </a:t>
            </a:r>
            <a:r>
              <a:rPr b="1" lang="en-US" sz="1900"/>
              <a:t>Mounting</a:t>
            </a:r>
            <a:endParaRPr b="1" sz="1900"/>
          </a:p>
          <a:p>
            <a:pPr indent="-343154" lvl="1" marL="914400" rtl="0" algn="l">
              <a:lnSpc>
                <a:spcPct val="150000"/>
              </a:lnSpc>
              <a:spcBef>
                <a:spcPts val="500"/>
              </a:spcBef>
              <a:spcAft>
                <a:spcPts val="0"/>
              </a:spcAft>
              <a:buClr>
                <a:schemeClr val="dk1"/>
              </a:buClr>
              <a:buSzPts val="1800"/>
              <a:buChar char="○"/>
            </a:pPr>
            <a:r>
              <a:rPr lang="en-US" sz="1900"/>
              <a:t>Giai đoạn này được thực hiện sau khi khởi tạo xong. Đây là quá trình gắn React element (Virtual DOM) của một component vào Real DOM để thể hiện kết quả lên trình duyệt.</a:t>
            </a:r>
            <a:endParaRPr sz="1900"/>
          </a:p>
          <a:p>
            <a:pPr indent="-342900" lvl="0" marL="457200" rtl="0" algn="l">
              <a:lnSpc>
                <a:spcPct val="150000"/>
              </a:lnSpc>
              <a:spcBef>
                <a:spcPts val="1000"/>
              </a:spcBef>
              <a:spcAft>
                <a:spcPts val="0"/>
              </a:spcAft>
              <a:buClr>
                <a:schemeClr val="dk1"/>
              </a:buClr>
              <a:buSzPts val="1800"/>
              <a:buFont typeface="Montserrat"/>
              <a:buChar char="●"/>
            </a:pPr>
            <a:r>
              <a:rPr b="1" lang="en-US" sz="1900"/>
              <a:t>Mounting</a:t>
            </a:r>
            <a:r>
              <a:rPr b="1" lang="en-US" sz="1900"/>
              <a:t> có 3 phương thức:</a:t>
            </a:r>
            <a:endParaRPr b="1" sz="1900"/>
          </a:p>
          <a:p>
            <a:pPr indent="-343154" lvl="1" marL="914400" rtl="0" algn="l">
              <a:lnSpc>
                <a:spcPct val="150000"/>
              </a:lnSpc>
              <a:spcBef>
                <a:spcPts val="500"/>
              </a:spcBef>
              <a:spcAft>
                <a:spcPts val="0"/>
              </a:spcAft>
              <a:buClr>
                <a:schemeClr val="dk1"/>
              </a:buClr>
              <a:buSzPts val="1800"/>
              <a:buChar char="○"/>
            </a:pPr>
            <a:r>
              <a:rPr lang="en-US" sz="1900"/>
              <a:t>componentWillMount()</a:t>
            </a:r>
            <a:endParaRPr sz="1900"/>
          </a:p>
          <a:p>
            <a:pPr indent="-343154" lvl="1" marL="914400" rtl="0" algn="l">
              <a:lnSpc>
                <a:spcPct val="150000"/>
              </a:lnSpc>
              <a:spcBef>
                <a:spcPts val="500"/>
              </a:spcBef>
              <a:spcAft>
                <a:spcPts val="0"/>
              </a:spcAft>
              <a:buClr>
                <a:schemeClr val="dk1"/>
              </a:buClr>
              <a:buSzPts val="1800"/>
              <a:buChar char="○"/>
            </a:pPr>
            <a:r>
              <a:rPr lang="en-US" sz="1900"/>
              <a:t>render()</a:t>
            </a:r>
            <a:endParaRPr sz="1900"/>
          </a:p>
          <a:p>
            <a:pPr indent="-343154" lvl="1" marL="914400" rtl="0" algn="l">
              <a:lnSpc>
                <a:spcPct val="150000"/>
              </a:lnSpc>
              <a:spcBef>
                <a:spcPts val="500"/>
              </a:spcBef>
              <a:spcAft>
                <a:spcPts val="0"/>
              </a:spcAft>
              <a:buClr>
                <a:schemeClr val="dk1"/>
              </a:buClr>
              <a:buSzPts val="1800"/>
              <a:buChar char="○"/>
            </a:pPr>
            <a:r>
              <a:rPr lang="en-US" sz="1900"/>
              <a:t>componentDidMount()</a:t>
            </a:r>
            <a:endParaRPr sz="1900"/>
          </a:p>
          <a:p>
            <a:pPr indent="0" lvl="1" marL="0" rtl="0" algn="l">
              <a:lnSpc>
                <a:spcPct val="90000"/>
              </a:lnSpc>
              <a:spcBef>
                <a:spcPts val="500"/>
              </a:spcBef>
              <a:spcAft>
                <a:spcPts val="0"/>
              </a:spcAft>
              <a:buSzPts val="1296"/>
              <a:buNone/>
            </a:pPr>
            <a:r>
              <a:t/>
            </a:r>
            <a:endParaRPr/>
          </a:p>
        </p:txBody>
      </p:sp>
      <p:pic>
        <p:nvPicPr>
          <p:cNvPr id="234" name="Google Shape;234;p7"/>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35" name="Google Shape;235;p7"/>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36" name="Google Shape;236;p7"/>
          <p:cNvPicPr preferRelativeResize="0"/>
          <p:nvPr/>
        </p:nvPicPr>
        <p:blipFill rotWithShape="1">
          <a:blip r:embed="rId5">
            <a:alphaModFix/>
          </a:blip>
          <a:srcRect b="0" l="0" r="0" t="0"/>
          <a:stretch/>
        </p:blipFill>
        <p:spPr>
          <a:xfrm>
            <a:off x="6096000" y="3429000"/>
            <a:ext cx="0" cy="0"/>
          </a:xfrm>
          <a:prstGeom prst="rect">
            <a:avLst/>
          </a:prstGeom>
          <a:noFill/>
          <a:ln>
            <a:noFill/>
          </a:ln>
        </p:spPr>
      </p:pic>
      <p:pic>
        <p:nvPicPr>
          <p:cNvPr id="237" name="Google Shape;237;p7"/>
          <p:cNvPicPr preferRelativeResize="0"/>
          <p:nvPr/>
        </p:nvPicPr>
        <p:blipFill rotWithShape="1">
          <a:blip r:embed="rId6">
            <a:alphaModFix/>
          </a:blip>
          <a:srcRect b="0" l="0" r="0" t="0"/>
          <a:stretch/>
        </p:blipFill>
        <p:spPr>
          <a:xfrm>
            <a:off x="8131201" y="1960488"/>
            <a:ext cx="3052689" cy="38826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8"/>
          <p:cNvSpPr txBox="1"/>
          <p:nvPr>
            <p:ph type="title"/>
          </p:nvPr>
        </p:nvSpPr>
        <p:spPr>
          <a:xfrm>
            <a:off x="838200" y="509149"/>
            <a:ext cx="8463900" cy="74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- 6</a:t>
            </a:r>
            <a:endParaRPr/>
          </a:p>
        </p:txBody>
      </p:sp>
      <p:sp>
        <p:nvSpPr>
          <p:cNvPr id="243" name="Google Shape;243;p8"/>
          <p:cNvSpPr txBox="1"/>
          <p:nvPr>
            <p:ph idx="1" type="body"/>
          </p:nvPr>
        </p:nvSpPr>
        <p:spPr>
          <a:xfrm>
            <a:off x="838200" y="1252850"/>
            <a:ext cx="10792500" cy="54687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15000"/>
              </a:lnSpc>
              <a:spcBef>
                <a:spcPts val="1000"/>
              </a:spcBef>
              <a:spcAft>
                <a:spcPts val="0"/>
              </a:spcAft>
              <a:buClr>
                <a:schemeClr val="dk1"/>
              </a:buClr>
              <a:buSzPts val="1800"/>
              <a:buFont typeface="Montserrat"/>
              <a:buChar char="●"/>
            </a:pPr>
            <a:r>
              <a:rPr b="1" lang="en-US"/>
              <a:t>componentWillMount()</a:t>
            </a:r>
            <a:endParaRPr b="1"/>
          </a:p>
          <a:p>
            <a:pPr indent="-343154" lvl="1" marL="914400" rtl="0" algn="l">
              <a:lnSpc>
                <a:spcPct val="115000"/>
              </a:lnSpc>
              <a:spcBef>
                <a:spcPts val="500"/>
              </a:spcBef>
              <a:spcAft>
                <a:spcPts val="0"/>
              </a:spcAft>
              <a:buClr>
                <a:schemeClr val="dk1"/>
              </a:buClr>
              <a:buSzPts val="1800"/>
              <a:buChar char="○"/>
            </a:pPr>
            <a:r>
              <a:rPr lang="en-US"/>
              <a:t>Phương thức này được khởi chạy trước khi một component được mount (hay còn gọi là render) lần đầu tiên duy nhất. Nghĩa là nó khởi chạy sau hàm constructor() và trước hàm render(). </a:t>
            </a:r>
            <a:endParaRPr/>
          </a:p>
          <a:p>
            <a:pPr indent="-343154" lvl="1" marL="914400" rtl="0" algn="l">
              <a:lnSpc>
                <a:spcPct val="115000"/>
              </a:lnSpc>
              <a:spcBef>
                <a:spcPts val="500"/>
              </a:spcBef>
              <a:spcAft>
                <a:spcPts val="0"/>
              </a:spcAft>
              <a:buClr>
                <a:schemeClr val="dk1"/>
              </a:buClr>
              <a:buSzPts val="1800"/>
              <a:buChar char="○"/>
            </a:pPr>
            <a:r>
              <a:rPr lang="en-US"/>
              <a:t>Không nên cập nhật giá trị state hoặc props trong phương thức này, vì thời gian chuẩn bị render đến lúc render rất ngắn, đồng thời lúc này chưa có DOM nào để tương tác. Nên việc cập nhật giá trị ở đây sẽ không hiển thị kết quả như ta mong muốn.</a:t>
            </a:r>
            <a:endParaRPr/>
          </a:p>
          <a:p>
            <a:pPr indent="-342900" lvl="0" marL="457200" rtl="0" algn="l">
              <a:lnSpc>
                <a:spcPct val="115000"/>
              </a:lnSpc>
              <a:spcBef>
                <a:spcPts val="500"/>
              </a:spcBef>
              <a:spcAft>
                <a:spcPts val="0"/>
              </a:spcAft>
              <a:buClr>
                <a:schemeClr val="dk1"/>
              </a:buClr>
              <a:buSzPts val="1800"/>
              <a:buFont typeface="Montserrat"/>
              <a:buChar char="●"/>
            </a:pPr>
            <a:r>
              <a:rPr b="1" lang="en-US"/>
              <a:t>render()</a:t>
            </a:r>
            <a:endParaRPr b="1"/>
          </a:p>
          <a:p>
            <a:pPr indent="-343154" lvl="1" marL="914400" rtl="0" algn="l">
              <a:lnSpc>
                <a:spcPct val="115000"/>
              </a:lnSpc>
              <a:spcBef>
                <a:spcPts val="500"/>
              </a:spcBef>
              <a:spcAft>
                <a:spcPts val="0"/>
              </a:spcAft>
              <a:buClr>
                <a:schemeClr val="dk1"/>
              </a:buClr>
              <a:buSzPts val="1800"/>
              <a:buChar char="○"/>
            </a:pPr>
            <a:r>
              <a:rPr lang="en-US"/>
              <a:t>Mỗi component bắt buộc phải có hàm render() này.</a:t>
            </a:r>
            <a:endParaRPr/>
          </a:p>
          <a:p>
            <a:pPr indent="-343154" lvl="1" marL="914400" rtl="0" algn="l">
              <a:lnSpc>
                <a:spcPct val="115000"/>
              </a:lnSpc>
              <a:spcBef>
                <a:spcPts val="500"/>
              </a:spcBef>
              <a:spcAft>
                <a:spcPts val="0"/>
              </a:spcAft>
              <a:buClr>
                <a:schemeClr val="dk1"/>
              </a:buClr>
              <a:buSzPts val="1800"/>
              <a:buChar char="○"/>
            </a:pPr>
            <a:r>
              <a:rPr lang="en-US"/>
              <a:t>Hàm render() return duy nhất một React element, nên khi cần trả về nhiều elements thì ta phải gom nhóm chúng lại thành một tag khác ví dụ như &lt;form&gt;, &lt;div&gt;… hoặc dùng thẻ rỗng &lt;&gt;&lt;/&gt; cho trường hợp bạn không muốn render thêm một thẻ khác.</a:t>
            </a:r>
            <a:endParaRPr/>
          </a:p>
          <a:p>
            <a:pPr indent="-342900" lvl="0" marL="457200" rtl="0" algn="l">
              <a:lnSpc>
                <a:spcPct val="115000"/>
              </a:lnSpc>
              <a:spcBef>
                <a:spcPts val="500"/>
              </a:spcBef>
              <a:spcAft>
                <a:spcPts val="0"/>
              </a:spcAft>
              <a:buClr>
                <a:schemeClr val="dk1"/>
              </a:buClr>
              <a:buSzPts val="1800"/>
              <a:buFont typeface="Montserrat"/>
              <a:buChar char="●"/>
            </a:pPr>
            <a:r>
              <a:rPr b="1" lang="en-US"/>
              <a:t>componentDidMount()</a:t>
            </a:r>
            <a:endParaRPr b="1"/>
          </a:p>
          <a:p>
            <a:pPr indent="-343154" lvl="1" marL="914400" rtl="0" algn="l">
              <a:lnSpc>
                <a:spcPct val="115000"/>
              </a:lnSpc>
              <a:spcBef>
                <a:spcPts val="500"/>
              </a:spcBef>
              <a:spcAft>
                <a:spcPts val="0"/>
              </a:spcAft>
              <a:buClr>
                <a:schemeClr val="dk1"/>
              </a:buClr>
              <a:buSzPts val="1800"/>
              <a:buChar char="○"/>
            </a:pPr>
            <a:r>
              <a:rPr lang="en-US"/>
              <a:t>Hàm này được gọi sau hàm render(), nghĩa là sau khi các element được render thành công lần đầu tiên. Tức là lúc này các element của component đã được gắn vào cây DOM, và đây là nơi được lựa chọn tốt nhất để chúng ta có thể xử lý các side effect như gọi API, thay đổi state, props… hoặc thiết lập bất kì các subscriptions (nhưng đừng quên hủy các tác vụ subscription trong hàm componentWillUnmount() </a:t>
            </a:r>
            <a:endParaRPr/>
          </a:p>
        </p:txBody>
      </p:sp>
      <p:pic>
        <p:nvPicPr>
          <p:cNvPr id="244" name="Google Shape;244;p8"/>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45" name="Google Shape;245;p8"/>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46" name="Google Shape;246;p8"/>
          <p:cNvPicPr preferRelativeResize="0"/>
          <p:nvPr/>
        </p:nvPicPr>
        <p:blipFill rotWithShape="1">
          <a:blip r:embed="rId5">
            <a:alphaModFix/>
          </a:blip>
          <a:srcRect b="0" l="0" r="0" t="0"/>
          <a:stretch/>
        </p:blipFill>
        <p:spPr>
          <a:xfrm>
            <a:off x="6096000" y="3429000"/>
            <a:ext cx="0" cy="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9"/>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 Lifecycle trong ReactJS - 7</a:t>
            </a:r>
            <a:endParaRPr/>
          </a:p>
        </p:txBody>
      </p:sp>
      <p:pic>
        <p:nvPicPr>
          <p:cNvPr id="252" name="Google Shape;252;p9"/>
          <p:cNvPicPr preferRelativeResize="0"/>
          <p:nvPr/>
        </p:nvPicPr>
        <p:blipFill rotWithShape="1">
          <a:blip r:embed="rId3">
            <a:alphaModFix/>
          </a:blip>
          <a:srcRect b="0" l="0" r="0" t="0"/>
          <a:stretch/>
        </p:blipFill>
        <p:spPr>
          <a:xfrm>
            <a:off x="6096000" y="3429000"/>
            <a:ext cx="0" cy="0"/>
          </a:xfrm>
          <a:prstGeom prst="rect">
            <a:avLst/>
          </a:prstGeom>
          <a:noFill/>
          <a:ln>
            <a:noFill/>
          </a:ln>
        </p:spPr>
      </p:pic>
      <p:pic>
        <p:nvPicPr>
          <p:cNvPr id="253" name="Google Shape;253;p9"/>
          <p:cNvPicPr preferRelativeResize="0"/>
          <p:nvPr/>
        </p:nvPicPr>
        <p:blipFill rotWithShape="1">
          <a:blip r:embed="rId4">
            <a:alphaModFix/>
          </a:blip>
          <a:srcRect b="0" l="0" r="0" t="0"/>
          <a:stretch/>
        </p:blipFill>
        <p:spPr>
          <a:xfrm>
            <a:off x="6096000" y="3429000"/>
            <a:ext cx="0" cy="0"/>
          </a:xfrm>
          <a:prstGeom prst="rect">
            <a:avLst/>
          </a:prstGeom>
          <a:noFill/>
          <a:ln>
            <a:noFill/>
          </a:ln>
        </p:spPr>
      </p:pic>
      <p:pic>
        <p:nvPicPr>
          <p:cNvPr id="254" name="Google Shape;254;p9"/>
          <p:cNvPicPr preferRelativeResize="0"/>
          <p:nvPr/>
        </p:nvPicPr>
        <p:blipFill rotWithShape="1">
          <a:blip r:embed="rId5">
            <a:alphaModFix/>
          </a:blip>
          <a:srcRect b="0" l="0" r="0" t="0"/>
          <a:stretch/>
        </p:blipFill>
        <p:spPr>
          <a:xfrm>
            <a:off x="6096000" y="3429000"/>
            <a:ext cx="0" cy="0"/>
          </a:xfrm>
          <a:prstGeom prst="rect">
            <a:avLst/>
          </a:prstGeom>
          <a:noFill/>
          <a:ln>
            <a:noFill/>
          </a:ln>
        </p:spPr>
      </p:pic>
      <p:sp>
        <p:nvSpPr>
          <p:cNvPr id="255" name="Google Shape;255;p9"/>
          <p:cNvSpPr/>
          <p:nvPr/>
        </p:nvSpPr>
        <p:spPr>
          <a:xfrm>
            <a:off x="6604177" y="3429005"/>
            <a:ext cx="827400" cy="357600"/>
          </a:xfrm>
          <a:prstGeom prst="right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56" name="Google Shape;256;p9"/>
          <p:cNvPicPr preferRelativeResize="0"/>
          <p:nvPr/>
        </p:nvPicPr>
        <p:blipFill>
          <a:blip r:embed="rId6">
            <a:alphaModFix/>
          </a:blip>
          <a:stretch>
            <a:fillRect/>
          </a:stretch>
        </p:blipFill>
        <p:spPr>
          <a:xfrm>
            <a:off x="1471775" y="1273650"/>
            <a:ext cx="4229199" cy="5098475"/>
          </a:xfrm>
          <a:prstGeom prst="rect">
            <a:avLst/>
          </a:prstGeom>
          <a:noFill/>
          <a:ln>
            <a:noFill/>
          </a:ln>
        </p:spPr>
      </p:pic>
      <p:pic>
        <p:nvPicPr>
          <p:cNvPr id="257" name="Google Shape;257;p9"/>
          <p:cNvPicPr preferRelativeResize="0"/>
          <p:nvPr/>
        </p:nvPicPr>
        <p:blipFill>
          <a:blip r:embed="rId7">
            <a:alphaModFix/>
          </a:blip>
          <a:stretch>
            <a:fillRect/>
          </a:stretch>
        </p:blipFill>
        <p:spPr>
          <a:xfrm>
            <a:off x="7939776" y="2668498"/>
            <a:ext cx="3176950" cy="152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2022-12-30T07:59:00Z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767C89CE76444A4A8C34F965EC4B8AE1</vt:lpwstr>
  </property>
  <property fmtid="{D5CDD505-2E9C-101B-9397-08002B2CF9AE}" pid="3" name="KSOProductBuildVer">
    <vt:lpwstr>1033-11.2.0.11440</vt:lpwstr>
  </property>
</Properties>
</file>