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
      <p:font typeface="Montserrat Black"/>
      <p:bold r:id="rId25"/>
      <p:boldItalic r:id="rId26"/>
    </p:embeddedFont>
    <p:embeddedFont>
      <p:font typeface="Montserrat Medium"/>
      <p:regular r:id="rId27"/>
      <p:bold r:id="rId28"/>
      <p:italic r:id="rId29"/>
      <p:boldItalic r:id="rId30"/>
    </p:embeddedFont>
    <p:embeddedFont>
      <p:font typeface="Montserrat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bf4/CZrIxdmvLqnML8taf721p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lack-boldItalic.fntdata"/><Relationship Id="rId25" Type="http://schemas.openxmlformats.org/officeDocument/2006/relationships/font" Target="fonts/MontserratBlack-bold.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ExtraBold-bold.fntdata"/><Relationship Id="rId30" Type="http://schemas.openxmlformats.org/officeDocument/2006/relationships/font" Target="fonts/MontserratMedium-bold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MontserratExtraBol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e3fb0364a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ce3fb0364a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ce3fb0364a_0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e3fb0364a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ce3fb0364a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ce3fb0364a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c75a3f16d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c75a3f16d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c75a3f16d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75a3f16d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c75a3f16d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c75a3f16d1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4828b24b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4828b24b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b4828b24b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e3fb0364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ce3fb0364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ce3fb0364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e3fb0364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ce3fb0364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ce3fb0364a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e3fb0364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ce3fb0364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ce3fb0364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e3fb0364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ce3fb0364a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1ce3fb0364a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e3fb0364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ce3fb0364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1ce3fb0364a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ce3fb0364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ce3fb0364a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ce3fb0364a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e3fb0364a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ce3fb0364a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1ce3fb0364a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7.png"/><Relationship Id="rId4"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react.dev/reference/react/useEffect" TargetMode="External"/><Relationship Id="rId4" Type="http://schemas.openxmlformats.org/officeDocument/2006/relationships/hyperlink" Target="https://react.dev/reference/react/useState" TargetMode="External"/><Relationship Id="rId5" Type="http://schemas.openxmlformats.org/officeDocument/2006/relationships/hyperlink" Target="https://react.dev/reference/react/useContex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act.dev/reference/react/hoo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REACT HOOK</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04:</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ce3fb0364a_0_131"/>
          <p:cNvSpPr txBox="1"/>
          <p:nvPr>
            <p:ph idx="1" type="body"/>
          </p:nvPr>
        </p:nvSpPr>
        <p:spPr>
          <a:xfrm>
            <a:off x="838200" y="1238250"/>
            <a:ext cx="10641600" cy="5022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Effect cần Cleanup</a:t>
            </a:r>
            <a:endParaRPr b="1" sz="1800"/>
          </a:p>
          <a:p>
            <a:pPr indent="-323596" lvl="1" marL="914400" rtl="0" algn="l">
              <a:lnSpc>
                <a:spcPct val="150000"/>
              </a:lnSpc>
              <a:spcBef>
                <a:spcPts val="0"/>
              </a:spcBef>
              <a:spcAft>
                <a:spcPts val="0"/>
              </a:spcAft>
              <a:buSzPts val="1496"/>
              <a:buChar char="o"/>
            </a:pPr>
            <a:r>
              <a:rPr lang="en-US" sz="1800"/>
              <a:t>Callback luôn được gọi sau khi component mounted</a:t>
            </a:r>
            <a:endParaRPr sz="1800"/>
          </a:p>
          <a:p>
            <a:pPr indent="-323596" lvl="1" marL="914400" rtl="0" algn="l">
              <a:lnSpc>
                <a:spcPct val="150000"/>
              </a:lnSpc>
              <a:spcBef>
                <a:spcPts val="0"/>
              </a:spcBef>
              <a:spcAft>
                <a:spcPts val="0"/>
              </a:spcAft>
              <a:buSzPts val="1496"/>
              <a:buChar char="o"/>
            </a:pPr>
            <a:r>
              <a:rPr lang="en-US" sz="1800"/>
              <a:t>Chỉ gọi callback 1 lần sau khi component mounted</a:t>
            </a:r>
            <a:endParaRPr sz="1800"/>
          </a:p>
          <a:p>
            <a:pPr indent="-323596" lvl="1" marL="914400" rtl="0" algn="l">
              <a:lnSpc>
                <a:spcPct val="150000"/>
              </a:lnSpc>
              <a:spcBef>
                <a:spcPts val="0"/>
              </a:spcBef>
              <a:spcAft>
                <a:spcPts val="0"/>
              </a:spcAft>
              <a:buSzPts val="1496"/>
              <a:buChar char="o"/>
            </a:pPr>
            <a:r>
              <a:rPr lang="en-US" sz="1800"/>
              <a:t>useEffect(callback, [])</a:t>
            </a:r>
            <a:endParaRPr sz="1800"/>
          </a:p>
        </p:txBody>
      </p:sp>
      <p:sp>
        <p:nvSpPr>
          <p:cNvPr id="252" name="Google Shape;252;g1ce3fb0364a_0_131"/>
          <p:cNvSpPr txBox="1"/>
          <p:nvPr>
            <p:ph type="title"/>
          </p:nvPr>
        </p:nvSpPr>
        <p:spPr>
          <a:xfrm>
            <a:off x="838200" y="629250"/>
            <a:ext cx="8463600" cy="60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useEffect Hook - 4</a:t>
            </a:r>
            <a:endParaRPr/>
          </a:p>
        </p:txBody>
      </p:sp>
      <p:sp>
        <p:nvSpPr>
          <p:cNvPr id="253" name="Google Shape;253;g1ce3fb0364a_0_131"/>
          <p:cNvSpPr/>
          <p:nvPr/>
        </p:nvSpPr>
        <p:spPr>
          <a:xfrm>
            <a:off x="7505575" y="4539050"/>
            <a:ext cx="725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g1ce3fb0364a_0_131"/>
          <p:cNvPicPr preferRelativeResize="0"/>
          <p:nvPr/>
        </p:nvPicPr>
        <p:blipFill>
          <a:blip r:embed="rId3">
            <a:alphaModFix/>
          </a:blip>
          <a:stretch>
            <a:fillRect/>
          </a:stretch>
        </p:blipFill>
        <p:spPr>
          <a:xfrm>
            <a:off x="838200" y="3137575"/>
            <a:ext cx="6400374" cy="3029150"/>
          </a:xfrm>
          <a:prstGeom prst="rect">
            <a:avLst/>
          </a:prstGeom>
          <a:noFill/>
          <a:ln>
            <a:noFill/>
          </a:ln>
        </p:spPr>
      </p:pic>
      <p:pic>
        <p:nvPicPr>
          <p:cNvPr id="255" name="Google Shape;255;g1ce3fb0364a_0_131"/>
          <p:cNvPicPr preferRelativeResize="0"/>
          <p:nvPr/>
        </p:nvPicPr>
        <p:blipFill>
          <a:blip r:embed="rId4">
            <a:alphaModFix/>
          </a:blip>
          <a:stretch>
            <a:fillRect/>
          </a:stretch>
        </p:blipFill>
        <p:spPr>
          <a:xfrm>
            <a:off x="8497975" y="3550225"/>
            <a:ext cx="3000375" cy="220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ce3fb0364a_0_142"/>
          <p:cNvSpPr txBox="1"/>
          <p:nvPr>
            <p:ph idx="1" type="body"/>
          </p:nvPr>
        </p:nvSpPr>
        <p:spPr>
          <a:xfrm>
            <a:off x="838200" y="1223650"/>
            <a:ext cx="10641600" cy="5342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Effect với dependencies </a:t>
            </a:r>
            <a:endParaRPr b="1" sz="1800"/>
          </a:p>
          <a:p>
            <a:pPr indent="-342900" lvl="1" marL="914400" rtl="0" algn="l">
              <a:lnSpc>
                <a:spcPct val="150000"/>
              </a:lnSpc>
              <a:spcBef>
                <a:spcPts val="0"/>
              </a:spcBef>
              <a:spcAft>
                <a:spcPts val="0"/>
              </a:spcAft>
              <a:buClr>
                <a:schemeClr val="dk1"/>
              </a:buClr>
              <a:buSzPts val="1800"/>
              <a:buFont typeface="Montserrat"/>
              <a:buChar char="○"/>
            </a:pPr>
            <a:r>
              <a:rPr lang="en-US" sz="1800"/>
              <a:t>Callback luôn được gọi sau khi component mounted</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Callback sẽ được gọi lại mỗi khi dependencies thay đổi</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useEffect(callback, [deps])</a:t>
            </a:r>
            <a:endParaRPr sz="1800"/>
          </a:p>
        </p:txBody>
      </p:sp>
      <p:sp>
        <p:nvSpPr>
          <p:cNvPr id="262" name="Google Shape;262;g1ce3fb0364a_0_142"/>
          <p:cNvSpPr txBox="1"/>
          <p:nvPr>
            <p:ph type="title"/>
          </p:nvPr>
        </p:nvSpPr>
        <p:spPr>
          <a:xfrm>
            <a:off x="838200" y="600250"/>
            <a:ext cx="8463600" cy="62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useEffect Hook - 5</a:t>
            </a:r>
            <a:endParaRPr/>
          </a:p>
        </p:txBody>
      </p:sp>
      <p:pic>
        <p:nvPicPr>
          <p:cNvPr id="263" name="Google Shape;263;g1ce3fb0364a_0_142"/>
          <p:cNvPicPr preferRelativeResize="0"/>
          <p:nvPr/>
        </p:nvPicPr>
        <p:blipFill>
          <a:blip r:embed="rId3">
            <a:alphaModFix/>
          </a:blip>
          <a:stretch>
            <a:fillRect/>
          </a:stretch>
        </p:blipFill>
        <p:spPr>
          <a:xfrm>
            <a:off x="2068013" y="2994525"/>
            <a:ext cx="8181975" cy="33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c75a3f16d1_0_0"/>
          <p:cNvSpPr txBox="1"/>
          <p:nvPr>
            <p:ph idx="1" type="body"/>
          </p:nvPr>
        </p:nvSpPr>
        <p:spPr>
          <a:xfrm>
            <a:off x="838200" y="1368650"/>
            <a:ext cx="10641600" cy="48915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lang="en-US" sz="1800"/>
              <a:t>Context cung cấp cách để thực hiện chia sẻ dữ liệu tới các component trong cây mà không cần truyền dữ liệu qua props theo từng cấp bậc.</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useContext </a:t>
            </a:r>
            <a:r>
              <a:rPr lang="en-US" sz="1800">
                <a:solidFill>
                  <a:srgbClr val="374151"/>
                </a:solidFill>
              </a:rPr>
              <a:t>là một hook trong React được sử dụng để truy cập giá trị của một Context.</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Dùng để truyền dữ liệu xuống các thành phần con mà không cần truyền nó qua các props qua từng cấp thành phần.</a:t>
            </a:r>
            <a:endParaRPr sz="1800"/>
          </a:p>
          <a:p>
            <a:pPr indent="0" lvl="0" marL="0" rtl="0" algn="l">
              <a:lnSpc>
                <a:spcPct val="150000"/>
              </a:lnSpc>
              <a:spcBef>
                <a:spcPts val="1000"/>
              </a:spcBef>
              <a:spcAft>
                <a:spcPts val="0"/>
              </a:spcAft>
              <a:buSzPts val="2560"/>
              <a:buNone/>
            </a:pPr>
            <a:r>
              <a:t/>
            </a:r>
            <a:endParaRPr b="1"/>
          </a:p>
        </p:txBody>
      </p:sp>
      <p:sp>
        <p:nvSpPr>
          <p:cNvPr id="270" name="Google Shape;270;g1c75a3f16d1_0_0"/>
          <p:cNvSpPr txBox="1"/>
          <p:nvPr>
            <p:ph type="title"/>
          </p:nvPr>
        </p:nvSpPr>
        <p:spPr>
          <a:xfrm>
            <a:off x="838200" y="509150"/>
            <a:ext cx="8463600" cy="85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Context và useContext () - 1</a:t>
            </a:r>
            <a:endParaRPr/>
          </a:p>
        </p:txBody>
      </p:sp>
      <p:pic>
        <p:nvPicPr>
          <p:cNvPr id="271" name="Google Shape;271;g1c75a3f16d1_0_0"/>
          <p:cNvPicPr preferRelativeResize="0"/>
          <p:nvPr/>
        </p:nvPicPr>
        <p:blipFill>
          <a:blip r:embed="rId3">
            <a:alphaModFix/>
          </a:blip>
          <a:stretch>
            <a:fillRect/>
          </a:stretch>
        </p:blipFill>
        <p:spPr>
          <a:xfrm>
            <a:off x="1766099" y="4651624"/>
            <a:ext cx="4493852" cy="945600"/>
          </a:xfrm>
          <a:prstGeom prst="rect">
            <a:avLst/>
          </a:prstGeom>
          <a:noFill/>
          <a:ln>
            <a:noFill/>
          </a:ln>
        </p:spPr>
      </p:pic>
      <p:pic>
        <p:nvPicPr>
          <p:cNvPr id="272" name="Google Shape;272;g1c75a3f16d1_0_0"/>
          <p:cNvPicPr preferRelativeResize="0"/>
          <p:nvPr/>
        </p:nvPicPr>
        <p:blipFill>
          <a:blip r:embed="rId4">
            <a:alphaModFix/>
          </a:blip>
          <a:stretch>
            <a:fillRect/>
          </a:stretch>
        </p:blipFill>
        <p:spPr>
          <a:xfrm>
            <a:off x="7457900" y="3988538"/>
            <a:ext cx="3955675" cy="2271725"/>
          </a:xfrm>
          <a:prstGeom prst="rect">
            <a:avLst/>
          </a:prstGeom>
          <a:noFill/>
          <a:ln>
            <a:noFill/>
          </a:ln>
        </p:spPr>
      </p:pic>
      <p:sp>
        <p:nvSpPr>
          <p:cNvPr id="273" name="Google Shape;273;g1c75a3f16d1_0_0"/>
          <p:cNvSpPr/>
          <p:nvPr/>
        </p:nvSpPr>
        <p:spPr>
          <a:xfrm>
            <a:off x="3317025" y="3901550"/>
            <a:ext cx="13920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ontserrat"/>
                <a:ea typeface="Montserrat"/>
                <a:cs typeface="Montserrat"/>
                <a:sym typeface="Montserrat"/>
              </a:rPr>
              <a:t>Props</a:t>
            </a:r>
            <a:endParaRPr sz="1800">
              <a:latin typeface="Montserrat"/>
              <a:ea typeface="Montserrat"/>
              <a:cs typeface="Montserrat"/>
              <a:sym typeface="Montserrat"/>
            </a:endParaRPr>
          </a:p>
        </p:txBody>
      </p:sp>
      <p:cxnSp>
        <p:nvCxnSpPr>
          <p:cNvPr id="274" name="Google Shape;274;g1c75a3f16d1_0_0"/>
          <p:cNvCxnSpPr>
            <a:stCxn id="273" idx="2"/>
          </p:cNvCxnSpPr>
          <p:nvPr/>
        </p:nvCxnSpPr>
        <p:spPr>
          <a:xfrm>
            <a:off x="4013025" y="4249550"/>
            <a:ext cx="0" cy="4311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g1c75a3f16d1_0_0"/>
          <p:cNvSpPr/>
          <p:nvPr/>
        </p:nvSpPr>
        <p:spPr>
          <a:xfrm>
            <a:off x="8587488" y="3255000"/>
            <a:ext cx="16965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ontserrat"/>
                <a:ea typeface="Montserrat"/>
                <a:cs typeface="Montserrat"/>
                <a:sym typeface="Montserrat"/>
              </a:rPr>
              <a:t>useContext</a:t>
            </a:r>
            <a:endParaRPr sz="1800">
              <a:latin typeface="Montserrat"/>
              <a:ea typeface="Montserrat"/>
              <a:cs typeface="Montserrat"/>
              <a:sym typeface="Montserrat"/>
            </a:endParaRPr>
          </a:p>
        </p:txBody>
      </p:sp>
      <p:cxnSp>
        <p:nvCxnSpPr>
          <p:cNvPr id="276" name="Google Shape;276;g1c75a3f16d1_0_0"/>
          <p:cNvCxnSpPr>
            <a:stCxn id="275" idx="2"/>
            <a:endCxn id="272" idx="0"/>
          </p:cNvCxnSpPr>
          <p:nvPr/>
        </p:nvCxnSpPr>
        <p:spPr>
          <a:xfrm>
            <a:off x="9435738" y="3603000"/>
            <a:ext cx="0" cy="38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c75a3f16d1_0_10"/>
          <p:cNvSpPr txBox="1"/>
          <p:nvPr>
            <p:ph type="title"/>
          </p:nvPr>
        </p:nvSpPr>
        <p:spPr>
          <a:xfrm>
            <a:off x="838200" y="469775"/>
            <a:ext cx="8463600" cy="73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Context và useContext () - 2</a:t>
            </a:r>
            <a:endParaRPr/>
          </a:p>
        </p:txBody>
      </p:sp>
      <p:pic>
        <p:nvPicPr>
          <p:cNvPr id="283" name="Google Shape;283;g1c75a3f16d1_0_10"/>
          <p:cNvPicPr preferRelativeResize="0"/>
          <p:nvPr/>
        </p:nvPicPr>
        <p:blipFill>
          <a:blip r:embed="rId3">
            <a:alphaModFix/>
          </a:blip>
          <a:stretch>
            <a:fillRect/>
          </a:stretch>
        </p:blipFill>
        <p:spPr>
          <a:xfrm>
            <a:off x="838200" y="1354200"/>
            <a:ext cx="5705926" cy="4857150"/>
          </a:xfrm>
          <a:prstGeom prst="rect">
            <a:avLst/>
          </a:prstGeom>
          <a:noFill/>
          <a:ln>
            <a:noFill/>
          </a:ln>
        </p:spPr>
      </p:pic>
      <p:pic>
        <p:nvPicPr>
          <p:cNvPr id="284" name="Google Shape;284;g1c75a3f16d1_0_10"/>
          <p:cNvPicPr preferRelativeResize="0"/>
          <p:nvPr/>
        </p:nvPicPr>
        <p:blipFill>
          <a:blip r:embed="rId4">
            <a:alphaModFix/>
          </a:blip>
          <a:stretch>
            <a:fillRect/>
          </a:stretch>
        </p:blipFill>
        <p:spPr>
          <a:xfrm>
            <a:off x="7073500" y="1757825"/>
            <a:ext cx="4470550" cy="334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b4828b24b5_0_14"/>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Tài liệu tham khảo</a:t>
            </a:r>
            <a:endParaRPr/>
          </a:p>
        </p:txBody>
      </p:sp>
      <p:sp>
        <p:nvSpPr>
          <p:cNvPr id="291" name="Google Shape;291;g2b4828b24b5_0_14"/>
          <p:cNvSpPr txBox="1"/>
          <p:nvPr>
            <p:ph idx="1" type="body"/>
          </p:nvPr>
        </p:nvSpPr>
        <p:spPr>
          <a:xfrm>
            <a:off x="838200" y="1680599"/>
            <a:ext cx="10641600" cy="50409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AutoNum type="arabicPeriod"/>
            </a:pPr>
            <a:r>
              <a:rPr lang="en-US" sz="1800" u="sng">
                <a:solidFill>
                  <a:schemeClr val="hlink"/>
                </a:solidFill>
                <a:hlinkClick r:id="rId3"/>
              </a:rPr>
              <a:t>https://react.dev/reference/react/useEffect</a:t>
            </a:r>
            <a:r>
              <a:rPr lang="en-US" sz="1800"/>
              <a:t> </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4"/>
              </a:rPr>
              <a:t>https://react.dev/reference/react/useState</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5"/>
              </a:rPr>
              <a:t>https://react.dev/reference/react/useContext</a:t>
            </a:r>
            <a:r>
              <a:rPr lang="en-US" sz="1800"/>
              <a:t>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97" name="Google Shape;297;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98" name="Google Shape;298;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tổng quan về React hook</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nguyên lý và cách sử dụng của từng loại React hook</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ứng dụng từng loại trong từng trường hợp cụ thể</a:t>
            </a:r>
            <a:endParaRPr sz="2400">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04" name="Google Shape;304;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Tổng quan </a:t>
            </a:r>
            <a:r>
              <a:rPr lang="en-US" sz="2400">
                <a:solidFill>
                  <a:srgbClr val="333333"/>
                </a:solidFill>
              </a:rPr>
              <a:t>về React Hook </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useState</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useEffect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useContext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Tài liệu tham khảo</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ce3fb0364a_0_7"/>
          <p:cNvSpPr txBox="1"/>
          <p:nvPr>
            <p:ph idx="1" type="body"/>
          </p:nvPr>
        </p:nvSpPr>
        <p:spPr>
          <a:xfrm>
            <a:off x="838200" y="1680600"/>
            <a:ext cx="10641600" cy="4390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React Hooks  là một phiên bản nâng cấp và bổ sung của ReactJS xuất hiện từ version 16.8.x trở lên.</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Phiên bản bổ sung này giúp chúng ta sử dụng state và các tính năng khác của React mà không cần sử dụng Class.</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Hooks  ra đời không xóa đi các tính năng và logic cũ . Người dùng có thể sử dụng Hooks và toàn bộ tính năng trước đó.</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Tài liệu nghiên cứu : </a:t>
            </a:r>
            <a:r>
              <a:rPr lang="en-US" sz="1800" u="sng">
                <a:solidFill>
                  <a:schemeClr val="hlink"/>
                </a:solidFill>
                <a:hlinkClick r:id="rId3"/>
              </a:rPr>
              <a:t>https://react.dev/reference/react/hooks</a:t>
            </a:r>
            <a:r>
              <a:rPr lang="en-US" sz="1800"/>
              <a:t> </a:t>
            </a:r>
            <a:endParaRPr sz="1800"/>
          </a:p>
        </p:txBody>
      </p:sp>
      <p:sp>
        <p:nvSpPr>
          <p:cNvPr id="193" name="Google Shape;193;g1ce3fb0364a_0_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Tổng quan về React Hook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ce3fb0364a_0_16"/>
          <p:cNvSpPr txBox="1"/>
          <p:nvPr>
            <p:ph idx="1" type="body"/>
          </p:nvPr>
        </p:nvSpPr>
        <p:spPr>
          <a:xfrm>
            <a:off x="838200" y="1325200"/>
            <a:ext cx="11126400" cy="5045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useState cho phép khai báo local state trong Function Component cách mà trước để chỉ dùng cho Class Component.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Cú pháp: </a:t>
            </a:r>
            <a:r>
              <a:rPr b="1" lang="en-US" sz="1800">
                <a:solidFill>
                  <a:srgbClr val="0000FF"/>
                </a:solidFill>
                <a:highlight>
                  <a:srgbClr val="FFFFFF"/>
                </a:highlight>
                <a:latin typeface="Courier New"/>
                <a:ea typeface="Courier New"/>
                <a:cs typeface="Courier New"/>
                <a:sym typeface="Courier New"/>
              </a:rPr>
              <a:t>const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70C1"/>
                </a:solidFill>
                <a:highlight>
                  <a:srgbClr val="FFFFFF"/>
                </a:highlight>
                <a:latin typeface="Courier New"/>
                <a:ea typeface="Courier New"/>
                <a:cs typeface="Courier New"/>
                <a:sym typeface="Courier New"/>
              </a:rPr>
              <a:t>state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795E26"/>
                </a:solidFill>
                <a:highlight>
                  <a:srgbClr val="FFFFFF"/>
                </a:highlight>
                <a:latin typeface="Courier New"/>
                <a:ea typeface="Courier New"/>
                <a:cs typeface="Courier New"/>
                <a:sym typeface="Courier New"/>
              </a:rPr>
              <a:t>setState</a:t>
            </a:r>
            <a:r>
              <a:rPr b="1" lang="en-US" sz="1800">
                <a:solidFill>
                  <a:srgbClr val="3B3B3B"/>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795E26"/>
                </a:solidFill>
                <a:highlight>
                  <a:srgbClr val="FFFFFF"/>
                </a:highlight>
                <a:latin typeface="Courier New"/>
                <a:ea typeface="Courier New"/>
                <a:cs typeface="Courier New"/>
                <a:sym typeface="Courier New"/>
              </a:rPr>
              <a:t>useState</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latin typeface="Courier New"/>
                <a:ea typeface="Courier New"/>
                <a:cs typeface="Courier New"/>
                <a:sym typeface="Courier New"/>
              </a:rPr>
              <a:t>initialStateValue</a:t>
            </a:r>
            <a:r>
              <a:rPr b="1" lang="en-US" sz="1800">
                <a:solidFill>
                  <a:srgbClr val="3B3B3B"/>
                </a:solidFill>
                <a:highlight>
                  <a:srgbClr val="FFFFFF"/>
                </a:highlight>
                <a:latin typeface="Courier New"/>
                <a:ea typeface="Courier New"/>
                <a:cs typeface="Courier New"/>
                <a:sym typeface="Courier New"/>
              </a:rPr>
              <a:t>)</a:t>
            </a:r>
            <a:endParaRPr b="1" sz="1800"/>
          </a:p>
          <a:p>
            <a:pPr indent="-342900" lvl="0" marL="457200" rtl="0" algn="l">
              <a:lnSpc>
                <a:spcPct val="150000"/>
              </a:lnSpc>
              <a:spcBef>
                <a:spcPts val="0"/>
              </a:spcBef>
              <a:spcAft>
                <a:spcPts val="0"/>
              </a:spcAft>
              <a:buClr>
                <a:schemeClr val="dk1"/>
              </a:buClr>
              <a:buSzPts val="1800"/>
              <a:buFont typeface="Montserrat"/>
              <a:buChar char="●"/>
            </a:pPr>
            <a:r>
              <a:rPr b="1" lang="en-US" sz="1800">
                <a:solidFill>
                  <a:schemeClr val="accent1"/>
                </a:solidFill>
                <a:latin typeface="Courier New"/>
                <a:ea typeface="Courier New"/>
                <a:cs typeface="Courier New"/>
                <a:sym typeface="Courier New"/>
              </a:rPr>
              <a:t>state</a:t>
            </a:r>
            <a:r>
              <a:rPr lang="en-US" sz="1800"/>
              <a:t>: tên của state nó có thể là đơn giá trị hoặc object,.. (là tham số của </a:t>
            </a:r>
            <a:r>
              <a:rPr lang="en-US" sz="1800"/>
              <a:t>useState</a:t>
            </a:r>
            <a:r>
              <a:rPr lang="en-US" sz="1800"/>
              <a:t>)</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solidFill>
                  <a:srgbClr val="795E26"/>
                </a:solidFill>
                <a:latin typeface="Courier New"/>
                <a:ea typeface="Courier New"/>
                <a:cs typeface="Courier New"/>
                <a:sym typeface="Courier New"/>
              </a:rPr>
              <a:t>setState</a:t>
            </a:r>
            <a:r>
              <a:rPr lang="en-US" sz="1800"/>
              <a:t>: định nghĩa tên function dùng cho việc update state (là tham số của useState)</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solidFill>
                  <a:srgbClr val="001080"/>
                </a:solidFill>
                <a:latin typeface="Courier New"/>
                <a:ea typeface="Courier New"/>
                <a:cs typeface="Courier New"/>
                <a:sym typeface="Courier New"/>
              </a:rPr>
              <a:t>initialStateValue</a:t>
            </a:r>
            <a:r>
              <a:rPr lang="en-US" sz="1800"/>
              <a:t>: là giá trị ban đầu của state.</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Ví dụ: </a:t>
            </a:r>
            <a:r>
              <a:rPr lang="en-US" sz="1800">
                <a:solidFill>
                  <a:srgbClr val="374151"/>
                </a:solidFill>
              </a:rPr>
              <a:t>Sử dụng useState để quản lý state của biến count có giá trị khởi tạo = 0</a:t>
            </a:r>
            <a:endParaRPr sz="1800"/>
          </a:p>
        </p:txBody>
      </p:sp>
      <p:sp>
        <p:nvSpPr>
          <p:cNvPr id="200" name="Google Shape;200;g1ce3fb0364a_0_1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useState Hook - 1</a:t>
            </a:r>
            <a:endParaRPr/>
          </a:p>
        </p:txBody>
      </p:sp>
      <p:sp>
        <p:nvSpPr>
          <p:cNvPr id="201" name="Google Shape;201;g1ce3fb0364a_0_16"/>
          <p:cNvSpPr txBox="1"/>
          <p:nvPr/>
        </p:nvSpPr>
        <p:spPr>
          <a:xfrm>
            <a:off x="3609450" y="4268500"/>
            <a:ext cx="4973100" cy="210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US" sz="1600">
                <a:solidFill>
                  <a:srgbClr val="0000FF"/>
                </a:solidFill>
                <a:highlight>
                  <a:srgbClr val="FFFFFF"/>
                </a:highlight>
                <a:latin typeface="Courier New"/>
                <a:ea typeface="Courier New"/>
                <a:cs typeface="Courier New"/>
                <a:sym typeface="Courier New"/>
              </a:rPr>
              <a:t>const</a:t>
            </a:r>
            <a:r>
              <a:rPr b="1" lang="en-US" sz="1600">
                <a:solidFill>
                  <a:srgbClr val="3B3B3B"/>
                </a:solidFill>
                <a:highlight>
                  <a:srgbClr val="FFFFFF"/>
                </a:highlight>
                <a:latin typeface="Courier New"/>
                <a:ea typeface="Courier New"/>
                <a:cs typeface="Courier New"/>
                <a:sym typeface="Courier New"/>
              </a:rPr>
              <a:t> [</a:t>
            </a:r>
            <a:r>
              <a:rPr b="1" lang="en-US" sz="1600">
                <a:solidFill>
                  <a:srgbClr val="0070C1"/>
                </a:solidFill>
                <a:highlight>
                  <a:srgbClr val="FFFFFF"/>
                </a:highlight>
                <a:latin typeface="Courier New"/>
                <a:ea typeface="Courier New"/>
                <a:cs typeface="Courier New"/>
                <a:sym typeface="Courier New"/>
              </a:rPr>
              <a:t>count</a:t>
            </a:r>
            <a:r>
              <a:rPr b="1" lang="en-US" sz="1600">
                <a:solidFill>
                  <a:srgbClr val="3B3B3B"/>
                </a:solidFill>
                <a:highlight>
                  <a:srgbClr val="FFFFFF"/>
                </a:highlight>
                <a:latin typeface="Courier New"/>
                <a:ea typeface="Courier New"/>
                <a:cs typeface="Courier New"/>
                <a:sym typeface="Courier New"/>
              </a:rPr>
              <a:t>, </a:t>
            </a:r>
            <a:r>
              <a:rPr b="1" lang="en-US" sz="1600">
                <a:solidFill>
                  <a:srgbClr val="795E26"/>
                </a:solidFill>
                <a:highlight>
                  <a:srgbClr val="FFFFFF"/>
                </a:highlight>
                <a:latin typeface="Courier New"/>
                <a:ea typeface="Courier New"/>
                <a:cs typeface="Courier New"/>
                <a:sym typeface="Courier New"/>
              </a:rPr>
              <a:t>setCount</a:t>
            </a:r>
            <a:r>
              <a:rPr b="1" lang="en-US" sz="1600">
                <a:solidFill>
                  <a:srgbClr val="3B3B3B"/>
                </a:solidFill>
                <a:highlight>
                  <a:srgbClr val="FFFFFF"/>
                </a:highlight>
                <a:latin typeface="Courier New"/>
                <a:ea typeface="Courier New"/>
                <a:cs typeface="Courier New"/>
                <a:sym typeface="Courier New"/>
              </a:rPr>
              <a:t>] </a:t>
            </a:r>
            <a:r>
              <a:rPr b="1" lang="en-US" sz="1600">
                <a:solidFill>
                  <a:schemeClr val="dk1"/>
                </a:solidFill>
                <a:highlight>
                  <a:srgbClr val="FFFFFF"/>
                </a:highlight>
                <a:latin typeface="Courier New"/>
                <a:ea typeface="Courier New"/>
                <a:cs typeface="Courier New"/>
                <a:sym typeface="Courier New"/>
              </a:rPr>
              <a:t>=</a:t>
            </a:r>
            <a:r>
              <a:rPr b="1" lang="en-US" sz="1600">
                <a:solidFill>
                  <a:srgbClr val="3B3B3B"/>
                </a:solidFill>
                <a:highlight>
                  <a:srgbClr val="FFFFFF"/>
                </a:highlight>
                <a:latin typeface="Courier New"/>
                <a:ea typeface="Courier New"/>
                <a:cs typeface="Courier New"/>
                <a:sym typeface="Courier New"/>
              </a:rPr>
              <a:t> </a:t>
            </a:r>
            <a:r>
              <a:rPr b="1" lang="en-US" sz="1600">
                <a:solidFill>
                  <a:srgbClr val="795E26"/>
                </a:solidFill>
                <a:highlight>
                  <a:srgbClr val="FFFFFF"/>
                </a:highlight>
                <a:latin typeface="Courier New"/>
                <a:ea typeface="Courier New"/>
                <a:cs typeface="Courier New"/>
                <a:sym typeface="Courier New"/>
              </a:rPr>
              <a:t>useState</a:t>
            </a:r>
            <a:r>
              <a:rPr b="1" lang="en-US" sz="1600">
                <a:solidFill>
                  <a:srgbClr val="3B3B3B"/>
                </a:solidFill>
                <a:highlight>
                  <a:srgbClr val="FFFFFF"/>
                </a:highlight>
                <a:latin typeface="Courier New"/>
                <a:ea typeface="Courier New"/>
                <a:cs typeface="Courier New"/>
                <a:sym typeface="Courier New"/>
              </a:rPr>
              <a:t>(</a:t>
            </a:r>
            <a:r>
              <a:rPr b="1" lang="en-US" sz="1600">
                <a:solidFill>
                  <a:srgbClr val="098658"/>
                </a:solidFill>
                <a:highlight>
                  <a:srgbClr val="FFFFFF"/>
                </a:highlight>
                <a:latin typeface="Courier New"/>
                <a:ea typeface="Courier New"/>
                <a:cs typeface="Courier New"/>
                <a:sym typeface="Courier New"/>
              </a:rPr>
              <a:t>0</a:t>
            </a:r>
            <a:r>
              <a:rPr b="1" lang="en-US" sz="1600">
                <a:solidFill>
                  <a:srgbClr val="3B3B3B"/>
                </a:solidFill>
                <a:highlight>
                  <a:srgbClr val="FFFFFF"/>
                </a:highlight>
                <a:latin typeface="Courier New"/>
                <a:ea typeface="Courier New"/>
                <a:cs typeface="Courier New"/>
                <a:sym typeface="Courier New"/>
              </a:rPr>
              <a:t>);</a:t>
            </a:r>
            <a:endParaRPr b="1" sz="16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600">
                <a:solidFill>
                  <a:srgbClr val="3B3B3B"/>
                </a:solidFill>
                <a:highlight>
                  <a:srgbClr val="FFFFFF"/>
                </a:highlight>
                <a:latin typeface="Courier New"/>
                <a:ea typeface="Courier New"/>
                <a:cs typeface="Courier New"/>
                <a:sym typeface="Courier New"/>
              </a:rPr>
              <a:t>  </a:t>
            </a:r>
            <a:r>
              <a:rPr b="1" lang="en-US" sz="1600">
                <a:solidFill>
                  <a:srgbClr val="AF00DB"/>
                </a:solidFill>
                <a:highlight>
                  <a:srgbClr val="FFFFFF"/>
                </a:highlight>
                <a:latin typeface="Courier New"/>
                <a:ea typeface="Courier New"/>
                <a:cs typeface="Courier New"/>
                <a:sym typeface="Courier New"/>
              </a:rPr>
              <a:t>return</a:t>
            </a:r>
            <a:r>
              <a:rPr b="1" lang="en-US" sz="1600">
                <a:solidFill>
                  <a:srgbClr val="3B3B3B"/>
                </a:solidFill>
                <a:highlight>
                  <a:srgbClr val="FFFFFF"/>
                </a:highlight>
                <a:latin typeface="Courier New"/>
                <a:ea typeface="Courier New"/>
                <a:cs typeface="Courier New"/>
                <a:sym typeface="Courier New"/>
              </a:rPr>
              <a:t> (</a:t>
            </a:r>
            <a:endParaRPr b="1" sz="16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600">
                <a:solidFill>
                  <a:srgbClr val="3B3B3B"/>
                </a:solidFill>
                <a:highlight>
                  <a:srgbClr val="FFFFFF"/>
                </a:highlight>
                <a:latin typeface="Courier New"/>
                <a:ea typeface="Courier New"/>
                <a:cs typeface="Courier New"/>
                <a:sym typeface="Courier New"/>
              </a:rPr>
              <a:t>    </a:t>
            </a:r>
            <a:r>
              <a:rPr b="1" lang="en-US" sz="1600">
                <a:solidFill>
                  <a:srgbClr val="800000"/>
                </a:solidFill>
                <a:highlight>
                  <a:srgbClr val="FFFFFF"/>
                </a:highlight>
                <a:latin typeface="Courier New"/>
                <a:ea typeface="Courier New"/>
                <a:cs typeface="Courier New"/>
                <a:sym typeface="Courier New"/>
              </a:rPr>
              <a:t>&lt;&gt;</a:t>
            </a:r>
            <a:endParaRPr b="1" sz="16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600">
                <a:solidFill>
                  <a:srgbClr val="3B3B3B"/>
                </a:solidFill>
                <a:highlight>
                  <a:srgbClr val="FFFFFF"/>
                </a:highlight>
                <a:latin typeface="Courier New"/>
                <a:ea typeface="Courier New"/>
                <a:cs typeface="Courier New"/>
                <a:sym typeface="Courier New"/>
              </a:rPr>
              <a:t>      </a:t>
            </a:r>
            <a:r>
              <a:rPr b="1" lang="en-US" sz="1600">
                <a:solidFill>
                  <a:srgbClr val="800000"/>
                </a:solidFill>
                <a:highlight>
                  <a:srgbClr val="FFFFFF"/>
                </a:highlight>
                <a:latin typeface="Courier New"/>
                <a:ea typeface="Courier New"/>
                <a:cs typeface="Courier New"/>
                <a:sym typeface="Courier New"/>
              </a:rPr>
              <a:t>&lt;h3&gt;</a:t>
            </a:r>
            <a:r>
              <a:rPr b="1" lang="en-US" sz="1600">
                <a:solidFill>
                  <a:srgbClr val="3B3B3B"/>
                </a:solidFill>
                <a:highlight>
                  <a:srgbClr val="FFFFFF"/>
                </a:highlight>
                <a:latin typeface="Courier New"/>
                <a:ea typeface="Courier New"/>
                <a:cs typeface="Courier New"/>
                <a:sym typeface="Courier New"/>
              </a:rPr>
              <a:t>Count: </a:t>
            </a:r>
            <a:r>
              <a:rPr b="1" lang="en-US" sz="1600">
                <a:solidFill>
                  <a:srgbClr val="0000FF"/>
                </a:solidFill>
                <a:highlight>
                  <a:srgbClr val="FFFFFF"/>
                </a:highlight>
                <a:latin typeface="Courier New"/>
                <a:ea typeface="Courier New"/>
                <a:cs typeface="Courier New"/>
                <a:sym typeface="Courier New"/>
              </a:rPr>
              <a:t>{</a:t>
            </a:r>
            <a:r>
              <a:rPr b="1" lang="en-US" sz="1600">
                <a:solidFill>
                  <a:srgbClr val="0070C1"/>
                </a:solidFill>
                <a:highlight>
                  <a:srgbClr val="FFFFFF"/>
                </a:highlight>
                <a:latin typeface="Courier New"/>
                <a:ea typeface="Courier New"/>
                <a:cs typeface="Courier New"/>
                <a:sym typeface="Courier New"/>
              </a:rPr>
              <a:t>count</a:t>
            </a:r>
            <a:r>
              <a:rPr b="1" lang="en-US" sz="1600">
                <a:solidFill>
                  <a:srgbClr val="0000FF"/>
                </a:solidFill>
                <a:highlight>
                  <a:srgbClr val="FFFFFF"/>
                </a:highlight>
                <a:latin typeface="Courier New"/>
                <a:ea typeface="Courier New"/>
                <a:cs typeface="Courier New"/>
                <a:sym typeface="Courier New"/>
              </a:rPr>
              <a:t>}</a:t>
            </a:r>
            <a:r>
              <a:rPr b="1" lang="en-US" sz="1600">
                <a:solidFill>
                  <a:srgbClr val="800000"/>
                </a:solidFill>
                <a:highlight>
                  <a:srgbClr val="FFFFFF"/>
                </a:highlight>
                <a:latin typeface="Courier New"/>
                <a:ea typeface="Courier New"/>
                <a:cs typeface="Courier New"/>
                <a:sym typeface="Courier New"/>
              </a:rPr>
              <a:t>&lt;/h3&gt;</a:t>
            </a:r>
            <a:endParaRPr b="1" sz="16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600">
                <a:solidFill>
                  <a:srgbClr val="3B3B3B"/>
                </a:solidFill>
                <a:highlight>
                  <a:srgbClr val="FFFFFF"/>
                </a:highlight>
                <a:latin typeface="Courier New"/>
                <a:ea typeface="Courier New"/>
                <a:cs typeface="Courier New"/>
                <a:sym typeface="Courier New"/>
              </a:rPr>
              <a:t>    </a:t>
            </a:r>
            <a:r>
              <a:rPr b="1" lang="en-US" sz="1600">
                <a:solidFill>
                  <a:srgbClr val="800000"/>
                </a:solidFill>
                <a:highlight>
                  <a:srgbClr val="FFFFFF"/>
                </a:highlight>
                <a:latin typeface="Courier New"/>
                <a:ea typeface="Courier New"/>
                <a:cs typeface="Courier New"/>
                <a:sym typeface="Courier New"/>
              </a:rPr>
              <a:t>&lt;/&gt;</a:t>
            </a:r>
            <a:endParaRPr b="1" sz="16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600">
                <a:solidFill>
                  <a:srgbClr val="3B3B3B"/>
                </a:solidFill>
                <a:highlight>
                  <a:srgbClr val="FFFFFF"/>
                </a:highlight>
                <a:latin typeface="Courier New"/>
                <a:ea typeface="Courier New"/>
                <a:cs typeface="Courier New"/>
                <a:sym typeface="Courier New"/>
              </a:rPr>
              <a:t>  );</a:t>
            </a:r>
            <a:endParaRPr sz="31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ce3fb0364a_0_25"/>
          <p:cNvSpPr txBox="1"/>
          <p:nvPr>
            <p:ph idx="1" type="body"/>
          </p:nvPr>
        </p:nvSpPr>
        <p:spPr>
          <a:xfrm>
            <a:off x="838200" y="1310700"/>
            <a:ext cx="10641600" cy="5060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1800"/>
              <a:t>K</a:t>
            </a:r>
            <a:r>
              <a:rPr b="1" lang="en-US" sz="1800"/>
              <a:t>hai báo nhiều state trong Hook</a:t>
            </a:r>
            <a:endParaRPr b="1" sz="1800"/>
          </a:p>
          <a:p>
            <a:pPr indent="-355600" lvl="0" marL="914400" rtl="0" algn="l">
              <a:lnSpc>
                <a:spcPct val="150000"/>
              </a:lnSpc>
              <a:spcBef>
                <a:spcPts val="0"/>
              </a:spcBef>
              <a:spcAft>
                <a:spcPts val="0"/>
              </a:spcAft>
              <a:buClr>
                <a:schemeClr val="dk1"/>
              </a:buClr>
              <a:buSzPts val="2000"/>
              <a:buFont typeface="Montserrat"/>
              <a:buChar char="●"/>
            </a:pPr>
            <a:r>
              <a:rPr lang="en-US" sz="1800"/>
              <a:t>Khai báo nhiều state cho Function Components</a:t>
            </a:r>
            <a:endParaRPr sz="1800"/>
          </a:p>
          <a:p>
            <a:pPr indent="0" lvl="0" marL="457200" rtl="0" algn="l">
              <a:lnSpc>
                <a:spcPct val="15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t/>
            </a:r>
            <a:endParaRPr sz="1800"/>
          </a:p>
          <a:p>
            <a:pPr indent="0" lvl="0" marL="457200" rtl="0" algn="l">
              <a:lnSpc>
                <a:spcPct val="150000"/>
              </a:lnSpc>
              <a:spcBef>
                <a:spcPts val="1000"/>
              </a:spcBef>
              <a:spcAft>
                <a:spcPts val="0"/>
              </a:spcAft>
              <a:buNone/>
            </a:pPr>
            <a:r>
              <a:t/>
            </a:r>
            <a:endParaRPr sz="1800"/>
          </a:p>
          <a:p>
            <a:pPr indent="-355600" lvl="0" marL="914400" rtl="0" algn="l">
              <a:lnSpc>
                <a:spcPct val="150000"/>
              </a:lnSpc>
              <a:spcBef>
                <a:spcPts val="1000"/>
              </a:spcBef>
              <a:spcAft>
                <a:spcPts val="0"/>
              </a:spcAft>
              <a:buClr>
                <a:schemeClr val="dk1"/>
              </a:buClr>
              <a:buSzPts val="2000"/>
              <a:buFont typeface="Montserrat"/>
              <a:buChar char="●"/>
            </a:pPr>
            <a:r>
              <a:rPr lang="en-US" sz="1800"/>
              <a:t>Giả sử sau này component của có 10 hay 100 cái State thì rất là khó để quản lý. Vì vậy  nên sử dụng Object để khai báo giá trị của State. Ví dụ:</a:t>
            </a:r>
            <a:endParaRPr b="1" sz="1800">
              <a:solidFill>
                <a:srgbClr val="0000FF"/>
              </a:solidFill>
              <a:highlight>
                <a:srgbClr val="FFFFFF"/>
              </a:highlight>
              <a:latin typeface="Courier New"/>
              <a:ea typeface="Courier New"/>
              <a:cs typeface="Courier New"/>
              <a:sym typeface="Courier New"/>
            </a:endParaRPr>
          </a:p>
          <a:p>
            <a:pPr indent="0" lvl="0" marL="3200400" rtl="0" algn="l">
              <a:lnSpc>
                <a:spcPct val="135714"/>
              </a:lnSpc>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const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70C1"/>
                </a:solidFill>
                <a:highlight>
                  <a:srgbClr val="FFFFFF"/>
                </a:highlight>
                <a:latin typeface="Courier New"/>
                <a:ea typeface="Courier New"/>
                <a:cs typeface="Courier New"/>
                <a:sym typeface="Courier New"/>
              </a:rPr>
              <a:t>user</a:t>
            </a:r>
            <a:r>
              <a:rPr b="1" lang="en-US" sz="1800">
                <a:solidFill>
                  <a:srgbClr val="3B3B3B"/>
                </a:solidFill>
                <a:highlight>
                  <a:srgbClr val="FFFFFF"/>
                </a:highlight>
                <a:latin typeface="Courier New"/>
                <a:ea typeface="Courier New"/>
                <a:cs typeface="Courier New"/>
                <a:sym typeface="Courier New"/>
              </a:rPr>
              <a:t>, </a:t>
            </a:r>
            <a:r>
              <a:rPr b="1" lang="en-US" sz="1800">
                <a:solidFill>
                  <a:srgbClr val="795E26"/>
                </a:solidFill>
                <a:highlight>
                  <a:srgbClr val="FFFFFF"/>
                </a:highlight>
                <a:latin typeface="Courier New"/>
                <a:ea typeface="Courier New"/>
                <a:cs typeface="Courier New"/>
                <a:sym typeface="Courier New"/>
              </a:rPr>
              <a:t>setUser</a:t>
            </a:r>
            <a:r>
              <a:rPr b="1" lang="en-US" sz="1800">
                <a:solidFill>
                  <a:srgbClr val="3B3B3B"/>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795E26"/>
                </a:solidFill>
                <a:highlight>
                  <a:srgbClr val="FFFFFF"/>
                </a:highlight>
                <a:latin typeface="Courier New"/>
                <a:ea typeface="Courier New"/>
                <a:cs typeface="Courier New"/>
                <a:sym typeface="Courier New"/>
              </a:rPr>
              <a:t>useState</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3200400" rtl="0" algn="l">
              <a:lnSpc>
                <a:spcPct val="135714"/>
              </a:lnSpc>
              <a:spcBef>
                <a:spcPts val="0"/>
              </a:spcBef>
              <a:spcAft>
                <a:spcPts val="0"/>
              </a:spcAft>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userName: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A31515"/>
                </a:solidFill>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3200400" rtl="0" algn="l">
              <a:lnSpc>
                <a:spcPct val="135714"/>
              </a:lnSpc>
              <a:spcBef>
                <a:spcPts val="0"/>
              </a:spcBef>
              <a:spcAft>
                <a:spcPts val="0"/>
              </a:spcAft>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age: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98658"/>
                </a:solidFill>
                <a:highlight>
                  <a:srgbClr val="FFFFFF"/>
                </a:highlight>
                <a:latin typeface="Courier New"/>
                <a:ea typeface="Courier New"/>
                <a:cs typeface="Courier New"/>
                <a:sym typeface="Courier New"/>
              </a:rPr>
              <a:t>0</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3200400" rtl="0" algn="l">
              <a:lnSpc>
                <a:spcPct val="135714"/>
              </a:lnSpc>
              <a:spcBef>
                <a:spcPts val="0"/>
              </a:spcBef>
              <a:spcAft>
                <a:spcPts val="0"/>
              </a:spcAft>
              <a:buNone/>
            </a:pPr>
            <a:r>
              <a:rPr b="1" lang="en-US" sz="1800">
                <a:solidFill>
                  <a:srgbClr val="3B3B3B"/>
                </a:solidFill>
                <a:highlight>
                  <a:srgbClr val="FFFFFF"/>
                </a:highlight>
                <a:latin typeface="Courier New"/>
                <a:ea typeface="Courier New"/>
                <a:cs typeface="Courier New"/>
                <a:sym typeface="Courier New"/>
              </a:rPr>
              <a:t>  });</a:t>
            </a:r>
            <a:endParaRPr sz="1800"/>
          </a:p>
        </p:txBody>
      </p:sp>
      <p:sp>
        <p:nvSpPr>
          <p:cNvPr id="208" name="Google Shape;208;g1ce3fb0364a_0_25"/>
          <p:cNvSpPr txBox="1"/>
          <p:nvPr>
            <p:ph type="title"/>
          </p:nvPr>
        </p:nvSpPr>
        <p:spPr>
          <a:xfrm>
            <a:off x="838200" y="556750"/>
            <a:ext cx="8463600" cy="75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useState Hook - 2</a:t>
            </a:r>
            <a:endParaRPr/>
          </a:p>
        </p:txBody>
      </p:sp>
      <p:pic>
        <p:nvPicPr>
          <p:cNvPr id="209" name="Google Shape;209;g1ce3fb0364a_0_25"/>
          <p:cNvPicPr preferRelativeResize="0"/>
          <p:nvPr/>
        </p:nvPicPr>
        <p:blipFill rotWithShape="1">
          <a:blip r:embed="rId3">
            <a:alphaModFix/>
          </a:blip>
          <a:srcRect b="0" l="0" r="0" t="0"/>
          <a:stretch/>
        </p:blipFill>
        <p:spPr>
          <a:xfrm>
            <a:off x="2329063" y="2474676"/>
            <a:ext cx="7533875" cy="1253425"/>
          </a:xfrm>
          <a:prstGeom prst="rect">
            <a:avLst/>
          </a:prstGeom>
          <a:noFill/>
          <a:ln>
            <a:noFill/>
          </a:ln>
        </p:spPr>
      </p:pic>
      <p:sp>
        <p:nvSpPr>
          <p:cNvPr id="210" name="Google Shape;210;g1ce3fb0364a_0_25"/>
          <p:cNvSpPr txBox="1"/>
          <p:nvPr/>
        </p:nvSpPr>
        <p:spPr>
          <a:xfrm>
            <a:off x="3033175" y="5283425"/>
            <a:ext cx="57900" cy="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ce3fb0364a_0_108"/>
          <p:cNvSpPr txBox="1"/>
          <p:nvPr>
            <p:ph idx="1" type="body"/>
          </p:nvPr>
        </p:nvSpPr>
        <p:spPr>
          <a:xfrm>
            <a:off x="838200" y="1319838"/>
            <a:ext cx="10641600" cy="2615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rPr b="1" lang="en-US" sz="1800"/>
              <a:t>Về bản chất thì </a:t>
            </a:r>
            <a:r>
              <a:rPr b="1" lang="en-US" sz="1800"/>
              <a:t>useState</a:t>
            </a:r>
            <a:r>
              <a:rPr b="1" lang="en-US" sz="1800"/>
              <a:t> chính là một hàm có</a:t>
            </a:r>
            <a:endParaRPr b="1" sz="1800"/>
          </a:p>
          <a:p>
            <a:pPr indent="-403860" lvl="0" marL="457200" rtl="0" algn="l">
              <a:lnSpc>
                <a:spcPct val="115000"/>
              </a:lnSpc>
              <a:spcBef>
                <a:spcPts val="0"/>
              </a:spcBef>
              <a:spcAft>
                <a:spcPts val="0"/>
              </a:spcAft>
              <a:buSzPts val="2760"/>
              <a:buChar char="•"/>
            </a:pPr>
            <a:r>
              <a:rPr b="1" lang="en-US" sz="1800"/>
              <a:t>Input </a:t>
            </a:r>
            <a:r>
              <a:rPr lang="en-US" sz="1800"/>
              <a:t>: Giá trị khởi tạo của State</a:t>
            </a:r>
            <a:endParaRPr sz="1800"/>
          </a:p>
          <a:p>
            <a:pPr indent="-403860" lvl="0" marL="457200" rtl="0" algn="l">
              <a:lnSpc>
                <a:spcPct val="115000"/>
              </a:lnSpc>
              <a:spcBef>
                <a:spcPts val="0"/>
              </a:spcBef>
              <a:spcAft>
                <a:spcPts val="0"/>
              </a:spcAft>
              <a:buSzPts val="2760"/>
              <a:buChar char="•"/>
            </a:pPr>
            <a:r>
              <a:rPr b="1" lang="en-US" sz="1800"/>
              <a:t>Output</a:t>
            </a:r>
            <a:r>
              <a:rPr b="1" lang="en-US" sz="1800"/>
              <a:t> </a:t>
            </a:r>
            <a:r>
              <a:rPr lang="en-US" sz="1800"/>
              <a:t>:  là 1 mảng có 2 phần tử trong đó: </a:t>
            </a:r>
            <a:endParaRPr sz="1800"/>
          </a:p>
          <a:p>
            <a:pPr indent="-323596" lvl="1" marL="914400" rtl="0" algn="l">
              <a:lnSpc>
                <a:spcPct val="115000"/>
              </a:lnSpc>
              <a:spcBef>
                <a:spcPts val="1000"/>
              </a:spcBef>
              <a:spcAft>
                <a:spcPts val="0"/>
              </a:spcAft>
              <a:buSzPts val="1496"/>
              <a:buChar char="o"/>
            </a:pPr>
            <a:r>
              <a:rPr lang="en-US" sz="1800"/>
              <a:t>Phần tử thứ 1: là giá trị của State</a:t>
            </a:r>
            <a:endParaRPr sz="1800"/>
          </a:p>
          <a:p>
            <a:pPr indent="-323596" lvl="1" marL="914400" rtl="0" algn="l">
              <a:lnSpc>
                <a:spcPct val="115000"/>
              </a:lnSpc>
              <a:spcBef>
                <a:spcPts val="1000"/>
              </a:spcBef>
              <a:spcAft>
                <a:spcPts val="0"/>
              </a:spcAft>
              <a:buSzPts val="1496"/>
              <a:buChar char="o"/>
            </a:pPr>
            <a:r>
              <a:rPr lang="en-US" sz="1800"/>
              <a:t>Phần tử thứ 2 : là hàm để cập nhật trạng thái của State</a:t>
            </a:r>
            <a:endParaRPr sz="1800"/>
          </a:p>
        </p:txBody>
      </p:sp>
      <p:sp>
        <p:nvSpPr>
          <p:cNvPr id="217" name="Google Shape;217;g1ce3fb0364a_0_108"/>
          <p:cNvSpPr txBox="1"/>
          <p:nvPr>
            <p:ph type="title"/>
          </p:nvPr>
        </p:nvSpPr>
        <p:spPr>
          <a:xfrm>
            <a:off x="838200" y="585750"/>
            <a:ext cx="8463600" cy="565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useState Hook - 3</a:t>
            </a:r>
            <a:endParaRPr/>
          </a:p>
        </p:txBody>
      </p:sp>
      <p:pic>
        <p:nvPicPr>
          <p:cNvPr id="218" name="Google Shape;218;g1ce3fb0364a_0_108"/>
          <p:cNvPicPr preferRelativeResize="0"/>
          <p:nvPr/>
        </p:nvPicPr>
        <p:blipFill>
          <a:blip r:embed="rId3">
            <a:alphaModFix/>
          </a:blip>
          <a:stretch>
            <a:fillRect/>
          </a:stretch>
        </p:blipFill>
        <p:spPr>
          <a:xfrm>
            <a:off x="6531400" y="4039688"/>
            <a:ext cx="4759900" cy="1314449"/>
          </a:xfrm>
          <a:prstGeom prst="rect">
            <a:avLst/>
          </a:prstGeom>
          <a:noFill/>
          <a:ln>
            <a:noFill/>
          </a:ln>
        </p:spPr>
      </p:pic>
      <p:sp>
        <p:nvSpPr>
          <p:cNvPr id="219" name="Google Shape;219;g1ce3fb0364a_0_108"/>
          <p:cNvSpPr/>
          <p:nvPr/>
        </p:nvSpPr>
        <p:spPr>
          <a:xfrm>
            <a:off x="5451200" y="4515713"/>
            <a:ext cx="947700" cy="362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220" name="Google Shape;220;g1ce3fb0364a_0_108"/>
          <p:cNvPicPr preferRelativeResize="0"/>
          <p:nvPr/>
        </p:nvPicPr>
        <p:blipFill>
          <a:blip r:embed="rId4">
            <a:alphaModFix/>
          </a:blip>
          <a:stretch>
            <a:fillRect/>
          </a:stretch>
        </p:blipFill>
        <p:spPr>
          <a:xfrm>
            <a:off x="1022100" y="4007500"/>
            <a:ext cx="4296626" cy="137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ce3fb0364a_0_35"/>
          <p:cNvSpPr txBox="1"/>
          <p:nvPr>
            <p:ph idx="1" type="body"/>
          </p:nvPr>
        </p:nvSpPr>
        <p:spPr>
          <a:xfrm>
            <a:off x="838200" y="1339700"/>
            <a:ext cx="10886100" cy="4765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useEffect là 1 hook được hỗ trợ bởi React . ( bản chất là 1 function ) nhận vào 2 tham số  trong đó :</a:t>
            </a:r>
            <a:endParaRPr sz="1800"/>
          </a:p>
          <a:p>
            <a:pPr indent="-323596" lvl="1" marL="914400" rtl="0" algn="l">
              <a:lnSpc>
                <a:spcPct val="150000"/>
              </a:lnSpc>
              <a:spcBef>
                <a:spcPts val="0"/>
              </a:spcBef>
              <a:spcAft>
                <a:spcPts val="0"/>
              </a:spcAft>
              <a:buSzPts val="1496"/>
              <a:buFont typeface="Montserrat"/>
              <a:buChar char="o"/>
            </a:pPr>
            <a:r>
              <a:rPr lang="en-US" sz="1800"/>
              <a:t>Tham số thứ nhất : là 1 callback  function để thực thi (required)</a:t>
            </a:r>
            <a:endParaRPr sz="1800"/>
          </a:p>
          <a:p>
            <a:pPr indent="-323596" lvl="1" marL="914400" rtl="0" algn="l">
              <a:lnSpc>
                <a:spcPct val="150000"/>
              </a:lnSpc>
              <a:spcBef>
                <a:spcPts val="0"/>
              </a:spcBef>
              <a:spcAft>
                <a:spcPts val="0"/>
              </a:spcAft>
              <a:buSzPts val="1496"/>
              <a:buFont typeface="Montserrat"/>
              <a:buChar char="o"/>
            </a:pPr>
            <a:r>
              <a:rPr lang="en-US" sz="1800"/>
              <a:t>Tham số thứ 2 : là 1 array chứa danh sách các biến phụ thuộc (optional)</a:t>
            </a:r>
            <a:endParaRPr sz="1800"/>
          </a:p>
          <a:p>
            <a:pPr indent="-342900" lvl="0" marL="457200" rtl="0" algn="l">
              <a:lnSpc>
                <a:spcPct val="150000"/>
              </a:lnSpc>
              <a:spcBef>
                <a:spcPts val="2000"/>
              </a:spcBef>
              <a:spcAft>
                <a:spcPts val="0"/>
              </a:spcAft>
              <a:buClr>
                <a:schemeClr val="dk1"/>
              </a:buClr>
              <a:buSzPts val="1800"/>
              <a:buFont typeface="Montserrat"/>
              <a:buChar char="●"/>
            </a:pPr>
            <a:r>
              <a:rPr lang="en-US" sz="1800"/>
              <a:t>Có 3 cách truyền tham số cho useEffect () :</a:t>
            </a:r>
            <a:endParaRPr sz="1800"/>
          </a:p>
          <a:p>
            <a:pPr indent="-323596" lvl="1" marL="914400" rtl="0" algn="l">
              <a:lnSpc>
                <a:spcPct val="150000"/>
              </a:lnSpc>
              <a:spcBef>
                <a:spcPts val="0"/>
              </a:spcBef>
              <a:spcAft>
                <a:spcPts val="0"/>
              </a:spcAft>
              <a:buSzPts val="1496"/>
              <a:buFont typeface="Montserrat"/>
              <a:buChar char="o"/>
            </a:pPr>
            <a:r>
              <a:rPr lang="en-US" sz="1800"/>
              <a:t>useEffect (callback) </a:t>
            </a:r>
            <a:endParaRPr sz="1800"/>
          </a:p>
          <a:p>
            <a:pPr indent="-323596" lvl="1" marL="914400" rtl="0" algn="l">
              <a:lnSpc>
                <a:spcPct val="150000"/>
              </a:lnSpc>
              <a:spcBef>
                <a:spcPts val="0"/>
              </a:spcBef>
              <a:spcAft>
                <a:spcPts val="0"/>
              </a:spcAft>
              <a:buSzPts val="1496"/>
              <a:buFont typeface="Montserrat"/>
              <a:buChar char="o"/>
            </a:pPr>
            <a:r>
              <a:rPr lang="en-US" sz="1800"/>
              <a:t>useEffect(callback , [])</a:t>
            </a:r>
            <a:endParaRPr sz="1800"/>
          </a:p>
          <a:p>
            <a:pPr indent="-323596" lvl="1" marL="914400" rtl="0" algn="l">
              <a:lnSpc>
                <a:spcPct val="150000"/>
              </a:lnSpc>
              <a:spcBef>
                <a:spcPts val="0"/>
              </a:spcBef>
              <a:spcAft>
                <a:spcPts val="0"/>
              </a:spcAft>
              <a:buSzPts val="1496"/>
              <a:buFont typeface="Montserrat"/>
              <a:buChar char="o"/>
            </a:pPr>
            <a:r>
              <a:rPr lang="en-US" sz="1800"/>
              <a:t>useEffect(callback , [deps])</a:t>
            </a:r>
            <a:endParaRPr sz="1800"/>
          </a:p>
        </p:txBody>
      </p:sp>
      <p:sp>
        <p:nvSpPr>
          <p:cNvPr id="227" name="Google Shape;227;g1ce3fb0364a_0_35"/>
          <p:cNvSpPr txBox="1"/>
          <p:nvPr>
            <p:ph type="title"/>
          </p:nvPr>
        </p:nvSpPr>
        <p:spPr>
          <a:xfrm>
            <a:off x="838200" y="629250"/>
            <a:ext cx="84636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useEffect Hook - 1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ce3fb0364a_0_119"/>
          <p:cNvSpPr txBox="1"/>
          <p:nvPr>
            <p:ph idx="1" type="body"/>
          </p:nvPr>
        </p:nvSpPr>
        <p:spPr>
          <a:xfrm>
            <a:off x="838200" y="1122225"/>
            <a:ext cx="10430400" cy="5012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Effect Hook cho phép thực hiện side effect bên trong các function component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Mục đích </a:t>
            </a:r>
            <a:r>
              <a:rPr lang="en-US" sz="1800"/>
              <a:t>use Effect</a:t>
            </a:r>
            <a:r>
              <a:rPr lang="en-US" sz="1800"/>
              <a:t> để quản lý vòng đời của của một component và nó phục vụ chúng ta sử dụng trong function component thay vì các lifecycle như trước đây trong class component.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useEffect cho phép chúng ta xử lý logic trong lifecycle methods. </a:t>
            </a:r>
            <a:endParaRPr sz="1800"/>
          </a:p>
        </p:txBody>
      </p:sp>
      <p:sp>
        <p:nvSpPr>
          <p:cNvPr id="234" name="Google Shape;234;g1ce3fb0364a_0_119"/>
          <p:cNvSpPr txBox="1"/>
          <p:nvPr>
            <p:ph type="title"/>
          </p:nvPr>
        </p:nvSpPr>
        <p:spPr>
          <a:xfrm>
            <a:off x="838200" y="484275"/>
            <a:ext cx="8463600" cy="70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useEffect Hook - 2</a:t>
            </a:r>
            <a:endParaRPr/>
          </a:p>
        </p:txBody>
      </p:sp>
      <p:pic>
        <p:nvPicPr>
          <p:cNvPr id="235" name="Google Shape;235;g1ce3fb0364a_0_119"/>
          <p:cNvPicPr preferRelativeResize="0"/>
          <p:nvPr/>
        </p:nvPicPr>
        <p:blipFill>
          <a:blip r:embed="rId3">
            <a:alphaModFix/>
          </a:blip>
          <a:stretch>
            <a:fillRect/>
          </a:stretch>
        </p:blipFill>
        <p:spPr>
          <a:xfrm>
            <a:off x="2323750" y="3181075"/>
            <a:ext cx="7900274" cy="322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ce3fb0364a_0_97"/>
          <p:cNvSpPr txBox="1"/>
          <p:nvPr>
            <p:ph idx="1" type="body"/>
          </p:nvPr>
        </p:nvSpPr>
        <p:spPr>
          <a:xfrm>
            <a:off x="838200" y="1223850"/>
            <a:ext cx="10641600" cy="5219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Effect không cần Cleanup</a:t>
            </a:r>
            <a:endParaRPr b="1" sz="1800"/>
          </a:p>
          <a:p>
            <a:pPr indent="-342900" lvl="1" marL="914400" rtl="0" algn="l">
              <a:lnSpc>
                <a:spcPct val="150000"/>
              </a:lnSpc>
              <a:spcBef>
                <a:spcPts val="0"/>
              </a:spcBef>
              <a:spcAft>
                <a:spcPts val="0"/>
              </a:spcAft>
              <a:buClr>
                <a:schemeClr val="dk1"/>
              </a:buClr>
              <a:buSzPts val="1800"/>
              <a:buChar char="o"/>
            </a:pPr>
            <a:r>
              <a:rPr lang="en-US" sz="1800"/>
              <a:t>Callback luôn được gọi sau khi component mounted</a:t>
            </a:r>
            <a:endParaRPr sz="1800"/>
          </a:p>
          <a:p>
            <a:pPr indent="-342900" lvl="1" marL="914400" rtl="0" algn="l">
              <a:lnSpc>
                <a:spcPct val="150000"/>
              </a:lnSpc>
              <a:spcBef>
                <a:spcPts val="0"/>
              </a:spcBef>
              <a:spcAft>
                <a:spcPts val="0"/>
              </a:spcAft>
              <a:buClr>
                <a:schemeClr val="dk1"/>
              </a:buClr>
              <a:buSzPts val="1800"/>
              <a:buChar char="o"/>
            </a:pPr>
            <a:r>
              <a:rPr lang="en-US" sz="1800"/>
              <a:t>Gọi callback mỗi khi component re-render</a:t>
            </a:r>
            <a:endParaRPr sz="1800"/>
          </a:p>
          <a:p>
            <a:pPr indent="-342900" lvl="1" marL="914400" rtl="0" algn="l">
              <a:lnSpc>
                <a:spcPct val="150000"/>
              </a:lnSpc>
              <a:spcBef>
                <a:spcPts val="0"/>
              </a:spcBef>
              <a:spcAft>
                <a:spcPts val="0"/>
              </a:spcAft>
              <a:buClr>
                <a:schemeClr val="dk1"/>
              </a:buClr>
              <a:buSzPts val="1800"/>
              <a:buChar char="o"/>
            </a:pPr>
            <a:r>
              <a:rPr lang="en-US" sz="1800"/>
              <a:t>Gọi callback ngay sau khi component thêm element vào DOM</a:t>
            </a:r>
            <a:endParaRPr sz="1800"/>
          </a:p>
        </p:txBody>
      </p:sp>
      <p:sp>
        <p:nvSpPr>
          <p:cNvPr id="242" name="Google Shape;242;g1ce3fb0364a_0_97"/>
          <p:cNvSpPr txBox="1"/>
          <p:nvPr>
            <p:ph type="title"/>
          </p:nvPr>
        </p:nvSpPr>
        <p:spPr>
          <a:xfrm>
            <a:off x="838200" y="629250"/>
            <a:ext cx="8463600" cy="5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useEffect Hook - 3</a:t>
            </a:r>
            <a:endParaRPr/>
          </a:p>
        </p:txBody>
      </p:sp>
      <p:sp>
        <p:nvSpPr>
          <p:cNvPr id="243" name="Google Shape;243;g1ce3fb0364a_0_97"/>
          <p:cNvSpPr/>
          <p:nvPr/>
        </p:nvSpPr>
        <p:spPr>
          <a:xfrm>
            <a:off x="7334563" y="4514038"/>
            <a:ext cx="401100" cy="21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g1ce3fb0364a_0_97"/>
          <p:cNvPicPr preferRelativeResize="0"/>
          <p:nvPr/>
        </p:nvPicPr>
        <p:blipFill>
          <a:blip r:embed="rId3">
            <a:alphaModFix/>
          </a:blip>
          <a:stretch>
            <a:fillRect/>
          </a:stretch>
        </p:blipFill>
        <p:spPr>
          <a:xfrm>
            <a:off x="7933850" y="3618152"/>
            <a:ext cx="3545975" cy="2005675"/>
          </a:xfrm>
          <a:prstGeom prst="rect">
            <a:avLst/>
          </a:prstGeom>
          <a:noFill/>
          <a:ln>
            <a:noFill/>
          </a:ln>
        </p:spPr>
      </p:pic>
      <p:pic>
        <p:nvPicPr>
          <p:cNvPr id="245" name="Google Shape;245;g1ce3fb0364a_0_97"/>
          <p:cNvPicPr preferRelativeResize="0"/>
          <p:nvPr/>
        </p:nvPicPr>
        <p:blipFill>
          <a:blip r:embed="rId4">
            <a:alphaModFix/>
          </a:blip>
          <a:stretch>
            <a:fillRect/>
          </a:stretch>
        </p:blipFill>
        <p:spPr>
          <a:xfrm>
            <a:off x="838200" y="3050575"/>
            <a:ext cx="6298176" cy="307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