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Montserrat"/>
      <p:regular r:id="rId20"/>
      <p:bold r:id="rId21"/>
      <p:italic r:id="rId22"/>
      <p:boldItalic r:id="rId23"/>
    </p:embeddedFont>
    <p:embeddedFont>
      <p:font typeface="Montserrat Black"/>
      <p:bold r:id="rId24"/>
      <p:boldItalic r:id="rId25"/>
    </p:embeddedFont>
    <p:embeddedFont>
      <p:font typeface="Montserrat Medium"/>
      <p:regular r:id="rId26"/>
      <p:bold r:id="rId27"/>
      <p:italic r:id="rId28"/>
      <p:boldItalic r:id="rId29"/>
    </p:embeddedFont>
    <p:embeddedFont>
      <p:font typeface="Montserrat ExtraBold"/>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joZw8EdDbgpB3AcRlZSugBotIf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D305D0-7C81-4806-B59F-8159F6CE52AD}">
  <a:tblStyle styleId="{11D305D0-7C81-4806-B59F-8159F6CE52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MontserratBlack-bold.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regular.fntdata"/><Relationship Id="rId25" Type="http://schemas.openxmlformats.org/officeDocument/2006/relationships/font" Target="fonts/MontserratBlack-boldItalic.fntdata"/><Relationship Id="rId28" Type="http://schemas.openxmlformats.org/officeDocument/2006/relationships/font" Target="fonts/MontserratMedium-italic.fntdata"/><Relationship Id="rId27" Type="http://schemas.openxmlformats.org/officeDocument/2006/relationships/font" Target="fonts/Montserrat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ExtraBold-boldItalic.fntdata"/><Relationship Id="rId30" Type="http://schemas.openxmlformats.org/officeDocument/2006/relationships/font" Target="fonts/MontserratExtraBold-bold.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c7e7cb66c1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1c7e7cb66c1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1c7e7cb66c1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b5882b6e9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2b5882b6e9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2b5882b6e9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b46f47406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b46f47406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2b46f47406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c75a3f16d1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1c75a3f16d1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c75a3f16d1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c75a3f16d1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1c75a3f16d1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1c75a3f16d1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c75a3f16d1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1c75a3f16d1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1c75a3f16d1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c7e7cb66c1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1c7e7cb66c1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1c7e7cb66c1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c7e7cb66c1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1c7e7cb66c1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1c7e7cb66c1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c7e7cb66c1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1c7e7cb66c1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1c7e7cb66c1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c7e7cb66c1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1c7e7cb66c1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1c7e7cb66c1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5.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8" name="Shape 88"/>
        <p:cNvGrpSpPr/>
        <p:nvPr/>
      </p:nvGrpSpPr>
      <p:grpSpPr>
        <a:xfrm>
          <a:off x="0" y="0"/>
          <a:ext cx="0" cy="0"/>
          <a:chOff x="0" y="0"/>
          <a:chExt cx="0" cy="0"/>
        </a:xfrm>
      </p:grpSpPr>
      <p:pic>
        <p:nvPicPr>
          <p:cNvPr id="89" name="Google Shape;89;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0" name="Google Shape;90;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2" name="Google Shape;92;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3" name="Google Shape;93;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4" name="Google Shape;94;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95" name="Shape 95"/>
        <p:cNvGrpSpPr/>
        <p:nvPr/>
      </p:nvGrpSpPr>
      <p:grpSpPr>
        <a:xfrm>
          <a:off x="0" y="0"/>
          <a:ext cx="0" cy="0"/>
          <a:chOff x="0" y="0"/>
          <a:chExt cx="0" cy="0"/>
        </a:xfrm>
      </p:grpSpPr>
      <p:pic>
        <p:nvPicPr>
          <p:cNvPr id="96" name="Google Shape;96;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7" name="Google Shape;97;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8" name="Google Shape;98;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0" name="Shape 100"/>
        <p:cNvGrpSpPr/>
        <p:nvPr/>
      </p:nvGrpSpPr>
      <p:grpSpPr>
        <a:xfrm>
          <a:off x="0" y="0"/>
          <a:ext cx="0" cy="0"/>
          <a:chOff x="0" y="0"/>
          <a:chExt cx="0" cy="0"/>
        </a:xfrm>
      </p:grpSpPr>
      <p:pic>
        <p:nvPicPr>
          <p:cNvPr id="101" name="Google Shape;101;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102" name="Google Shape;102;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04" name="Google Shape;104;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105" name="Google Shape;105;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106" name="Google Shape;106;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7" name="Shape 107"/>
        <p:cNvGrpSpPr/>
        <p:nvPr/>
      </p:nvGrpSpPr>
      <p:grpSpPr>
        <a:xfrm>
          <a:off x="0" y="0"/>
          <a:ext cx="0" cy="0"/>
          <a:chOff x="0" y="0"/>
          <a:chExt cx="0" cy="0"/>
        </a:xfrm>
      </p:grpSpPr>
      <p:pic>
        <p:nvPicPr>
          <p:cNvPr id="108" name="Google Shape;108;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9" name="Google Shape;109;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2" name="Google Shape;42;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6" name="Google Shape;46;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7" name="Shape 47"/>
        <p:cNvGrpSpPr/>
        <p:nvPr/>
      </p:nvGrpSpPr>
      <p:grpSpPr>
        <a:xfrm>
          <a:off x="0" y="0"/>
          <a:ext cx="0" cy="0"/>
          <a:chOff x="0" y="0"/>
          <a:chExt cx="0" cy="0"/>
        </a:xfrm>
      </p:grpSpPr>
      <p:pic>
        <p:nvPicPr>
          <p:cNvPr id="48" name="Google Shape;48;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49" name="Google Shape;49;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1" name="Google Shape;51;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2" name="Google Shape;52;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3" name="Shape 53"/>
        <p:cNvGrpSpPr/>
        <p:nvPr/>
      </p:nvGrpSpPr>
      <p:grpSpPr>
        <a:xfrm>
          <a:off x="0" y="0"/>
          <a:ext cx="0" cy="0"/>
          <a:chOff x="0" y="0"/>
          <a:chExt cx="0" cy="0"/>
        </a:xfrm>
      </p:grpSpPr>
      <p:sp>
        <p:nvSpPr>
          <p:cNvPr id="54" name="Google Shape;54;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56" name="Google Shape;56;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57" name="Google Shape;57;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58" name="Google Shape;58;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 name="Google Shape;60;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1" name="Shape 61"/>
        <p:cNvGrpSpPr/>
        <p:nvPr/>
      </p:nvGrpSpPr>
      <p:grpSpPr>
        <a:xfrm>
          <a:off x="0" y="0"/>
          <a:ext cx="0" cy="0"/>
          <a:chOff x="0" y="0"/>
          <a:chExt cx="0" cy="0"/>
        </a:xfrm>
      </p:grpSpPr>
      <p:sp>
        <p:nvSpPr>
          <p:cNvPr id="62" name="Google Shape;62;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3" name="Google Shape;63;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64" name="Google Shape;64;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66" name="Google Shape;66;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7" name="Shape 67"/>
        <p:cNvGrpSpPr/>
        <p:nvPr/>
      </p:nvGrpSpPr>
      <p:grpSpPr>
        <a:xfrm>
          <a:off x="0" y="0"/>
          <a:ext cx="0" cy="0"/>
          <a:chOff x="0" y="0"/>
          <a:chExt cx="0" cy="0"/>
        </a:xfrm>
      </p:grpSpPr>
      <p:pic>
        <p:nvPicPr>
          <p:cNvPr id="68" name="Google Shape;68;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2" name="Google Shape;72;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73" name="Shape 73"/>
        <p:cNvGrpSpPr/>
        <p:nvPr/>
      </p:nvGrpSpPr>
      <p:grpSpPr>
        <a:xfrm>
          <a:off x="0" y="0"/>
          <a:ext cx="0" cy="0"/>
          <a:chOff x="0" y="0"/>
          <a:chExt cx="0" cy="0"/>
        </a:xfrm>
      </p:grpSpPr>
      <p:sp>
        <p:nvSpPr>
          <p:cNvPr id="74" name="Google Shape;74;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5" name="Google Shape;75;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6" name="Google Shape;76;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7" name="Google Shape;77;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8" name="Google Shape;78;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9" name="Google Shape;79;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80" name="Google Shape;80;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81" name="Shape 81"/>
        <p:cNvGrpSpPr/>
        <p:nvPr/>
      </p:nvGrpSpPr>
      <p:grpSpPr>
        <a:xfrm>
          <a:off x="0" y="0"/>
          <a:ext cx="0" cy="0"/>
          <a:chOff x="0" y="0"/>
          <a:chExt cx="0" cy="0"/>
        </a:xfrm>
      </p:grpSpPr>
      <p:sp>
        <p:nvSpPr>
          <p:cNvPr id="82" name="Google Shape;82;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3" name="Google Shape;83;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84" name="Google Shape;84;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85" name="Google Shape;85;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86" name="Google Shape;86;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7" name="Google Shape;87;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react.dev/reference/react/useReducer" TargetMode="External"/><Relationship Id="rId4" Type="http://schemas.openxmlformats.org/officeDocument/2006/relationships/hyperlink" Target="https://react.dev/reference/react/useRef" TargetMode="External"/><Relationship Id="rId5" Type="http://schemas.openxmlformats.org/officeDocument/2006/relationships/hyperlink" Target="https://react.dev/reference/react/useMemo" TargetMode="External"/><Relationship Id="rId6" Type="http://schemas.openxmlformats.org/officeDocument/2006/relationships/hyperlink" Target="https://react.dev/reference/react/useCallbac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REACT HOOK (Tiếp theo)</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4.0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05:</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c7e7cb66c1_0_60"/>
          <p:cNvSpPr txBox="1"/>
          <p:nvPr>
            <p:ph type="title"/>
          </p:nvPr>
        </p:nvSpPr>
        <p:spPr>
          <a:xfrm>
            <a:off x="838200" y="509148"/>
            <a:ext cx="8463600" cy="64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useMemo() - 2</a:t>
            </a:r>
            <a:endParaRPr/>
          </a:p>
        </p:txBody>
      </p:sp>
      <p:pic>
        <p:nvPicPr>
          <p:cNvPr id="244" name="Google Shape;244;g1c7e7cb66c1_0_60"/>
          <p:cNvPicPr preferRelativeResize="0"/>
          <p:nvPr/>
        </p:nvPicPr>
        <p:blipFill rotWithShape="1">
          <a:blip r:embed="rId3">
            <a:alphaModFix/>
          </a:blip>
          <a:srcRect b="0" l="0" r="0" t="0"/>
          <a:stretch/>
        </p:blipFill>
        <p:spPr>
          <a:xfrm>
            <a:off x="1612275" y="1151150"/>
            <a:ext cx="9133578" cy="520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b5882b6e99_0_0"/>
          <p:cNvSpPr txBox="1"/>
          <p:nvPr>
            <p:ph type="title"/>
          </p:nvPr>
        </p:nvSpPr>
        <p:spPr>
          <a:xfrm>
            <a:off x="684350" y="509150"/>
            <a:ext cx="9627300" cy="69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So sánh useMemo() và useCallback()</a:t>
            </a:r>
            <a:endParaRPr/>
          </a:p>
        </p:txBody>
      </p:sp>
      <p:graphicFrame>
        <p:nvGraphicFramePr>
          <p:cNvPr id="251" name="Google Shape;251;g2b5882b6e99_0_0"/>
          <p:cNvGraphicFramePr/>
          <p:nvPr/>
        </p:nvGraphicFramePr>
        <p:xfrm>
          <a:off x="684350" y="1274175"/>
          <a:ext cx="3000000" cy="3000000"/>
        </p:xfrm>
        <a:graphic>
          <a:graphicData uri="http://schemas.openxmlformats.org/drawingml/2006/table">
            <a:tbl>
              <a:tblPr>
                <a:noFill/>
                <a:tableStyleId>{11D305D0-7C81-4806-B59F-8159F6CE52AD}</a:tableStyleId>
              </a:tblPr>
              <a:tblGrid>
                <a:gridCol w="1928625"/>
                <a:gridCol w="4152175"/>
                <a:gridCol w="4651350"/>
              </a:tblGrid>
              <a:tr h="583925">
                <a:tc>
                  <a:txBody>
                    <a:bodyPr/>
                    <a:lstStyle/>
                    <a:p>
                      <a:pPr indent="0" lvl="0" marL="0" rtl="0" algn="l">
                        <a:lnSpc>
                          <a:spcPct val="200000"/>
                        </a:lnSpc>
                        <a:spcBef>
                          <a:spcPts val="0"/>
                        </a:spcBef>
                        <a:spcAft>
                          <a:spcPts val="0"/>
                        </a:spcAft>
                        <a:buNone/>
                      </a:pPr>
                      <a:r>
                        <a:t/>
                      </a:r>
                      <a:endParaRPr sz="1800">
                        <a:solidFill>
                          <a:schemeClr val="dk1"/>
                        </a:solidFill>
                        <a:highlight>
                          <a:srgbClr val="FFFFFF"/>
                        </a:highlight>
                        <a:latin typeface="Montserrat"/>
                        <a:ea typeface="Montserrat"/>
                        <a:cs typeface="Montserrat"/>
                        <a:sym typeface="Montserrat"/>
                      </a:endParaRPr>
                    </a:p>
                  </a:txBody>
                  <a:tcPr marT="91425" marB="91425" marR="91425" marL="91425" anchor="ctr"/>
                </a:tc>
                <a:tc>
                  <a:txBody>
                    <a:bodyPr/>
                    <a:lstStyle/>
                    <a:p>
                      <a:pPr indent="0" lvl="0" marL="0" rtl="0" algn="l">
                        <a:lnSpc>
                          <a:spcPct val="200000"/>
                        </a:lnSpc>
                        <a:spcBef>
                          <a:spcPts val="0"/>
                        </a:spcBef>
                        <a:spcAft>
                          <a:spcPts val="0"/>
                        </a:spcAft>
                        <a:buNone/>
                      </a:pPr>
                      <a:r>
                        <a:rPr b="1" lang="en-US" sz="1800">
                          <a:solidFill>
                            <a:schemeClr val="dk1"/>
                          </a:solidFill>
                          <a:highlight>
                            <a:srgbClr val="FFFFFF"/>
                          </a:highlight>
                          <a:latin typeface="Montserrat"/>
                          <a:ea typeface="Montserrat"/>
                          <a:cs typeface="Montserrat"/>
                          <a:sym typeface="Montserrat"/>
                        </a:rPr>
                        <a:t>useMemo</a:t>
                      </a:r>
                      <a:endParaRPr b="1" sz="1800">
                        <a:solidFill>
                          <a:schemeClr val="dk1"/>
                        </a:solidFill>
                        <a:highlight>
                          <a:srgbClr val="FFFFFF"/>
                        </a:highlight>
                        <a:latin typeface="Montserrat"/>
                        <a:ea typeface="Montserrat"/>
                        <a:cs typeface="Montserrat"/>
                        <a:sym typeface="Montserrat"/>
                      </a:endParaRPr>
                    </a:p>
                  </a:txBody>
                  <a:tcPr marT="91425" marB="91425" marR="91425" marL="91425" anchor="ctr"/>
                </a:tc>
                <a:tc>
                  <a:txBody>
                    <a:bodyPr/>
                    <a:lstStyle/>
                    <a:p>
                      <a:pPr indent="0" lvl="0" marL="0" rtl="0" algn="l">
                        <a:lnSpc>
                          <a:spcPct val="200000"/>
                        </a:lnSpc>
                        <a:spcBef>
                          <a:spcPts val="0"/>
                        </a:spcBef>
                        <a:spcAft>
                          <a:spcPts val="0"/>
                        </a:spcAft>
                        <a:buNone/>
                      </a:pPr>
                      <a:r>
                        <a:rPr b="1" lang="en-US" sz="1800">
                          <a:solidFill>
                            <a:schemeClr val="dk1"/>
                          </a:solidFill>
                          <a:highlight>
                            <a:srgbClr val="FFFFFF"/>
                          </a:highlight>
                          <a:latin typeface="Montserrat"/>
                          <a:ea typeface="Montserrat"/>
                          <a:cs typeface="Montserrat"/>
                          <a:sym typeface="Montserrat"/>
                        </a:rPr>
                        <a:t>useCallback</a:t>
                      </a:r>
                      <a:endParaRPr b="1" sz="1800">
                        <a:solidFill>
                          <a:schemeClr val="dk1"/>
                        </a:solidFill>
                        <a:highlight>
                          <a:srgbClr val="FFFFFF"/>
                        </a:highlight>
                        <a:latin typeface="Montserrat"/>
                        <a:ea typeface="Montserrat"/>
                        <a:cs typeface="Montserrat"/>
                        <a:sym typeface="Montserrat"/>
                      </a:endParaRPr>
                    </a:p>
                  </a:txBody>
                  <a:tcPr marT="91425" marB="91425" marR="91425" marL="91425" anchor="ctr"/>
                </a:tc>
              </a:tr>
              <a:tr h="916650">
                <a:tc>
                  <a:txBody>
                    <a:bodyPr/>
                    <a:lstStyle/>
                    <a:p>
                      <a:pPr indent="0" lvl="0" marL="0" rtl="0" algn="l">
                        <a:lnSpc>
                          <a:spcPct val="150000"/>
                        </a:lnSpc>
                        <a:spcBef>
                          <a:spcPts val="0"/>
                        </a:spcBef>
                        <a:spcAft>
                          <a:spcPts val="0"/>
                        </a:spcAft>
                        <a:buNone/>
                      </a:pPr>
                      <a:r>
                        <a:rPr lang="en-US" sz="1800">
                          <a:solidFill>
                            <a:schemeClr val="dk1"/>
                          </a:solidFill>
                          <a:highlight>
                            <a:srgbClr val="FFFFFF"/>
                          </a:highlight>
                          <a:latin typeface="Montserrat"/>
                          <a:ea typeface="Montserrat"/>
                          <a:cs typeface="Montserrat"/>
                          <a:sym typeface="Montserrat"/>
                        </a:rPr>
                        <a:t>Giống nhau</a:t>
                      </a:r>
                      <a:endParaRPr sz="1800">
                        <a:solidFill>
                          <a:schemeClr val="dk1"/>
                        </a:solidFill>
                        <a:highlight>
                          <a:srgbClr val="FFFFFF"/>
                        </a:highlight>
                        <a:latin typeface="Montserrat"/>
                        <a:ea typeface="Montserrat"/>
                        <a:cs typeface="Montserrat"/>
                        <a:sym typeface="Montserrat"/>
                      </a:endParaRPr>
                    </a:p>
                  </a:txBody>
                  <a:tcPr marT="91425" marB="91425" marR="91425" marL="91425" anchor="ctr"/>
                </a:tc>
                <a:tc gridSpan="2">
                  <a:txBody>
                    <a:bodyPr/>
                    <a:lstStyle/>
                    <a:p>
                      <a:pPr indent="0" lvl="0" marL="0" rtl="0" algn="l">
                        <a:lnSpc>
                          <a:spcPct val="150000"/>
                        </a:lnSpc>
                        <a:spcBef>
                          <a:spcPts val="0"/>
                        </a:spcBef>
                        <a:spcAft>
                          <a:spcPts val="0"/>
                        </a:spcAft>
                        <a:buNone/>
                      </a:pPr>
                      <a:r>
                        <a:rPr lang="en-US" sz="1800">
                          <a:solidFill>
                            <a:schemeClr val="dk1"/>
                          </a:solidFill>
                          <a:highlight>
                            <a:srgbClr val="FFFFFF"/>
                          </a:highlight>
                          <a:latin typeface="Montserrat"/>
                          <a:ea typeface="Montserrat"/>
                          <a:cs typeface="Montserrat"/>
                          <a:sym typeface="Montserrat"/>
                        </a:rPr>
                        <a:t>Cả hai hooks được sử dụng để tối ưu hóa hiệu suất của ứng dụng bằng cách tránh việc tính toán không cần thiết hoặc render lại không cần thiết</a:t>
                      </a:r>
                      <a:endParaRPr sz="1800">
                        <a:solidFill>
                          <a:schemeClr val="dk1"/>
                        </a:solidFill>
                        <a:highlight>
                          <a:srgbClr val="FFFFFF"/>
                        </a:highlight>
                        <a:latin typeface="Montserrat"/>
                        <a:ea typeface="Montserrat"/>
                        <a:cs typeface="Montserrat"/>
                        <a:sym typeface="Montserrat"/>
                      </a:endParaRPr>
                    </a:p>
                  </a:txBody>
                  <a:tcPr marT="91425" marB="91425" marR="91425" marL="91425"/>
                </a:tc>
                <a:tc hMerge="1"/>
              </a:tr>
              <a:tr h="3087700">
                <a:tc>
                  <a:txBody>
                    <a:bodyPr/>
                    <a:lstStyle/>
                    <a:p>
                      <a:pPr indent="0" lvl="0" marL="0" rtl="0" algn="l">
                        <a:lnSpc>
                          <a:spcPct val="150000"/>
                        </a:lnSpc>
                        <a:spcBef>
                          <a:spcPts val="0"/>
                        </a:spcBef>
                        <a:spcAft>
                          <a:spcPts val="0"/>
                        </a:spcAft>
                        <a:buNone/>
                      </a:pPr>
                      <a:r>
                        <a:rPr lang="en-US" sz="1800">
                          <a:solidFill>
                            <a:schemeClr val="dk1"/>
                          </a:solidFill>
                          <a:highlight>
                            <a:srgbClr val="FFFFFF"/>
                          </a:highlight>
                          <a:latin typeface="Montserrat"/>
                          <a:ea typeface="Montserrat"/>
                          <a:cs typeface="Montserrat"/>
                          <a:sym typeface="Montserrat"/>
                        </a:rPr>
                        <a:t>Khác nhau</a:t>
                      </a:r>
                      <a:endParaRPr sz="1800">
                        <a:solidFill>
                          <a:schemeClr val="dk1"/>
                        </a:solidFill>
                        <a:highlight>
                          <a:srgbClr val="FFFFFF"/>
                        </a:highlight>
                        <a:latin typeface="Montserrat"/>
                        <a:ea typeface="Montserrat"/>
                        <a:cs typeface="Montserrat"/>
                        <a:sym typeface="Montserrat"/>
                      </a:endParaRPr>
                    </a:p>
                  </a:txBody>
                  <a:tcPr marT="91425" marB="91425" marR="91425" marL="91425" anchor="ctr"/>
                </a:tc>
                <a:tc>
                  <a:txBody>
                    <a:bodyPr/>
                    <a:lstStyle/>
                    <a:p>
                      <a:pPr indent="-342900" lvl="0" marL="457200" rtl="0" algn="l">
                        <a:lnSpc>
                          <a:spcPct val="150000"/>
                        </a:lnSpc>
                        <a:spcBef>
                          <a:spcPts val="0"/>
                        </a:spcBef>
                        <a:spcAft>
                          <a:spcPts val="0"/>
                        </a:spcAft>
                        <a:buClr>
                          <a:schemeClr val="dk1"/>
                        </a:buClr>
                        <a:buSzPts val="1800"/>
                        <a:buFont typeface="Montserrat"/>
                        <a:buChar char="●"/>
                      </a:pPr>
                      <a:r>
                        <a:rPr lang="en-US" sz="1800">
                          <a:solidFill>
                            <a:schemeClr val="dk1"/>
                          </a:solidFill>
                          <a:highlight>
                            <a:srgbClr val="FFFFFF"/>
                          </a:highlight>
                          <a:latin typeface="Montserrat"/>
                          <a:ea typeface="Montserrat"/>
                          <a:cs typeface="Montserrat"/>
                          <a:sym typeface="Montserrat"/>
                        </a:rPr>
                        <a:t>useMemo được sử dụng để memoize giá trị, tức là kết quả của một biểu thức tính toán. </a:t>
                      </a:r>
                      <a:endParaRPr sz="1800">
                        <a:solidFill>
                          <a:schemeClr val="dk1"/>
                        </a:solidFill>
                        <a:highlight>
                          <a:srgbClr val="FFFFFF"/>
                        </a:highlight>
                        <a:latin typeface="Montserrat"/>
                        <a:ea typeface="Montserrat"/>
                        <a:cs typeface="Montserrat"/>
                        <a:sym typeface="Montserrat"/>
                      </a:endParaRPr>
                    </a:p>
                    <a:p>
                      <a:pPr indent="-342900" lvl="0" marL="457200" rtl="0" algn="l">
                        <a:lnSpc>
                          <a:spcPct val="150000"/>
                        </a:lnSpc>
                        <a:spcBef>
                          <a:spcPts val="0"/>
                        </a:spcBef>
                        <a:spcAft>
                          <a:spcPts val="0"/>
                        </a:spcAft>
                        <a:buClr>
                          <a:schemeClr val="dk1"/>
                        </a:buClr>
                        <a:buSzPts val="1800"/>
                        <a:buFont typeface="Montserrat"/>
                        <a:buChar char="●"/>
                      </a:pPr>
                      <a:r>
                        <a:rPr lang="en-US" sz="1800">
                          <a:solidFill>
                            <a:schemeClr val="dk1"/>
                          </a:solidFill>
                          <a:highlight>
                            <a:srgbClr val="FFFFFF"/>
                          </a:highlight>
                          <a:latin typeface="Montserrat"/>
                          <a:ea typeface="Montserrat"/>
                          <a:cs typeface="Montserrat"/>
                          <a:sym typeface="Montserrat"/>
                        </a:rPr>
                        <a:t>Nó thường được sử dụng để tránh tính toán lại giá trị không cần thiết.</a:t>
                      </a:r>
                      <a:endParaRPr sz="1800">
                        <a:solidFill>
                          <a:schemeClr val="dk1"/>
                        </a:solidFill>
                        <a:highlight>
                          <a:srgbClr val="FFFFFF"/>
                        </a:highlight>
                        <a:latin typeface="Montserrat"/>
                        <a:ea typeface="Montserrat"/>
                        <a:cs typeface="Montserrat"/>
                        <a:sym typeface="Montserrat"/>
                      </a:endParaRPr>
                    </a:p>
                  </a:txBody>
                  <a:tcPr marT="91425" marB="91425" marR="91425" marL="91425"/>
                </a:tc>
                <a:tc>
                  <a:txBody>
                    <a:bodyPr/>
                    <a:lstStyle/>
                    <a:p>
                      <a:pPr indent="-342900" lvl="0" marL="457200" rtl="0" algn="l">
                        <a:lnSpc>
                          <a:spcPct val="150000"/>
                        </a:lnSpc>
                        <a:spcBef>
                          <a:spcPts val="0"/>
                        </a:spcBef>
                        <a:spcAft>
                          <a:spcPts val="0"/>
                        </a:spcAft>
                        <a:buClr>
                          <a:schemeClr val="dk1"/>
                        </a:buClr>
                        <a:buSzPts val="1800"/>
                        <a:buFont typeface="Montserrat"/>
                        <a:buChar char="●"/>
                      </a:pPr>
                      <a:r>
                        <a:rPr lang="en-US" sz="1800">
                          <a:solidFill>
                            <a:schemeClr val="dk1"/>
                          </a:solidFill>
                          <a:highlight>
                            <a:srgbClr val="FFFFFF"/>
                          </a:highlight>
                          <a:latin typeface="Montserrat"/>
                          <a:ea typeface="Montserrat"/>
                          <a:cs typeface="Montserrat"/>
                          <a:sym typeface="Montserrat"/>
                        </a:rPr>
                        <a:t>useCallback được sử dụng để memoize hàm. </a:t>
                      </a:r>
                      <a:endParaRPr sz="1800">
                        <a:solidFill>
                          <a:schemeClr val="dk1"/>
                        </a:solidFill>
                        <a:highlight>
                          <a:srgbClr val="FFFFFF"/>
                        </a:highlight>
                        <a:latin typeface="Montserrat"/>
                        <a:ea typeface="Montserrat"/>
                        <a:cs typeface="Montserrat"/>
                        <a:sym typeface="Montserrat"/>
                      </a:endParaRPr>
                    </a:p>
                    <a:p>
                      <a:pPr indent="-342900" lvl="0" marL="457200" rtl="0" algn="l">
                        <a:lnSpc>
                          <a:spcPct val="150000"/>
                        </a:lnSpc>
                        <a:spcBef>
                          <a:spcPts val="0"/>
                        </a:spcBef>
                        <a:spcAft>
                          <a:spcPts val="0"/>
                        </a:spcAft>
                        <a:buClr>
                          <a:schemeClr val="dk1"/>
                        </a:buClr>
                        <a:buSzPts val="1800"/>
                        <a:buFont typeface="Montserrat"/>
                        <a:buChar char="●"/>
                      </a:pPr>
                      <a:r>
                        <a:rPr lang="en-US" sz="1800">
                          <a:solidFill>
                            <a:schemeClr val="dk1"/>
                          </a:solidFill>
                          <a:highlight>
                            <a:srgbClr val="FFFFFF"/>
                          </a:highlight>
                          <a:latin typeface="Montserrat"/>
                          <a:ea typeface="Montserrat"/>
                          <a:cs typeface="Montserrat"/>
                          <a:sym typeface="Montserrat"/>
                        </a:rPr>
                        <a:t>Nó giữ nguyên hàm không thay đổi giữa các render nếu các dependencies không thay đổi, giúp tránh việc tạo ra hàm mới mỗi khi render</a:t>
                      </a:r>
                      <a:endParaRPr sz="1800">
                        <a:solidFill>
                          <a:schemeClr val="dk1"/>
                        </a:solidFill>
                        <a:highlight>
                          <a:srgbClr val="FFFFFF"/>
                        </a:highlight>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b46f474062_0_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Tài liệu tham khảo</a:t>
            </a:r>
            <a:endParaRPr/>
          </a:p>
        </p:txBody>
      </p:sp>
      <p:sp>
        <p:nvSpPr>
          <p:cNvPr id="258" name="Google Shape;258;g2b46f474062_0_0"/>
          <p:cNvSpPr txBox="1"/>
          <p:nvPr>
            <p:ph idx="1" type="body"/>
          </p:nvPr>
        </p:nvSpPr>
        <p:spPr>
          <a:xfrm>
            <a:off x="838200" y="1680599"/>
            <a:ext cx="10641600" cy="50409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AutoNum type="arabicPeriod"/>
            </a:pPr>
            <a:r>
              <a:rPr lang="en-US" sz="1800" u="sng">
                <a:solidFill>
                  <a:schemeClr val="hlink"/>
                </a:solidFill>
                <a:hlinkClick r:id="rId3"/>
              </a:rPr>
              <a:t>https://react.dev/reference/react/useReducer</a:t>
            </a:r>
            <a:endParaRPr sz="1800"/>
          </a:p>
          <a:p>
            <a:pPr indent="-342900" lvl="0" marL="457200" rtl="0" algn="l">
              <a:lnSpc>
                <a:spcPct val="150000"/>
              </a:lnSpc>
              <a:spcBef>
                <a:spcPts val="0"/>
              </a:spcBef>
              <a:spcAft>
                <a:spcPts val="0"/>
              </a:spcAft>
              <a:buClr>
                <a:schemeClr val="dk1"/>
              </a:buClr>
              <a:buSzPts val="1800"/>
              <a:buFont typeface="Montserrat"/>
              <a:buAutoNum type="arabicPeriod"/>
            </a:pPr>
            <a:r>
              <a:rPr lang="en-US" sz="1800" u="sng">
                <a:solidFill>
                  <a:schemeClr val="hlink"/>
                </a:solidFill>
                <a:hlinkClick r:id="rId4"/>
              </a:rPr>
              <a:t>https://react.dev/reference/react/useRef</a:t>
            </a:r>
            <a:endParaRPr sz="1800"/>
          </a:p>
          <a:p>
            <a:pPr indent="-342900" lvl="0" marL="457200" rtl="0" algn="l">
              <a:lnSpc>
                <a:spcPct val="150000"/>
              </a:lnSpc>
              <a:spcBef>
                <a:spcPts val="0"/>
              </a:spcBef>
              <a:spcAft>
                <a:spcPts val="0"/>
              </a:spcAft>
              <a:buClr>
                <a:schemeClr val="dk1"/>
              </a:buClr>
              <a:buSzPts val="1800"/>
              <a:buFont typeface="Montserrat"/>
              <a:buAutoNum type="arabicPeriod"/>
            </a:pPr>
            <a:r>
              <a:rPr lang="en-US" sz="1800" u="sng">
                <a:solidFill>
                  <a:schemeClr val="hlink"/>
                </a:solidFill>
                <a:hlinkClick r:id="rId5"/>
              </a:rPr>
              <a:t>https://react.dev/reference/react/useMemo</a:t>
            </a:r>
            <a:endParaRPr sz="1800"/>
          </a:p>
          <a:p>
            <a:pPr indent="-342900" lvl="0" marL="457200" rtl="0" algn="l">
              <a:lnSpc>
                <a:spcPct val="150000"/>
              </a:lnSpc>
              <a:spcBef>
                <a:spcPts val="0"/>
              </a:spcBef>
              <a:spcAft>
                <a:spcPts val="0"/>
              </a:spcAft>
              <a:buClr>
                <a:schemeClr val="dk1"/>
              </a:buClr>
              <a:buSzPts val="1800"/>
              <a:buFont typeface="Montserrat"/>
              <a:buAutoNum type="arabicPeriod"/>
            </a:pPr>
            <a:r>
              <a:rPr lang="en-US" sz="1800" u="sng">
                <a:solidFill>
                  <a:schemeClr val="hlink"/>
                </a:solidFill>
                <a:hlinkClick r:id="rId6"/>
              </a:rPr>
              <a:t>https://react.dev/reference/react/useCallback</a:t>
            </a:r>
            <a:r>
              <a:rPr lang="en-US" sz="1800"/>
              <a:t>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264" name="Google Shape;264;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265" name="Google Shape;265;g11bac9ab7f9_1_1035"/>
          <p:cNvSpPr txBox="1"/>
          <p:nvPr>
            <p:ph idx="1" type="body"/>
          </p:nvPr>
        </p:nvSpPr>
        <p:spPr>
          <a:xfrm>
            <a:off x="1380300" y="1261300"/>
            <a:ext cx="105408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Char char="❏"/>
            </a:pPr>
            <a:r>
              <a:rPr lang="en-US" sz="2400">
                <a:solidFill>
                  <a:srgbClr val="333333"/>
                </a:solidFill>
              </a:rPr>
              <a:t>Nắm được các react hook cơ bản</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tham chiếu vào phần tử trong DOM bằng useRef()</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tối ưu ứng dụng với useMemo() và useCallback()</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Nắm được cách quản lý State hiệu quả với useReducer()</a:t>
            </a:r>
            <a:endParaRPr sz="2400">
              <a:solidFill>
                <a:srgbClr val="33333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271" name="Google Shape;271;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useRef()</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use</a:t>
            </a:r>
            <a:r>
              <a:rPr lang="en-US" sz="2400">
                <a:solidFill>
                  <a:srgbClr val="333333"/>
                </a:solidFill>
              </a:rPr>
              <a:t>Reducer() và reducer</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useMemo()</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useCallback()</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So sánh useMemo() và useCallback()</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Tài liệu tham khảo</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c75a3f16d1_0_25"/>
          <p:cNvSpPr txBox="1"/>
          <p:nvPr>
            <p:ph idx="1" type="body"/>
          </p:nvPr>
        </p:nvSpPr>
        <p:spPr>
          <a:xfrm>
            <a:off x="838200" y="1325200"/>
            <a:ext cx="10641600" cy="49350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useRef hook là một function trả về một object với thuộc tính current được khởi tạo thông qua tham số truyền vào. </a:t>
            </a:r>
            <a:endParaRPr sz="1800"/>
          </a:p>
          <a:p>
            <a:pPr indent="-342900" lvl="0" marL="457200" rtl="0" algn="l">
              <a:lnSpc>
                <a:spcPct val="150000"/>
              </a:lnSpc>
              <a:spcBef>
                <a:spcPts val="1000"/>
              </a:spcBef>
              <a:spcAft>
                <a:spcPts val="0"/>
              </a:spcAft>
              <a:buClr>
                <a:schemeClr val="dk1"/>
              </a:buClr>
              <a:buSzPts val="1800"/>
              <a:buFont typeface="Montserrat"/>
              <a:buChar char="●"/>
            </a:pPr>
            <a:r>
              <a:rPr lang="en-US" sz="1800"/>
              <a:t>Object được trả về này có thể thay đổi và sẽ tồn tại xuyên suốt vòng đời của component.</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useRef dùng để lưu các giá trị qua một tham chiếu bên ngoài function Component</a:t>
            </a:r>
            <a:endParaRPr sz="1800">
              <a:highlight>
                <a:srgbClr val="FFFFFF"/>
              </a:highlight>
            </a:endParaRPr>
          </a:p>
          <a:p>
            <a:pPr indent="-342900" lvl="0" marL="457200" rtl="0" algn="l">
              <a:lnSpc>
                <a:spcPct val="150000"/>
              </a:lnSpc>
              <a:spcBef>
                <a:spcPts val="0"/>
              </a:spcBef>
              <a:spcAft>
                <a:spcPts val="0"/>
              </a:spcAft>
              <a:buClr>
                <a:schemeClr val="dk1"/>
              </a:buClr>
              <a:buSzPts val="1800"/>
              <a:buFont typeface="Montserrat"/>
              <a:buChar char="●"/>
            </a:pPr>
            <a:r>
              <a:rPr lang="en-US" sz="1800"/>
              <a:t>Cú pháp sử dụng:</a:t>
            </a:r>
            <a:endParaRPr sz="1800"/>
          </a:p>
          <a:p>
            <a:pPr indent="0" lvl="0" marL="0" rtl="0" algn="ctr">
              <a:lnSpc>
                <a:spcPct val="135714"/>
              </a:lnSpc>
              <a:spcBef>
                <a:spcPts val="0"/>
              </a:spcBef>
              <a:spcAft>
                <a:spcPts val="0"/>
              </a:spcAft>
              <a:buNone/>
            </a:pPr>
            <a:r>
              <a:rPr b="1" lang="en-US" sz="1800">
                <a:solidFill>
                  <a:srgbClr val="0000FF"/>
                </a:solidFill>
                <a:highlight>
                  <a:srgbClr val="FFFFFF"/>
                </a:highlight>
                <a:latin typeface="Courier New"/>
                <a:ea typeface="Courier New"/>
                <a:cs typeface="Courier New"/>
                <a:sym typeface="Courier New"/>
              </a:rPr>
              <a:t>const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70C1"/>
                </a:solidFill>
                <a:highlight>
                  <a:srgbClr val="FFFFFF"/>
                </a:highlight>
                <a:latin typeface="Courier New"/>
                <a:ea typeface="Courier New"/>
                <a:cs typeface="Courier New"/>
                <a:sym typeface="Courier New"/>
              </a:rPr>
              <a:t>ref </a:t>
            </a:r>
            <a:r>
              <a:rPr b="1" lang="en-US" sz="1800">
                <a:highlight>
                  <a:srgbClr val="FFFFFF"/>
                </a:highlight>
                <a:latin typeface="Courier New"/>
                <a:ea typeface="Courier New"/>
                <a:cs typeface="Courier New"/>
                <a:sym typeface="Courier New"/>
              </a:rPr>
              <a: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795E26"/>
                </a:solidFill>
                <a:highlight>
                  <a:srgbClr val="FFFFFF"/>
                </a:highlight>
                <a:latin typeface="Courier New"/>
                <a:ea typeface="Courier New"/>
                <a:cs typeface="Courier New"/>
                <a:sym typeface="Courier New"/>
              </a:rPr>
              <a:t>useRef</a:t>
            </a:r>
            <a:r>
              <a:rPr b="1" lang="en-US" sz="1800">
                <a:solidFill>
                  <a:srgbClr val="3B3B3B"/>
                </a:solidFill>
                <a:highlight>
                  <a:srgbClr val="FFFFFF"/>
                </a:highlight>
                <a:latin typeface="Courier New"/>
                <a:ea typeface="Courier New"/>
                <a:cs typeface="Courier New"/>
                <a:sym typeface="Courier New"/>
              </a:rPr>
              <a:t>(</a:t>
            </a:r>
            <a:r>
              <a:rPr b="1" lang="en-US" sz="1800">
                <a:solidFill>
                  <a:srgbClr val="001080"/>
                </a:solidFill>
                <a:highlight>
                  <a:srgbClr val="FFFFFF"/>
                </a:highlight>
                <a:latin typeface="Courier New"/>
                <a:ea typeface="Courier New"/>
                <a:cs typeface="Courier New"/>
                <a:sym typeface="Courier New"/>
              </a:rPr>
              <a:t>initialValue</a:t>
            </a:r>
            <a:r>
              <a:rPr b="1" lang="en-US" sz="1800">
                <a:solidFill>
                  <a:srgbClr val="3B3B3B"/>
                </a:solidFill>
                <a:highlight>
                  <a:srgbClr val="FFFFFF"/>
                </a:highlight>
                <a:latin typeface="Courier New"/>
                <a:ea typeface="Courier New"/>
                <a:cs typeface="Courier New"/>
                <a:sym typeface="Courier New"/>
              </a:rPr>
              <a:t>);</a:t>
            </a:r>
            <a:endParaRPr b="1" sz="1800"/>
          </a:p>
        </p:txBody>
      </p:sp>
      <p:sp>
        <p:nvSpPr>
          <p:cNvPr id="193" name="Google Shape;193;g1c75a3f16d1_0_25"/>
          <p:cNvSpPr txBox="1"/>
          <p:nvPr>
            <p:ph type="title"/>
          </p:nvPr>
        </p:nvSpPr>
        <p:spPr>
          <a:xfrm>
            <a:off x="838200" y="585750"/>
            <a:ext cx="8463600" cy="63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1. useRef() - 1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c75a3f16d1_0_48"/>
          <p:cNvSpPr txBox="1"/>
          <p:nvPr>
            <p:ph type="title"/>
          </p:nvPr>
        </p:nvSpPr>
        <p:spPr>
          <a:xfrm>
            <a:off x="838200" y="509149"/>
            <a:ext cx="8463600" cy="75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1. useRef() - 2</a:t>
            </a:r>
            <a:endParaRPr/>
          </a:p>
        </p:txBody>
      </p:sp>
      <p:pic>
        <p:nvPicPr>
          <p:cNvPr id="200" name="Google Shape;200;g1c75a3f16d1_0_48"/>
          <p:cNvPicPr preferRelativeResize="0"/>
          <p:nvPr/>
        </p:nvPicPr>
        <p:blipFill rotWithShape="1">
          <a:blip r:embed="rId3">
            <a:alphaModFix/>
          </a:blip>
          <a:srcRect b="0" l="0" r="0" t="0"/>
          <a:stretch/>
        </p:blipFill>
        <p:spPr>
          <a:xfrm>
            <a:off x="1943600" y="1292830"/>
            <a:ext cx="8463600" cy="49185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c75a3f16d1_0_41"/>
          <p:cNvSpPr txBox="1"/>
          <p:nvPr>
            <p:ph idx="1" type="body"/>
          </p:nvPr>
        </p:nvSpPr>
        <p:spPr>
          <a:xfrm>
            <a:off x="838200" y="1454750"/>
            <a:ext cx="10641600" cy="48726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chemeClr val="dk1"/>
              </a:buClr>
              <a:buSzPts val="1800"/>
              <a:buFont typeface="Montserrat"/>
              <a:buChar char="●"/>
            </a:pPr>
            <a:r>
              <a:rPr lang="en-US" sz="1800"/>
              <a:t>Reducer là một hàm chứa 2 tham số là (state , action) và trả về một state mới sau khi thực hiện 1 action</a:t>
            </a:r>
            <a:endParaRPr sz="1800"/>
          </a:p>
          <a:p>
            <a:pPr indent="0" lvl="0" marL="0" rtl="0" algn="l">
              <a:lnSpc>
                <a:spcPct val="150000"/>
              </a:lnSpc>
              <a:spcBef>
                <a:spcPts val="1000"/>
              </a:spcBef>
              <a:spcAft>
                <a:spcPts val="0"/>
              </a:spcAft>
              <a:buSzPts val="2560"/>
              <a:buNone/>
            </a:pPr>
            <a:r>
              <a:t/>
            </a:r>
            <a:endParaRPr/>
          </a:p>
        </p:txBody>
      </p:sp>
      <p:sp>
        <p:nvSpPr>
          <p:cNvPr id="207" name="Google Shape;207;g1c75a3f16d1_0_41"/>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useReducer () và reducer - 1</a:t>
            </a:r>
            <a:endParaRPr/>
          </a:p>
        </p:txBody>
      </p:sp>
      <p:pic>
        <p:nvPicPr>
          <p:cNvPr id="208" name="Google Shape;208;g1c75a3f16d1_0_41"/>
          <p:cNvPicPr preferRelativeResize="0"/>
          <p:nvPr/>
        </p:nvPicPr>
        <p:blipFill rotWithShape="1">
          <a:blip r:embed="rId3">
            <a:alphaModFix/>
          </a:blip>
          <a:srcRect b="0" l="0" r="0" t="0"/>
          <a:stretch/>
        </p:blipFill>
        <p:spPr>
          <a:xfrm>
            <a:off x="2982288" y="2485125"/>
            <a:ext cx="6227413" cy="377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c7e7cb66c1_0_16"/>
          <p:cNvSpPr txBox="1"/>
          <p:nvPr>
            <p:ph idx="1" type="body"/>
          </p:nvPr>
        </p:nvSpPr>
        <p:spPr>
          <a:xfrm>
            <a:off x="838200" y="1354250"/>
            <a:ext cx="10641600" cy="49059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Font typeface="Montserrat"/>
              <a:buChar char="●"/>
            </a:pPr>
            <a:r>
              <a:rPr lang="en-US" sz="1800"/>
              <a:t>useReducer hook được sử dụng trong trường hợp component có state phức tạp và có nhiều action type làm thay đổi state đó.</a:t>
            </a:r>
            <a:endParaRPr sz="1800"/>
          </a:p>
          <a:p>
            <a:pPr indent="-355600" lvl="0" marL="457200" rtl="0" algn="l">
              <a:lnSpc>
                <a:spcPct val="150000"/>
              </a:lnSpc>
              <a:spcBef>
                <a:spcPts val="0"/>
              </a:spcBef>
              <a:spcAft>
                <a:spcPts val="0"/>
              </a:spcAft>
              <a:buClr>
                <a:schemeClr val="dk1"/>
              </a:buClr>
              <a:buSzPts val="2000"/>
              <a:buFont typeface="Montserrat"/>
              <a:buChar char="●"/>
            </a:pPr>
            <a:r>
              <a:rPr lang="en-US" sz="1800"/>
              <a:t>useReducer function nhận vào reducer và initialState khởi tạo ban đầu, trả về state hiện tại và dispatch function dùng để trigger 1 action</a:t>
            </a:r>
            <a:endParaRPr sz="1800"/>
          </a:p>
        </p:txBody>
      </p:sp>
      <p:sp>
        <p:nvSpPr>
          <p:cNvPr id="215" name="Google Shape;215;g1c7e7cb66c1_0_16"/>
          <p:cNvSpPr txBox="1"/>
          <p:nvPr>
            <p:ph type="title"/>
          </p:nvPr>
        </p:nvSpPr>
        <p:spPr>
          <a:xfrm>
            <a:off x="838200" y="509149"/>
            <a:ext cx="8463600" cy="845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t>2. useReducer () và reducer - 2</a:t>
            </a:r>
            <a:endParaRPr/>
          </a:p>
        </p:txBody>
      </p:sp>
      <p:pic>
        <p:nvPicPr>
          <p:cNvPr id="216" name="Google Shape;216;g1c7e7cb66c1_0_16"/>
          <p:cNvPicPr preferRelativeResize="0"/>
          <p:nvPr/>
        </p:nvPicPr>
        <p:blipFill rotWithShape="1">
          <a:blip r:embed="rId3">
            <a:alphaModFix/>
          </a:blip>
          <a:srcRect b="0" l="0" r="0" t="0"/>
          <a:stretch/>
        </p:blipFill>
        <p:spPr>
          <a:xfrm>
            <a:off x="2156938" y="3268075"/>
            <a:ext cx="7878126" cy="284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c7e7cb66c1_0_25"/>
          <p:cNvSpPr txBox="1"/>
          <p:nvPr>
            <p:ph idx="1" type="body"/>
          </p:nvPr>
        </p:nvSpPr>
        <p:spPr>
          <a:xfrm>
            <a:off x="838200" y="1454750"/>
            <a:ext cx="10807500" cy="31038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useCallback  được sử dụng để tối ưu quá trình render của React functional components. </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Nó rất hữu ích đối với trường hợp một thành phần (component) liên tục được hiển thị lại không cần thiết trong quá trình xử lý sự kiện người dùng và có hành vi chức năng phức tạp.</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Cú pháp: </a:t>
            </a:r>
            <a:r>
              <a:rPr b="1" lang="en-US" sz="1800">
                <a:latin typeface="Courier New"/>
                <a:ea typeface="Courier New"/>
                <a:cs typeface="Courier New"/>
                <a:sym typeface="Courier New"/>
              </a:rPr>
              <a:t>useCallback (callback, [])</a:t>
            </a:r>
            <a:endParaRPr b="1" sz="1800">
              <a:latin typeface="Courier New"/>
              <a:ea typeface="Courier New"/>
              <a:cs typeface="Courier New"/>
              <a:sym typeface="Courier New"/>
            </a:endParaRPr>
          </a:p>
          <a:p>
            <a:pPr indent="-342900" lvl="0" marL="457200" rtl="0" algn="l">
              <a:lnSpc>
                <a:spcPct val="150000"/>
              </a:lnSpc>
              <a:spcBef>
                <a:spcPts val="0"/>
              </a:spcBef>
              <a:spcAft>
                <a:spcPts val="0"/>
              </a:spcAft>
              <a:buClr>
                <a:schemeClr val="dk1"/>
              </a:buClr>
              <a:buSzPts val="1800"/>
              <a:buFont typeface="Montserrat"/>
              <a:buChar char="●"/>
            </a:pPr>
            <a:r>
              <a:rPr lang="en-US" sz="1800"/>
              <a:t>Sử dụng :</a:t>
            </a:r>
            <a:endParaRPr sz="1800"/>
          </a:p>
          <a:p>
            <a:pPr indent="0" lvl="0" marL="0" rtl="0" algn="ctr">
              <a:lnSpc>
                <a:spcPct val="135714"/>
              </a:lnSpc>
              <a:spcBef>
                <a:spcPts val="0"/>
              </a:spcBef>
              <a:spcAft>
                <a:spcPts val="0"/>
              </a:spcAft>
              <a:buNone/>
            </a:pPr>
            <a:r>
              <a:rPr b="1" lang="en-US" sz="1800">
                <a:solidFill>
                  <a:srgbClr val="AF00DB"/>
                </a:solidFill>
                <a:highlight>
                  <a:srgbClr val="FFFFFF"/>
                </a:highlight>
                <a:latin typeface="Courier New"/>
                <a:ea typeface="Courier New"/>
                <a:cs typeface="Courier New"/>
                <a:sym typeface="Courier New"/>
              </a:rPr>
              <a:t>import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1080"/>
                </a:solidFill>
                <a:highlight>
                  <a:srgbClr val="FFFFFF"/>
                </a:highlight>
                <a:latin typeface="Courier New"/>
                <a:ea typeface="Courier New"/>
                <a:cs typeface="Courier New"/>
                <a:sym typeface="Courier New"/>
              </a:rPr>
              <a:t>React</a:t>
            </a:r>
            <a:r>
              <a:rPr b="1" lang="en-US" sz="1800">
                <a:solidFill>
                  <a:srgbClr val="3B3B3B"/>
                </a:solidFill>
                <a:highlight>
                  <a:srgbClr val="FFFFFF"/>
                </a:highlight>
                <a:latin typeface="Courier New"/>
                <a:ea typeface="Courier New"/>
                <a:cs typeface="Courier New"/>
                <a:sym typeface="Courier New"/>
              </a:rPr>
              <a:t>, { </a:t>
            </a:r>
            <a:r>
              <a:rPr b="1" lang="en-US" sz="1800">
                <a:solidFill>
                  <a:srgbClr val="001080"/>
                </a:solidFill>
                <a:highlight>
                  <a:srgbClr val="FFFFFF"/>
                </a:highlight>
                <a:latin typeface="Courier New"/>
                <a:ea typeface="Courier New"/>
                <a:cs typeface="Courier New"/>
                <a:sym typeface="Courier New"/>
              </a:rPr>
              <a:t>useCallback</a:t>
            </a:r>
            <a:r>
              <a:rPr b="1" lang="en-US" sz="1800">
                <a:solidFill>
                  <a:srgbClr val="3B3B3B"/>
                </a:solidFill>
                <a:highlight>
                  <a:srgbClr val="FFFFFF"/>
                </a:highlight>
                <a:latin typeface="Courier New"/>
                <a:ea typeface="Courier New"/>
                <a:cs typeface="Courier New"/>
                <a:sym typeface="Courier New"/>
              </a:rPr>
              <a:t> } </a:t>
            </a:r>
            <a:r>
              <a:rPr b="1" lang="en-US" sz="1800">
                <a:solidFill>
                  <a:srgbClr val="AF00DB"/>
                </a:solidFill>
                <a:highlight>
                  <a:srgbClr val="FFFFFF"/>
                </a:highlight>
                <a:latin typeface="Courier New"/>
                <a:ea typeface="Courier New"/>
                <a:cs typeface="Courier New"/>
                <a:sym typeface="Courier New"/>
              </a:rPr>
              <a:t>from</a:t>
            </a:r>
            <a:r>
              <a:rPr b="1" lang="en-US" sz="1800">
                <a:solidFill>
                  <a:srgbClr val="3B3B3B"/>
                </a:solidFill>
                <a:highlight>
                  <a:srgbClr val="FFFFFF"/>
                </a:highlight>
                <a:latin typeface="Courier New"/>
                <a:ea typeface="Courier New"/>
                <a:cs typeface="Courier New"/>
                <a:sym typeface="Courier New"/>
              </a:rPr>
              <a:t> </a:t>
            </a:r>
            <a:r>
              <a:rPr b="1" lang="en-US" sz="1800">
                <a:solidFill>
                  <a:srgbClr val="A31515"/>
                </a:solidFill>
                <a:highlight>
                  <a:srgbClr val="FFFFFF"/>
                </a:highlight>
                <a:latin typeface="Courier New"/>
                <a:ea typeface="Courier New"/>
                <a:cs typeface="Courier New"/>
                <a:sym typeface="Courier New"/>
              </a:rPr>
              <a:t>"react"</a:t>
            </a:r>
            <a:r>
              <a:rPr b="1" lang="en-US" sz="1800">
                <a:solidFill>
                  <a:srgbClr val="3B3B3B"/>
                </a:solidFill>
                <a:highlight>
                  <a:srgbClr val="FFFFFF"/>
                </a:highlight>
                <a:latin typeface="Courier New"/>
                <a:ea typeface="Courier New"/>
                <a:cs typeface="Courier New"/>
                <a:sym typeface="Courier New"/>
              </a:rPr>
              <a:t>;</a:t>
            </a:r>
            <a:endParaRPr b="1" sz="1800"/>
          </a:p>
        </p:txBody>
      </p:sp>
      <p:sp>
        <p:nvSpPr>
          <p:cNvPr id="223" name="Google Shape;223;g1c7e7cb66c1_0_25"/>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useCallback() - 1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c7e7cb66c1_0_35"/>
          <p:cNvSpPr txBox="1"/>
          <p:nvPr>
            <p:ph type="title"/>
          </p:nvPr>
        </p:nvSpPr>
        <p:spPr>
          <a:xfrm>
            <a:off x="838200" y="509150"/>
            <a:ext cx="8463600" cy="7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useCallback() - 2</a:t>
            </a:r>
            <a:endParaRPr/>
          </a:p>
        </p:txBody>
      </p:sp>
      <p:pic>
        <p:nvPicPr>
          <p:cNvPr id="230" name="Google Shape;230;g1c7e7cb66c1_0_35"/>
          <p:cNvPicPr preferRelativeResize="0"/>
          <p:nvPr/>
        </p:nvPicPr>
        <p:blipFill rotWithShape="1">
          <a:blip r:embed="rId3">
            <a:alphaModFix/>
          </a:blip>
          <a:srcRect b="0" l="0" r="0" t="0"/>
          <a:stretch/>
        </p:blipFill>
        <p:spPr>
          <a:xfrm>
            <a:off x="1045537" y="1281850"/>
            <a:ext cx="10100925" cy="5108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c7e7cb66c1_0_49"/>
          <p:cNvSpPr txBox="1"/>
          <p:nvPr>
            <p:ph idx="1" type="body"/>
          </p:nvPr>
        </p:nvSpPr>
        <p:spPr>
          <a:xfrm>
            <a:off x="838200" y="1383200"/>
            <a:ext cx="10641600" cy="3088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useMemo()  thực chất là một hàm có tác dụng giúp tránh lặp đi lặp lại các logic tính toán nặng nề.</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Bao gồm 2 tham số đầu vào :</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Tham số thứ nhất : là 1 function thực hiện các logic tính toán</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Tham số thứ hai : là list dependencies (biến phụ thuộc)</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Sử dụng: </a:t>
            </a:r>
            <a:endParaRPr sz="1800"/>
          </a:p>
          <a:p>
            <a:pPr indent="0" lvl="0" marL="0" rtl="0" algn="ctr">
              <a:lnSpc>
                <a:spcPct val="135714"/>
              </a:lnSpc>
              <a:spcBef>
                <a:spcPts val="0"/>
              </a:spcBef>
              <a:spcAft>
                <a:spcPts val="0"/>
              </a:spcAft>
              <a:buNone/>
            </a:pPr>
            <a:r>
              <a:rPr b="1" lang="en-US" sz="1800">
                <a:solidFill>
                  <a:srgbClr val="AF00DB"/>
                </a:solidFill>
                <a:highlight>
                  <a:srgbClr val="FFFFFF"/>
                </a:highlight>
                <a:latin typeface="Courier New"/>
                <a:ea typeface="Courier New"/>
                <a:cs typeface="Courier New"/>
                <a:sym typeface="Courier New"/>
              </a:rPr>
              <a:t>import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1080"/>
                </a:solidFill>
                <a:highlight>
                  <a:srgbClr val="FFFFFF"/>
                </a:highlight>
                <a:latin typeface="Courier New"/>
                <a:ea typeface="Courier New"/>
                <a:cs typeface="Courier New"/>
                <a:sym typeface="Courier New"/>
              </a:rPr>
              <a:t>React</a:t>
            </a:r>
            <a:r>
              <a:rPr b="1" lang="en-US" sz="1800">
                <a:solidFill>
                  <a:srgbClr val="3B3B3B"/>
                </a:solidFill>
                <a:highlight>
                  <a:srgbClr val="FFFFFF"/>
                </a:highlight>
                <a:latin typeface="Courier New"/>
                <a:ea typeface="Courier New"/>
                <a:cs typeface="Courier New"/>
                <a:sym typeface="Courier New"/>
              </a:rPr>
              <a:t>, { </a:t>
            </a:r>
            <a:r>
              <a:rPr b="1" lang="en-US" sz="1800">
                <a:solidFill>
                  <a:srgbClr val="001080"/>
                </a:solidFill>
                <a:highlight>
                  <a:srgbClr val="FFFFFF"/>
                </a:highlight>
                <a:latin typeface="Courier New"/>
                <a:ea typeface="Courier New"/>
                <a:cs typeface="Courier New"/>
                <a:sym typeface="Courier New"/>
              </a:rPr>
              <a:t>useMemo</a:t>
            </a:r>
            <a:r>
              <a:rPr b="1" lang="en-US" sz="1800">
                <a:solidFill>
                  <a:srgbClr val="3B3B3B"/>
                </a:solidFill>
                <a:highlight>
                  <a:srgbClr val="FFFFFF"/>
                </a:highlight>
                <a:latin typeface="Courier New"/>
                <a:ea typeface="Courier New"/>
                <a:cs typeface="Courier New"/>
                <a:sym typeface="Courier New"/>
              </a:rPr>
              <a:t> } </a:t>
            </a:r>
            <a:r>
              <a:rPr b="1" lang="en-US" sz="1800">
                <a:solidFill>
                  <a:srgbClr val="AF00DB"/>
                </a:solidFill>
                <a:highlight>
                  <a:srgbClr val="FFFFFF"/>
                </a:highlight>
                <a:latin typeface="Courier New"/>
                <a:ea typeface="Courier New"/>
                <a:cs typeface="Courier New"/>
                <a:sym typeface="Courier New"/>
              </a:rPr>
              <a:t>from</a:t>
            </a:r>
            <a:r>
              <a:rPr b="1" lang="en-US" sz="1800">
                <a:solidFill>
                  <a:srgbClr val="3B3B3B"/>
                </a:solidFill>
                <a:highlight>
                  <a:srgbClr val="FFFFFF"/>
                </a:highlight>
                <a:latin typeface="Courier New"/>
                <a:ea typeface="Courier New"/>
                <a:cs typeface="Courier New"/>
                <a:sym typeface="Courier New"/>
              </a:rPr>
              <a:t> </a:t>
            </a:r>
            <a:r>
              <a:rPr b="1" lang="en-US" sz="1800">
                <a:solidFill>
                  <a:srgbClr val="A31515"/>
                </a:solidFill>
                <a:highlight>
                  <a:srgbClr val="FFFFFF"/>
                </a:highlight>
                <a:latin typeface="Courier New"/>
                <a:ea typeface="Courier New"/>
                <a:cs typeface="Courier New"/>
                <a:sym typeface="Courier New"/>
              </a:rPr>
              <a:t>"react"</a:t>
            </a:r>
            <a:r>
              <a:rPr b="1" lang="en-US" sz="1800">
                <a:solidFill>
                  <a:srgbClr val="3B3B3B"/>
                </a:solidFill>
                <a:highlight>
                  <a:srgbClr val="FFFFFF"/>
                </a:highlight>
                <a:latin typeface="Courier New"/>
                <a:ea typeface="Courier New"/>
                <a:cs typeface="Courier New"/>
                <a:sym typeface="Courier New"/>
              </a:rPr>
              <a:t>;</a:t>
            </a:r>
            <a:endParaRPr/>
          </a:p>
        </p:txBody>
      </p:sp>
      <p:sp>
        <p:nvSpPr>
          <p:cNvPr id="237" name="Google Shape;237;g1c7e7cb66c1_0_49"/>
          <p:cNvSpPr txBox="1"/>
          <p:nvPr>
            <p:ph type="title"/>
          </p:nvPr>
        </p:nvSpPr>
        <p:spPr>
          <a:xfrm>
            <a:off x="838200" y="509149"/>
            <a:ext cx="8463600" cy="80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useMemo() - 1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