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Montserrat SemiBold"/>
      <p:regular r:id="rId25"/>
      <p:bold r:id="rId26"/>
      <p:italic r:id="rId27"/>
      <p:boldItalic r:id="rId28"/>
    </p:embeddedFont>
    <p:embeddedFont>
      <p:font typeface="Roboto"/>
      <p:regular r:id="rId29"/>
      <p:bold r:id="rId30"/>
      <p:italic r:id="rId31"/>
      <p:boldItalic r:id="rId32"/>
    </p:embeddedFont>
    <p:embeddedFont>
      <p:font typeface="Montserrat"/>
      <p:regular r:id="rId33"/>
      <p:bold r:id="rId34"/>
      <p:italic r:id="rId35"/>
      <p:boldItalic r:id="rId36"/>
    </p:embeddedFont>
    <p:embeddedFont>
      <p:font typeface="Montserrat Black"/>
      <p:bold r:id="rId37"/>
      <p:boldItalic r:id="rId38"/>
    </p:embeddedFont>
    <p:embeddedFont>
      <p:font typeface="Montserrat Medium"/>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juNhGQxO1SkaPInTHa3ZBt/QIn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6.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8.xml"/><Relationship Id="rId44" Type="http://schemas.openxmlformats.org/officeDocument/2006/relationships/font" Target="fonts/MontserratExtraBold-boldItalic.fntdata"/><Relationship Id="rId21" Type="http://schemas.openxmlformats.org/officeDocument/2006/relationships/slide" Target="slides/slide17.xml"/><Relationship Id="rId43" Type="http://schemas.openxmlformats.org/officeDocument/2006/relationships/font" Target="fonts/MontserratExtraBold-bold.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37" Type="http://schemas.openxmlformats.org/officeDocument/2006/relationships/font" Target="fonts/MontserratBlack-bold.fntdata"/><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39" Type="http://schemas.openxmlformats.org/officeDocument/2006/relationships/font" Target="fonts/MontserratMedium-regular.fntdata"/><Relationship Id="rId16" Type="http://schemas.openxmlformats.org/officeDocument/2006/relationships/slide" Target="slides/slide12.xml"/><Relationship Id="rId38" Type="http://schemas.openxmlformats.org/officeDocument/2006/relationships/font" Target="fonts/MontserratBlack-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d22df657e0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d22df657e0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d22df657e0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d22df657e0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d22df657e0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d22df657e0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d22df657e0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d22df657e0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1d22df657e0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22df657e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d22df657e0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d22df657e0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e3fb0364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1ce3fb0364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ce3fb0364a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d22df657e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1d22df657e0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1d22df657e0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22df657e0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1d22df657e0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d22df657e0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1" type="body"/>
          </p:nvPr>
        </p:nvSpPr>
        <p:spPr>
          <a:xfrm>
            <a:off x="838200" y="1454733"/>
            <a:ext cx="10641676" cy="4901617"/>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localhost:5173/?courceName=HTML-CSS" TargetMode="Externa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2800"/>
              <a:t>REACT ROUTER</a:t>
            </a:r>
            <a:endParaRPr sz="28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4.0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07:</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d22df657e0_0_4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Link và NavLink - 1</a:t>
            </a:r>
            <a:endParaRPr/>
          </a:p>
        </p:txBody>
      </p:sp>
      <p:sp>
        <p:nvSpPr>
          <p:cNvPr id="253" name="Google Shape;253;g1d22df657e0_0_40"/>
          <p:cNvSpPr txBox="1"/>
          <p:nvPr>
            <p:ph idx="1" type="body"/>
          </p:nvPr>
        </p:nvSpPr>
        <p:spPr>
          <a:xfrm>
            <a:off x="838200" y="1271025"/>
            <a:ext cx="10720500" cy="1441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Trong HTML thì cặp thẻ để chuyển hướng đó là thẻ &lt;a&gt;&lt;/a&gt; thì trong ReactJS chúng ta sẽ sử dụng cặp thẻ &lt;Link&gt;&lt;/Link&gt; được import từ </a:t>
            </a:r>
            <a:r>
              <a:rPr b="1" lang="en-US" sz="1800"/>
              <a:t>react-router-dom</a:t>
            </a:r>
            <a:endParaRPr b="1" sz="1800"/>
          </a:p>
          <a:p>
            <a:pPr indent="-342900" lvl="0" marL="457200" rtl="0" algn="l">
              <a:lnSpc>
                <a:spcPct val="150000"/>
              </a:lnSpc>
              <a:spcBef>
                <a:spcPts val="1000"/>
              </a:spcBef>
              <a:spcAft>
                <a:spcPts val="0"/>
              </a:spcAft>
              <a:buClr>
                <a:schemeClr val="dk1"/>
              </a:buClr>
              <a:buSzPts val="1800"/>
              <a:buChar char="●"/>
            </a:pPr>
            <a:r>
              <a:rPr lang="en-US" sz="1800"/>
              <a:t>Cú pháp Import: </a:t>
            </a:r>
            <a:endParaRPr sz="1800">
              <a:latin typeface="Roboto"/>
              <a:ea typeface="Roboto"/>
              <a:cs typeface="Roboto"/>
              <a:sym typeface="Roboto"/>
            </a:endParaRPr>
          </a:p>
          <a:p>
            <a:pPr indent="0" lvl="0" marL="0" rtl="0" algn="l">
              <a:lnSpc>
                <a:spcPct val="8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80000"/>
              </a:lnSpc>
              <a:spcBef>
                <a:spcPts val="1000"/>
              </a:spcBef>
              <a:spcAft>
                <a:spcPts val="0"/>
              </a:spcAft>
              <a:buSzPts val="2560"/>
              <a:buNone/>
            </a:pPr>
            <a:r>
              <a:t/>
            </a:r>
            <a:endParaRPr sz="1800">
              <a:latin typeface="Roboto"/>
              <a:ea typeface="Roboto"/>
              <a:cs typeface="Roboto"/>
              <a:sym typeface="Roboto"/>
            </a:endParaRPr>
          </a:p>
          <a:p>
            <a:pPr indent="0" lvl="0" marL="457200" rtl="0" algn="l">
              <a:lnSpc>
                <a:spcPct val="8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8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8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8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105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105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80000"/>
              </a:lnSpc>
              <a:spcBef>
                <a:spcPts val="100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80000"/>
              </a:lnSpc>
              <a:spcBef>
                <a:spcPts val="1000"/>
              </a:spcBef>
              <a:spcAft>
                <a:spcPts val="0"/>
              </a:spcAft>
              <a:buSzPts val="2560"/>
              <a:buNone/>
            </a:pPr>
            <a:r>
              <a:t/>
            </a:r>
            <a:endParaRPr sz="1800">
              <a:latin typeface="Roboto"/>
              <a:ea typeface="Roboto"/>
              <a:cs typeface="Roboto"/>
              <a:sym typeface="Roboto"/>
            </a:endParaRPr>
          </a:p>
        </p:txBody>
      </p:sp>
      <p:sp>
        <p:nvSpPr>
          <p:cNvPr id="254" name="Google Shape;254;g1d22df657e0_0_40"/>
          <p:cNvSpPr txBox="1"/>
          <p:nvPr/>
        </p:nvSpPr>
        <p:spPr>
          <a:xfrm>
            <a:off x="1195600" y="5471900"/>
            <a:ext cx="8463600" cy="877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100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Trong đó: </a:t>
            </a:r>
            <a:endParaRPr b="0" i="0" sz="1800" u="none" cap="none" strike="noStrike">
              <a:solidFill>
                <a:schemeClr val="dk1"/>
              </a:solidFill>
              <a:latin typeface="Montserrat"/>
              <a:ea typeface="Montserrat"/>
              <a:cs typeface="Montserrat"/>
              <a:sym typeface="Montserrat"/>
            </a:endParaRPr>
          </a:p>
          <a:p>
            <a:pPr indent="-342900" lvl="1" marL="914400" marR="0" rtl="0" algn="l">
              <a:lnSpc>
                <a:spcPct val="150000"/>
              </a:lnSpc>
              <a:spcBef>
                <a:spcPts val="0"/>
              </a:spcBef>
              <a:spcAft>
                <a:spcPts val="0"/>
              </a:spcAft>
              <a:buClr>
                <a:schemeClr val="dk1"/>
              </a:buClr>
              <a:buSzPts val="1800"/>
              <a:buFont typeface="Courier New"/>
              <a:buChar char="○"/>
            </a:pPr>
            <a:r>
              <a:rPr b="0" i="1" lang="en-US" sz="1800" u="none" cap="none" strike="noStrike">
                <a:solidFill>
                  <a:srgbClr val="CC0000"/>
                </a:solidFill>
                <a:latin typeface="Montserrat"/>
                <a:ea typeface="Montserrat"/>
                <a:cs typeface="Montserrat"/>
                <a:sym typeface="Montserrat"/>
              </a:rPr>
              <a:t>to</a:t>
            </a:r>
            <a:r>
              <a:rPr b="0" i="0" lang="en-US" sz="1800" u="none" cap="none" strike="noStrike">
                <a:solidFill>
                  <a:schemeClr val="dk1"/>
                </a:solidFill>
                <a:latin typeface="Montserrat"/>
                <a:ea typeface="Montserrat"/>
                <a:cs typeface="Montserrat"/>
                <a:sym typeface="Montserrat"/>
              </a:rPr>
              <a:t> : đường dẫn muốn điều hướng tới</a:t>
            </a:r>
            <a:endParaRPr b="0" i="0" sz="1800" u="none" cap="none" strike="noStrike">
              <a:solidFill>
                <a:schemeClr val="dk1"/>
              </a:solidFill>
              <a:latin typeface="Montserrat"/>
              <a:ea typeface="Montserrat"/>
              <a:cs typeface="Montserrat"/>
              <a:sym typeface="Montserrat"/>
            </a:endParaRPr>
          </a:p>
        </p:txBody>
      </p:sp>
      <p:sp>
        <p:nvSpPr>
          <p:cNvPr id="255" name="Google Shape;255;g1d22df657e0_0_40"/>
          <p:cNvSpPr/>
          <p:nvPr/>
        </p:nvSpPr>
        <p:spPr>
          <a:xfrm>
            <a:off x="3614400" y="2147325"/>
            <a:ext cx="5089200" cy="5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import { Link} from “react-router-dom</a:t>
            </a:r>
            <a:endParaRPr b="1" i="0" sz="1800" u="none" cap="none" strike="noStrike">
              <a:solidFill>
                <a:srgbClr val="000000"/>
              </a:solidFill>
              <a:latin typeface="Montserrat"/>
              <a:ea typeface="Montserrat"/>
              <a:cs typeface="Montserrat"/>
              <a:sym typeface="Montserrat"/>
            </a:endParaRPr>
          </a:p>
        </p:txBody>
      </p:sp>
      <p:pic>
        <p:nvPicPr>
          <p:cNvPr id="256" name="Google Shape;256;g1d22df657e0_0_40"/>
          <p:cNvPicPr preferRelativeResize="0"/>
          <p:nvPr/>
        </p:nvPicPr>
        <p:blipFill rotWithShape="1">
          <a:blip r:embed="rId3">
            <a:alphaModFix/>
          </a:blip>
          <a:srcRect b="0" l="0" r="0" t="0"/>
          <a:stretch/>
        </p:blipFill>
        <p:spPr>
          <a:xfrm>
            <a:off x="2266613" y="2937725"/>
            <a:ext cx="7658781" cy="245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d22df657e0_0_50"/>
          <p:cNvSpPr txBox="1"/>
          <p:nvPr>
            <p:ph type="title"/>
          </p:nvPr>
        </p:nvSpPr>
        <p:spPr>
          <a:xfrm>
            <a:off x="838200" y="629250"/>
            <a:ext cx="8463600" cy="5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Link và NavLink - 2</a:t>
            </a:r>
            <a:endParaRPr/>
          </a:p>
        </p:txBody>
      </p:sp>
      <p:sp>
        <p:nvSpPr>
          <p:cNvPr id="263" name="Google Shape;263;g1d22df657e0_0_50"/>
          <p:cNvSpPr txBox="1"/>
          <p:nvPr>
            <p:ph idx="1" type="body"/>
          </p:nvPr>
        </p:nvSpPr>
        <p:spPr>
          <a:xfrm>
            <a:off x="838200" y="1180350"/>
            <a:ext cx="11227800" cy="5168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Char char="●"/>
            </a:pPr>
            <a:r>
              <a:rPr lang="en-US" sz="1800"/>
              <a:t>Giống với Link về cách sử dụng nhưng được hỗ trợ thêm một số thuộc tính như là activeClassName và activeStyle để style cho các NavLink.</a:t>
            </a:r>
            <a:endParaRPr sz="1800"/>
          </a:p>
          <a:p>
            <a:pPr indent="-342900" lvl="0" marL="457200" rtl="0" algn="l">
              <a:lnSpc>
                <a:spcPct val="150000"/>
              </a:lnSpc>
              <a:spcBef>
                <a:spcPts val="0"/>
              </a:spcBef>
              <a:spcAft>
                <a:spcPts val="0"/>
              </a:spcAft>
              <a:buClr>
                <a:schemeClr val="dk1"/>
              </a:buClr>
              <a:buSzPts val="1800"/>
              <a:buChar char="●"/>
            </a:pPr>
            <a:r>
              <a:rPr lang="en-US" sz="1800"/>
              <a:t>Cú pháp Import:  </a:t>
            </a:r>
            <a:r>
              <a:rPr lang="en-US" sz="1800">
                <a:highlight>
                  <a:srgbClr val="FFFFFF"/>
                </a:highlight>
              </a:rPr>
              <a:t> </a:t>
            </a:r>
            <a:r>
              <a:rPr b="1" lang="en-US" sz="1800">
                <a:solidFill>
                  <a:srgbClr val="AF00DB"/>
                </a:solidFill>
                <a:highlight>
                  <a:srgbClr val="FFFFFF"/>
                </a:highlight>
                <a:latin typeface="Courier New"/>
                <a:ea typeface="Courier New"/>
                <a:cs typeface="Courier New"/>
                <a:sym typeface="Courier New"/>
              </a:rPr>
              <a:t>import</a:t>
            </a:r>
            <a:r>
              <a:rPr b="1" lang="en-US" sz="1800">
                <a:solidFill>
                  <a:srgbClr val="3B3B3B"/>
                </a:solidFill>
                <a:highlight>
                  <a:srgbClr val="FFFFFF"/>
                </a:highlight>
                <a:latin typeface="Courier New"/>
                <a:ea typeface="Courier New"/>
                <a:cs typeface="Courier New"/>
                <a:sym typeface="Courier New"/>
              </a:rPr>
              <a:t> { </a:t>
            </a:r>
            <a:r>
              <a:rPr b="1" lang="en-US" sz="1800">
                <a:solidFill>
                  <a:srgbClr val="001080"/>
                </a:solidFill>
                <a:highlight>
                  <a:srgbClr val="FFFFFF"/>
                </a:highlight>
                <a:latin typeface="Courier New"/>
                <a:ea typeface="Courier New"/>
                <a:cs typeface="Courier New"/>
                <a:sym typeface="Courier New"/>
              </a:rPr>
              <a:t>NavLink</a:t>
            </a:r>
            <a:r>
              <a:rPr b="1" lang="en-US" sz="1800">
                <a:solidFill>
                  <a:srgbClr val="3B3B3B"/>
                </a:solidFill>
                <a:highlight>
                  <a:srgbClr val="FFFFFF"/>
                </a:highlight>
                <a:latin typeface="Courier New"/>
                <a:ea typeface="Courier New"/>
                <a:cs typeface="Courier New"/>
                <a:sym typeface="Courier New"/>
              </a:rPr>
              <a:t> } </a:t>
            </a:r>
            <a:r>
              <a:rPr b="1" lang="en-US" sz="1800">
                <a:solidFill>
                  <a:srgbClr val="AF00DB"/>
                </a:solidFill>
                <a:highlight>
                  <a:srgbClr val="FFFFFF"/>
                </a:highlight>
                <a:latin typeface="Courier New"/>
                <a:ea typeface="Courier New"/>
                <a:cs typeface="Courier New"/>
                <a:sym typeface="Courier New"/>
              </a:rPr>
              <a:t>from</a:t>
            </a:r>
            <a:r>
              <a:rPr b="1" lang="en-US" sz="1800">
                <a:solidFill>
                  <a:srgbClr val="3B3B3B"/>
                </a:solidFill>
                <a:highlight>
                  <a:srgbClr val="FFFFFF"/>
                </a:highlight>
                <a:latin typeface="Courier New"/>
                <a:ea typeface="Courier New"/>
                <a:cs typeface="Courier New"/>
                <a:sym typeface="Courier New"/>
              </a:rPr>
              <a:t> </a:t>
            </a:r>
            <a:r>
              <a:rPr b="1" lang="en-US" sz="1800">
                <a:solidFill>
                  <a:srgbClr val="A31515"/>
                </a:solidFill>
                <a:highlight>
                  <a:srgbClr val="FFFFFF"/>
                </a:highlight>
                <a:latin typeface="Courier New"/>
                <a:ea typeface="Courier New"/>
                <a:cs typeface="Courier New"/>
                <a:sym typeface="Courier New"/>
              </a:rPr>
              <a:t>"react-router-dom"</a:t>
            </a:r>
            <a:r>
              <a:rPr b="1" lang="en-US" sz="1800">
                <a:solidFill>
                  <a:srgbClr val="3B3B3B"/>
                </a:solidFill>
                <a:highlight>
                  <a:srgbClr val="FFFFFF"/>
                </a:highlight>
                <a:latin typeface="Courier New"/>
                <a:ea typeface="Courier New"/>
                <a:cs typeface="Courier New"/>
                <a:sym typeface="Courier New"/>
              </a:rPr>
              <a:t>;</a:t>
            </a:r>
            <a:endParaRPr sz="1800">
              <a:highlight>
                <a:srgbClr val="FFFFFF"/>
              </a:highlight>
            </a:endParaRPr>
          </a:p>
          <a:p>
            <a:pPr indent="0" lvl="0" marL="0" rtl="0" algn="l">
              <a:lnSpc>
                <a:spcPct val="90000"/>
              </a:lnSpc>
              <a:spcBef>
                <a:spcPts val="1000"/>
              </a:spcBef>
              <a:spcAft>
                <a:spcPts val="0"/>
              </a:spcAft>
              <a:buSzPts val="2560"/>
              <a:buNone/>
            </a:pPr>
            <a:r>
              <a:t/>
            </a:r>
            <a:endParaRPr/>
          </a:p>
        </p:txBody>
      </p:sp>
      <p:pic>
        <p:nvPicPr>
          <p:cNvPr id="264" name="Google Shape;264;g1d22df657e0_0_50"/>
          <p:cNvPicPr preferRelativeResize="0"/>
          <p:nvPr/>
        </p:nvPicPr>
        <p:blipFill rotWithShape="1">
          <a:blip r:embed="rId3">
            <a:alphaModFix/>
          </a:blip>
          <a:srcRect b="0" l="0" r="0" t="0"/>
          <a:stretch/>
        </p:blipFill>
        <p:spPr>
          <a:xfrm>
            <a:off x="2656875" y="2499725"/>
            <a:ext cx="7590449" cy="384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d22df657e0_0_72"/>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Navigate - 1</a:t>
            </a:r>
            <a:endParaRPr/>
          </a:p>
        </p:txBody>
      </p:sp>
      <p:sp>
        <p:nvSpPr>
          <p:cNvPr id="271" name="Google Shape;271;g1d22df657e0_0_72"/>
          <p:cNvSpPr txBox="1"/>
          <p:nvPr>
            <p:ph idx="1" type="body"/>
          </p:nvPr>
        </p:nvSpPr>
        <p:spPr>
          <a:xfrm>
            <a:off x="838200" y="1454750"/>
            <a:ext cx="6660600" cy="424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Clr>
                <a:schemeClr val="dk1"/>
              </a:buClr>
              <a:buSzPts val="1800"/>
              <a:buChar char="●"/>
            </a:pPr>
            <a:r>
              <a:rPr lang="en-US" sz="1800"/>
              <a:t>useNavigate: sử dụng để chuyển trang tự động</a:t>
            </a:r>
            <a:endParaRPr sz="1800"/>
          </a:p>
          <a:p>
            <a:pPr indent="-342900" lvl="0" marL="457200" rtl="0" algn="l">
              <a:lnSpc>
                <a:spcPct val="100000"/>
              </a:lnSpc>
              <a:spcBef>
                <a:spcPts val="1000"/>
              </a:spcBef>
              <a:spcAft>
                <a:spcPts val="0"/>
              </a:spcAft>
              <a:buClr>
                <a:schemeClr val="dk1"/>
              </a:buClr>
              <a:buSzPts val="1800"/>
              <a:buFont typeface="Roboto"/>
              <a:buChar char="●"/>
            </a:pPr>
            <a:r>
              <a:rPr lang="en-US" sz="1800"/>
              <a:t>useNavigate với 1 tham số</a:t>
            </a:r>
            <a:endParaRPr sz="1800"/>
          </a:p>
          <a:p>
            <a:pPr indent="-342900" lvl="0" marL="457200" rtl="0" algn="l">
              <a:lnSpc>
                <a:spcPct val="100000"/>
              </a:lnSpc>
              <a:spcBef>
                <a:spcPts val="1000"/>
              </a:spcBef>
              <a:spcAft>
                <a:spcPts val="0"/>
              </a:spcAft>
              <a:buClr>
                <a:schemeClr val="dk1"/>
              </a:buClr>
              <a:buSzPts val="1800"/>
              <a:buFont typeface="Roboto"/>
              <a:buChar char="●"/>
            </a:pPr>
            <a:r>
              <a:rPr lang="en-US" sz="1800"/>
              <a:t> useNavigate với history</a:t>
            </a:r>
            <a:endParaRPr sz="1800"/>
          </a:p>
          <a:p>
            <a:pPr indent="-342900" lvl="0" marL="457200" rtl="0" algn="l">
              <a:lnSpc>
                <a:spcPct val="100000"/>
              </a:lnSpc>
              <a:spcBef>
                <a:spcPts val="1000"/>
              </a:spcBef>
              <a:spcAft>
                <a:spcPts val="0"/>
              </a:spcAft>
              <a:buClr>
                <a:schemeClr val="dk1"/>
              </a:buClr>
              <a:buSzPts val="1800"/>
              <a:buFont typeface="Roboto"/>
              <a:buChar char="●"/>
            </a:pPr>
            <a:r>
              <a:rPr lang="en-US" sz="1800"/>
              <a:t>useNavigate với thuộc tính replace = true</a:t>
            </a:r>
            <a:endParaRPr sz="1800"/>
          </a:p>
          <a:p>
            <a:pPr indent="-342900" lvl="0" marL="457200" rtl="0" algn="l">
              <a:lnSpc>
                <a:spcPct val="100000"/>
              </a:lnSpc>
              <a:spcBef>
                <a:spcPts val="1000"/>
              </a:spcBef>
              <a:spcAft>
                <a:spcPts val="0"/>
              </a:spcAft>
              <a:buClr>
                <a:schemeClr val="dk1"/>
              </a:buClr>
              <a:buSzPts val="1800"/>
              <a:buFont typeface="Roboto"/>
              <a:buChar char="●"/>
            </a:pPr>
            <a:r>
              <a:rPr lang="en-US" sz="1800"/>
              <a:t>useNavigate với chuyển dữ liệu</a:t>
            </a:r>
            <a:endParaRPr sz="1800"/>
          </a:p>
          <a:p>
            <a:pPr indent="-342900" lvl="0" marL="457200" rtl="0" algn="l">
              <a:lnSpc>
                <a:spcPct val="100000"/>
              </a:lnSpc>
              <a:spcBef>
                <a:spcPts val="1000"/>
              </a:spcBef>
              <a:spcAft>
                <a:spcPts val="0"/>
              </a:spcAft>
              <a:buClr>
                <a:schemeClr val="dk1"/>
              </a:buClr>
              <a:buSzPts val="1800"/>
              <a:buChar char="●"/>
            </a:pPr>
            <a:r>
              <a:rPr lang="en-US" sz="1800"/>
              <a:t>Cú pháp import:</a:t>
            </a:r>
            <a:endParaRPr sz="1800"/>
          </a:p>
          <a:p>
            <a:pPr indent="0" lvl="0" marL="0" rtl="0" algn="l">
              <a:lnSpc>
                <a:spcPct val="135714"/>
              </a:lnSpc>
              <a:spcBef>
                <a:spcPts val="0"/>
              </a:spcBef>
              <a:spcAft>
                <a:spcPts val="0"/>
              </a:spcAft>
              <a:buSzPts val="2560"/>
              <a:buNone/>
            </a:pPr>
            <a:r>
              <a:t/>
            </a:r>
            <a:endParaRPr b="1">
              <a:solidFill>
                <a:srgbClr val="3B3B3B"/>
              </a:solidFill>
              <a:highlight>
                <a:srgbClr val="FFFFFF"/>
              </a:highlight>
              <a:latin typeface="Courier New"/>
              <a:ea typeface="Courier New"/>
              <a:cs typeface="Courier New"/>
              <a:sym typeface="Courier New"/>
            </a:endParaRPr>
          </a:p>
          <a:p>
            <a:pPr indent="0" lvl="0" marL="0" rtl="0" algn="l">
              <a:lnSpc>
                <a:spcPct val="162857"/>
              </a:lnSpc>
              <a:spcBef>
                <a:spcPts val="0"/>
              </a:spcBef>
              <a:spcAft>
                <a:spcPts val="0"/>
              </a:spcAft>
              <a:buSzPts val="2560"/>
              <a:buNone/>
            </a:pPr>
            <a:r>
              <a:rPr b="1" lang="en-US">
                <a:solidFill>
                  <a:srgbClr val="AF00DB"/>
                </a:solidFill>
                <a:highlight>
                  <a:srgbClr val="FFFFFF"/>
                </a:highlight>
                <a:latin typeface="Courier New"/>
                <a:ea typeface="Courier New"/>
                <a:cs typeface="Courier New"/>
                <a:sym typeface="Courier New"/>
              </a:rPr>
              <a:t>import</a:t>
            </a:r>
            <a:r>
              <a:rPr b="1" lang="en-US">
                <a:solidFill>
                  <a:srgbClr val="3B3B3B"/>
                </a:solidFill>
                <a:highlight>
                  <a:srgbClr val="FFFFFF"/>
                </a:highlight>
                <a:latin typeface="Courier New"/>
                <a:ea typeface="Courier New"/>
                <a:cs typeface="Courier New"/>
                <a:sym typeface="Courier New"/>
              </a:rPr>
              <a:t> {</a:t>
            </a:r>
            <a:r>
              <a:rPr b="1" lang="en-US">
                <a:solidFill>
                  <a:srgbClr val="001080"/>
                </a:solidFill>
                <a:highlight>
                  <a:srgbClr val="FFFFFF"/>
                </a:highlight>
                <a:latin typeface="Courier New"/>
                <a:ea typeface="Courier New"/>
                <a:cs typeface="Courier New"/>
                <a:sym typeface="Courier New"/>
              </a:rPr>
              <a:t>useNavigate</a:t>
            </a:r>
            <a:r>
              <a:rPr b="1" lang="en-US">
                <a:solidFill>
                  <a:srgbClr val="3B3B3B"/>
                </a:solidFill>
                <a:highlight>
                  <a:srgbClr val="FFFFFF"/>
                </a:highlight>
                <a:latin typeface="Courier New"/>
                <a:ea typeface="Courier New"/>
                <a:cs typeface="Courier New"/>
                <a:sym typeface="Courier New"/>
              </a:rPr>
              <a:t>} </a:t>
            </a:r>
            <a:r>
              <a:rPr b="1" lang="en-US">
                <a:solidFill>
                  <a:srgbClr val="AF00DB"/>
                </a:solidFill>
                <a:highlight>
                  <a:srgbClr val="FFFFFF"/>
                </a:highlight>
                <a:latin typeface="Courier New"/>
                <a:ea typeface="Courier New"/>
                <a:cs typeface="Courier New"/>
                <a:sym typeface="Courier New"/>
              </a:rPr>
              <a:t>from</a:t>
            </a:r>
            <a:r>
              <a:rPr b="1" lang="en-US">
                <a:solidFill>
                  <a:srgbClr val="3B3B3B"/>
                </a:solidFill>
                <a:highlight>
                  <a:srgbClr val="FFFFFF"/>
                </a:highlight>
                <a:latin typeface="Courier New"/>
                <a:ea typeface="Courier New"/>
                <a:cs typeface="Courier New"/>
                <a:sym typeface="Courier New"/>
              </a:rPr>
              <a:t> </a:t>
            </a:r>
            <a:r>
              <a:rPr b="1" lang="en-US">
                <a:solidFill>
                  <a:srgbClr val="A31515"/>
                </a:solidFill>
                <a:highlight>
                  <a:srgbClr val="FFFFFF"/>
                </a:highlight>
                <a:latin typeface="Courier New"/>
                <a:ea typeface="Courier New"/>
                <a:cs typeface="Courier New"/>
                <a:sym typeface="Courier New"/>
              </a:rPr>
              <a:t>"react-router-dom"</a:t>
            </a:r>
            <a:r>
              <a:rPr b="1" lang="en-US">
                <a:solidFill>
                  <a:srgbClr val="3B3B3B"/>
                </a:solidFill>
                <a:highlight>
                  <a:srgbClr val="FFFFFF"/>
                </a:highlight>
                <a:latin typeface="Courier New"/>
                <a:ea typeface="Courier New"/>
                <a:cs typeface="Courier New"/>
                <a:sym typeface="Courier New"/>
              </a:rPr>
              <a:t>;</a:t>
            </a:r>
            <a:endParaRPr b="1">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a:solidFill>
                  <a:srgbClr val="0000FF"/>
                </a:solidFill>
                <a:highlight>
                  <a:srgbClr val="FFFFFF"/>
                </a:highlight>
                <a:latin typeface="Courier New"/>
                <a:ea typeface="Courier New"/>
                <a:cs typeface="Courier New"/>
                <a:sym typeface="Courier New"/>
              </a:rPr>
              <a:t>const</a:t>
            </a:r>
            <a:r>
              <a:rPr b="1" lang="en-US">
                <a:solidFill>
                  <a:srgbClr val="3B3B3B"/>
                </a:solidFill>
                <a:highlight>
                  <a:srgbClr val="FFFFFF"/>
                </a:highlight>
                <a:latin typeface="Courier New"/>
                <a:ea typeface="Courier New"/>
                <a:cs typeface="Courier New"/>
                <a:sym typeface="Courier New"/>
              </a:rPr>
              <a:t> </a:t>
            </a:r>
            <a:r>
              <a:rPr b="1" lang="en-US">
                <a:solidFill>
                  <a:srgbClr val="795E26"/>
                </a:solidFill>
                <a:highlight>
                  <a:srgbClr val="FFFFFF"/>
                </a:highlight>
                <a:latin typeface="Courier New"/>
                <a:ea typeface="Courier New"/>
                <a:cs typeface="Courier New"/>
                <a:sym typeface="Courier New"/>
              </a:rPr>
              <a:t>navigate</a:t>
            </a:r>
            <a:r>
              <a:rPr b="1" lang="en-US">
                <a:solidFill>
                  <a:srgbClr val="3B3B3B"/>
                </a:solidFill>
                <a:highlight>
                  <a:srgbClr val="FFFFFF"/>
                </a:highlight>
                <a:latin typeface="Courier New"/>
                <a:ea typeface="Courier New"/>
                <a:cs typeface="Courier New"/>
                <a:sym typeface="Courier New"/>
              </a:rPr>
              <a:t> </a:t>
            </a:r>
            <a:r>
              <a:rPr b="1" lang="en-US">
                <a:highlight>
                  <a:srgbClr val="FFFFFF"/>
                </a:highlight>
                <a:latin typeface="Courier New"/>
                <a:ea typeface="Courier New"/>
                <a:cs typeface="Courier New"/>
                <a:sym typeface="Courier New"/>
              </a:rPr>
              <a:t>=</a:t>
            </a:r>
            <a:r>
              <a:rPr b="1" lang="en-US">
                <a:solidFill>
                  <a:srgbClr val="3B3B3B"/>
                </a:solidFill>
                <a:highlight>
                  <a:srgbClr val="FFFFFF"/>
                </a:highlight>
                <a:latin typeface="Courier New"/>
                <a:ea typeface="Courier New"/>
                <a:cs typeface="Courier New"/>
                <a:sym typeface="Courier New"/>
              </a:rPr>
              <a:t> </a:t>
            </a:r>
            <a:r>
              <a:rPr b="1" lang="en-US">
                <a:solidFill>
                  <a:srgbClr val="795E26"/>
                </a:solidFill>
                <a:highlight>
                  <a:srgbClr val="FFFFFF"/>
                </a:highlight>
                <a:latin typeface="Courier New"/>
                <a:ea typeface="Courier New"/>
                <a:cs typeface="Courier New"/>
                <a:sym typeface="Courier New"/>
              </a:rPr>
              <a:t>useNavigate</a:t>
            </a:r>
            <a:r>
              <a:rPr b="1" lang="en-US">
                <a:solidFill>
                  <a:srgbClr val="3B3B3B"/>
                </a:solidFill>
                <a:highlight>
                  <a:srgbClr val="FFFFFF"/>
                </a:highlight>
                <a:latin typeface="Courier New"/>
                <a:ea typeface="Courier New"/>
                <a:cs typeface="Courier New"/>
                <a:sym typeface="Courier New"/>
              </a:rPr>
              <a:t>();</a:t>
            </a:r>
            <a:endParaRPr b="1">
              <a:solidFill>
                <a:srgbClr val="3B3B3B"/>
              </a:solidFill>
              <a:highlight>
                <a:srgbClr val="FFFFFF"/>
              </a:highlight>
              <a:latin typeface="Courier New"/>
              <a:ea typeface="Courier New"/>
              <a:cs typeface="Courier New"/>
              <a:sym typeface="Courier New"/>
            </a:endParaRPr>
          </a:p>
        </p:txBody>
      </p:sp>
      <p:pic>
        <p:nvPicPr>
          <p:cNvPr id="272" name="Google Shape;272;g1d22df657e0_0_72"/>
          <p:cNvPicPr preferRelativeResize="0"/>
          <p:nvPr/>
        </p:nvPicPr>
        <p:blipFill rotWithShape="1">
          <a:blip r:embed="rId3">
            <a:alphaModFix/>
          </a:blip>
          <a:srcRect b="0" l="0" r="0" t="0"/>
          <a:stretch/>
        </p:blipFill>
        <p:spPr>
          <a:xfrm>
            <a:off x="6411425" y="1847175"/>
            <a:ext cx="5422600" cy="371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Navigate - 2</a:t>
            </a:r>
            <a:endParaRPr/>
          </a:p>
        </p:txBody>
      </p:sp>
      <p:sp>
        <p:nvSpPr>
          <p:cNvPr id="279" name="Google Shape;279;p4"/>
          <p:cNvSpPr txBox="1"/>
          <p:nvPr>
            <p:ph idx="1" type="body"/>
          </p:nvPr>
        </p:nvSpPr>
        <p:spPr>
          <a:xfrm>
            <a:off x="838200" y="1336550"/>
            <a:ext cx="10641600" cy="945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Clr>
                <a:schemeClr val="dk1"/>
              </a:buClr>
              <a:buSzPts val="1800"/>
              <a:buFont typeface="Montserrat"/>
              <a:buChar char="●"/>
            </a:pPr>
            <a:r>
              <a:rPr lang="en-US" sz="1800"/>
              <a:t>Component Navigate: sử dụng để chuyển trang khi return ở function component</a:t>
            </a:r>
            <a:endParaRPr sz="1800"/>
          </a:p>
          <a:p>
            <a:pPr indent="-342900" lvl="0" marL="457200" rtl="0" algn="l">
              <a:lnSpc>
                <a:spcPct val="100000"/>
              </a:lnSpc>
              <a:spcBef>
                <a:spcPts val="1000"/>
              </a:spcBef>
              <a:spcAft>
                <a:spcPts val="0"/>
              </a:spcAft>
              <a:buClr>
                <a:schemeClr val="dk1"/>
              </a:buClr>
              <a:buSzPts val="1800"/>
              <a:buFont typeface="Montserrat"/>
              <a:buChar char="●"/>
            </a:pPr>
            <a:r>
              <a:rPr lang="en-US" sz="1800"/>
              <a:t>Cú pháp:</a:t>
            </a:r>
            <a:endParaRPr sz="1800"/>
          </a:p>
        </p:txBody>
      </p:sp>
      <p:sp>
        <p:nvSpPr>
          <p:cNvPr id="280" name="Google Shape;280;p4"/>
          <p:cNvSpPr txBox="1"/>
          <p:nvPr/>
        </p:nvSpPr>
        <p:spPr>
          <a:xfrm>
            <a:off x="838200" y="2282150"/>
            <a:ext cx="8951400" cy="2539800"/>
          </a:xfrm>
          <a:prstGeom prst="rect">
            <a:avLst/>
          </a:prstGeom>
          <a:noFill/>
          <a:ln>
            <a:noFill/>
          </a:ln>
        </p:spPr>
        <p:txBody>
          <a:bodyPr anchorCtr="0" anchor="t" bIns="91425" lIns="91425" spcFirstLastPara="1" rIns="91425" wrap="square" tIns="91425">
            <a:spAutoFit/>
          </a:bodyPr>
          <a:lstStyle/>
          <a:p>
            <a:pPr indent="0" lvl="0" marL="914400" marR="0" rtl="0" algn="l">
              <a:lnSpc>
                <a:spcPct val="150000"/>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import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1080"/>
                </a:solidFill>
                <a:highlight>
                  <a:srgbClr val="FFFFFF"/>
                </a:highlight>
                <a:latin typeface="Courier New"/>
                <a:ea typeface="Courier New"/>
                <a:cs typeface="Courier New"/>
                <a:sym typeface="Courier New"/>
              </a:rPr>
              <a:t>React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F00DB"/>
                </a:solidFill>
                <a:highlight>
                  <a:srgbClr val="FFFFFF"/>
                </a:highlight>
                <a:latin typeface="Courier New"/>
                <a:ea typeface="Courier New"/>
                <a:cs typeface="Courier New"/>
                <a:sym typeface="Courier New"/>
              </a:rPr>
              <a:t>from</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31515"/>
                </a:solidFill>
                <a:highlight>
                  <a:srgbClr val="FFFFFF"/>
                </a:highlight>
                <a:latin typeface="Courier New"/>
                <a:ea typeface="Courier New"/>
                <a:cs typeface="Courier New"/>
                <a:sym typeface="Courier New"/>
              </a:rPr>
              <a:t>"react"</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914400" marR="0" rtl="0" algn="l">
              <a:lnSpc>
                <a:spcPct val="150000"/>
              </a:lnSpc>
              <a:spcBef>
                <a:spcPts val="0"/>
              </a:spcBef>
              <a:spcAft>
                <a:spcPts val="0"/>
              </a:spcAft>
              <a:buClr>
                <a:srgbClr val="000000"/>
              </a:buClr>
              <a:buSzPts val="18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import</a:t>
            </a:r>
            <a:r>
              <a:rPr b="1" i="0" lang="en-US" sz="1800" u="none" cap="none" strike="noStrike">
                <a:solidFill>
                  <a:srgbClr val="3B3B3B"/>
                </a:solidFill>
                <a:highlight>
                  <a:srgbClr val="FFFFFF"/>
                </a:highlight>
                <a:latin typeface="Courier New"/>
                <a:ea typeface="Courier New"/>
                <a:cs typeface="Courier New"/>
                <a:sym typeface="Courier New"/>
              </a:rPr>
              <a:t> { </a:t>
            </a:r>
            <a:r>
              <a:rPr b="1" i="0" lang="en-US" sz="1800" u="none" cap="none" strike="noStrike">
                <a:solidFill>
                  <a:srgbClr val="001080"/>
                </a:solidFill>
                <a:highlight>
                  <a:srgbClr val="FFFFFF"/>
                </a:highlight>
                <a:latin typeface="Courier New"/>
                <a:ea typeface="Courier New"/>
                <a:cs typeface="Courier New"/>
                <a:sym typeface="Courier New"/>
              </a:rPr>
              <a:t>Navigate</a:t>
            </a:r>
            <a:r>
              <a:rPr b="1" i="0" lang="en-US" sz="1800" u="none" cap="none" strike="noStrike">
                <a:solidFill>
                  <a:srgbClr val="3B3B3B"/>
                </a:solidFill>
                <a:highlight>
                  <a:srgbClr val="FFFFFF"/>
                </a:highlight>
                <a:latin typeface="Courier New"/>
                <a:ea typeface="Courier New"/>
                <a:cs typeface="Courier New"/>
                <a:sym typeface="Courier New"/>
              </a:rPr>
              <a:t> } </a:t>
            </a:r>
            <a:r>
              <a:rPr b="1" i="0" lang="en-US" sz="1800" u="none" cap="none" strike="noStrike">
                <a:solidFill>
                  <a:srgbClr val="AF00DB"/>
                </a:solidFill>
                <a:highlight>
                  <a:srgbClr val="FFFFFF"/>
                </a:highlight>
                <a:latin typeface="Courier New"/>
                <a:ea typeface="Courier New"/>
                <a:cs typeface="Courier New"/>
                <a:sym typeface="Courier New"/>
              </a:rPr>
              <a:t>from</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31515"/>
                </a:solidFill>
                <a:highlight>
                  <a:srgbClr val="FFFFFF"/>
                </a:highlight>
                <a:latin typeface="Courier New"/>
                <a:ea typeface="Courier New"/>
                <a:cs typeface="Courier New"/>
                <a:sym typeface="Courier New"/>
              </a:rPr>
              <a:t>"react-router-dom"</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914400" marR="0" rtl="0" algn="l">
              <a:lnSpc>
                <a:spcPct val="150000"/>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export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F00DB"/>
                </a:solidFill>
                <a:highlight>
                  <a:srgbClr val="FFFFFF"/>
                </a:highlight>
                <a:latin typeface="Courier New"/>
                <a:ea typeface="Courier New"/>
                <a:cs typeface="Courier New"/>
                <a:sym typeface="Courier New"/>
              </a:rPr>
              <a:t>default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00FF"/>
                </a:solidFill>
                <a:highlight>
                  <a:srgbClr val="FFFFFF"/>
                </a:highlight>
                <a:latin typeface="Courier New"/>
                <a:ea typeface="Courier New"/>
                <a:cs typeface="Courier New"/>
                <a:sym typeface="Courier New"/>
              </a:rPr>
              <a:t>function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795E26"/>
                </a:solidFill>
                <a:highlight>
                  <a:srgbClr val="FFFFFF"/>
                </a:highlight>
                <a:latin typeface="Courier New"/>
                <a:ea typeface="Courier New"/>
                <a:cs typeface="Courier New"/>
                <a:sym typeface="Courier New"/>
              </a:rPr>
              <a:t>Checkout</a:t>
            </a:r>
            <a:r>
              <a:rPr b="1" i="0" lang="en-US" sz="1800" u="none" cap="none" strike="noStrike">
                <a:solidFill>
                  <a:srgbClr val="3B3B3B"/>
                </a:solidFill>
                <a:highlight>
                  <a:srgbClr val="FFFFFF"/>
                </a:highlight>
                <a:latin typeface="Courier New"/>
                <a:ea typeface="Courier New"/>
                <a:cs typeface="Courier New"/>
                <a:sym typeface="Courier New"/>
              </a:rPr>
              <a:t>() {</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914400" marR="0" rtl="0" algn="l">
              <a:lnSpc>
                <a:spcPct val="150000"/>
              </a:lnSpc>
              <a:spcBef>
                <a:spcPts val="0"/>
              </a:spcBef>
              <a:spcAft>
                <a:spcPts val="0"/>
              </a:spcAft>
              <a:buClr>
                <a:schemeClr val="dk1"/>
              </a:buClr>
              <a:buSzPts val="11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00FF"/>
                </a:solidFill>
                <a:highlight>
                  <a:srgbClr val="FFFFFF"/>
                </a:highlight>
                <a:latin typeface="Courier New"/>
                <a:ea typeface="Courier New"/>
                <a:cs typeface="Courier New"/>
                <a:sym typeface="Courier New"/>
              </a:rPr>
              <a:t>const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70C1"/>
                </a:solidFill>
                <a:highlight>
                  <a:srgbClr val="FFFFFF"/>
                </a:highlight>
                <a:latin typeface="Courier New"/>
                <a:ea typeface="Courier New"/>
                <a:cs typeface="Courier New"/>
                <a:sym typeface="Courier New"/>
              </a:rPr>
              <a:t>isLogin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00FF"/>
                </a:solidFill>
                <a:highlight>
                  <a:srgbClr val="FFFFFF"/>
                </a:highlight>
                <a:latin typeface="Courier New"/>
                <a:ea typeface="Courier New"/>
                <a:cs typeface="Courier New"/>
                <a:sym typeface="Courier New"/>
              </a:rPr>
              <a:t>true</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914400" marR="0" rtl="0" algn="l">
              <a:lnSpc>
                <a:spcPct val="150000"/>
              </a:lnSpc>
              <a:spcBef>
                <a:spcPts val="0"/>
              </a:spcBef>
              <a:spcAft>
                <a:spcPts val="0"/>
              </a:spcAft>
              <a:buClr>
                <a:schemeClr val="dk1"/>
              </a:buClr>
              <a:buSzPts val="11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F00DB"/>
                </a:solidFill>
                <a:highlight>
                  <a:srgbClr val="FFFFFF"/>
                </a:highlight>
                <a:latin typeface="Courier New"/>
                <a:ea typeface="Courier New"/>
                <a:cs typeface="Courier New"/>
                <a:sym typeface="Courier New"/>
              </a:rPr>
              <a:t>return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70C1"/>
                </a:solidFill>
                <a:highlight>
                  <a:srgbClr val="FFFFFF"/>
                </a:highlight>
                <a:latin typeface="Courier New"/>
                <a:ea typeface="Courier New"/>
                <a:cs typeface="Courier New"/>
                <a:sym typeface="Courier New"/>
              </a:rPr>
              <a:t>isLogin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Home</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Navigate</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to</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A31515"/>
                </a:solidFill>
                <a:highlight>
                  <a:srgbClr val="FFFFFF"/>
                </a:highlight>
                <a:latin typeface="Courier New"/>
                <a:ea typeface="Courier New"/>
                <a:cs typeface="Courier New"/>
                <a:sym typeface="Courier New"/>
              </a:rPr>
              <a:t>"/login"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914400" marR="0" rtl="0" algn="l">
              <a:lnSpc>
                <a:spcPct val="150000"/>
              </a:lnSpc>
              <a:spcBef>
                <a:spcPts val="0"/>
              </a:spcBef>
              <a:spcAft>
                <a:spcPts val="0"/>
              </a:spcAft>
              <a:buClr>
                <a:srgbClr val="000000"/>
              </a:buClr>
              <a:buSzPts val="18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chemeClr val="dk1"/>
              </a:solidFill>
              <a:latin typeface="Montserrat"/>
              <a:ea typeface="Montserrat"/>
              <a:cs typeface="Montserrat"/>
              <a:sym typeface="Montserrat"/>
            </a:endParaRPr>
          </a:p>
        </p:txBody>
      </p:sp>
      <p:sp>
        <p:nvSpPr>
          <p:cNvPr id="281" name="Google Shape;281;p4"/>
          <p:cNvSpPr txBox="1"/>
          <p:nvPr/>
        </p:nvSpPr>
        <p:spPr>
          <a:xfrm>
            <a:off x="1079625" y="4821950"/>
            <a:ext cx="104001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Đoạn mã trên sử dụng để kiểm tra trạng thái đăng nhập, nếu như đã đăng nhập thì sẽ chuyển hướng về Trang chủ, nếu chưa đăng nhập thì sẽ chuyển hướng về trang Đăng nhập</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
          <p:cNvSpPr txBox="1"/>
          <p:nvPr>
            <p:ph type="title"/>
          </p:nvPr>
        </p:nvSpPr>
        <p:spPr>
          <a:xfrm>
            <a:off x="838200" y="600250"/>
            <a:ext cx="8463900" cy="57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6. Dynamic routes</a:t>
            </a:r>
            <a:endParaRPr/>
          </a:p>
        </p:txBody>
      </p:sp>
      <p:sp>
        <p:nvSpPr>
          <p:cNvPr id="287" name="Google Shape;287;p5"/>
          <p:cNvSpPr txBox="1"/>
          <p:nvPr>
            <p:ph idx="1" type="body"/>
          </p:nvPr>
        </p:nvSpPr>
        <p:spPr>
          <a:xfrm>
            <a:off x="838200" y="1180150"/>
            <a:ext cx="10641600" cy="10005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Giải quyết các routes động, routes thay đổi theo một cấu trúc đã được định nghĩa sẵn</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Sử dụng useParams lấy tham số trên URL</a:t>
            </a:r>
            <a:endParaRPr sz="1800"/>
          </a:p>
          <a:p>
            <a:pPr indent="0" lvl="0" marL="66040" rtl="0" algn="l">
              <a:lnSpc>
                <a:spcPct val="90000"/>
              </a:lnSpc>
              <a:spcBef>
                <a:spcPts val="1000"/>
              </a:spcBef>
              <a:spcAft>
                <a:spcPts val="0"/>
              </a:spcAft>
              <a:buSzPts val="2560"/>
              <a:buNone/>
            </a:pPr>
            <a:r>
              <a:t/>
            </a:r>
            <a:endParaRPr sz="1800">
              <a:latin typeface="Roboto"/>
              <a:ea typeface="Roboto"/>
              <a:cs typeface="Roboto"/>
              <a:sym typeface="Roboto"/>
            </a:endParaRPr>
          </a:p>
        </p:txBody>
      </p:sp>
      <p:sp>
        <p:nvSpPr>
          <p:cNvPr id="288" name="Google Shape;288;p5"/>
          <p:cNvSpPr txBox="1"/>
          <p:nvPr/>
        </p:nvSpPr>
        <p:spPr>
          <a:xfrm>
            <a:off x="977825" y="2180650"/>
            <a:ext cx="10502100" cy="1099500"/>
          </a:xfrm>
          <a:prstGeom prst="rect">
            <a:avLst/>
          </a:prstGeom>
          <a:noFill/>
          <a:ln>
            <a:noFill/>
          </a:ln>
        </p:spPr>
        <p:txBody>
          <a:bodyPr anchorCtr="0" anchor="t" bIns="91425" lIns="91425" spcFirstLastPara="1" rIns="91425" wrap="square" tIns="91425">
            <a:spAutoFit/>
          </a:bodyPr>
          <a:lstStyle/>
          <a:p>
            <a:pPr indent="0" lvl="0" marL="457200" marR="0" rtl="0" algn="l">
              <a:lnSpc>
                <a:spcPct val="135714"/>
              </a:lnSpc>
              <a:spcBef>
                <a:spcPts val="0"/>
              </a:spcBef>
              <a:spcAft>
                <a:spcPts val="0"/>
              </a:spcAft>
              <a:buClr>
                <a:srgbClr val="000000"/>
              </a:buClr>
              <a:buSzPts val="1600"/>
              <a:buFont typeface="Arial"/>
              <a:buNone/>
            </a:pPr>
            <a:r>
              <a:rPr b="1" i="0" lang="en-US" sz="1600" u="none" cap="none" strike="noStrike">
                <a:solidFill>
                  <a:srgbClr val="800000"/>
                </a:solidFill>
                <a:highlight>
                  <a:srgbClr val="FFFFFF"/>
                </a:highlight>
                <a:latin typeface="Courier New"/>
                <a:ea typeface="Courier New"/>
                <a:cs typeface="Courier New"/>
                <a:sym typeface="Courier New"/>
              </a:rPr>
              <a:t>&lt;</a:t>
            </a:r>
            <a:r>
              <a:rPr b="1" i="0" lang="en-US" sz="1600" u="none" cap="none" strike="noStrike">
                <a:solidFill>
                  <a:srgbClr val="267F99"/>
                </a:solidFill>
                <a:highlight>
                  <a:srgbClr val="FFFFFF"/>
                </a:highlight>
                <a:latin typeface="Courier New"/>
                <a:ea typeface="Courier New"/>
                <a:cs typeface="Courier New"/>
                <a:sym typeface="Courier New"/>
              </a:rPr>
              <a:t>Routes</a:t>
            </a:r>
            <a:r>
              <a:rPr b="1" i="0" lang="en-US" sz="1600" u="none" cap="none" strike="noStrike">
                <a:solidFill>
                  <a:srgbClr val="800000"/>
                </a:solidFill>
                <a:highlight>
                  <a:srgbClr val="FFFFFF"/>
                </a:highlight>
                <a:latin typeface="Courier New"/>
                <a:ea typeface="Courier New"/>
                <a:cs typeface="Courier New"/>
                <a:sym typeface="Courier New"/>
              </a:rPr>
              <a:t>&gt;</a:t>
            </a:r>
            <a:endParaRPr b="1" i="0" sz="1600" u="none" cap="none" strike="noStrike">
              <a:solidFill>
                <a:srgbClr val="800000"/>
              </a:solidFill>
              <a:highlight>
                <a:srgbClr val="FFFFFF"/>
              </a:highlight>
              <a:latin typeface="Courier New"/>
              <a:ea typeface="Courier New"/>
              <a:cs typeface="Courier New"/>
              <a:sym typeface="Courier New"/>
            </a:endParaRPr>
          </a:p>
          <a:p>
            <a:pPr indent="457200" lvl="0" marL="457200" marR="0" rtl="0" algn="l">
              <a:lnSpc>
                <a:spcPct val="135714"/>
              </a:lnSpc>
              <a:spcBef>
                <a:spcPts val="0"/>
              </a:spcBef>
              <a:spcAft>
                <a:spcPts val="0"/>
              </a:spcAft>
              <a:buClr>
                <a:srgbClr val="000000"/>
              </a:buClr>
              <a:buSzPts val="1600"/>
              <a:buFont typeface="Arial"/>
              <a:buNone/>
            </a:pPr>
            <a:r>
              <a:rPr b="1" i="0" lang="en-US" sz="1600" u="none" cap="none" strike="noStrike">
                <a:solidFill>
                  <a:srgbClr val="800000"/>
                </a:solidFill>
                <a:highlight>
                  <a:srgbClr val="FFFFFF"/>
                </a:highlight>
                <a:latin typeface="Courier New"/>
                <a:ea typeface="Courier New"/>
                <a:cs typeface="Courier New"/>
                <a:sym typeface="Courier New"/>
              </a:rPr>
              <a:t>&lt;</a:t>
            </a:r>
            <a:r>
              <a:rPr b="1" i="0" lang="en-US" sz="1600" u="none" cap="none" strike="noStrike">
                <a:solidFill>
                  <a:srgbClr val="267F99"/>
                </a:solidFill>
                <a:highlight>
                  <a:srgbClr val="FFFFFF"/>
                </a:highlight>
                <a:latin typeface="Courier New"/>
                <a:ea typeface="Courier New"/>
                <a:cs typeface="Courier New"/>
                <a:sym typeface="Courier New"/>
              </a:rPr>
              <a:t>Route</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E50000"/>
                </a:solidFill>
                <a:highlight>
                  <a:srgbClr val="FFFFFF"/>
                </a:highlight>
                <a:latin typeface="Courier New"/>
                <a:ea typeface="Courier New"/>
                <a:cs typeface="Courier New"/>
                <a:sym typeface="Courier New"/>
              </a:rPr>
              <a:t>element</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0000FF"/>
                </a:solidFill>
                <a:highlight>
                  <a:srgbClr val="FFFFFF"/>
                </a:highlight>
                <a:latin typeface="Courier New"/>
                <a:ea typeface="Courier New"/>
                <a:cs typeface="Courier New"/>
                <a:sym typeface="Courier New"/>
              </a:rPr>
              <a:t>{</a:t>
            </a:r>
            <a:r>
              <a:rPr b="1" i="0" lang="en-US" sz="1600" u="none" cap="none" strike="noStrike">
                <a:solidFill>
                  <a:srgbClr val="800000"/>
                </a:solidFill>
                <a:highlight>
                  <a:srgbClr val="FFFFFF"/>
                </a:highlight>
                <a:latin typeface="Courier New"/>
                <a:ea typeface="Courier New"/>
                <a:cs typeface="Courier New"/>
                <a:sym typeface="Courier New"/>
              </a:rPr>
              <a:t>&lt;</a:t>
            </a:r>
            <a:r>
              <a:rPr b="1" i="0" lang="en-US" sz="1600" u="none" cap="none" strike="noStrike">
                <a:solidFill>
                  <a:srgbClr val="267F99"/>
                </a:solidFill>
                <a:highlight>
                  <a:srgbClr val="FFFFFF"/>
                </a:highlight>
                <a:latin typeface="Courier New"/>
                <a:ea typeface="Courier New"/>
                <a:cs typeface="Courier New"/>
                <a:sym typeface="Courier New"/>
              </a:rPr>
              <a:t>Detail</a:t>
            </a:r>
            <a:r>
              <a:rPr b="1" i="0" lang="en-US" sz="1600" u="none" cap="none" strike="noStrike">
                <a:solidFill>
                  <a:schemeClr val="dk1"/>
                </a:solidFill>
                <a:highlight>
                  <a:srgbClr val="FFFFFF"/>
                </a:highlight>
                <a:latin typeface="Courier New"/>
                <a:ea typeface="Courier New"/>
                <a:cs typeface="Courier New"/>
                <a:sym typeface="Courier New"/>
              </a:rPr>
              <a:t> </a:t>
            </a:r>
            <a:r>
              <a:rPr b="1" i="0" lang="en-US" sz="1600" u="none" cap="none" strike="noStrike">
                <a:solidFill>
                  <a:srgbClr val="800000"/>
                </a:solidFill>
                <a:highlight>
                  <a:srgbClr val="FFFFFF"/>
                </a:highlight>
                <a:latin typeface="Courier New"/>
                <a:ea typeface="Courier New"/>
                <a:cs typeface="Courier New"/>
                <a:sym typeface="Courier New"/>
              </a:rPr>
              <a:t>/&gt;</a:t>
            </a:r>
            <a:r>
              <a:rPr b="1" i="0" lang="en-US" sz="1600" u="none" cap="none" strike="noStrike">
                <a:solidFill>
                  <a:srgbClr val="0000FF"/>
                </a:solidFill>
                <a:highlight>
                  <a:srgbClr val="FFFFFF"/>
                </a:highlight>
                <a:latin typeface="Courier New"/>
                <a:ea typeface="Courier New"/>
                <a:cs typeface="Courier New"/>
                <a:sym typeface="Courier New"/>
              </a:rPr>
              <a: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E50000"/>
                </a:solidFill>
                <a:highlight>
                  <a:srgbClr val="FFFFFF"/>
                </a:highlight>
                <a:latin typeface="Courier New"/>
                <a:ea typeface="Courier New"/>
                <a:cs typeface="Courier New"/>
                <a:sym typeface="Courier New"/>
              </a:rPr>
              <a:t>path</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A31515"/>
                </a:solidFill>
                <a:highlight>
                  <a:srgbClr val="FFFFFF"/>
                </a:highlight>
                <a:latin typeface="Courier New"/>
                <a:ea typeface="Courier New"/>
                <a:cs typeface="Courier New"/>
                <a:sym typeface="Courier New"/>
              </a:rPr>
              <a:t>"/detail/:productId"</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800000"/>
                </a:solidFill>
                <a:highlight>
                  <a:srgbClr val="FFFFFF"/>
                </a:highlight>
                <a:latin typeface="Courier New"/>
                <a:ea typeface="Courier New"/>
                <a:cs typeface="Courier New"/>
                <a:sym typeface="Courier New"/>
              </a:rPr>
              <a:t>/&gt;</a:t>
            </a:r>
            <a:endParaRPr b="1" i="0" sz="1600" u="none" cap="none" strike="noStrike">
              <a:solidFill>
                <a:srgbClr val="800000"/>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rgbClr val="000000"/>
              </a:buClr>
              <a:buSzPts val="1600"/>
              <a:buFont typeface="Arial"/>
              <a:buNone/>
            </a:pPr>
            <a:r>
              <a:rPr b="1" i="0" lang="en-US" sz="1600" u="none" cap="none" strike="noStrike">
                <a:solidFill>
                  <a:srgbClr val="800000"/>
                </a:solidFill>
                <a:highlight>
                  <a:srgbClr val="FFFFFF"/>
                </a:highlight>
                <a:latin typeface="Courier New"/>
                <a:ea typeface="Courier New"/>
                <a:cs typeface="Courier New"/>
                <a:sym typeface="Courier New"/>
              </a:rPr>
              <a:t>&lt;/</a:t>
            </a:r>
            <a:r>
              <a:rPr b="1" i="0" lang="en-US" sz="1600" u="none" cap="none" strike="noStrike">
                <a:solidFill>
                  <a:srgbClr val="267F99"/>
                </a:solidFill>
                <a:highlight>
                  <a:srgbClr val="FFFFFF"/>
                </a:highlight>
                <a:latin typeface="Courier New"/>
                <a:ea typeface="Courier New"/>
                <a:cs typeface="Courier New"/>
                <a:sym typeface="Courier New"/>
              </a:rPr>
              <a:t>Routes</a:t>
            </a:r>
            <a:r>
              <a:rPr b="1" i="0" lang="en-US" sz="1600" u="none" cap="none" strike="noStrike">
                <a:solidFill>
                  <a:srgbClr val="800000"/>
                </a:solidFill>
                <a:highlight>
                  <a:srgbClr val="FFFFFF"/>
                </a:highlight>
                <a:latin typeface="Courier New"/>
                <a:ea typeface="Courier New"/>
                <a:cs typeface="Courier New"/>
                <a:sym typeface="Courier New"/>
              </a:rPr>
              <a:t>&gt;</a:t>
            </a:r>
            <a:endParaRPr b="1" i="0" sz="1600" u="none" cap="none" strike="noStrike">
              <a:solidFill>
                <a:srgbClr val="800000"/>
              </a:solidFill>
              <a:highlight>
                <a:srgbClr val="FFFFFF"/>
              </a:highlight>
              <a:latin typeface="Courier New"/>
              <a:ea typeface="Courier New"/>
              <a:cs typeface="Courier New"/>
              <a:sym typeface="Courier New"/>
            </a:endParaRPr>
          </a:p>
        </p:txBody>
      </p:sp>
      <p:sp>
        <p:nvSpPr>
          <p:cNvPr id="289" name="Google Shape;289;p5"/>
          <p:cNvSpPr txBox="1"/>
          <p:nvPr/>
        </p:nvSpPr>
        <p:spPr>
          <a:xfrm>
            <a:off x="977825" y="3427550"/>
            <a:ext cx="8406000" cy="3104700"/>
          </a:xfrm>
          <a:prstGeom prst="rect">
            <a:avLst/>
          </a:prstGeom>
          <a:noFill/>
          <a:ln>
            <a:noFill/>
          </a:ln>
        </p:spPr>
        <p:txBody>
          <a:bodyPr anchorCtr="0" anchor="t" bIns="91425" lIns="91425" spcFirstLastPara="1" rIns="91425" wrap="square" tIns="91425">
            <a:spAutoFit/>
          </a:bodyPr>
          <a:lstStyle/>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AF00DB"/>
                </a:solidFill>
                <a:highlight>
                  <a:srgbClr val="FFFFFF"/>
                </a:highlight>
                <a:latin typeface="Courier New"/>
                <a:ea typeface="Courier New"/>
                <a:cs typeface="Courier New"/>
                <a:sym typeface="Courier New"/>
              </a:rPr>
              <a:t>import</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001080"/>
                </a:solidFill>
                <a:highlight>
                  <a:srgbClr val="FFFFFF"/>
                </a:highlight>
                <a:latin typeface="Courier New"/>
                <a:ea typeface="Courier New"/>
                <a:cs typeface="Courier New"/>
                <a:sym typeface="Courier New"/>
              </a:rPr>
              <a:t>useParams</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AF00DB"/>
                </a:solidFill>
                <a:highlight>
                  <a:srgbClr val="FFFFFF"/>
                </a:highlight>
                <a:latin typeface="Courier New"/>
                <a:ea typeface="Courier New"/>
                <a:cs typeface="Courier New"/>
                <a:sym typeface="Courier New"/>
              </a:rPr>
              <a:t>from</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31515"/>
                </a:solidFill>
                <a:highlight>
                  <a:srgbClr val="FFFFFF"/>
                </a:highlight>
                <a:latin typeface="Courier New"/>
                <a:ea typeface="Courier New"/>
                <a:cs typeface="Courier New"/>
                <a:sym typeface="Courier New"/>
              </a:rPr>
              <a:t>"react-router-dom"</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AF00DB"/>
                </a:solidFill>
                <a:highlight>
                  <a:srgbClr val="FFFFFF"/>
                </a:highlight>
                <a:latin typeface="Courier New"/>
                <a:ea typeface="Courier New"/>
                <a:cs typeface="Courier New"/>
                <a:sym typeface="Courier New"/>
              </a:rPr>
              <a:t>export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F00DB"/>
                </a:solidFill>
                <a:highlight>
                  <a:srgbClr val="FFFFFF"/>
                </a:highlight>
                <a:latin typeface="Courier New"/>
                <a:ea typeface="Courier New"/>
                <a:cs typeface="Courier New"/>
                <a:sym typeface="Courier New"/>
              </a:rPr>
              <a:t>default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function</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795E26"/>
                </a:solidFill>
                <a:highlight>
                  <a:srgbClr val="FFFFFF"/>
                </a:highlight>
                <a:latin typeface="Courier New"/>
                <a:ea typeface="Courier New"/>
                <a:cs typeface="Courier New"/>
                <a:sym typeface="Courier New"/>
              </a:rPr>
              <a:t>Detail</a:t>
            </a:r>
            <a:r>
              <a:rPr b="1" i="0" lang="en-US" sz="1600" u="none" cap="none" strike="noStrike">
                <a:solidFill>
                  <a:srgbClr val="3B3B3B"/>
                </a:solidFill>
                <a:highlight>
                  <a:srgbClr val="FFFFFF"/>
                </a:highlight>
                <a:latin typeface="Courier New"/>
                <a:ea typeface="Courier New"/>
                <a:cs typeface="Courier New"/>
                <a:sym typeface="Courier New"/>
              </a:rPr>
              <a:t>() {</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const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70C1"/>
                </a:solidFill>
                <a:highlight>
                  <a:srgbClr val="FFFFFF"/>
                </a:highlight>
                <a:latin typeface="Courier New"/>
                <a:ea typeface="Courier New"/>
                <a:cs typeface="Courier New"/>
                <a:sym typeface="Courier New"/>
              </a:rPr>
              <a:t>params</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795E26"/>
                </a:solidFill>
                <a:highlight>
                  <a:srgbClr val="FFFFFF"/>
                </a:highlight>
                <a:latin typeface="Courier New"/>
                <a:ea typeface="Courier New"/>
                <a:cs typeface="Courier New"/>
                <a:sym typeface="Courier New"/>
              </a:rPr>
              <a:t>useParams</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F00DB"/>
                </a:solidFill>
                <a:highlight>
                  <a:srgbClr val="FFFFFF"/>
                </a:highlight>
                <a:latin typeface="Courier New"/>
                <a:ea typeface="Courier New"/>
                <a:cs typeface="Courier New"/>
                <a:sym typeface="Courier New"/>
              </a:rPr>
              <a:t>return</a:t>
            </a:r>
            <a:r>
              <a:rPr b="1" i="0" lang="en-US" sz="1600" u="none" cap="none" strike="noStrike">
                <a:solidFill>
                  <a:srgbClr val="3B3B3B"/>
                </a:solidFill>
                <a:highlight>
                  <a:srgbClr val="FFFFFF"/>
                </a:highlight>
                <a:latin typeface="Courier New"/>
                <a:ea typeface="Courier New"/>
                <a:cs typeface="Courier New"/>
                <a:sym typeface="Courier New"/>
              </a:rPr>
              <a:t> (</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800000"/>
                </a:solidFill>
                <a:highlight>
                  <a:srgbClr val="FFFFFF"/>
                </a:highlight>
                <a:latin typeface="Courier New"/>
                <a:ea typeface="Courier New"/>
                <a:cs typeface="Courier New"/>
                <a:sym typeface="Courier New"/>
              </a:rPr>
              <a:t>&lt;&gt;</a:t>
            </a:r>
            <a:endParaRPr b="1" i="0" sz="1600" u="none" cap="none" strike="noStrike">
              <a:solidFill>
                <a:srgbClr val="800000"/>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800000"/>
                </a:solidFill>
                <a:highlight>
                  <a:srgbClr val="FFFFFF"/>
                </a:highlight>
                <a:latin typeface="Courier New"/>
                <a:ea typeface="Courier New"/>
                <a:cs typeface="Courier New"/>
                <a:sym typeface="Courier New"/>
              </a:rPr>
              <a:t>&lt;h1&gt;</a:t>
            </a:r>
            <a:r>
              <a:rPr b="1" i="0" lang="en-US" sz="1600" u="none" cap="none" strike="noStrike">
                <a:solidFill>
                  <a:srgbClr val="3B3B3B"/>
                </a:solidFill>
                <a:highlight>
                  <a:srgbClr val="FFFFFF"/>
                </a:highlight>
                <a:latin typeface="Courier New"/>
                <a:ea typeface="Courier New"/>
                <a:cs typeface="Courier New"/>
                <a:sym typeface="Courier New"/>
              </a:rPr>
              <a:t>Id khóa học: </a:t>
            </a:r>
            <a:r>
              <a:rPr b="1" i="0" lang="en-US" sz="1600" u="none" cap="none" strike="noStrike">
                <a:solidFill>
                  <a:srgbClr val="0000FF"/>
                </a:solidFill>
                <a:highlight>
                  <a:srgbClr val="FFFFFF"/>
                </a:highlight>
                <a:latin typeface="Courier New"/>
                <a:ea typeface="Courier New"/>
                <a:cs typeface="Courier New"/>
                <a:sym typeface="Courier New"/>
              </a:rPr>
              <a:t>{</a:t>
            </a:r>
            <a:r>
              <a:rPr b="1" i="0" lang="en-US" sz="1600" u="none" cap="none" strike="noStrike">
                <a:solidFill>
                  <a:srgbClr val="0070C1"/>
                </a:solidFill>
                <a:highlight>
                  <a:srgbClr val="FFFFFF"/>
                </a:highlight>
                <a:latin typeface="Courier New"/>
                <a:ea typeface="Courier New"/>
                <a:cs typeface="Courier New"/>
                <a:sym typeface="Courier New"/>
              </a:rPr>
              <a:t>params</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001080"/>
                </a:solidFill>
                <a:highlight>
                  <a:srgbClr val="FFFFFF"/>
                </a:highlight>
                <a:latin typeface="Courier New"/>
                <a:ea typeface="Courier New"/>
                <a:cs typeface="Courier New"/>
                <a:sym typeface="Courier New"/>
              </a:rPr>
              <a:t>productId</a:t>
            </a:r>
            <a:r>
              <a:rPr b="1" i="0" lang="en-US" sz="1600" u="none" cap="none" strike="noStrike">
                <a:solidFill>
                  <a:srgbClr val="0000FF"/>
                </a:solidFill>
                <a:highlight>
                  <a:srgbClr val="FFFFFF"/>
                </a:highlight>
                <a:latin typeface="Courier New"/>
                <a:ea typeface="Courier New"/>
                <a:cs typeface="Courier New"/>
                <a:sym typeface="Courier New"/>
              </a:rPr>
              <a:t>}</a:t>
            </a:r>
            <a:r>
              <a:rPr b="1" i="0" lang="en-US" sz="1600" u="none" cap="none" strike="noStrike">
                <a:solidFill>
                  <a:srgbClr val="800000"/>
                </a:solidFill>
                <a:highlight>
                  <a:srgbClr val="FFFFFF"/>
                </a:highlight>
                <a:latin typeface="Courier New"/>
                <a:ea typeface="Courier New"/>
                <a:cs typeface="Courier New"/>
                <a:sym typeface="Courier New"/>
              </a:rPr>
              <a:t>&lt;/h1&gt;</a:t>
            </a:r>
            <a:endParaRPr b="1" i="0" sz="1600" u="none" cap="none" strike="noStrike">
              <a:solidFill>
                <a:srgbClr val="800000"/>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800000"/>
                </a:solidFill>
                <a:highlight>
                  <a:srgbClr val="FFFFFF"/>
                </a:highlight>
                <a:latin typeface="Courier New"/>
                <a:ea typeface="Courier New"/>
                <a:cs typeface="Courier New"/>
                <a:sym typeface="Courier New"/>
              </a:rPr>
              <a:t>&lt;/&gt;</a:t>
            </a:r>
            <a:endParaRPr b="1" i="0" sz="1600" u="none" cap="none" strike="noStrike">
              <a:solidFill>
                <a:srgbClr val="800000"/>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rgbClr val="000000"/>
              </a:buClr>
              <a:buSzPts val="16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chemeClr val="dk1"/>
              </a:solidFill>
              <a:latin typeface="Montserrat"/>
              <a:ea typeface="Montserrat"/>
              <a:cs typeface="Montserrat"/>
              <a:sym typeface="Montserrat"/>
            </a:endParaRPr>
          </a:p>
        </p:txBody>
      </p:sp>
      <p:sp>
        <p:nvSpPr>
          <p:cNvPr id="290" name="Google Shape;290;p5"/>
          <p:cNvSpPr txBox="1"/>
          <p:nvPr/>
        </p:nvSpPr>
        <p:spPr>
          <a:xfrm>
            <a:off x="263875" y="861225"/>
            <a:ext cx="8351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Montserrat"/>
              <a:ea typeface="Montserrat"/>
              <a:cs typeface="Montserrat"/>
              <a:sym typeface="Montserrat"/>
            </a:endParaRPr>
          </a:p>
        </p:txBody>
      </p:sp>
      <p:sp>
        <p:nvSpPr>
          <p:cNvPr id="291" name="Google Shape;291;p5"/>
          <p:cNvSpPr/>
          <p:nvPr/>
        </p:nvSpPr>
        <p:spPr>
          <a:xfrm>
            <a:off x="8977750" y="2498500"/>
            <a:ext cx="2479500" cy="46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Montserrat"/>
                <a:ea typeface="Montserrat"/>
                <a:cs typeface="Montserrat"/>
                <a:sym typeface="Montserrat"/>
              </a:rPr>
              <a:t>Component App</a:t>
            </a:r>
            <a:endParaRPr b="1" i="0" sz="1400" u="none" cap="none" strike="noStrike">
              <a:solidFill>
                <a:srgbClr val="000000"/>
              </a:solidFill>
              <a:latin typeface="Montserrat"/>
              <a:ea typeface="Montserrat"/>
              <a:cs typeface="Montserrat"/>
              <a:sym typeface="Montserrat"/>
            </a:endParaRPr>
          </a:p>
        </p:txBody>
      </p:sp>
      <p:sp>
        <p:nvSpPr>
          <p:cNvPr id="292" name="Google Shape;292;p5"/>
          <p:cNvSpPr/>
          <p:nvPr/>
        </p:nvSpPr>
        <p:spPr>
          <a:xfrm>
            <a:off x="8977750" y="4280650"/>
            <a:ext cx="2479500" cy="57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ontserrat"/>
                <a:ea typeface="Montserrat"/>
                <a:cs typeface="Montserrat"/>
                <a:sym typeface="Montserrat"/>
              </a:rPr>
              <a:t>Component Detail</a:t>
            </a:r>
            <a:endParaRPr b="1" i="0" sz="15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7. Search Param</a:t>
            </a:r>
            <a:endParaRPr/>
          </a:p>
        </p:txBody>
      </p:sp>
      <p:sp>
        <p:nvSpPr>
          <p:cNvPr id="298" name="Google Shape;298;p6"/>
          <p:cNvSpPr txBox="1"/>
          <p:nvPr>
            <p:ph idx="1" type="body"/>
          </p:nvPr>
        </p:nvSpPr>
        <p:spPr>
          <a:xfrm>
            <a:off x="838200" y="1252700"/>
            <a:ext cx="10641600" cy="14643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1000"/>
              </a:spcBef>
              <a:spcAft>
                <a:spcPts val="0"/>
              </a:spcAft>
              <a:buClr>
                <a:schemeClr val="dk1"/>
              </a:buClr>
              <a:buSzPts val="1600"/>
              <a:buFont typeface="Montserrat"/>
              <a:buChar char="●"/>
            </a:pPr>
            <a:r>
              <a:rPr lang="en-US"/>
              <a:t>Sử dụng để sửa đổi query string trên URL</a:t>
            </a:r>
            <a:endParaRPr/>
          </a:p>
          <a:p>
            <a:pPr indent="-330200" lvl="0" marL="457200" rtl="0" algn="l">
              <a:lnSpc>
                <a:spcPct val="150000"/>
              </a:lnSpc>
              <a:spcBef>
                <a:spcPts val="1000"/>
              </a:spcBef>
              <a:spcAft>
                <a:spcPts val="0"/>
              </a:spcAft>
              <a:buClr>
                <a:schemeClr val="dk1"/>
              </a:buClr>
              <a:buSzPts val="1600"/>
              <a:buFont typeface="Montserrat"/>
              <a:buChar char="●"/>
            </a:pPr>
            <a:r>
              <a:rPr lang="en-US"/>
              <a:t>Mảng gồm 2 tham số: tham số tìm kiếm và hàm để thay đổi</a:t>
            </a:r>
            <a:endParaRPr/>
          </a:p>
          <a:p>
            <a:pPr indent="-330200" lvl="0" marL="457200" rtl="0" algn="l">
              <a:lnSpc>
                <a:spcPct val="150000"/>
              </a:lnSpc>
              <a:spcBef>
                <a:spcPts val="1000"/>
              </a:spcBef>
              <a:spcAft>
                <a:spcPts val="0"/>
              </a:spcAft>
              <a:buClr>
                <a:schemeClr val="dk1"/>
              </a:buClr>
              <a:buSzPts val="1600"/>
              <a:buChar char="●"/>
            </a:pPr>
            <a:r>
              <a:rPr lang="en-US"/>
              <a:t>Bên component Product, tại button Detail khi click vào sản phẩm sẽ gửi thông tin lên thanh URL</a:t>
            </a:r>
            <a:endParaRPr/>
          </a:p>
        </p:txBody>
      </p:sp>
      <p:sp>
        <p:nvSpPr>
          <p:cNvPr id="299" name="Google Shape;299;p6"/>
          <p:cNvSpPr txBox="1"/>
          <p:nvPr/>
        </p:nvSpPr>
        <p:spPr>
          <a:xfrm>
            <a:off x="806700" y="2717000"/>
            <a:ext cx="11099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00"/>
              <a:buFont typeface="Arial"/>
              <a:buNone/>
            </a:pPr>
            <a:r>
              <a:rPr b="1" i="0" lang="en-US" sz="1600" u="none" cap="none" strike="noStrike">
                <a:solidFill>
                  <a:srgbClr val="800000"/>
                </a:solidFill>
                <a:highlight>
                  <a:srgbClr val="FFFFFF"/>
                </a:highlight>
                <a:latin typeface="Courier New"/>
                <a:ea typeface="Courier New"/>
                <a:cs typeface="Courier New"/>
                <a:sym typeface="Courier New"/>
              </a:rPr>
              <a:t>&lt;button</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E50000"/>
                </a:solidFill>
                <a:highlight>
                  <a:srgbClr val="FFFFFF"/>
                </a:highlight>
                <a:latin typeface="Courier New"/>
                <a:ea typeface="Courier New"/>
                <a:cs typeface="Courier New"/>
                <a:sym typeface="Courier New"/>
              </a:rPr>
              <a:t>onClick</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0000FF"/>
                </a:solidFill>
                <a:highlight>
                  <a:srgbClr val="FFFFFF"/>
                </a:highlight>
                <a:latin typeface="Courier New"/>
                <a:ea typeface="Courier New"/>
                <a:cs typeface="Courier New"/>
                <a:sym typeface="Courier New"/>
              </a:rPr>
              <a:t>{</a:t>
            </a:r>
            <a:r>
              <a:rPr b="1" i="0" lang="en-US" sz="1600" u="none" cap="none" strike="noStrike">
                <a:solidFill>
                  <a:schemeClr val="dk1"/>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=&gt;</a:t>
            </a:r>
            <a:r>
              <a:rPr b="1" i="0" lang="en-US" sz="1600" u="none" cap="none" strike="noStrike">
                <a:solidFill>
                  <a:schemeClr val="dk1"/>
                </a:solidFill>
                <a:highlight>
                  <a:srgbClr val="FFFFFF"/>
                </a:highlight>
                <a:latin typeface="Courier New"/>
                <a:ea typeface="Courier New"/>
                <a:cs typeface="Courier New"/>
                <a:sym typeface="Courier New"/>
              </a:rPr>
              <a:t> </a:t>
            </a:r>
            <a:r>
              <a:rPr b="1" i="0" lang="en-US" sz="1600" u="none" cap="none" strike="noStrike">
                <a:solidFill>
                  <a:srgbClr val="795E26"/>
                </a:solidFill>
                <a:highlight>
                  <a:srgbClr val="FFFFFF"/>
                </a:highlight>
                <a:latin typeface="Courier New"/>
                <a:ea typeface="Courier New"/>
                <a:cs typeface="Courier New"/>
                <a:sym typeface="Courier New"/>
              </a:rPr>
              <a:t>setSearchParam</a:t>
            </a:r>
            <a:r>
              <a:rPr b="1" i="0" lang="en-US" sz="1600" u="none" cap="none" strike="noStrike">
                <a:solidFill>
                  <a:schemeClr val="dk1"/>
                </a:solidFill>
                <a:highlight>
                  <a:srgbClr val="FFFFFF"/>
                </a:highlight>
                <a:latin typeface="Courier New"/>
                <a:ea typeface="Courier New"/>
                <a:cs typeface="Courier New"/>
                <a:sym typeface="Courier New"/>
              </a:rPr>
              <a:t>({ </a:t>
            </a:r>
            <a:r>
              <a:rPr b="1" i="0" lang="en-US" sz="1600" u="none" cap="none" strike="noStrike">
                <a:solidFill>
                  <a:srgbClr val="001080"/>
                </a:solidFill>
                <a:highlight>
                  <a:srgbClr val="FFFFFF"/>
                </a:highlight>
                <a:latin typeface="Courier New"/>
                <a:ea typeface="Courier New"/>
                <a:cs typeface="Courier New"/>
                <a:sym typeface="Courier New"/>
              </a:rPr>
              <a:t>productName:</a:t>
            </a:r>
            <a:r>
              <a:rPr b="1" i="0" lang="en-US" sz="1600" u="none" cap="none" strike="noStrike">
                <a:solidFill>
                  <a:schemeClr val="dk1"/>
                </a:solidFill>
                <a:highlight>
                  <a:srgbClr val="FFFFFF"/>
                </a:highlight>
                <a:latin typeface="Courier New"/>
                <a:ea typeface="Courier New"/>
                <a:cs typeface="Courier New"/>
                <a:sym typeface="Courier New"/>
              </a:rPr>
              <a:t> </a:t>
            </a:r>
            <a:r>
              <a:rPr b="1" i="0" lang="en-US" sz="1600" u="none" cap="none" strike="noStrike">
                <a:solidFill>
                  <a:srgbClr val="A31515"/>
                </a:solidFill>
                <a:highlight>
                  <a:srgbClr val="FFFFFF"/>
                </a:highlight>
                <a:latin typeface="Courier New"/>
                <a:ea typeface="Courier New"/>
                <a:cs typeface="Courier New"/>
                <a:sym typeface="Courier New"/>
              </a:rPr>
              <a:t>"Áo thun"</a:t>
            </a:r>
            <a:r>
              <a:rPr b="1" i="0" lang="en-US" sz="1600" u="none" cap="none" strike="noStrike">
                <a:solidFill>
                  <a:schemeClr val="dk1"/>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a:t>
            </a:r>
            <a:r>
              <a:rPr b="1" i="0" lang="en-US" sz="1600" u="none" cap="none" strike="noStrike">
                <a:solidFill>
                  <a:srgbClr val="800000"/>
                </a:solidFill>
                <a:highlight>
                  <a:srgbClr val="FFFFFF"/>
                </a:highlight>
                <a:latin typeface="Courier New"/>
                <a:ea typeface="Courier New"/>
                <a:cs typeface="Courier New"/>
                <a:sym typeface="Courier New"/>
              </a:rPr>
              <a:t>&gt;</a:t>
            </a:r>
            <a:r>
              <a:rPr b="1" i="0" lang="en-US" sz="1600" u="none" cap="none" strike="noStrike">
                <a:solidFill>
                  <a:srgbClr val="3B3B3B"/>
                </a:solidFill>
                <a:highlight>
                  <a:srgbClr val="FFFFFF"/>
                </a:highlight>
                <a:latin typeface="Courier New"/>
                <a:ea typeface="Courier New"/>
                <a:cs typeface="Courier New"/>
                <a:sym typeface="Courier New"/>
              </a:rPr>
              <a:t>Detail</a:t>
            </a:r>
            <a:r>
              <a:rPr b="1" i="0" lang="en-US" sz="1600" u="none" cap="none" strike="noStrike">
                <a:solidFill>
                  <a:srgbClr val="800000"/>
                </a:solidFill>
                <a:highlight>
                  <a:srgbClr val="FFFFFF"/>
                </a:highlight>
                <a:latin typeface="Courier New"/>
                <a:ea typeface="Courier New"/>
                <a:cs typeface="Courier New"/>
                <a:sym typeface="Courier New"/>
              </a:rPr>
              <a:t>&lt;/button&gt;</a:t>
            </a:r>
            <a:endParaRPr b="1" i="0" sz="1600" u="none" cap="none" strike="noStrike">
              <a:solidFill>
                <a:schemeClr val="dk1"/>
              </a:solidFill>
              <a:latin typeface="Montserrat"/>
              <a:ea typeface="Montserrat"/>
              <a:cs typeface="Montserrat"/>
              <a:sym typeface="Montserrat"/>
            </a:endParaRPr>
          </a:p>
        </p:txBody>
      </p:sp>
      <p:sp>
        <p:nvSpPr>
          <p:cNvPr id="300" name="Google Shape;300;p6"/>
          <p:cNvSpPr txBox="1"/>
          <p:nvPr/>
        </p:nvSpPr>
        <p:spPr>
          <a:xfrm>
            <a:off x="838200" y="3148100"/>
            <a:ext cx="107349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Montserrat"/>
              <a:buChar char="●"/>
            </a:pPr>
            <a:r>
              <a:rPr b="0" i="0" lang="en-US" sz="1600" u="none" cap="none" strike="noStrike">
                <a:solidFill>
                  <a:schemeClr val="dk1"/>
                </a:solidFill>
                <a:latin typeface="Montserrat"/>
                <a:ea typeface="Montserrat"/>
                <a:cs typeface="Montserrat"/>
                <a:sym typeface="Montserrat"/>
              </a:rPr>
              <a:t>Khi click vào button thì trên thành URL:  </a:t>
            </a:r>
            <a:r>
              <a:rPr b="0" i="0" lang="en-US" sz="1600" u="sng" cap="none" strike="noStrike">
                <a:solidFill>
                  <a:schemeClr val="hlink"/>
                </a:solidFill>
                <a:latin typeface="Montserrat"/>
                <a:ea typeface="Montserrat"/>
                <a:cs typeface="Montserrat"/>
                <a:sym typeface="Montserrat"/>
                <a:hlinkClick r:id="rId3"/>
              </a:rPr>
              <a:t>http://localhost:5173/?courceName=HTML-CSS</a:t>
            </a:r>
            <a:r>
              <a:rPr b="0" i="0" lang="en-US" sz="1600" u="none" cap="none" strike="noStrike">
                <a:solidFill>
                  <a:schemeClr val="dk1"/>
                </a:solidFill>
                <a:latin typeface="Montserrat"/>
                <a:ea typeface="Montserrat"/>
                <a:cs typeface="Montserrat"/>
                <a:sym typeface="Montserrat"/>
              </a:rPr>
              <a:t> </a:t>
            </a:r>
            <a:endParaRPr b="0" i="0" sz="1600" u="none" cap="none" strike="noStrike">
              <a:solidFill>
                <a:schemeClr val="dk1"/>
              </a:solidFill>
              <a:latin typeface="Montserrat"/>
              <a:ea typeface="Montserrat"/>
              <a:cs typeface="Montserrat"/>
              <a:sym typeface="Montserrat"/>
            </a:endParaRPr>
          </a:p>
        </p:txBody>
      </p:sp>
      <p:sp>
        <p:nvSpPr>
          <p:cNvPr id="301" name="Google Shape;301;p6"/>
          <p:cNvSpPr txBox="1"/>
          <p:nvPr/>
        </p:nvSpPr>
        <p:spPr>
          <a:xfrm>
            <a:off x="806700" y="3579200"/>
            <a:ext cx="85479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Lấy giá trị trên params về:</a:t>
            </a:r>
            <a:endParaRPr b="0" i="0" sz="1800" u="none" cap="none" strike="noStrike">
              <a:solidFill>
                <a:schemeClr val="dk1"/>
              </a:solidFill>
              <a:latin typeface="Montserrat"/>
              <a:ea typeface="Montserrat"/>
              <a:cs typeface="Montserrat"/>
              <a:sym typeface="Montserrat"/>
            </a:endParaRPr>
          </a:p>
        </p:txBody>
      </p:sp>
      <p:pic>
        <p:nvPicPr>
          <p:cNvPr id="302" name="Google Shape;302;p6"/>
          <p:cNvPicPr preferRelativeResize="0"/>
          <p:nvPr/>
        </p:nvPicPr>
        <p:blipFill rotWithShape="1">
          <a:blip r:embed="rId4">
            <a:alphaModFix/>
          </a:blip>
          <a:srcRect b="0" l="0" r="0" t="0"/>
          <a:stretch/>
        </p:blipFill>
        <p:spPr>
          <a:xfrm>
            <a:off x="4690575" y="3772800"/>
            <a:ext cx="6230024" cy="258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8. Protected Routes</a:t>
            </a:r>
            <a:endParaRPr/>
          </a:p>
        </p:txBody>
      </p:sp>
      <p:sp>
        <p:nvSpPr>
          <p:cNvPr id="308" name="Google Shape;308;p7"/>
          <p:cNvSpPr txBox="1"/>
          <p:nvPr>
            <p:ph idx="1" type="body"/>
          </p:nvPr>
        </p:nvSpPr>
        <p:spPr>
          <a:xfrm>
            <a:off x="838200" y="1454725"/>
            <a:ext cx="10641600" cy="4503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Font typeface="Montserrat"/>
              <a:buChar char="●"/>
            </a:pPr>
            <a:r>
              <a:rPr lang="en-US" sz="1800"/>
              <a:t>Ngăn chặn truy cập các link không hợp lệ</a:t>
            </a:r>
            <a:endParaRPr sz="1800"/>
          </a:p>
        </p:txBody>
      </p:sp>
      <p:sp>
        <p:nvSpPr>
          <p:cNvPr id="309" name="Google Shape;309;p7"/>
          <p:cNvSpPr txBox="1"/>
          <p:nvPr/>
        </p:nvSpPr>
        <p:spPr>
          <a:xfrm>
            <a:off x="838200" y="1905025"/>
            <a:ext cx="9502500" cy="23418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import</a:t>
            </a:r>
            <a:r>
              <a:rPr b="1" i="0" lang="en-US" sz="1800" u="none" cap="none" strike="noStrike">
                <a:solidFill>
                  <a:srgbClr val="3B3B3B"/>
                </a:solidFill>
                <a:highlight>
                  <a:srgbClr val="FFFFFF"/>
                </a:highlight>
                <a:latin typeface="Courier New"/>
                <a:ea typeface="Courier New"/>
                <a:cs typeface="Courier New"/>
                <a:sym typeface="Courier New"/>
              </a:rPr>
              <a:t> { </a:t>
            </a:r>
            <a:r>
              <a:rPr b="1" i="0" lang="en-US" sz="1800" u="none" cap="none" strike="noStrike">
                <a:solidFill>
                  <a:srgbClr val="001080"/>
                </a:solidFill>
                <a:highlight>
                  <a:srgbClr val="FFFFFF"/>
                </a:highlight>
                <a:latin typeface="Courier New"/>
                <a:ea typeface="Courier New"/>
                <a:cs typeface="Courier New"/>
                <a:sym typeface="Courier New"/>
              </a:rPr>
              <a:t>Navigate</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1080"/>
                </a:solidFill>
                <a:highlight>
                  <a:srgbClr val="FFFFFF"/>
                </a:highlight>
                <a:latin typeface="Courier New"/>
                <a:ea typeface="Courier New"/>
                <a:cs typeface="Courier New"/>
                <a:sym typeface="Courier New"/>
              </a:rPr>
              <a:t>Outlet</a:t>
            </a:r>
            <a:r>
              <a:rPr b="1" i="0" lang="en-US" sz="1800" u="none" cap="none" strike="noStrike">
                <a:solidFill>
                  <a:srgbClr val="3B3B3B"/>
                </a:solidFill>
                <a:highlight>
                  <a:srgbClr val="FFFFFF"/>
                </a:highlight>
                <a:latin typeface="Courier New"/>
                <a:ea typeface="Courier New"/>
                <a:cs typeface="Courier New"/>
                <a:sym typeface="Courier New"/>
              </a:rPr>
              <a:t> } </a:t>
            </a:r>
            <a:r>
              <a:rPr b="1" i="0" lang="en-US" sz="1800" u="none" cap="none" strike="noStrike">
                <a:solidFill>
                  <a:srgbClr val="AF00DB"/>
                </a:solidFill>
                <a:highlight>
                  <a:srgbClr val="FFFFFF"/>
                </a:highlight>
                <a:latin typeface="Courier New"/>
                <a:ea typeface="Courier New"/>
                <a:cs typeface="Courier New"/>
                <a:sym typeface="Courier New"/>
              </a:rPr>
              <a:t>from</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31515"/>
                </a:solidFill>
                <a:highlight>
                  <a:srgbClr val="FFFFFF"/>
                </a:highlight>
                <a:latin typeface="Courier New"/>
                <a:ea typeface="Courier New"/>
                <a:cs typeface="Courier New"/>
                <a:sym typeface="Courier New"/>
              </a:rPr>
              <a:t>"react-router-dom"</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export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F00DB"/>
                </a:solidFill>
                <a:highlight>
                  <a:srgbClr val="FFFFFF"/>
                </a:highlight>
                <a:latin typeface="Courier New"/>
                <a:ea typeface="Courier New"/>
                <a:cs typeface="Courier New"/>
                <a:sym typeface="Courier New"/>
              </a:rPr>
              <a:t>default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00FF"/>
                </a:solidFill>
                <a:highlight>
                  <a:srgbClr val="FFFFFF"/>
                </a:highlight>
                <a:latin typeface="Courier New"/>
                <a:ea typeface="Courier New"/>
                <a:cs typeface="Courier New"/>
                <a:sym typeface="Courier New"/>
              </a:rPr>
              <a:t>function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795E26"/>
                </a:solidFill>
                <a:highlight>
                  <a:srgbClr val="FFFFFF"/>
                </a:highlight>
                <a:latin typeface="Courier New"/>
                <a:ea typeface="Courier New"/>
                <a:cs typeface="Courier New"/>
                <a:sym typeface="Courier New"/>
              </a:rPr>
              <a:t>PrivateRouter</a:t>
            </a:r>
            <a:r>
              <a:rPr b="1" i="0" lang="en-US" sz="1800" u="none" cap="none" strike="noStrike">
                <a:solidFill>
                  <a:srgbClr val="3B3B3B"/>
                </a:solidFill>
                <a:highlight>
                  <a:srgbClr val="FFFFFF"/>
                </a:highlight>
                <a:latin typeface="Courier New"/>
                <a:ea typeface="Courier New"/>
                <a:cs typeface="Courier New"/>
                <a:sym typeface="Courier New"/>
              </a:rPr>
              <a:t>() {</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8000"/>
                </a:solidFill>
                <a:highlight>
                  <a:srgbClr val="FFFFFF"/>
                </a:highlight>
                <a:latin typeface="Courier New"/>
                <a:ea typeface="Courier New"/>
                <a:cs typeface="Courier New"/>
                <a:sym typeface="Courier New"/>
              </a:rPr>
              <a:t>// Mặc định đăng nhập thành công</a:t>
            </a:r>
            <a:endParaRPr b="1" i="0" sz="18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00FF"/>
                </a:solidFill>
                <a:highlight>
                  <a:srgbClr val="FFFFFF"/>
                </a:highlight>
                <a:latin typeface="Courier New"/>
                <a:ea typeface="Courier New"/>
                <a:cs typeface="Courier New"/>
                <a:sym typeface="Courier New"/>
              </a:rPr>
              <a:t>const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70C1"/>
                </a:solidFill>
                <a:highlight>
                  <a:srgbClr val="FFFFFF"/>
                </a:highlight>
                <a:latin typeface="Courier New"/>
                <a:ea typeface="Courier New"/>
                <a:cs typeface="Courier New"/>
                <a:sym typeface="Courier New"/>
              </a:rPr>
              <a:t>isLogin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00FF"/>
                </a:solidFill>
                <a:highlight>
                  <a:srgbClr val="FFFFFF"/>
                </a:highlight>
                <a:latin typeface="Courier New"/>
                <a:ea typeface="Courier New"/>
                <a:cs typeface="Courier New"/>
                <a:sym typeface="Courier New"/>
              </a:rPr>
              <a:t>false</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F00DB"/>
                </a:solidFill>
                <a:highlight>
                  <a:srgbClr val="FFFFFF"/>
                </a:highlight>
                <a:latin typeface="Courier New"/>
                <a:ea typeface="Courier New"/>
                <a:cs typeface="Courier New"/>
                <a:sym typeface="Courier New"/>
              </a:rPr>
              <a:t>return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&lt;&gt;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0070C1"/>
                </a:solidFill>
                <a:highlight>
                  <a:srgbClr val="FFFFFF"/>
                </a:highlight>
                <a:latin typeface="Courier New"/>
                <a:ea typeface="Courier New"/>
                <a:cs typeface="Courier New"/>
                <a:sym typeface="Courier New"/>
              </a:rPr>
              <a:t>isLogin</a:t>
            </a:r>
            <a:r>
              <a:rPr b="1" i="0" lang="en-US" sz="1800" u="none" cap="none" strike="noStrike">
                <a:solidFill>
                  <a:schemeClr val="dk1"/>
                </a:solidFill>
                <a:highlight>
                  <a:srgbClr val="FFFFFF"/>
                </a:highlight>
                <a:latin typeface="Courier New"/>
                <a:ea typeface="Courier New"/>
                <a:cs typeface="Courier New"/>
                <a:sym typeface="Courier New"/>
              </a:rPr>
              <a:t> ? </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Outlet</a:t>
            </a:r>
            <a:r>
              <a:rPr b="1"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r>
              <a:rPr b="1" i="0" lang="en-US" sz="1800" u="none" cap="none" strike="noStrike">
                <a:solidFill>
                  <a:schemeClr val="dk1"/>
                </a:solidFill>
                <a:highlight>
                  <a:srgbClr val="FFFFFF"/>
                </a:highlight>
                <a:latin typeface="Courier New"/>
                <a:ea typeface="Courier New"/>
                <a:cs typeface="Courier New"/>
                <a:sym typeface="Courier New"/>
              </a:rPr>
              <a:t> : </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Navigate</a:t>
            </a:r>
            <a:r>
              <a:rPr b="1"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to</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A31515"/>
                </a:solidFill>
                <a:highlight>
                  <a:srgbClr val="FFFFFF"/>
                </a:highlight>
                <a:latin typeface="Courier New"/>
                <a:ea typeface="Courier New"/>
                <a:cs typeface="Courier New"/>
                <a:sym typeface="Courier New"/>
              </a:rPr>
              <a:t>"/login"</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800000"/>
                </a:solidFill>
                <a:highlight>
                  <a:srgbClr val="FFFFFF"/>
                </a:highlight>
                <a:latin typeface="Courier New"/>
                <a:ea typeface="Courier New"/>
                <a:cs typeface="Courier New"/>
                <a:sym typeface="Courier New"/>
              </a:rPr>
              <a:t>&lt;/&gt;</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8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chemeClr val="dk1"/>
              </a:solidFill>
              <a:latin typeface="Montserrat"/>
              <a:ea typeface="Montserrat"/>
              <a:cs typeface="Montserrat"/>
              <a:sym typeface="Montserrat"/>
            </a:endParaRPr>
          </a:p>
        </p:txBody>
      </p:sp>
      <p:sp>
        <p:nvSpPr>
          <p:cNvPr id="310" name="Google Shape;310;p7"/>
          <p:cNvSpPr txBox="1"/>
          <p:nvPr/>
        </p:nvSpPr>
        <p:spPr>
          <a:xfrm>
            <a:off x="838200" y="4471475"/>
            <a:ext cx="8081400" cy="15897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Route</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path</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A31515"/>
                </a:solidFill>
                <a:highlight>
                  <a:srgbClr val="FFFFFF"/>
                </a:highlight>
                <a:latin typeface="Courier New"/>
                <a:ea typeface="Courier New"/>
                <a:cs typeface="Courier New"/>
                <a:sym typeface="Courier New"/>
              </a:rPr>
              <a:t>"/admin"</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element</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PrivateRouter</a:t>
            </a:r>
            <a:r>
              <a:rPr b="1"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800000"/>
                </a:solidFill>
                <a:highlight>
                  <a:srgbClr val="FFFFFF"/>
                </a:highlight>
                <a:latin typeface="Courier New"/>
                <a:ea typeface="Courier New"/>
                <a:cs typeface="Courier New"/>
                <a:sym typeface="Courier New"/>
              </a:rPr>
              <a:t>&gt;</a:t>
            </a:r>
            <a:endParaRPr b="1" i="0" sz="18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Route</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index</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element</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AdminIndex</a:t>
            </a:r>
            <a:r>
              <a:rPr b="1"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endParaRPr b="1" i="0" sz="18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Route</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path</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A31515"/>
                </a:solidFill>
                <a:highlight>
                  <a:srgbClr val="FFFFFF"/>
                </a:highlight>
                <a:latin typeface="Courier New"/>
                <a:ea typeface="Courier New"/>
                <a:cs typeface="Courier New"/>
                <a:sym typeface="Courier New"/>
              </a:rPr>
              <a:t>"account"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E50000"/>
                </a:solidFill>
                <a:highlight>
                  <a:srgbClr val="FFFFFF"/>
                </a:highlight>
                <a:latin typeface="Courier New"/>
                <a:ea typeface="Courier New"/>
                <a:cs typeface="Courier New"/>
                <a:sym typeface="Courier New"/>
              </a:rPr>
              <a:t>element</a:t>
            </a:r>
            <a:r>
              <a:rPr b="1" i="0" lang="en-US" sz="1800" u="none" cap="none" strike="noStrike">
                <a:solidFill>
                  <a:schemeClr val="dk1"/>
                </a:solidFill>
                <a:highlight>
                  <a:srgbClr val="FFFFFF"/>
                </a:highlight>
                <a:latin typeface="Courier New"/>
                <a:ea typeface="Courier New"/>
                <a:cs typeface="Courier New"/>
                <a:sym typeface="Courier New"/>
              </a:rPr>
              <a: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ManagerAccount</a:t>
            </a:r>
            <a:r>
              <a:rPr b="1" i="0" lang="en-US" sz="1800" u="none" cap="none" strike="noStrike">
                <a:solidFill>
                  <a:schemeClr val="dk1"/>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r>
              <a:rPr b="1" i="0" lang="en-US" sz="1800" u="none" cap="none" strike="noStrike">
                <a:solidFill>
                  <a:srgbClr val="0000FF"/>
                </a:solidFill>
                <a:highlight>
                  <a:srgbClr val="FFFFFF"/>
                </a:highlight>
                <a:latin typeface="Courier New"/>
                <a:ea typeface="Courier New"/>
                <a:cs typeface="Courier New"/>
                <a:sym typeface="Courier New"/>
              </a:rPr>
              <a: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endParaRPr b="1" i="0" sz="18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800"/>
              <a:buFont typeface="Arial"/>
              <a:buNone/>
            </a:pP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Route</a:t>
            </a:r>
            <a:r>
              <a:rPr b="1" i="0" lang="en-US" sz="1800" u="none" cap="none" strike="noStrike">
                <a:solidFill>
                  <a:srgbClr val="800000"/>
                </a:solidFill>
                <a:highlight>
                  <a:srgbClr val="FFFFFF"/>
                </a:highlight>
                <a:latin typeface="Courier New"/>
                <a:ea typeface="Courier New"/>
                <a:cs typeface="Courier New"/>
                <a:sym typeface="Courier New"/>
              </a:rPr>
              <a:t>&gt;</a:t>
            </a:r>
            <a:endParaRPr b="1"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8"/>
          <p:cNvSpPr txBox="1"/>
          <p:nvPr>
            <p:ph type="title"/>
          </p:nvPr>
        </p:nvSpPr>
        <p:spPr>
          <a:xfrm>
            <a:off x="838200" y="600250"/>
            <a:ext cx="8463900" cy="66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9. Lazy Loading</a:t>
            </a:r>
            <a:endParaRPr/>
          </a:p>
        </p:txBody>
      </p:sp>
      <p:sp>
        <p:nvSpPr>
          <p:cNvPr id="316" name="Google Shape;316;p8"/>
          <p:cNvSpPr txBox="1"/>
          <p:nvPr>
            <p:ph idx="1" type="body"/>
          </p:nvPr>
        </p:nvSpPr>
        <p:spPr>
          <a:xfrm>
            <a:off x="838200" y="1267150"/>
            <a:ext cx="10641600" cy="14934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Kỹ thuật tối ưu hóa ứng dụng</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Chỉ load những component cần thiết giúp ứng dụng chuyển động mượt mà, nhanh chóng, tăng trải nghiệm người dùng</a:t>
            </a:r>
            <a:endParaRPr sz="1800"/>
          </a:p>
        </p:txBody>
      </p:sp>
      <p:pic>
        <p:nvPicPr>
          <p:cNvPr id="317" name="Google Shape;317;p8"/>
          <p:cNvPicPr preferRelativeResize="0"/>
          <p:nvPr/>
        </p:nvPicPr>
        <p:blipFill rotWithShape="1">
          <a:blip r:embed="rId3">
            <a:alphaModFix/>
          </a:blip>
          <a:srcRect b="0" l="0" r="0" t="0"/>
          <a:stretch/>
        </p:blipFill>
        <p:spPr>
          <a:xfrm>
            <a:off x="2742500" y="2571125"/>
            <a:ext cx="6706982" cy="3844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txBox="1"/>
          <p:nvPr>
            <p:ph type="title"/>
          </p:nvPr>
        </p:nvSpPr>
        <p:spPr>
          <a:xfrm>
            <a:off x="838200" y="542250"/>
            <a:ext cx="8463900" cy="59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10. Scroll To Top</a:t>
            </a:r>
            <a:endParaRPr/>
          </a:p>
        </p:txBody>
      </p:sp>
      <p:sp>
        <p:nvSpPr>
          <p:cNvPr id="323" name="Google Shape;323;p9"/>
          <p:cNvSpPr txBox="1"/>
          <p:nvPr>
            <p:ph idx="1" type="body"/>
          </p:nvPr>
        </p:nvSpPr>
        <p:spPr>
          <a:xfrm>
            <a:off x="838200" y="1273104"/>
            <a:ext cx="10641600" cy="4290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1000"/>
              </a:spcBef>
              <a:spcAft>
                <a:spcPts val="0"/>
              </a:spcAft>
              <a:buClr>
                <a:schemeClr val="dk1"/>
              </a:buClr>
              <a:buSzPts val="2000"/>
              <a:buFont typeface="Montserrat"/>
              <a:buChar char="●"/>
            </a:pPr>
            <a:r>
              <a:rPr b="1" lang="en-US" sz="2000"/>
              <a:t>Kỹ thuật đặt thanh cuộn luôn ở vị trí đầu trang</a:t>
            </a:r>
            <a:endParaRPr b="1" sz="2000"/>
          </a:p>
        </p:txBody>
      </p:sp>
      <p:sp>
        <p:nvSpPr>
          <p:cNvPr id="324" name="Google Shape;324;p9"/>
          <p:cNvSpPr txBox="1"/>
          <p:nvPr/>
        </p:nvSpPr>
        <p:spPr>
          <a:xfrm>
            <a:off x="838200" y="1838350"/>
            <a:ext cx="5486400" cy="4776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AF00DB"/>
                </a:solidFill>
                <a:highlight>
                  <a:srgbClr val="FFFFFF"/>
                </a:highlight>
                <a:latin typeface="Courier New"/>
                <a:ea typeface="Courier New"/>
                <a:cs typeface="Courier New"/>
                <a:sym typeface="Courier New"/>
              </a:rPr>
              <a:t>import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1080"/>
                </a:solidFill>
                <a:highlight>
                  <a:srgbClr val="FFFFFF"/>
                </a:highlight>
                <a:latin typeface="Courier New"/>
                <a:ea typeface="Courier New"/>
                <a:cs typeface="Courier New"/>
                <a:sym typeface="Courier New"/>
              </a:rPr>
              <a:t>React</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001080"/>
                </a:solidFill>
                <a:highlight>
                  <a:srgbClr val="FFFFFF"/>
                </a:highlight>
                <a:latin typeface="Courier New"/>
                <a:ea typeface="Courier New"/>
                <a:cs typeface="Courier New"/>
                <a:sym typeface="Courier New"/>
              </a:rPr>
              <a:t>useEffect</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AF00DB"/>
                </a:solidFill>
                <a:highlight>
                  <a:srgbClr val="FFFFFF"/>
                </a:highlight>
                <a:latin typeface="Courier New"/>
                <a:ea typeface="Courier New"/>
                <a:cs typeface="Courier New"/>
                <a:sym typeface="Courier New"/>
              </a:rPr>
              <a:t>from</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31515"/>
                </a:solidFill>
                <a:highlight>
                  <a:srgbClr val="FFFFFF"/>
                </a:highlight>
                <a:latin typeface="Courier New"/>
                <a:ea typeface="Courier New"/>
                <a:cs typeface="Courier New"/>
                <a:sym typeface="Courier New"/>
              </a:rPr>
              <a:t>"react"</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AF00DB"/>
                </a:solidFill>
                <a:highlight>
                  <a:srgbClr val="FFFFFF"/>
                </a:highlight>
                <a:latin typeface="Courier New"/>
                <a:ea typeface="Courier New"/>
                <a:cs typeface="Courier New"/>
                <a:sym typeface="Courier New"/>
              </a:rPr>
              <a:t>import</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001080"/>
                </a:solidFill>
                <a:highlight>
                  <a:srgbClr val="FFFFFF"/>
                </a:highlight>
                <a:latin typeface="Courier New"/>
                <a:ea typeface="Courier New"/>
                <a:cs typeface="Courier New"/>
                <a:sym typeface="Courier New"/>
              </a:rPr>
              <a:t>useLocation</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AF00DB"/>
                </a:solidFill>
                <a:highlight>
                  <a:srgbClr val="FFFFFF"/>
                </a:highlight>
                <a:latin typeface="Courier New"/>
                <a:ea typeface="Courier New"/>
                <a:cs typeface="Courier New"/>
                <a:sym typeface="Courier New"/>
              </a:rPr>
              <a:t>from</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31515"/>
                </a:solidFill>
                <a:highlight>
                  <a:srgbClr val="FFFFFF"/>
                </a:highlight>
                <a:latin typeface="Courier New"/>
                <a:ea typeface="Courier New"/>
                <a:cs typeface="Courier New"/>
                <a:sym typeface="Courier New"/>
              </a:rPr>
              <a:t>"react-router-dom"</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AF00DB"/>
                </a:solidFill>
                <a:highlight>
                  <a:srgbClr val="FFFFFF"/>
                </a:highlight>
                <a:latin typeface="Courier New"/>
                <a:ea typeface="Courier New"/>
                <a:cs typeface="Courier New"/>
                <a:sym typeface="Courier New"/>
              </a:rPr>
              <a:t>export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F00DB"/>
                </a:solidFill>
                <a:highlight>
                  <a:srgbClr val="FFFFFF"/>
                </a:highlight>
                <a:latin typeface="Courier New"/>
                <a:ea typeface="Courier New"/>
                <a:cs typeface="Courier New"/>
                <a:sym typeface="Courier New"/>
              </a:rPr>
              <a:t>default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function</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795E26"/>
                </a:solidFill>
                <a:highlight>
                  <a:srgbClr val="FFFFFF"/>
                </a:highlight>
                <a:latin typeface="Courier New"/>
                <a:ea typeface="Courier New"/>
                <a:cs typeface="Courier New"/>
                <a:sym typeface="Courier New"/>
              </a:rPr>
              <a:t>ScrollToTop</a:t>
            </a:r>
            <a:r>
              <a:rPr b="1" i="0" lang="en-US" sz="1600" u="none" cap="none" strike="noStrike">
                <a:solidFill>
                  <a:srgbClr val="3B3B3B"/>
                </a:solidFill>
                <a:highlight>
                  <a:srgbClr val="FFFFFF"/>
                </a:highlight>
                <a:latin typeface="Courier New"/>
                <a:ea typeface="Courier New"/>
                <a:cs typeface="Courier New"/>
                <a:sym typeface="Courier New"/>
              </a:rPr>
              <a:t>() {</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const</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0070C1"/>
                </a:solidFill>
                <a:highlight>
                  <a:srgbClr val="FFFFFF"/>
                </a:highlight>
                <a:latin typeface="Courier New"/>
                <a:ea typeface="Courier New"/>
                <a:cs typeface="Courier New"/>
                <a:sym typeface="Courier New"/>
              </a:rPr>
              <a:t>pathname</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795E26"/>
                </a:solidFill>
                <a:highlight>
                  <a:srgbClr val="FFFFFF"/>
                </a:highlight>
                <a:latin typeface="Courier New"/>
                <a:ea typeface="Courier New"/>
                <a:cs typeface="Courier New"/>
                <a:sym typeface="Courier New"/>
              </a:rPr>
              <a:t>useLocation</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795E26"/>
                </a:solidFill>
                <a:highlight>
                  <a:srgbClr val="FFFFFF"/>
                </a:highlight>
                <a:latin typeface="Courier New"/>
                <a:ea typeface="Courier New"/>
                <a:cs typeface="Courier New"/>
                <a:sym typeface="Courier New"/>
              </a:rPr>
              <a:t>useEffect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=&gt;</a:t>
            </a:r>
            <a:r>
              <a:rPr b="1" i="0" lang="en-US" sz="1600" u="none" cap="none" strike="noStrike">
                <a:solidFill>
                  <a:srgbClr val="3B3B3B"/>
                </a:solidFill>
                <a:highlight>
                  <a:srgbClr val="FFFFFF"/>
                </a:highlight>
                <a:latin typeface="Courier New"/>
                <a:ea typeface="Courier New"/>
                <a:cs typeface="Courier New"/>
                <a:sym typeface="Courier New"/>
              </a:rPr>
              <a:t> {</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1080"/>
                </a:solidFill>
                <a:highlight>
                  <a:srgbClr val="FFFFFF"/>
                </a:highlight>
                <a:latin typeface="Courier New"/>
                <a:ea typeface="Courier New"/>
                <a:cs typeface="Courier New"/>
                <a:sym typeface="Courier New"/>
              </a:rPr>
              <a:t>window</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chemeClr val="dk1"/>
                </a:solidFill>
                <a:highlight>
                  <a:srgbClr val="FFFFFF"/>
                </a:highlight>
                <a:latin typeface="Courier New"/>
                <a:ea typeface="Courier New"/>
                <a:cs typeface="Courier New"/>
                <a:sym typeface="Courier New"/>
              </a:rPr>
              <a:t>&amp;&amp;</a:t>
            </a:r>
            <a:endParaRPr b="1" i="0" sz="16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1080"/>
                </a:solidFill>
                <a:highlight>
                  <a:srgbClr val="FFFFFF"/>
                </a:highlight>
                <a:latin typeface="Courier New"/>
                <a:ea typeface="Courier New"/>
                <a:cs typeface="Courier New"/>
                <a:sym typeface="Courier New"/>
              </a:rPr>
              <a:t>window</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795E26"/>
                </a:solidFill>
                <a:highlight>
                  <a:srgbClr val="FFFFFF"/>
                </a:highlight>
                <a:latin typeface="Courier New"/>
                <a:ea typeface="Courier New"/>
                <a:cs typeface="Courier New"/>
                <a:sym typeface="Courier New"/>
              </a:rPr>
              <a:t>scrollTo</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1080"/>
                </a:solidFill>
                <a:highlight>
                  <a:srgbClr val="FFFFFF"/>
                </a:highlight>
                <a:latin typeface="Courier New"/>
                <a:ea typeface="Courier New"/>
                <a:cs typeface="Courier New"/>
                <a:sym typeface="Courier New"/>
              </a:rPr>
              <a:t>top:</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98658"/>
                </a:solidFill>
                <a:highlight>
                  <a:srgbClr val="FFFFFF"/>
                </a:highlight>
                <a:latin typeface="Courier New"/>
                <a:ea typeface="Courier New"/>
                <a:cs typeface="Courier New"/>
                <a:sym typeface="Courier New"/>
              </a:rPr>
              <a:t>0</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1080"/>
                </a:solidFill>
                <a:highlight>
                  <a:srgbClr val="FFFFFF"/>
                </a:highlight>
                <a:latin typeface="Courier New"/>
                <a:ea typeface="Courier New"/>
                <a:cs typeface="Courier New"/>
                <a:sym typeface="Courier New"/>
              </a:rPr>
              <a:t>behavior:</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31515"/>
                </a:solidFill>
                <a:highlight>
                  <a:srgbClr val="FFFFFF"/>
                </a:highlight>
                <a:latin typeface="Courier New"/>
                <a:ea typeface="Courier New"/>
                <a:cs typeface="Courier New"/>
                <a:sym typeface="Courier New"/>
              </a:rPr>
              <a:t>"smooth"</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0070C1"/>
                </a:solidFill>
                <a:highlight>
                  <a:srgbClr val="FFFFFF"/>
                </a:highlight>
                <a:latin typeface="Courier New"/>
                <a:ea typeface="Courier New"/>
                <a:cs typeface="Courier New"/>
                <a:sym typeface="Courier New"/>
              </a:rPr>
              <a:t>pathname</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F00DB"/>
                </a:solidFill>
                <a:highlight>
                  <a:srgbClr val="FFFFFF"/>
                </a:highlight>
                <a:latin typeface="Courier New"/>
                <a:ea typeface="Courier New"/>
                <a:cs typeface="Courier New"/>
                <a:sym typeface="Courier New"/>
              </a:rPr>
              <a:t>return</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null</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chemeClr val="dk1"/>
              </a:solidFill>
              <a:latin typeface="Montserrat"/>
              <a:ea typeface="Montserrat"/>
              <a:cs typeface="Montserrat"/>
              <a:sym typeface="Montserrat"/>
            </a:endParaRPr>
          </a:p>
        </p:txBody>
      </p:sp>
      <p:pic>
        <p:nvPicPr>
          <p:cNvPr id="325" name="Google Shape;325;p9"/>
          <p:cNvPicPr preferRelativeResize="0"/>
          <p:nvPr/>
        </p:nvPicPr>
        <p:blipFill rotWithShape="1">
          <a:blip r:embed="rId3">
            <a:alphaModFix/>
          </a:blip>
          <a:srcRect b="0" l="0" r="0" t="0"/>
          <a:stretch/>
        </p:blipFill>
        <p:spPr>
          <a:xfrm>
            <a:off x="6324600" y="1838350"/>
            <a:ext cx="4856974" cy="381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31" name="Google Shape;331;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32" name="Google Shape;332;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200000"/>
              </a:lnSpc>
              <a:spcBef>
                <a:spcPts val="0"/>
              </a:spcBef>
              <a:spcAft>
                <a:spcPts val="0"/>
              </a:spcAft>
              <a:buClr>
                <a:srgbClr val="333333"/>
              </a:buClr>
              <a:buSzPts val="2400"/>
              <a:buChar char="❏"/>
            </a:pPr>
            <a:r>
              <a:rPr lang="en-US" sz="2400">
                <a:solidFill>
                  <a:srgbClr val="333333"/>
                </a:solidFill>
              </a:rPr>
              <a:t>Tổng quan về React Router</a:t>
            </a:r>
            <a:endParaRPr sz="2400">
              <a:solidFill>
                <a:srgbClr val="333333"/>
              </a:solidFill>
            </a:endParaRPr>
          </a:p>
          <a:p>
            <a:pPr indent="-381000" lvl="0" marL="457200" rtl="0" algn="l">
              <a:lnSpc>
                <a:spcPct val="200000"/>
              </a:lnSpc>
              <a:spcBef>
                <a:spcPts val="0"/>
              </a:spcBef>
              <a:spcAft>
                <a:spcPts val="0"/>
              </a:spcAft>
              <a:buClr>
                <a:srgbClr val="333333"/>
              </a:buClr>
              <a:buSzPts val="2400"/>
              <a:buChar char="❏"/>
            </a:pPr>
            <a:r>
              <a:rPr lang="en-US" sz="2400">
                <a:solidFill>
                  <a:srgbClr val="333333"/>
                </a:solidFill>
              </a:rPr>
              <a:t>Các thành phần trong React Router</a:t>
            </a:r>
            <a:endParaRPr sz="2400">
              <a:solidFill>
                <a:srgbClr val="333333"/>
              </a:solidFill>
            </a:endParaRPr>
          </a:p>
          <a:p>
            <a:pPr indent="-381000" lvl="0" marL="457200" rtl="0" algn="l">
              <a:lnSpc>
                <a:spcPct val="200000"/>
              </a:lnSpc>
              <a:spcBef>
                <a:spcPts val="0"/>
              </a:spcBef>
              <a:spcAft>
                <a:spcPts val="0"/>
              </a:spcAft>
              <a:buClr>
                <a:srgbClr val="333333"/>
              </a:buClr>
              <a:buSzPts val="2400"/>
              <a:buChar char="❏"/>
            </a:pPr>
            <a:r>
              <a:rPr lang="en-US" sz="2400">
                <a:solidFill>
                  <a:srgbClr val="333333"/>
                </a:solidFill>
              </a:rPr>
              <a:t>Các kỹ thuật load component</a:t>
            </a:r>
            <a:endParaRPr sz="2400">
              <a:solidFill>
                <a:srgbClr val="33333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871725"/>
            <a:ext cx="9767400" cy="5325300"/>
          </a:xfrm>
          <a:prstGeom prst="rect">
            <a:avLst/>
          </a:prstGeom>
          <a:noFill/>
          <a:ln>
            <a:noFill/>
          </a:ln>
        </p:spPr>
        <p:txBody>
          <a:bodyPr anchorCtr="0" anchor="t" bIns="45700" lIns="91425" spcFirstLastPara="1" rIns="91425" wrap="square" tIns="45700">
            <a:noAutofit/>
          </a:bodyPr>
          <a:lstStyle/>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Tổng quan về React Router</a:t>
            </a:r>
            <a:endParaRPr sz="2000">
              <a:solidFill>
                <a:srgbClr val="333333"/>
              </a:solidFill>
            </a:endParaRPr>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Cấu hình Router</a:t>
            </a:r>
            <a:endParaRPr sz="2000"/>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Router</a:t>
            </a:r>
            <a:endParaRPr sz="2000"/>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Link và NavLink</a:t>
            </a:r>
            <a:endParaRPr sz="2000">
              <a:solidFill>
                <a:srgbClr val="333333"/>
              </a:solidFill>
            </a:endParaRPr>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Navigate</a:t>
            </a:r>
            <a:endParaRPr sz="2000"/>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Dynamic Routes</a:t>
            </a:r>
            <a:endParaRPr sz="2000"/>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Search Param</a:t>
            </a:r>
            <a:endParaRPr sz="2000"/>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Protected routes</a:t>
            </a:r>
            <a:endParaRPr sz="2000"/>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Lazy loading</a:t>
            </a:r>
            <a:endParaRPr sz="2000"/>
          </a:p>
          <a:p>
            <a:pPr indent="-355600" lvl="0" marL="457200" rtl="0" algn="l">
              <a:lnSpc>
                <a:spcPct val="170000"/>
              </a:lnSpc>
              <a:spcBef>
                <a:spcPts val="0"/>
              </a:spcBef>
              <a:spcAft>
                <a:spcPts val="0"/>
              </a:spcAft>
              <a:buClr>
                <a:srgbClr val="333333"/>
              </a:buClr>
              <a:buSzPts val="2000"/>
              <a:buAutoNum type="arabicPeriod"/>
            </a:pPr>
            <a:r>
              <a:rPr lang="en-US" sz="2000">
                <a:solidFill>
                  <a:srgbClr val="333333"/>
                </a:solidFill>
              </a:rPr>
              <a:t> Scroll to top</a:t>
            </a:r>
            <a:endParaRPr sz="20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38" name="Google Shape;338;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d22df657e0_0_1"/>
          <p:cNvSpPr txBox="1"/>
          <p:nvPr>
            <p:ph idx="1" type="body"/>
          </p:nvPr>
        </p:nvSpPr>
        <p:spPr>
          <a:xfrm>
            <a:off x="838200" y="1454750"/>
            <a:ext cx="10849500" cy="4616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React - Router là một thư viện định tuyến (Routing) tiêu chuẩn của React.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React - Router giữ cho giao diện của ứng dụng đồng bộ với URL trên trình duyệt</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React - Router cho phép định tuyến “luồng dữ liệu” (data flow) trong ứng dụng của bạn một cách rõ ràng.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React - Router giúp map URL với Router để render component tương ứng</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Cài đặt:</a:t>
            </a:r>
            <a:endParaRPr sz="1800"/>
          </a:p>
          <a:p>
            <a:pPr indent="0" lvl="0" marL="457200" rtl="0" algn="l">
              <a:lnSpc>
                <a:spcPct val="150000"/>
              </a:lnSpc>
              <a:spcBef>
                <a:spcPts val="0"/>
              </a:spcBef>
              <a:spcAft>
                <a:spcPts val="0"/>
              </a:spcAft>
              <a:buSzPts val="2560"/>
              <a:buNone/>
            </a:pPr>
            <a:r>
              <a:rPr lang="en-US" sz="1800">
                <a:solidFill>
                  <a:srgbClr val="FF0000"/>
                </a:solidFill>
                <a:latin typeface="Roboto"/>
                <a:ea typeface="Roboto"/>
                <a:cs typeface="Roboto"/>
                <a:sym typeface="Roboto"/>
              </a:rPr>
              <a:t>	</a:t>
            </a:r>
            <a:endParaRPr b="1" sz="1800">
              <a:latin typeface="Roboto"/>
              <a:ea typeface="Roboto"/>
              <a:cs typeface="Roboto"/>
              <a:sym typeface="Roboto"/>
            </a:endParaRPr>
          </a:p>
        </p:txBody>
      </p:sp>
      <p:sp>
        <p:nvSpPr>
          <p:cNvPr id="193" name="Google Shape;193;g1d22df657e0_0_1"/>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Tổng quan về React Router</a:t>
            </a:r>
            <a:endParaRPr/>
          </a:p>
        </p:txBody>
      </p:sp>
      <p:sp>
        <p:nvSpPr>
          <p:cNvPr id="194" name="Google Shape;194;g1d22df657e0_0_1"/>
          <p:cNvSpPr/>
          <p:nvPr/>
        </p:nvSpPr>
        <p:spPr>
          <a:xfrm>
            <a:off x="4319850" y="3993025"/>
            <a:ext cx="3701100" cy="6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SemiBold"/>
                <a:ea typeface="Montserrat SemiBold"/>
                <a:cs typeface="Montserrat SemiBold"/>
                <a:sym typeface="Montserrat SemiBold"/>
              </a:rPr>
              <a:t>npm install react-router-dom</a:t>
            </a:r>
            <a:endParaRPr b="1" i="0" sz="1400" u="none" cap="none" strike="noStrike">
              <a:solidFill>
                <a:srgbClr val="000000"/>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ce3fb0364a_0_7"/>
          <p:cNvSpPr txBox="1"/>
          <p:nvPr>
            <p:ph idx="1" type="body"/>
          </p:nvPr>
        </p:nvSpPr>
        <p:spPr>
          <a:xfrm>
            <a:off x="838200" y="1255775"/>
            <a:ext cx="10641600" cy="5135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&lt;BrowserRouter&gt; : cung cấp một cách để đồng bộ hóa trạng thái ứng dụng với URL trên thanh địa chỉ của trình duyệt. </a:t>
            </a:r>
            <a:endParaRPr sz="1800"/>
          </a:p>
          <a:p>
            <a:pPr indent="-342900" lvl="0" marL="457200" rtl="0" algn="l">
              <a:lnSpc>
                <a:spcPct val="150000"/>
              </a:lnSpc>
              <a:spcBef>
                <a:spcPts val="0"/>
              </a:spcBef>
              <a:spcAft>
                <a:spcPts val="0"/>
              </a:spcAft>
              <a:buClr>
                <a:schemeClr val="dk1"/>
              </a:buClr>
              <a:buSzPts val="1800"/>
              <a:buFont typeface="Montserrat Light"/>
              <a:buChar char="●"/>
            </a:pPr>
            <a:r>
              <a:rPr lang="en-US" sz="1800"/>
              <a:t>Trong component main.jsx, sử dụng BrowserRouter để bao bọc component App.jsx - Giúp toàn bộ ứng dụng có thể sử dụng được cơ chế định tuyến</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Cú pháp: </a:t>
            </a:r>
            <a:endParaRPr sz="1500"/>
          </a:p>
        </p:txBody>
      </p:sp>
      <p:sp>
        <p:nvSpPr>
          <p:cNvPr id="201" name="Google Shape;201;g1ce3fb0364a_0_7"/>
          <p:cNvSpPr txBox="1"/>
          <p:nvPr>
            <p:ph type="title"/>
          </p:nvPr>
        </p:nvSpPr>
        <p:spPr>
          <a:xfrm>
            <a:off x="838200" y="509149"/>
            <a:ext cx="8463600" cy="79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Cấu hình Router</a:t>
            </a:r>
            <a:endParaRPr/>
          </a:p>
        </p:txBody>
      </p:sp>
      <p:sp>
        <p:nvSpPr>
          <p:cNvPr id="202" name="Google Shape;202;g1ce3fb0364a_0_7"/>
          <p:cNvSpPr txBox="1"/>
          <p:nvPr/>
        </p:nvSpPr>
        <p:spPr>
          <a:xfrm>
            <a:off x="2917175" y="3065075"/>
            <a:ext cx="8562600" cy="332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import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1080"/>
                </a:solidFill>
                <a:highlight>
                  <a:srgbClr val="FFFFFF"/>
                </a:highlight>
                <a:latin typeface="Courier New"/>
                <a:ea typeface="Courier New"/>
                <a:cs typeface="Courier New"/>
                <a:sym typeface="Courier New"/>
              </a:rPr>
              <a:t>ReactDOM</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F00DB"/>
                </a:solidFill>
                <a:highlight>
                  <a:srgbClr val="FFFFFF"/>
                </a:highlight>
                <a:latin typeface="Courier New"/>
                <a:ea typeface="Courier New"/>
                <a:cs typeface="Courier New"/>
                <a:sym typeface="Courier New"/>
              </a:rPr>
              <a:t>from</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31515"/>
                </a:solidFill>
                <a:highlight>
                  <a:srgbClr val="FFFFFF"/>
                </a:highlight>
                <a:latin typeface="Courier New"/>
                <a:ea typeface="Courier New"/>
                <a:cs typeface="Courier New"/>
                <a:sym typeface="Courier New"/>
              </a:rPr>
              <a:t>"react-dom/client"</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import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001080"/>
                </a:solidFill>
                <a:highlight>
                  <a:srgbClr val="FFFFFF"/>
                </a:highlight>
                <a:latin typeface="Courier New"/>
                <a:ea typeface="Courier New"/>
                <a:cs typeface="Courier New"/>
                <a:sym typeface="Courier New"/>
              </a:rPr>
              <a:t>App</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F00DB"/>
                </a:solidFill>
                <a:highlight>
                  <a:srgbClr val="FFFFFF"/>
                </a:highlight>
                <a:latin typeface="Courier New"/>
                <a:ea typeface="Courier New"/>
                <a:cs typeface="Courier New"/>
                <a:sym typeface="Courier New"/>
              </a:rPr>
              <a:t>from</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31515"/>
                </a:solidFill>
                <a:highlight>
                  <a:srgbClr val="FFFFFF"/>
                </a:highlight>
                <a:latin typeface="Courier New"/>
                <a:ea typeface="Courier New"/>
                <a:cs typeface="Courier New"/>
                <a:sym typeface="Courier New"/>
              </a:rPr>
              <a:t>"./App.jsx"</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import</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31515"/>
                </a:solidFill>
                <a:highlight>
                  <a:srgbClr val="FFFFFF"/>
                </a:highlight>
                <a:latin typeface="Courier New"/>
                <a:ea typeface="Courier New"/>
                <a:cs typeface="Courier New"/>
                <a:sym typeface="Courier New"/>
              </a:rPr>
              <a:t>"./index.css"</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1800" u="none" cap="none" strike="noStrike">
                <a:solidFill>
                  <a:srgbClr val="AF00DB"/>
                </a:solidFill>
                <a:highlight>
                  <a:srgbClr val="FFFFFF"/>
                </a:highlight>
                <a:latin typeface="Courier New"/>
                <a:ea typeface="Courier New"/>
                <a:cs typeface="Courier New"/>
                <a:sym typeface="Courier New"/>
              </a:rPr>
              <a:t>import</a:t>
            </a:r>
            <a:r>
              <a:rPr b="1" i="0" lang="en-US" sz="1800" u="none" cap="none" strike="noStrike">
                <a:solidFill>
                  <a:srgbClr val="3B3B3B"/>
                </a:solidFill>
                <a:highlight>
                  <a:srgbClr val="FFFFFF"/>
                </a:highlight>
                <a:latin typeface="Courier New"/>
                <a:ea typeface="Courier New"/>
                <a:cs typeface="Courier New"/>
                <a:sym typeface="Courier New"/>
              </a:rPr>
              <a:t> { </a:t>
            </a:r>
            <a:r>
              <a:rPr b="1" i="0" lang="en-US" sz="1800" u="none" cap="none" strike="noStrike">
                <a:solidFill>
                  <a:srgbClr val="001080"/>
                </a:solidFill>
                <a:highlight>
                  <a:srgbClr val="FFFFFF"/>
                </a:highlight>
                <a:latin typeface="Courier New"/>
                <a:ea typeface="Courier New"/>
                <a:cs typeface="Courier New"/>
                <a:sym typeface="Courier New"/>
              </a:rPr>
              <a:t>BrowserRouter</a:t>
            </a:r>
            <a:r>
              <a:rPr b="1" i="0" lang="en-US" sz="1800" u="none" cap="none" strike="noStrike">
                <a:solidFill>
                  <a:srgbClr val="3B3B3B"/>
                </a:solidFill>
                <a:highlight>
                  <a:srgbClr val="FFFFFF"/>
                </a:highlight>
                <a:latin typeface="Courier New"/>
                <a:ea typeface="Courier New"/>
                <a:cs typeface="Courier New"/>
                <a:sym typeface="Courier New"/>
              </a:rPr>
              <a:t> } </a:t>
            </a:r>
            <a:r>
              <a:rPr b="1" i="0" lang="en-US" sz="1800" u="none" cap="none" strike="noStrike">
                <a:solidFill>
                  <a:srgbClr val="AF00DB"/>
                </a:solidFill>
                <a:highlight>
                  <a:srgbClr val="FFFFFF"/>
                </a:highlight>
                <a:latin typeface="Courier New"/>
                <a:ea typeface="Courier New"/>
                <a:cs typeface="Courier New"/>
                <a:sym typeface="Courier New"/>
              </a:rPr>
              <a:t>from</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A31515"/>
                </a:solidFill>
                <a:highlight>
                  <a:srgbClr val="FFFFFF"/>
                </a:highlight>
                <a:latin typeface="Courier New"/>
                <a:ea typeface="Courier New"/>
                <a:cs typeface="Courier New"/>
                <a:sym typeface="Courier New"/>
              </a:rPr>
              <a:t>"react-router-dom"</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rgbClr val="001080"/>
                </a:solidFill>
                <a:highlight>
                  <a:srgbClr val="FFFFFF"/>
                </a:highlight>
                <a:latin typeface="Courier New"/>
                <a:ea typeface="Courier New"/>
                <a:cs typeface="Courier New"/>
                <a:sym typeface="Courier New"/>
              </a:rPr>
              <a:t>ReactDOM</a:t>
            </a:r>
            <a:r>
              <a:rPr b="1" i="0" lang="en-US" sz="1800" u="none" cap="none" strike="noStrike">
                <a:solidFill>
                  <a:srgbClr val="3B3B3B"/>
                </a:solidFill>
                <a:highlight>
                  <a:srgbClr val="FFFFFF"/>
                </a:highlight>
                <a:latin typeface="Courier New"/>
                <a:ea typeface="Courier New"/>
                <a:cs typeface="Courier New"/>
                <a:sym typeface="Courier New"/>
              </a:rPr>
              <a:t>.</a:t>
            </a:r>
            <a:r>
              <a:rPr b="1" i="0" lang="en-US" sz="1800" u="none" cap="none" strike="noStrike">
                <a:solidFill>
                  <a:srgbClr val="795E26"/>
                </a:solidFill>
                <a:highlight>
                  <a:srgbClr val="FFFFFF"/>
                </a:highlight>
                <a:latin typeface="Courier New"/>
                <a:ea typeface="Courier New"/>
                <a:cs typeface="Courier New"/>
                <a:sym typeface="Courier New"/>
              </a:rPr>
              <a:t>createRoot</a:t>
            </a:r>
            <a:r>
              <a:rPr b="1" i="0" lang="en-US" sz="1800" u="none" cap="none" strike="noStrike">
                <a:solidFill>
                  <a:srgbClr val="3B3B3B"/>
                </a:solidFill>
                <a:highlight>
                  <a:srgbClr val="FFFFFF"/>
                </a:highlight>
                <a:latin typeface="Courier New"/>
                <a:ea typeface="Courier New"/>
                <a:cs typeface="Courier New"/>
                <a:sym typeface="Courier New"/>
              </a:rPr>
              <a:t>(</a:t>
            </a:r>
            <a:r>
              <a:rPr b="1" i="0" lang="en-US" sz="1800" u="none" cap="none" strike="noStrike">
                <a:solidFill>
                  <a:srgbClr val="001080"/>
                </a:solidFill>
                <a:highlight>
                  <a:srgbClr val="FFFFFF"/>
                </a:highlight>
                <a:latin typeface="Courier New"/>
                <a:ea typeface="Courier New"/>
                <a:cs typeface="Courier New"/>
                <a:sym typeface="Courier New"/>
              </a:rPr>
              <a:t>document</a:t>
            </a:r>
            <a:r>
              <a:rPr b="1" i="0" lang="en-US" sz="1800" u="none" cap="none" strike="noStrike">
                <a:solidFill>
                  <a:srgbClr val="3B3B3B"/>
                </a:solidFill>
                <a:highlight>
                  <a:srgbClr val="FFFFFF"/>
                </a:highlight>
                <a:latin typeface="Courier New"/>
                <a:ea typeface="Courier New"/>
                <a:cs typeface="Courier New"/>
                <a:sym typeface="Courier New"/>
              </a:rPr>
              <a:t>.</a:t>
            </a:r>
            <a:r>
              <a:rPr b="1" i="0" lang="en-US" sz="1800" u="none" cap="none" strike="noStrike">
                <a:solidFill>
                  <a:srgbClr val="795E26"/>
                </a:solidFill>
                <a:highlight>
                  <a:srgbClr val="FFFFFF"/>
                </a:highlight>
                <a:latin typeface="Courier New"/>
                <a:ea typeface="Courier New"/>
                <a:cs typeface="Courier New"/>
                <a:sym typeface="Courier New"/>
              </a:rPr>
              <a:t>getElementById</a:t>
            </a:r>
            <a:r>
              <a:rPr b="1" i="0" lang="en-US" sz="1800" u="none" cap="none" strike="noStrike">
                <a:solidFill>
                  <a:srgbClr val="3B3B3B"/>
                </a:solidFill>
                <a:highlight>
                  <a:srgbClr val="FFFFFF"/>
                </a:highlight>
                <a:latin typeface="Courier New"/>
                <a:ea typeface="Courier New"/>
                <a:cs typeface="Courier New"/>
                <a:sym typeface="Courier New"/>
              </a:rPr>
              <a:t>(</a:t>
            </a:r>
            <a:r>
              <a:rPr b="1" i="0" lang="en-US" sz="1800" u="none" cap="none" strike="noStrike">
                <a:solidFill>
                  <a:srgbClr val="A31515"/>
                </a:solidFill>
                <a:highlight>
                  <a:srgbClr val="FFFFFF"/>
                </a:highlight>
                <a:latin typeface="Courier New"/>
                <a:ea typeface="Courier New"/>
                <a:cs typeface="Courier New"/>
                <a:sym typeface="Courier New"/>
              </a:rPr>
              <a:t>"root"</a:t>
            </a:r>
            <a:r>
              <a:rPr b="1" i="0" lang="en-US" sz="1800" u="none" cap="none" strike="noStrike">
                <a:solidFill>
                  <a:srgbClr val="3B3B3B"/>
                </a:solidFill>
                <a:highlight>
                  <a:srgbClr val="FFFFFF"/>
                </a:highlight>
                <a:latin typeface="Courier New"/>
                <a:ea typeface="Courier New"/>
                <a:cs typeface="Courier New"/>
                <a:sym typeface="Courier New"/>
              </a:rPr>
              <a:t>)).</a:t>
            </a:r>
            <a:r>
              <a:rPr b="1" i="0" lang="en-US" sz="1800" u="none" cap="none" strike="noStrike">
                <a:solidFill>
                  <a:srgbClr val="795E26"/>
                </a:solidFill>
                <a:highlight>
                  <a:srgbClr val="FFFFFF"/>
                </a:highlight>
                <a:latin typeface="Courier New"/>
                <a:ea typeface="Courier New"/>
                <a:cs typeface="Courier New"/>
                <a:sym typeface="Courier New"/>
              </a:rPr>
              <a:t>render</a:t>
            </a:r>
            <a:r>
              <a:rPr b="1" i="0" lang="en-US" sz="1800" u="none" cap="none" strike="noStrike">
                <a:solidFill>
                  <a:srgbClr val="3B3B3B"/>
                </a:solidFill>
                <a:highlight>
                  <a:srgbClr val="FFFFFF"/>
                </a:highlight>
                <a:latin typeface="Courier New"/>
                <a:ea typeface="Courier New"/>
                <a:cs typeface="Courier New"/>
                <a:sym typeface="Courier New"/>
              </a:rPr>
              <a:t>(</a:t>
            </a:r>
            <a:endParaRPr b="1" i="0" sz="18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800"/>
              <a:buFont typeface="Arial"/>
              <a:buNone/>
            </a:pP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BrowserRouter</a:t>
            </a:r>
            <a:r>
              <a:rPr b="1" i="0" lang="en-US" sz="1800" u="none" cap="none" strike="noStrike">
                <a:solidFill>
                  <a:srgbClr val="800000"/>
                </a:solidFill>
                <a:highlight>
                  <a:srgbClr val="FFFFFF"/>
                </a:highlight>
                <a:latin typeface="Courier New"/>
                <a:ea typeface="Courier New"/>
                <a:cs typeface="Courier New"/>
                <a:sym typeface="Courier New"/>
              </a:rPr>
              <a:t>&gt;</a:t>
            </a:r>
            <a:endParaRPr b="1" i="0" sz="1800" u="none" cap="none" strike="noStrike">
              <a:solidFill>
                <a:srgbClr val="800000"/>
              </a:solidFill>
              <a:highlight>
                <a:srgbClr val="FFFFFF"/>
              </a:highlight>
              <a:latin typeface="Courier New"/>
              <a:ea typeface="Courier New"/>
              <a:cs typeface="Courier New"/>
              <a:sym typeface="Courier New"/>
            </a:endParaRPr>
          </a:p>
          <a:p>
            <a:pPr indent="457200" lvl="0" marL="457200" marR="0" rtl="0" algn="l">
              <a:lnSpc>
                <a:spcPct val="115000"/>
              </a:lnSpc>
              <a:spcBef>
                <a:spcPts val="0"/>
              </a:spcBef>
              <a:spcAft>
                <a:spcPts val="0"/>
              </a:spcAft>
              <a:buClr>
                <a:schemeClr val="dk1"/>
              </a:buClr>
              <a:buSzPts val="1100"/>
              <a:buFont typeface="Arial"/>
              <a:buNone/>
            </a:pP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App</a:t>
            </a:r>
            <a:r>
              <a:rPr b="1" i="0" lang="en-US" sz="1800" u="none" cap="none" strike="noStrike">
                <a:solidFill>
                  <a:srgbClr val="3B3B3B"/>
                </a:solidFill>
                <a:highlight>
                  <a:srgbClr val="FFFFFF"/>
                </a:highlight>
                <a:latin typeface="Courier New"/>
                <a:ea typeface="Courier New"/>
                <a:cs typeface="Courier New"/>
                <a:sym typeface="Courier New"/>
              </a:rPr>
              <a:t> </a:t>
            </a:r>
            <a:r>
              <a:rPr b="1" i="0" lang="en-US" sz="1800" u="none" cap="none" strike="noStrike">
                <a:solidFill>
                  <a:srgbClr val="800000"/>
                </a:solidFill>
                <a:highlight>
                  <a:srgbClr val="FFFFFF"/>
                </a:highlight>
                <a:latin typeface="Courier New"/>
                <a:ea typeface="Courier New"/>
                <a:cs typeface="Courier New"/>
                <a:sym typeface="Courier New"/>
              </a:rPr>
              <a:t>/&gt;</a:t>
            </a:r>
            <a:endParaRPr b="1" i="0" sz="1800" u="none" cap="none" strike="noStrike">
              <a:solidFill>
                <a:srgbClr val="800000"/>
              </a:solidFill>
              <a:highlight>
                <a:srgbClr val="FFFFFF"/>
              </a:highlight>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1" i="0" lang="en-US" sz="1800" u="none" cap="none" strike="noStrike">
                <a:solidFill>
                  <a:srgbClr val="800000"/>
                </a:solidFill>
                <a:highlight>
                  <a:srgbClr val="FFFFFF"/>
                </a:highlight>
                <a:latin typeface="Courier New"/>
                <a:ea typeface="Courier New"/>
                <a:cs typeface="Courier New"/>
                <a:sym typeface="Courier New"/>
              </a:rPr>
              <a:t>&lt;/</a:t>
            </a:r>
            <a:r>
              <a:rPr b="1" i="0" lang="en-US" sz="1800" u="none" cap="none" strike="noStrike">
                <a:solidFill>
                  <a:srgbClr val="267F99"/>
                </a:solidFill>
                <a:highlight>
                  <a:srgbClr val="FFFFFF"/>
                </a:highlight>
                <a:latin typeface="Courier New"/>
                <a:ea typeface="Courier New"/>
                <a:cs typeface="Courier New"/>
                <a:sym typeface="Courier New"/>
              </a:rPr>
              <a:t>BrowserRouter</a:t>
            </a:r>
            <a:r>
              <a:rPr b="1" i="0" lang="en-US" sz="1800" u="none" cap="none" strike="noStrike">
                <a:solidFill>
                  <a:srgbClr val="800000"/>
                </a:solidFill>
                <a:highlight>
                  <a:srgbClr val="FFFFFF"/>
                </a:highlight>
                <a:latin typeface="Courier New"/>
                <a:ea typeface="Courier New"/>
                <a:cs typeface="Courier New"/>
                <a:sym typeface="Courier New"/>
              </a:rPr>
              <a:t>&gt;</a:t>
            </a:r>
            <a:endParaRPr b="1" i="0" sz="18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rgbClr val="3B3B3B"/>
                </a:solidFill>
                <a:highlight>
                  <a:srgbClr val="FFFFFF"/>
                </a:highlight>
                <a:latin typeface="Courier New"/>
                <a:ea typeface="Courier New"/>
                <a:cs typeface="Courier New"/>
                <a:sym typeface="Courier New"/>
              </a:rPr>
              <a:t>);</a:t>
            </a:r>
            <a:endParaRPr b="1" i="0" sz="21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d22df657e0_0_20"/>
          <p:cNvSpPr txBox="1"/>
          <p:nvPr>
            <p:ph type="title"/>
          </p:nvPr>
        </p:nvSpPr>
        <p:spPr>
          <a:xfrm>
            <a:off x="838200" y="527750"/>
            <a:ext cx="8463600" cy="65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Router - 1</a:t>
            </a:r>
            <a:endParaRPr/>
          </a:p>
        </p:txBody>
      </p:sp>
      <p:sp>
        <p:nvSpPr>
          <p:cNvPr id="209" name="Google Shape;209;g1d22df657e0_0_20"/>
          <p:cNvSpPr txBox="1"/>
          <p:nvPr>
            <p:ph idx="1" type="body"/>
          </p:nvPr>
        </p:nvSpPr>
        <p:spPr>
          <a:xfrm>
            <a:off x="838200" y="1180250"/>
            <a:ext cx="10641600" cy="5168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Routes: Bọc tất cả các định tuyến bên trong component App</a:t>
            </a:r>
            <a:endParaRPr sz="1800"/>
          </a:p>
          <a:p>
            <a:pPr indent="-342900" lvl="0" marL="457200" rtl="0" algn="l">
              <a:lnSpc>
                <a:spcPct val="150000"/>
              </a:lnSpc>
              <a:spcBef>
                <a:spcPts val="0"/>
              </a:spcBef>
              <a:spcAft>
                <a:spcPts val="0"/>
              </a:spcAft>
              <a:buClr>
                <a:schemeClr val="dk1"/>
              </a:buClr>
              <a:buSzPts val="1800"/>
              <a:buChar char="●"/>
            </a:pPr>
            <a:r>
              <a:rPr lang="en-US" sz="1800"/>
              <a:t>Route : Định nghĩa một ánh xạ (mapping) giữa một URL và một Component - khi người dùng truy cập theo một URL trên trình duyệt , một Component tướng ứng sẽ được render trên giao diện:</a:t>
            </a:r>
            <a:endParaRPr sz="1800"/>
          </a:p>
          <a:p>
            <a:pPr indent="0" lvl="0" marL="914400" rtl="0" algn="l">
              <a:lnSpc>
                <a:spcPct val="115000"/>
              </a:lnSpc>
              <a:spcBef>
                <a:spcPts val="0"/>
              </a:spcBef>
              <a:spcAft>
                <a:spcPts val="0"/>
              </a:spcAft>
              <a:buSzPts val="2560"/>
              <a:buNone/>
            </a:pP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Routes</a:t>
            </a:r>
            <a:r>
              <a:rPr b="1" lang="en-US" sz="1800">
                <a:solidFill>
                  <a:srgbClr val="800000"/>
                </a:solidFill>
                <a:highlight>
                  <a:srgbClr val="FFFFFF"/>
                </a:highlight>
                <a:latin typeface="Courier New"/>
                <a:ea typeface="Courier New"/>
                <a:cs typeface="Courier New"/>
                <a:sym typeface="Courier New"/>
              </a:rPr>
              <a:t>&gt;</a:t>
            </a:r>
            <a:endParaRPr b="1" sz="1800">
              <a:solidFill>
                <a:srgbClr val="800000"/>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SzPts val="1100"/>
              <a:buNone/>
            </a:pP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Route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E50000"/>
                </a:solidFill>
                <a:highlight>
                  <a:srgbClr val="FFFFFF"/>
                </a:highlight>
                <a:latin typeface="Courier New"/>
                <a:ea typeface="Courier New"/>
                <a:cs typeface="Courier New"/>
                <a:sym typeface="Courier New"/>
              </a:rPr>
              <a:t>path</a:t>
            </a:r>
            <a:r>
              <a:rPr b="1" lang="en-US" sz="1800">
                <a:highlight>
                  <a:srgbClr val="FFFFFF"/>
                </a:highlight>
                <a:latin typeface="Courier New"/>
                <a:ea typeface="Courier New"/>
                <a:cs typeface="Courier New"/>
                <a:sym typeface="Courier New"/>
              </a:rPr>
              <a:t>=</a:t>
            </a:r>
            <a:r>
              <a:rPr b="1" lang="en-US" sz="1800">
                <a:solidFill>
                  <a:srgbClr val="A31515"/>
                </a:solidFill>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E50000"/>
                </a:solidFill>
                <a:highlight>
                  <a:srgbClr val="FFFFFF"/>
                </a:highlight>
                <a:latin typeface="Courier New"/>
                <a:ea typeface="Courier New"/>
                <a:cs typeface="Courier New"/>
                <a:sym typeface="Courier New"/>
              </a:rPr>
              <a:t>element</a:t>
            </a:r>
            <a:r>
              <a:rPr b="1" lang="en-US" sz="1800">
                <a:highlight>
                  <a:srgbClr val="FFFFFF"/>
                </a:highlight>
                <a:latin typeface="Courier New"/>
                <a:ea typeface="Courier New"/>
                <a:cs typeface="Courier New"/>
                <a:sym typeface="Courier New"/>
              </a:rPr>
              <a:t>=</a:t>
            </a:r>
            <a:r>
              <a:rPr b="1" lang="en-US" sz="1800">
                <a:solidFill>
                  <a:srgbClr val="0000FF"/>
                </a:solidFill>
                <a:highlight>
                  <a:srgbClr val="FFFFFF"/>
                </a:highlight>
                <a:latin typeface="Courier New"/>
                <a:ea typeface="Courier New"/>
                <a:cs typeface="Courier New"/>
                <a:sym typeface="Courier New"/>
              </a:rPr>
              <a:t>{</a:t>
            </a: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Home</a:t>
            </a:r>
            <a:r>
              <a:rPr b="1" lang="en-US" sz="1800">
                <a:highlight>
                  <a:srgbClr val="FFFFFF"/>
                </a:highlight>
                <a:latin typeface="Courier New"/>
                <a:ea typeface="Courier New"/>
                <a:cs typeface="Courier New"/>
                <a:sym typeface="Courier New"/>
              </a:rPr>
              <a:t> </a:t>
            </a:r>
            <a:r>
              <a:rPr b="1" lang="en-US" sz="1800">
                <a:solidFill>
                  <a:srgbClr val="800000"/>
                </a:solidFill>
                <a:highlight>
                  <a:srgbClr val="FFFFFF"/>
                </a:highlight>
                <a:latin typeface="Courier New"/>
                <a:ea typeface="Courier New"/>
                <a:cs typeface="Courier New"/>
                <a:sym typeface="Courier New"/>
              </a:rPr>
              <a:t>/&gt;</a:t>
            </a:r>
            <a:r>
              <a:rPr b="1" lang="en-US" sz="1800">
                <a:solidFill>
                  <a:srgbClr val="0000FF"/>
                </a:solidFill>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800000"/>
                </a:solidFill>
                <a:highlight>
                  <a:srgbClr val="FFFFFF"/>
                </a:highlight>
                <a:latin typeface="Courier New"/>
                <a:ea typeface="Courier New"/>
                <a:cs typeface="Courier New"/>
                <a:sym typeface="Courier New"/>
              </a:rPr>
              <a:t>/&gt;</a:t>
            </a:r>
            <a:endParaRPr b="1" sz="1800">
              <a:solidFill>
                <a:srgbClr val="800000"/>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Clr>
                <a:schemeClr val="dk1"/>
              </a:buClr>
              <a:buSzPts val="1100"/>
              <a:buFont typeface="Arial"/>
              <a:buNone/>
            </a:pP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Route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E50000"/>
                </a:solidFill>
                <a:highlight>
                  <a:srgbClr val="FFFFFF"/>
                </a:highlight>
                <a:latin typeface="Courier New"/>
                <a:ea typeface="Courier New"/>
                <a:cs typeface="Courier New"/>
                <a:sym typeface="Courier New"/>
              </a:rPr>
              <a:t>path</a:t>
            </a:r>
            <a:r>
              <a:rPr b="1" lang="en-US" sz="1800">
                <a:highlight>
                  <a:srgbClr val="FFFFFF"/>
                </a:highlight>
                <a:latin typeface="Courier New"/>
                <a:ea typeface="Courier New"/>
                <a:cs typeface="Courier New"/>
                <a:sym typeface="Courier New"/>
              </a:rPr>
              <a:t>=</a:t>
            </a:r>
            <a:r>
              <a:rPr b="1" lang="en-US" sz="1800">
                <a:solidFill>
                  <a:srgbClr val="A31515"/>
                </a:solidFill>
                <a:highlight>
                  <a:srgbClr val="FFFFFF"/>
                </a:highlight>
                <a:latin typeface="Courier New"/>
                <a:ea typeface="Courier New"/>
                <a:cs typeface="Courier New"/>
                <a:sym typeface="Courier New"/>
              </a:rPr>
              <a:t>"/product"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E50000"/>
                </a:solidFill>
                <a:highlight>
                  <a:srgbClr val="FFFFFF"/>
                </a:highlight>
                <a:latin typeface="Courier New"/>
                <a:ea typeface="Courier New"/>
                <a:cs typeface="Courier New"/>
                <a:sym typeface="Courier New"/>
              </a:rPr>
              <a:t>element</a:t>
            </a:r>
            <a:r>
              <a:rPr b="1" lang="en-US" sz="1800">
                <a:highlight>
                  <a:srgbClr val="FFFFFF"/>
                </a:highlight>
                <a:latin typeface="Courier New"/>
                <a:ea typeface="Courier New"/>
                <a:cs typeface="Courier New"/>
                <a:sym typeface="Courier New"/>
              </a:rPr>
              <a:t>=</a:t>
            </a:r>
            <a:r>
              <a:rPr b="1" lang="en-US" sz="1800">
                <a:solidFill>
                  <a:srgbClr val="0000FF"/>
                </a:solidFill>
                <a:highlight>
                  <a:srgbClr val="FFFFFF"/>
                </a:highlight>
                <a:latin typeface="Courier New"/>
                <a:ea typeface="Courier New"/>
                <a:cs typeface="Courier New"/>
                <a:sym typeface="Courier New"/>
              </a:rPr>
              <a:t>{</a:t>
            </a: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Product</a:t>
            </a:r>
            <a:r>
              <a:rPr b="1" lang="en-US" sz="1800">
                <a:highlight>
                  <a:srgbClr val="FFFFFF"/>
                </a:highlight>
                <a:latin typeface="Courier New"/>
                <a:ea typeface="Courier New"/>
                <a:cs typeface="Courier New"/>
                <a:sym typeface="Courier New"/>
              </a:rPr>
              <a:t> </a:t>
            </a:r>
            <a:r>
              <a:rPr b="1" lang="en-US" sz="1800">
                <a:solidFill>
                  <a:srgbClr val="800000"/>
                </a:solidFill>
                <a:highlight>
                  <a:srgbClr val="FFFFFF"/>
                </a:highlight>
                <a:latin typeface="Courier New"/>
                <a:ea typeface="Courier New"/>
                <a:cs typeface="Courier New"/>
                <a:sym typeface="Courier New"/>
              </a:rPr>
              <a:t>/&gt;</a:t>
            </a:r>
            <a:r>
              <a:rPr b="1" lang="en-US" sz="1800">
                <a:solidFill>
                  <a:srgbClr val="0000FF"/>
                </a:solidFill>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800000"/>
                </a:solidFill>
                <a:highlight>
                  <a:srgbClr val="FFFFFF"/>
                </a:highlight>
                <a:latin typeface="Courier New"/>
                <a:ea typeface="Courier New"/>
                <a:cs typeface="Courier New"/>
                <a:sym typeface="Courier New"/>
              </a:rPr>
              <a:t>/&gt;</a:t>
            </a:r>
            <a:endParaRPr b="1" sz="1800">
              <a:solidFill>
                <a:srgbClr val="800000"/>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SzPts val="1100"/>
              <a:buNone/>
            </a:pP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Route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E50000"/>
                </a:solidFill>
                <a:highlight>
                  <a:srgbClr val="FFFFFF"/>
                </a:highlight>
                <a:latin typeface="Courier New"/>
                <a:ea typeface="Courier New"/>
                <a:cs typeface="Courier New"/>
                <a:sym typeface="Courier New"/>
              </a:rPr>
              <a:t>path</a:t>
            </a:r>
            <a:r>
              <a:rPr b="1" lang="en-US" sz="1800">
                <a:highlight>
                  <a:srgbClr val="FFFFFF"/>
                </a:highlight>
                <a:latin typeface="Courier New"/>
                <a:ea typeface="Courier New"/>
                <a:cs typeface="Courier New"/>
                <a:sym typeface="Courier New"/>
              </a:rPr>
              <a:t>=</a:t>
            </a:r>
            <a:r>
              <a:rPr b="1" lang="en-US" sz="1800">
                <a:solidFill>
                  <a:srgbClr val="A31515"/>
                </a:solidFill>
                <a:highlight>
                  <a:srgbClr val="FFFFFF"/>
                </a:highlight>
                <a:latin typeface="Courier New"/>
                <a:ea typeface="Courier New"/>
                <a:cs typeface="Courier New"/>
                <a:sym typeface="Courier New"/>
              </a:rPr>
              <a:t>"/login"</a:t>
            </a:r>
            <a:r>
              <a:rPr b="1" lang="en-US" sz="1800">
                <a:solidFill>
                  <a:srgbClr val="3B3B3B"/>
                </a:solidFill>
                <a:highlight>
                  <a:srgbClr val="FFFFFF"/>
                </a:highlight>
                <a:latin typeface="Courier New"/>
                <a:ea typeface="Courier New"/>
                <a:cs typeface="Courier New"/>
                <a:sym typeface="Courier New"/>
              </a:rPr>
              <a:t> </a:t>
            </a:r>
            <a:r>
              <a:rPr b="1" lang="en-US" sz="1800">
                <a:solidFill>
                  <a:srgbClr val="E50000"/>
                </a:solidFill>
                <a:highlight>
                  <a:srgbClr val="FFFFFF"/>
                </a:highlight>
                <a:latin typeface="Courier New"/>
                <a:ea typeface="Courier New"/>
                <a:cs typeface="Courier New"/>
                <a:sym typeface="Courier New"/>
              </a:rPr>
              <a:t>element</a:t>
            </a:r>
            <a:r>
              <a:rPr b="1" lang="en-US" sz="1800">
                <a:highlight>
                  <a:srgbClr val="FFFFFF"/>
                </a:highlight>
                <a:latin typeface="Courier New"/>
                <a:ea typeface="Courier New"/>
                <a:cs typeface="Courier New"/>
                <a:sym typeface="Courier New"/>
              </a:rPr>
              <a:t>=</a:t>
            </a:r>
            <a:r>
              <a:rPr b="1" lang="en-US" sz="1800">
                <a:solidFill>
                  <a:srgbClr val="0000FF"/>
                </a:solidFill>
                <a:highlight>
                  <a:srgbClr val="FFFFFF"/>
                </a:highlight>
                <a:latin typeface="Courier New"/>
                <a:ea typeface="Courier New"/>
                <a:cs typeface="Courier New"/>
                <a:sym typeface="Courier New"/>
              </a:rPr>
              <a:t>{</a:t>
            </a: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Login</a:t>
            </a:r>
            <a:r>
              <a:rPr b="1" lang="en-US" sz="1800">
                <a:highlight>
                  <a:srgbClr val="FFFFFF"/>
                </a:highlight>
                <a:latin typeface="Courier New"/>
                <a:ea typeface="Courier New"/>
                <a:cs typeface="Courier New"/>
                <a:sym typeface="Courier New"/>
              </a:rPr>
              <a:t> </a:t>
            </a:r>
            <a:r>
              <a:rPr b="1" lang="en-US" sz="1800">
                <a:solidFill>
                  <a:srgbClr val="800000"/>
                </a:solidFill>
                <a:highlight>
                  <a:srgbClr val="FFFFFF"/>
                </a:highlight>
                <a:latin typeface="Courier New"/>
                <a:ea typeface="Courier New"/>
                <a:cs typeface="Courier New"/>
                <a:sym typeface="Courier New"/>
              </a:rPr>
              <a:t>/&gt;</a:t>
            </a:r>
            <a:r>
              <a:rPr b="1" lang="en-US" sz="1800">
                <a:solidFill>
                  <a:srgbClr val="0000FF"/>
                </a:solidFill>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800000"/>
                </a:solidFill>
                <a:highlight>
                  <a:srgbClr val="FFFFFF"/>
                </a:highlight>
                <a:latin typeface="Courier New"/>
                <a:ea typeface="Courier New"/>
                <a:cs typeface="Courier New"/>
                <a:sym typeface="Courier New"/>
              </a:rPr>
              <a:t>/&gt;</a:t>
            </a:r>
            <a:endParaRPr b="1" sz="1800">
              <a:solidFill>
                <a:srgbClr val="800000"/>
              </a:solidFill>
              <a:highlight>
                <a:srgbClr val="FFFFFF"/>
              </a:highlight>
              <a:latin typeface="Courier New"/>
              <a:ea typeface="Courier New"/>
              <a:cs typeface="Courier New"/>
              <a:sym typeface="Courier New"/>
            </a:endParaRPr>
          </a:p>
          <a:p>
            <a:pPr indent="0" lvl="0" marL="914400" rtl="0" algn="l">
              <a:lnSpc>
                <a:spcPct val="135714"/>
              </a:lnSpc>
              <a:spcBef>
                <a:spcPts val="0"/>
              </a:spcBef>
              <a:spcAft>
                <a:spcPts val="0"/>
              </a:spcAft>
              <a:buSzPts val="1100"/>
              <a:buNone/>
            </a:pPr>
            <a:r>
              <a:rPr b="1" lang="en-US" sz="1800">
                <a:solidFill>
                  <a:srgbClr val="800000"/>
                </a:solidFill>
                <a:highlight>
                  <a:srgbClr val="FFFFFF"/>
                </a:highlight>
                <a:latin typeface="Courier New"/>
                <a:ea typeface="Courier New"/>
                <a:cs typeface="Courier New"/>
                <a:sym typeface="Courier New"/>
              </a:rPr>
              <a:t>&lt;/</a:t>
            </a:r>
            <a:r>
              <a:rPr b="1" lang="en-US" sz="1800">
                <a:solidFill>
                  <a:srgbClr val="267F99"/>
                </a:solidFill>
                <a:highlight>
                  <a:srgbClr val="FFFFFF"/>
                </a:highlight>
                <a:latin typeface="Courier New"/>
                <a:ea typeface="Courier New"/>
                <a:cs typeface="Courier New"/>
                <a:sym typeface="Courier New"/>
              </a:rPr>
              <a:t>Routes</a:t>
            </a:r>
            <a:r>
              <a:rPr b="1" lang="en-US" sz="1800">
                <a:solidFill>
                  <a:srgbClr val="800000"/>
                </a:solidFill>
                <a:highlight>
                  <a:srgbClr val="FFFFFF"/>
                </a:highlight>
                <a:latin typeface="Courier New"/>
                <a:ea typeface="Courier New"/>
                <a:cs typeface="Courier New"/>
                <a:sym typeface="Courier New"/>
              </a:rPr>
              <a:t>&gt;</a:t>
            </a:r>
            <a:endParaRPr b="1" sz="1800"/>
          </a:p>
          <a:p>
            <a:pPr indent="-342900" lvl="0" marL="457200" rtl="0" algn="l">
              <a:lnSpc>
                <a:spcPct val="150000"/>
              </a:lnSpc>
              <a:spcBef>
                <a:spcPts val="1000"/>
              </a:spcBef>
              <a:spcAft>
                <a:spcPts val="0"/>
              </a:spcAft>
              <a:buClr>
                <a:schemeClr val="dk1"/>
              </a:buClr>
              <a:buSzPts val="1800"/>
              <a:buFont typeface="Montserrat"/>
              <a:buChar char="●"/>
            </a:pPr>
            <a:r>
              <a:rPr i="1" lang="en-US" sz="1800"/>
              <a:t>Trong đó: </a:t>
            </a:r>
            <a:endParaRPr i="1" sz="1800"/>
          </a:p>
          <a:p>
            <a:pPr indent="-342900" lvl="1" marL="914400" rtl="0" algn="l">
              <a:lnSpc>
                <a:spcPct val="150000"/>
              </a:lnSpc>
              <a:spcBef>
                <a:spcPts val="0"/>
              </a:spcBef>
              <a:spcAft>
                <a:spcPts val="0"/>
              </a:spcAft>
              <a:buClr>
                <a:schemeClr val="dk1"/>
              </a:buClr>
              <a:buSzPts val="1800"/>
              <a:buChar char="○"/>
            </a:pPr>
            <a:r>
              <a:rPr i="1" lang="en-US" sz="1800"/>
              <a:t>path</a:t>
            </a:r>
            <a:r>
              <a:rPr lang="en-US" sz="1800"/>
              <a:t>: là đường dẫn trên URL</a:t>
            </a:r>
            <a:endParaRPr sz="1800"/>
          </a:p>
          <a:p>
            <a:pPr indent="-342900" lvl="1" marL="914400" rtl="0" algn="l">
              <a:lnSpc>
                <a:spcPct val="150000"/>
              </a:lnSpc>
              <a:spcBef>
                <a:spcPts val="0"/>
              </a:spcBef>
              <a:spcAft>
                <a:spcPts val="0"/>
              </a:spcAft>
              <a:buClr>
                <a:schemeClr val="dk1"/>
              </a:buClr>
              <a:buSzPts val="1800"/>
              <a:buChar char="○"/>
            </a:pPr>
            <a:r>
              <a:rPr i="1" lang="en-US" sz="1800"/>
              <a:t>element </a:t>
            </a:r>
            <a:r>
              <a:rPr lang="en-US" sz="1800"/>
              <a:t>: là đối tượng sẽ được load ra tương ứng </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
          <p:cNvSpPr txBox="1"/>
          <p:nvPr>
            <p:ph type="title"/>
          </p:nvPr>
        </p:nvSpPr>
        <p:spPr>
          <a:xfrm>
            <a:off x="838200" y="469775"/>
            <a:ext cx="8463600" cy="565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Router - 2</a:t>
            </a:r>
            <a:endParaRPr/>
          </a:p>
        </p:txBody>
      </p:sp>
      <p:sp>
        <p:nvSpPr>
          <p:cNvPr id="216" name="Google Shape;216;p1"/>
          <p:cNvSpPr txBox="1"/>
          <p:nvPr>
            <p:ph idx="1" type="body"/>
          </p:nvPr>
        </p:nvSpPr>
        <p:spPr>
          <a:xfrm>
            <a:off x="838200" y="1035275"/>
            <a:ext cx="10705800" cy="25227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560"/>
              <a:buNone/>
            </a:pPr>
            <a:r>
              <a:rPr b="1" lang="en-US" sz="2000"/>
              <a:t>Nested Route </a:t>
            </a:r>
            <a:endParaRPr b="1" sz="2000"/>
          </a:p>
          <a:p>
            <a:pPr indent="-342900" lvl="0" marL="457200" rtl="0" algn="l">
              <a:lnSpc>
                <a:spcPct val="150000"/>
              </a:lnSpc>
              <a:spcBef>
                <a:spcPts val="0"/>
              </a:spcBef>
              <a:spcAft>
                <a:spcPts val="0"/>
              </a:spcAft>
              <a:buClr>
                <a:schemeClr val="dk1"/>
              </a:buClr>
              <a:buSzPts val="1800"/>
              <a:buFont typeface="Montserrat"/>
              <a:buChar char="●"/>
            </a:pPr>
            <a:r>
              <a:rPr lang="en-US" sz="1800"/>
              <a:t>Nested Route - (định tuyến lồng nhau) : tính năng mạnh mẽ nhất của React Router</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Thường được dùng với </a:t>
            </a:r>
            <a:r>
              <a:rPr b="1" lang="en-US" sz="1800"/>
              <a:t>Tabs Component</a:t>
            </a:r>
            <a:r>
              <a:rPr lang="en-US" sz="1800"/>
              <a:t> hoặc một trang có chứa các trang con bên trong nó</a:t>
            </a:r>
            <a:endParaRPr sz="1800"/>
          </a:p>
          <a:p>
            <a:pPr indent="-342900" lvl="0" marL="457200" rtl="0" algn="l">
              <a:lnSpc>
                <a:spcPct val="150000"/>
              </a:lnSpc>
              <a:spcBef>
                <a:spcPts val="0"/>
              </a:spcBef>
              <a:spcAft>
                <a:spcPts val="0"/>
              </a:spcAft>
              <a:buClr>
                <a:schemeClr val="dk1"/>
              </a:buClr>
              <a:buSzPts val="1800"/>
              <a:buChar char="●"/>
            </a:pPr>
            <a:r>
              <a:rPr lang="en-US" sz="1800"/>
              <a:t>Ví dụ: Chúng ta có một component liên hệ, trong component liên hệ lại có thêm component liên hệ cho </a:t>
            </a:r>
            <a:r>
              <a:rPr b="1" lang="en-US" sz="1800"/>
              <a:t>Rikkeisoft </a:t>
            </a:r>
            <a:r>
              <a:rPr lang="en-US" sz="1800"/>
              <a:t>và một component liên hệ cho </a:t>
            </a:r>
            <a:r>
              <a:rPr b="1" lang="en-US" sz="1800"/>
              <a:t>Rikkei Academy</a:t>
            </a:r>
            <a:endParaRPr b="1" sz="1800"/>
          </a:p>
        </p:txBody>
      </p:sp>
      <p:sp>
        <p:nvSpPr>
          <p:cNvPr id="217" name="Google Shape;217;p1"/>
          <p:cNvSpPr txBox="1"/>
          <p:nvPr/>
        </p:nvSpPr>
        <p:spPr>
          <a:xfrm>
            <a:off x="838225" y="3470975"/>
            <a:ext cx="10641600" cy="2932200"/>
          </a:xfrm>
          <a:prstGeom prst="rect">
            <a:avLst/>
          </a:prstGeom>
          <a:noFill/>
          <a:ln>
            <a:noFill/>
          </a:ln>
        </p:spPr>
        <p:txBody>
          <a:bodyPr anchorCtr="0" anchor="t" bIns="91425" lIns="91425" spcFirstLastPara="1" rIns="91425" wrap="square" tIns="91425">
            <a:spAutoFit/>
          </a:bodyPr>
          <a:lstStyle/>
          <a:p>
            <a:pPr indent="0" lvl="0" marL="914400" marR="0" rtl="0" algn="l">
              <a:lnSpc>
                <a:spcPct val="135714"/>
              </a:lnSpc>
              <a:spcBef>
                <a:spcPts val="0"/>
              </a:spcBef>
              <a:spcAft>
                <a:spcPts val="0"/>
              </a:spcAft>
              <a:buClr>
                <a:schemeClr val="dk1"/>
              </a:buClr>
              <a:buSzPts val="1100"/>
              <a:buFont typeface="Arial"/>
              <a:buNone/>
            </a:pP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Routes</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rgbClr val="800000"/>
              </a:solidFill>
              <a:highlight>
                <a:srgbClr val="FFFFFF"/>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path</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A31515"/>
                </a:solidFill>
                <a:highlight>
                  <a:srgbClr val="FFFFFF"/>
                </a:highlight>
                <a:latin typeface="Courier New"/>
                <a:ea typeface="Courier New"/>
                <a:cs typeface="Courier New"/>
                <a:sym typeface="Courier New"/>
              </a:rPr>
              <a: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element</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Home</a:t>
            </a:r>
            <a:r>
              <a:rPr b="1" i="0" lang="en-US" sz="1700" u="none" cap="none" strike="noStrike">
                <a:solidFill>
                  <a:schemeClr val="dk1"/>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rgbClr val="800000"/>
              </a:solidFill>
              <a:highlight>
                <a:srgbClr val="FFFFFF"/>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path</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A31515"/>
                </a:solidFill>
                <a:highlight>
                  <a:srgbClr val="FFFFFF"/>
                </a:highlight>
                <a:latin typeface="Courier New"/>
                <a:ea typeface="Courier New"/>
                <a:cs typeface="Courier New"/>
                <a:sym typeface="Courier New"/>
              </a:rPr>
              <a:t>"/product"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element</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Product</a:t>
            </a:r>
            <a:r>
              <a:rPr b="1" i="0" lang="en-US" sz="1700" u="none" cap="none" strike="noStrike">
                <a:solidFill>
                  <a:schemeClr val="dk1"/>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rgbClr val="800000"/>
              </a:solidFill>
              <a:highlight>
                <a:srgbClr val="FFFFFF"/>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path</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A31515"/>
                </a:solidFill>
                <a:highlight>
                  <a:srgbClr val="FFFFFF"/>
                </a:highlight>
                <a:latin typeface="Courier New"/>
                <a:ea typeface="Courier New"/>
                <a:cs typeface="Courier New"/>
                <a:sym typeface="Courier New"/>
              </a:rPr>
              <a:t>"/about"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element</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About</a:t>
            </a:r>
            <a:r>
              <a:rPr b="1" i="0" lang="en-US" sz="1700" u="none" cap="none" strike="noStrike">
                <a:solidFill>
                  <a:schemeClr val="dk1"/>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rgbClr val="800000"/>
              </a:solidFill>
              <a:highlight>
                <a:srgbClr val="FFFFFF"/>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path</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A31515"/>
                </a:solidFill>
                <a:highlight>
                  <a:srgbClr val="FFFFFF"/>
                </a:highlight>
                <a:latin typeface="Courier New"/>
                <a:ea typeface="Courier New"/>
                <a:cs typeface="Courier New"/>
                <a:sym typeface="Courier New"/>
              </a:rPr>
              <a:t>"aboutRikkeiSoft"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element</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AboutRikkeiSoft</a:t>
            </a:r>
            <a:r>
              <a:rPr b="1" i="0" lang="en-US" sz="1700" u="none" cap="none" strike="noStrike">
                <a:solidFill>
                  <a:schemeClr val="dk1"/>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rgbClr val="800000"/>
              </a:solidFill>
              <a:highlight>
                <a:srgbClr val="FFFFFF"/>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path</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A31515"/>
                </a:solidFill>
                <a:highlight>
                  <a:srgbClr val="FFFFFF"/>
                </a:highlight>
                <a:latin typeface="Courier New"/>
                <a:ea typeface="Courier New"/>
                <a:cs typeface="Courier New"/>
                <a:sym typeface="Courier New"/>
              </a:rPr>
              <a:t>"aboutRikkeiAcademy"</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E50000"/>
                </a:solidFill>
                <a:highlight>
                  <a:srgbClr val="FFFFFF"/>
                </a:highlight>
                <a:latin typeface="Courier New"/>
                <a:ea typeface="Courier New"/>
                <a:cs typeface="Courier New"/>
                <a:sym typeface="Courier New"/>
              </a:rPr>
              <a:t>element</a:t>
            </a:r>
            <a:r>
              <a:rPr b="1" i="0" lang="en-US" sz="1700" u="none" cap="none" strike="noStrike">
                <a:solidFill>
                  <a:schemeClr val="dk1"/>
                </a:solidFill>
                <a:highlight>
                  <a:srgbClr val="FFFFFF"/>
                </a:highlight>
                <a:latin typeface="Courier New"/>
                <a:ea typeface="Courier New"/>
                <a:cs typeface="Courier New"/>
                <a:sym typeface="Courier New"/>
              </a:rPr>
              <a: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AboutRikkeiAcademy</a:t>
            </a:r>
            <a:r>
              <a:rPr b="1" i="0" lang="en-US" sz="1700" u="none" cap="none" strike="noStrike">
                <a:solidFill>
                  <a:schemeClr val="dk1"/>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r>
              <a:rPr b="1" i="0" lang="en-US" sz="1700" u="none" cap="none" strike="noStrike">
                <a:solidFill>
                  <a:srgbClr val="0000FF"/>
                </a:solidFill>
                <a:highlight>
                  <a:srgbClr val="FFFFFF"/>
                </a:highlight>
                <a:latin typeface="Courier New"/>
                <a:ea typeface="Courier New"/>
                <a:cs typeface="Courier New"/>
                <a:sym typeface="Courier New"/>
              </a:rPr>
              <a:t>}</a:t>
            </a: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rgbClr val="800000"/>
              </a:solidFill>
              <a:highlight>
                <a:srgbClr val="FFFFFF"/>
              </a:highlight>
              <a:latin typeface="Courier New"/>
              <a:ea typeface="Courier New"/>
              <a:cs typeface="Courier New"/>
              <a:sym typeface="Courier New"/>
            </a:endParaRPr>
          </a:p>
          <a:p>
            <a:pPr indent="0" lvl="0" marL="914400" marR="0" rtl="0" algn="l">
              <a:lnSpc>
                <a:spcPct val="135714"/>
              </a:lnSpc>
              <a:spcBef>
                <a:spcPts val="0"/>
              </a:spcBef>
              <a:spcAft>
                <a:spcPts val="0"/>
              </a:spcAft>
              <a:buClr>
                <a:schemeClr val="dk1"/>
              </a:buClr>
              <a:buSzPts val="1100"/>
              <a:buFont typeface="Arial"/>
              <a:buNone/>
            </a:pPr>
            <a:r>
              <a:rPr b="1" i="0" lang="en-US" sz="1700" u="none" cap="none" strike="noStrike">
                <a:solidFill>
                  <a:srgbClr val="3B3B3B"/>
                </a:solidFill>
                <a:highlight>
                  <a:srgbClr val="FFFFFF"/>
                </a:highlight>
                <a:latin typeface="Courier New"/>
                <a:ea typeface="Courier New"/>
                <a:cs typeface="Courier New"/>
                <a:sym typeface="Courier New"/>
              </a:rPr>
              <a:t>  </a:t>
            </a: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rgbClr val="800000"/>
              </a:solidFill>
              <a:highlight>
                <a:srgbClr val="FFFFFF"/>
              </a:highlight>
              <a:latin typeface="Courier New"/>
              <a:ea typeface="Courier New"/>
              <a:cs typeface="Courier New"/>
              <a:sym typeface="Courier New"/>
            </a:endParaRPr>
          </a:p>
          <a:p>
            <a:pPr indent="0" lvl="0" marL="914400" marR="0" rtl="0" algn="l">
              <a:lnSpc>
                <a:spcPct val="135714"/>
              </a:lnSpc>
              <a:spcBef>
                <a:spcPts val="0"/>
              </a:spcBef>
              <a:spcAft>
                <a:spcPts val="0"/>
              </a:spcAft>
              <a:buClr>
                <a:srgbClr val="000000"/>
              </a:buClr>
              <a:buSzPts val="1700"/>
              <a:buFont typeface="Arial"/>
              <a:buNone/>
            </a:pPr>
            <a:r>
              <a:rPr b="1" i="0" lang="en-US" sz="1700" u="none" cap="none" strike="noStrike">
                <a:solidFill>
                  <a:srgbClr val="800000"/>
                </a:solidFill>
                <a:highlight>
                  <a:srgbClr val="FFFFFF"/>
                </a:highlight>
                <a:latin typeface="Courier New"/>
                <a:ea typeface="Courier New"/>
                <a:cs typeface="Courier New"/>
                <a:sym typeface="Courier New"/>
              </a:rPr>
              <a:t>&lt;/</a:t>
            </a:r>
            <a:r>
              <a:rPr b="1" i="0" lang="en-US" sz="1700" u="none" cap="none" strike="noStrike">
                <a:solidFill>
                  <a:srgbClr val="267F99"/>
                </a:solidFill>
                <a:highlight>
                  <a:srgbClr val="FFFFFF"/>
                </a:highlight>
                <a:latin typeface="Courier New"/>
                <a:ea typeface="Courier New"/>
                <a:cs typeface="Courier New"/>
                <a:sym typeface="Courier New"/>
              </a:rPr>
              <a:t>Routes</a:t>
            </a:r>
            <a:r>
              <a:rPr b="1" i="0" lang="en-US" sz="1700" u="none" cap="none" strike="noStrike">
                <a:solidFill>
                  <a:srgbClr val="800000"/>
                </a:solidFill>
                <a:highlight>
                  <a:srgbClr val="FFFFFF"/>
                </a:highlight>
                <a:latin typeface="Courier New"/>
                <a:ea typeface="Courier New"/>
                <a:cs typeface="Courier New"/>
                <a:sym typeface="Courier New"/>
              </a:rPr>
              <a:t>&gt;</a:t>
            </a:r>
            <a:endParaRPr b="1" i="0" sz="17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d22df657e0_0_61"/>
          <p:cNvSpPr txBox="1"/>
          <p:nvPr>
            <p:ph type="title"/>
          </p:nvPr>
        </p:nvSpPr>
        <p:spPr>
          <a:xfrm>
            <a:off x="838200" y="556750"/>
            <a:ext cx="8463600" cy="63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Router - 3</a:t>
            </a:r>
            <a:endParaRPr/>
          </a:p>
        </p:txBody>
      </p:sp>
      <p:sp>
        <p:nvSpPr>
          <p:cNvPr id="224" name="Google Shape;224;g1d22df657e0_0_61"/>
          <p:cNvSpPr txBox="1"/>
          <p:nvPr>
            <p:ph idx="1" type="body"/>
          </p:nvPr>
        </p:nvSpPr>
        <p:spPr>
          <a:xfrm>
            <a:off x="838200" y="1281650"/>
            <a:ext cx="10641600" cy="565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2560"/>
              <a:buNone/>
            </a:pPr>
            <a:r>
              <a:rPr b="1" lang="en-US" sz="1800"/>
              <a:t>Outlet</a:t>
            </a:r>
            <a:r>
              <a:rPr lang="en-US" sz="1800"/>
              <a:t>: Dùng để xác định vị trí hiển thị component con khi route trùng khớp</a:t>
            </a:r>
            <a:endParaRPr sz="1800"/>
          </a:p>
        </p:txBody>
      </p:sp>
      <p:pic>
        <p:nvPicPr>
          <p:cNvPr id="225" name="Google Shape;225;g1d22df657e0_0_61"/>
          <p:cNvPicPr preferRelativeResize="0"/>
          <p:nvPr/>
        </p:nvPicPr>
        <p:blipFill rotWithShape="1">
          <a:blip r:embed="rId3">
            <a:alphaModFix/>
          </a:blip>
          <a:srcRect b="0" l="0" r="0" t="0"/>
          <a:stretch/>
        </p:blipFill>
        <p:spPr>
          <a:xfrm>
            <a:off x="7136325" y="2187062"/>
            <a:ext cx="4779900" cy="2537875"/>
          </a:xfrm>
          <a:prstGeom prst="rect">
            <a:avLst/>
          </a:prstGeom>
          <a:noFill/>
          <a:ln>
            <a:noFill/>
          </a:ln>
        </p:spPr>
      </p:pic>
      <p:pic>
        <p:nvPicPr>
          <p:cNvPr id="226" name="Google Shape;226;g1d22df657e0_0_61"/>
          <p:cNvPicPr preferRelativeResize="0"/>
          <p:nvPr/>
        </p:nvPicPr>
        <p:blipFill rotWithShape="1">
          <a:blip r:embed="rId4">
            <a:alphaModFix/>
          </a:blip>
          <a:srcRect b="0" l="0" r="0" t="0"/>
          <a:stretch/>
        </p:blipFill>
        <p:spPr>
          <a:xfrm>
            <a:off x="838200" y="2172300"/>
            <a:ext cx="6302767" cy="2621775"/>
          </a:xfrm>
          <a:prstGeom prst="rect">
            <a:avLst/>
          </a:prstGeom>
          <a:noFill/>
          <a:ln>
            <a:noFill/>
          </a:ln>
        </p:spPr>
      </p:pic>
      <p:sp>
        <p:nvSpPr>
          <p:cNvPr id="227" name="Google Shape;227;g1d22df657e0_0_61"/>
          <p:cNvSpPr/>
          <p:nvPr/>
        </p:nvSpPr>
        <p:spPr>
          <a:xfrm>
            <a:off x="2264750" y="5064850"/>
            <a:ext cx="2203800" cy="4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Component App</a:t>
            </a:r>
            <a:endParaRPr b="1" i="0" sz="1800" u="none" cap="none" strike="noStrike">
              <a:solidFill>
                <a:srgbClr val="000000"/>
              </a:solidFill>
              <a:latin typeface="Montserrat"/>
              <a:ea typeface="Montserrat"/>
              <a:cs typeface="Montserrat"/>
              <a:sym typeface="Montserrat"/>
            </a:endParaRPr>
          </a:p>
        </p:txBody>
      </p:sp>
      <p:cxnSp>
        <p:nvCxnSpPr>
          <p:cNvPr id="228" name="Google Shape;228;g1d22df657e0_0_61"/>
          <p:cNvCxnSpPr/>
          <p:nvPr/>
        </p:nvCxnSpPr>
        <p:spPr>
          <a:xfrm rot="10800000">
            <a:off x="3047575" y="4326425"/>
            <a:ext cx="29100" cy="696000"/>
          </a:xfrm>
          <a:prstGeom prst="straightConnector1">
            <a:avLst/>
          </a:prstGeom>
          <a:noFill/>
          <a:ln cap="flat" cmpd="sng" w="9525">
            <a:solidFill>
              <a:schemeClr val="dk2"/>
            </a:solidFill>
            <a:prstDash val="solid"/>
            <a:round/>
            <a:headEnd len="sm" w="sm" type="none"/>
            <a:tailEnd len="med" w="med" type="triangle"/>
          </a:ln>
        </p:spPr>
      </p:cxnSp>
      <p:sp>
        <p:nvSpPr>
          <p:cNvPr id="229" name="Google Shape;229;g1d22df657e0_0_61"/>
          <p:cNvSpPr/>
          <p:nvPr/>
        </p:nvSpPr>
        <p:spPr>
          <a:xfrm>
            <a:off x="8397775" y="5064850"/>
            <a:ext cx="2450400" cy="4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Component About</a:t>
            </a:r>
            <a:endParaRPr b="1" i="0" sz="1800" u="none" cap="none" strike="noStrike">
              <a:solidFill>
                <a:srgbClr val="000000"/>
              </a:solidFill>
              <a:latin typeface="Montserrat"/>
              <a:ea typeface="Montserrat"/>
              <a:cs typeface="Montserrat"/>
              <a:sym typeface="Montserrat"/>
            </a:endParaRPr>
          </a:p>
        </p:txBody>
      </p:sp>
      <p:cxnSp>
        <p:nvCxnSpPr>
          <p:cNvPr id="230" name="Google Shape;230;g1d22df657e0_0_61"/>
          <p:cNvCxnSpPr/>
          <p:nvPr/>
        </p:nvCxnSpPr>
        <p:spPr>
          <a:xfrm rot="10800000">
            <a:off x="9450075" y="4210350"/>
            <a:ext cx="152400" cy="753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
          <p:cNvSpPr txBox="1"/>
          <p:nvPr>
            <p:ph type="title"/>
          </p:nvPr>
        </p:nvSpPr>
        <p:spPr>
          <a:xfrm>
            <a:off x="838200" y="509150"/>
            <a:ext cx="8463600" cy="66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Router - 4</a:t>
            </a:r>
            <a:endParaRPr/>
          </a:p>
        </p:txBody>
      </p:sp>
      <p:sp>
        <p:nvSpPr>
          <p:cNvPr id="237" name="Google Shape;237;p2"/>
          <p:cNvSpPr txBox="1"/>
          <p:nvPr>
            <p:ph idx="1" type="body"/>
          </p:nvPr>
        </p:nvSpPr>
        <p:spPr>
          <a:xfrm>
            <a:off x="838200" y="1270425"/>
            <a:ext cx="10952400" cy="2229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560"/>
              <a:buNone/>
            </a:pPr>
            <a:r>
              <a:rPr b="1" lang="en-US" sz="2000"/>
              <a:t>Index route </a:t>
            </a:r>
            <a:endParaRPr b="1" sz="2000"/>
          </a:p>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374151"/>
                </a:solidFill>
              </a:rPr>
              <a:t>Giúp định rõ thành phần con mặc định (default child component) của một thành phần cha (parent component) khi địa chỉ URL của ứng dụng khớp với định tuyến (route) của nó</a:t>
            </a:r>
            <a:endParaRPr sz="1800">
              <a:solidFill>
                <a:srgbClr val="374151"/>
              </a:solidFill>
            </a:endParaRPr>
          </a:p>
          <a:p>
            <a:pPr indent="-342900" lvl="0" marL="457200" rtl="0" algn="l">
              <a:lnSpc>
                <a:spcPct val="150000"/>
              </a:lnSpc>
              <a:spcBef>
                <a:spcPts val="0"/>
              </a:spcBef>
              <a:spcAft>
                <a:spcPts val="0"/>
              </a:spcAft>
              <a:buClr>
                <a:srgbClr val="374151"/>
              </a:buClr>
              <a:buSzPts val="1800"/>
              <a:buFont typeface="Montserrat"/>
              <a:buChar char="●"/>
            </a:pPr>
            <a:r>
              <a:rPr lang="en-US" sz="1800">
                <a:solidFill>
                  <a:srgbClr val="374151"/>
                </a:solidFill>
              </a:rPr>
              <a:t>Khi truy cập một đường dẫn cụ thể, thành phần con mặc định sẽ được hiển thị trong thành phần cha.</a:t>
            </a:r>
            <a:endParaRPr sz="1800">
              <a:solidFill>
                <a:srgbClr val="374151"/>
              </a:solidFill>
            </a:endParaRPr>
          </a:p>
        </p:txBody>
      </p:sp>
      <p:pic>
        <p:nvPicPr>
          <p:cNvPr id="238" name="Google Shape;238;p2"/>
          <p:cNvPicPr preferRelativeResize="0"/>
          <p:nvPr/>
        </p:nvPicPr>
        <p:blipFill rotWithShape="1">
          <a:blip r:embed="rId3">
            <a:alphaModFix/>
          </a:blip>
          <a:srcRect b="0" l="0" r="0" t="0"/>
          <a:stretch/>
        </p:blipFill>
        <p:spPr>
          <a:xfrm>
            <a:off x="1209675" y="3500050"/>
            <a:ext cx="9772650" cy="271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
          <p:cNvSpPr txBox="1"/>
          <p:nvPr>
            <p:ph type="title"/>
          </p:nvPr>
        </p:nvSpPr>
        <p:spPr>
          <a:xfrm>
            <a:off x="838200" y="729950"/>
            <a:ext cx="8463900" cy="52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E2727"/>
              </a:buClr>
              <a:buSzPts val="2800"/>
              <a:buFont typeface="Montserrat ExtraBold"/>
              <a:buNone/>
            </a:pPr>
            <a:r>
              <a:rPr lang="en-US"/>
              <a:t>3. Router - 5</a:t>
            </a:r>
            <a:endParaRPr/>
          </a:p>
        </p:txBody>
      </p:sp>
      <p:sp>
        <p:nvSpPr>
          <p:cNvPr id="244" name="Google Shape;244;p3"/>
          <p:cNvSpPr txBox="1"/>
          <p:nvPr>
            <p:ph idx="1" type="body"/>
          </p:nvPr>
        </p:nvSpPr>
        <p:spPr>
          <a:xfrm>
            <a:off x="838200" y="1324376"/>
            <a:ext cx="10641600" cy="52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2000"/>
              <a:t>Not found routes</a:t>
            </a:r>
            <a:endParaRPr b="1" sz="2000"/>
          </a:p>
        </p:txBody>
      </p:sp>
      <p:sp>
        <p:nvSpPr>
          <p:cNvPr id="245" name="Google Shape;245;p3"/>
          <p:cNvSpPr txBox="1"/>
          <p:nvPr/>
        </p:nvSpPr>
        <p:spPr>
          <a:xfrm>
            <a:off x="838200" y="1945050"/>
            <a:ext cx="10641600" cy="434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0000"/>
              </a:lnSpc>
              <a:spcBef>
                <a:spcPts val="50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Dùng để điều hướng đến Component xử lý khi người dùng nhập URL không hợp lệ</a:t>
            </a:r>
            <a:endParaRPr b="0" i="0" sz="1800" u="none" cap="none" strike="noStrike">
              <a:solidFill>
                <a:schemeClr val="dk1"/>
              </a:solidFill>
              <a:latin typeface="Montserrat"/>
              <a:ea typeface="Montserrat"/>
              <a:cs typeface="Montserrat"/>
              <a:sym typeface="Montserrat"/>
            </a:endParaRPr>
          </a:p>
        </p:txBody>
      </p:sp>
      <p:pic>
        <p:nvPicPr>
          <p:cNvPr id="246" name="Google Shape;246;p3"/>
          <p:cNvPicPr preferRelativeResize="0"/>
          <p:nvPr/>
        </p:nvPicPr>
        <p:blipFill rotWithShape="1">
          <a:blip r:embed="rId3">
            <a:alphaModFix/>
          </a:blip>
          <a:srcRect b="0" l="0" r="0" t="0"/>
          <a:stretch/>
        </p:blipFill>
        <p:spPr>
          <a:xfrm>
            <a:off x="1195375" y="2676550"/>
            <a:ext cx="9801225" cy="287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