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Montserrat"/>
      <p:regular r:id="rId26"/>
      <p:bold r:id="rId27"/>
      <p:italic r:id="rId28"/>
      <p:boldItalic r:id="rId29"/>
    </p:embeddedFont>
    <p:embeddedFont>
      <p:font typeface="Montserrat Black"/>
      <p:bold r:id="rId30"/>
      <p:boldItalic r:id="rId31"/>
    </p:embeddedFont>
    <p:embeddedFont>
      <p:font typeface="Montserrat Medium"/>
      <p:regular r:id="rId32"/>
      <p:bold r:id="rId33"/>
      <p:italic r:id="rId34"/>
      <p:boldItalic r:id="rId35"/>
    </p:embeddedFont>
    <p:embeddedFont>
      <p:font typeface="Montserrat ExtraBold"/>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i/pn1oDZAiOnF5wDo4sW4vBqoX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slide" Target="slides/slide21.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lack-boldItalic.fntdata"/><Relationship Id="rId30" Type="http://schemas.openxmlformats.org/officeDocument/2006/relationships/font" Target="fonts/MontserratBlack-bold.fntdata"/><Relationship Id="rId11" Type="http://schemas.openxmlformats.org/officeDocument/2006/relationships/slide" Target="slides/slide7.xml"/><Relationship Id="rId33" Type="http://schemas.openxmlformats.org/officeDocument/2006/relationships/font" Target="fonts/MontserratMedium-bold.fntdata"/><Relationship Id="rId10" Type="http://schemas.openxmlformats.org/officeDocument/2006/relationships/slide" Target="slides/slide6.xml"/><Relationship Id="rId32" Type="http://schemas.openxmlformats.org/officeDocument/2006/relationships/font" Target="fonts/MontserratMedium-regular.fntdata"/><Relationship Id="rId13" Type="http://schemas.openxmlformats.org/officeDocument/2006/relationships/slide" Target="slides/slide9.xml"/><Relationship Id="rId35" Type="http://schemas.openxmlformats.org/officeDocument/2006/relationships/font" Target="fonts/MontserratMedium-boldItalic.fntdata"/><Relationship Id="rId12" Type="http://schemas.openxmlformats.org/officeDocument/2006/relationships/slide" Target="slides/slide8.xml"/><Relationship Id="rId34" Type="http://schemas.openxmlformats.org/officeDocument/2006/relationships/font" Target="fonts/MontserratMedium-italic.fntdata"/><Relationship Id="rId15" Type="http://schemas.openxmlformats.org/officeDocument/2006/relationships/slide" Target="slides/slide11.xml"/><Relationship Id="rId37" Type="http://schemas.openxmlformats.org/officeDocument/2006/relationships/font" Target="fonts/MontserratExtraBold-boldItalic.fntdata"/><Relationship Id="rId14" Type="http://schemas.openxmlformats.org/officeDocument/2006/relationships/slide" Target="slides/slide10.xml"/><Relationship Id="rId36" Type="http://schemas.openxmlformats.org/officeDocument/2006/relationships/font" Target="fonts/MontserratExtraBold-bold.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0c4f77044d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20c4f77044d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20c4f77044d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c4f77044d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20c4f77044d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20c4f77044d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017cf63d6b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017cf63d6b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2017cf63d6b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017cf63d6b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017cf63d6b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2017cf63d6b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017cf63d6b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2017cf63d6b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2017cf63d6b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017cf63d6b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2017cf63d6b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2017cf63d6b_0_1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17cf63d6b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017cf63d6b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2017cf63d6b_0_1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017cf63d6b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017cf63d6b_0_1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2017cf63d6b_0_1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017cf63d6b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2017cf63d6b_0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2017cf63d6b_0_1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017cf63d6b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2017cf63d6b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2017cf63d6b_0_1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17cf63d6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017cf63d6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017cf63d6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c4f77044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0c4f77044d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20c4f77044d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17cf63d6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017cf63d6b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2017cf63d6b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17cf63d6b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2017cf63d6b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2017cf63d6b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17cf63d6b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2017cf63d6b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2017cf63d6b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0c4f77044d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20c4f77044d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20c4f77044d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0c4f77044d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0c4f77044d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20c4f77044d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8" name="Shape 88"/>
        <p:cNvGrpSpPr/>
        <p:nvPr/>
      </p:nvGrpSpPr>
      <p:grpSpPr>
        <a:xfrm>
          <a:off x="0" y="0"/>
          <a:ext cx="0" cy="0"/>
          <a:chOff x="0" y="0"/>
          <a:chExt cx="0" cy="0"/>
        </a:xfrm>
      </p:grpSpPr>
      <p:pic>
        <p:nvPicPr>
          <p:cNvPr id="89" name="Google Shape;89;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0" name="Google Shape;90;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2" name="Google Shape;92;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3" name="Google Shape;93;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4" name="Google Shape;94;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95" name="Shape 95"/>
        <p:cNvGrpSpPr/>
        <p:nvPr/>
      </p:nvGrpSpPr>
      <p:grpSpPr>
        <a:xfrm>
          <a:off x="0" y="0"/>
          <a:ext cx="0" cy="0"/>
          <a:chOff x="0" y="0"/>
          <a:chExt cx="0" cy="0"/>
        </a:xfrm>
      </p:grpSpPr>
      <p:pic>
        <p:nvPicPr>
          <p:cNvPr id="96" name="Google Shape;96;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7" name="Google Shape;97;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8" name="Google Shape;98;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0" name="Shape 100"/>
        <p:cNvGrpSpPr/>
        <p:nvPr/>
      </p:nvGrpSpPr>
      <p:grpSpPr>
        <a:xfrm>
          <a:off x="0" y="0"/>
          <a:ext cx="0" cy="0"/>
          <a:chOff x="0" y="0"/>
          <a:chExt cx="0" cy="0"/>
        </a:xfrm>
      </p:grpSpPr>
      <p:pic>
        <p:nvPicPr>
          <p:cNvPr id="101" name="Google Shape;101;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102" name="Google Shape;102;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04" name="Google Shape;104;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105" name="Google Shape;105;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106" name="Google Shape;106;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7" name="Shape 107"/>
        <p:cNvGrpSpPr/>
        <p:nvPr/>
      </p:nvGrpSpPr>
      <p:grpSpPr>
        <a:xfrm>
          <a:off x="0" y="0"/>
          <a:ext cx="0" cy="0"/>
          <a:chOff x="0" y="0"/>
          <a:chExt cx="0" cy="0"/>
        </a:xfrm>
      </p:grpSpPr>
      <p:pic>
        <p:nvPicPr>
          <p:cNvPr id="108" name="Google Shape;108;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9" name="Google Shape;109;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2" name="Google Shape;42;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6" name="Google Shape;46;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7" name="Shape 47"/>
        <p:cNvGrpSpPr/>
        <p:nvPr/>
      </p:nvGrpSpPr>
      <p:grpSpPr>
        <a:xfrm>
          <a:off x="0" y="0"/>
          <a:ext cx="0" cy="0"/>
          <a:chOff x="0" y="0"/>
          <a:chExt cx="0" cy="0"/>
        </a:xfrm>
      </p:grpSpPr>
      <p:pic>
        <p:nvPicPr>
          <p:cNvPr id="48" name="Google Shape;48;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49" name="Google Shape;49;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1" name="Google Shape;51;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2" name="Google Shape;52;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3" name="Shape 53"/>
        <p:cNvGrpSpPr/>
        <p:nvPr/>
      </p:nvGrpSpPr>
      <p:grpSpPr>
        <a:xfrm>
          <a:off x="0" y="0"/>
          <a:ext cx="0" cy="0"/>
          <a:chOff x="0" y="0"/>
          <a:chExt cx="0" cy="0"/>
        </a:xfrm>
      </p:grpSpPr>
      <p:sp>
        <p:nvSpPr>
          <p:cNvPr id="54" name="Google Shape;54;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56" name="Google Shape;56;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57" name="Google Shape;57;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58" name="Google Shape;58;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 name="Google Shape;60;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1" name="Shape 61"/>
        <p:cNvGrpSpPr/>
        <p:nvPr/>
      </p:nvGrpSpPr>
      <p:grpSpPr>
        <a:xfrm>
          <a:off x="0" y="0"/>
          <a:ext cx="0" cy="0"/>
          <a:chOff x="0" y="0"/>
          <a:chExt cx="0" cy="0"/>
        </a:xfrm>
      </p:grpSpPr>
      <p:sp>
        <p:nvSpPr>
          <p:cNvPr id="62" name="Google Shape;62;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3" name="Google Shape;63;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64" name="Google Shape;64;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66" name="Google Shape;66;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7" name="Shape 67"/>
        <p:cNvGrpSpPr/>
        <p:nvPr/>
      </p:nvGrpSpPr>
      <p:grpSpPr>
        <a:xfrm>
          <a:off x="0" y="0"/>
          <a:ext cx="0" cy="0"/>
          <a:chOff x="0" y="0"/>
          <a:chExt cx="0" cy="0"/>
        </a:xfrm>
      </p:grpSpPr>
      <p:pic>
        <p:nvPicPr>
          <p:cNvPr id="68" name="Google Shape;68;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2" name="Google Shape;72;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73" name="Shape 73"/>
        <p:cNvGrpSpPr/>
        <p:nvPr/>
      </p:nvGrpSpPr>
      <p:grpSpPr>
        <a:xfrm>
          <a:off x="0" y="0"/>
          <a:ext cx="0" cy="0"/>
          <a:chOff x="0" y="0"/>
          <a:chExt cx="0" cy="0"/>
        </a:xfrm>
      </p:grpSpPr>
      <p:sp>
        <p:nvSpPr>
          <p:cNvPr id="74" name="Google Shape;74;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5" name="Google Shape;75;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6" name="Google Shape;76;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7" name="Google Shape;77;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8" name="Google Shape;78;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9" name="Google Shape;79;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80" name="Google Shape;80;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81" name="Shape 81"/>
        <p:cNvGrpSpPr/>
        <p:nvPr/>
      </p:nvGrpSpPr>
      <p:grpSpPr>
        <a:xfrm>
          <a:off x="0" y="0"/>
          <a:ext cx="0" cy="0"/>
          <a:chOff x="0" y="0"/>
          <a:chExt cx="0" cy="0"/>
        </a:xfrm>
      </p:grpSpPr>
      <p:sp>
        <p:nvSpPr>
          <p:cNvPr id="82" name="Google Shape;82;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3" name="Google Shape;83;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84" name="Google Shape;84;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85" name="Google Shape;85;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86" name="Google Shape;86;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7" name="Google Shape;87;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9.png"/><Relationship Id="rId4" Type="http://schemas.openxmlformats.org/officeDocument/2006/relationships/image" Target="../media/image34.png"/><Relationship Id="rId5" Type="http://schemas.openxmlformats.org/officeDocument/2006/relationships/image" Target="../media/image38.png"/><Relationship Id="rId6"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1.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0.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3.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7.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5"/>
            <a:ext cx="8499600" cy="855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API - Application Programming Interface</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4.0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12:</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0c4f77044d_0_34"/>
          <p:cNvSpPr txBox="1"/>
          <p:nvPr>
            <p:ph type="title"/>
          </p:nvPr>
        </p:nvSpPr>
        <p:spPr>
          <a:xfrm>
            <a:off x="838200" y="509149"/>
            <a:ext cx="8463600" cy="75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4. JSON Mock API - 3</a:t>
            </a:r>
            <a:endParaRPr/>
          </a:p>
        </p:txBody>
      </p:sp>
      <p:sp>
        <p:nvSpPr>
          <p:cNvPr id="249" name="Google Shape;249;g20c4f77044d_0_34"/>
          <p:cNvSpPr txBox="1"/>
          <p:nvPr>
            <p:ph idx="1" type="body"/>
          </p:nvPr>
        </p:nvSpPr>
        <p:spPr>
          <a:xfrm>
            <a:off x="838200" y="1267250"/>
            <a:ext cx="10641600" cy="5454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b="1" lang="en-US" sz="1800"/>
              <a:t>Bước 3:</a:t>
            </a:r>
            <a:r>
              <a:rPr lang="en-US" sz="1800"/>
              <a:t> Trong </a:t>
            </a:r>
            <a:r>
              <a:rPr b="1" lang="en-US" sz="1800"/>
              <a:t>terminal </a:t>
            </a:r>
            <a:r>
              <a:rPr lang="en-US" sz="1800"/>
              <a:t>cài đặt thư viện </a:t>
            </a:r>
            <a:r>
              <a:rPr b="1" lang="en-US" sz="1800"/>
              <a:t>json-server: </a:t>
            </a:r>
            <a:endParaRPr b="1" sz="1800"/>
          </a:p>
          <a:p>
            <a:pPr indent="0" lvl="0" marL="0" rtl="0" algn="l">
              <a:lnSpc>
                <a:spcPct val="150000"/>
              </a:lnSpc>
              <a:spcBef>
                <a:spcPts val="1000"/>
              </a:spcBef>
              <a:spcAft>
                <a:spcPts val="0"/>
              </a:spcAft>
              <a:buSzPts val="2560"/>
              <a:buNone/>
            </a:pPr>
            <a:r>
              <a:t/>
            </a:r>
            <a:endParaRPr sz="1800"/>
          </a:p>
          <a:p>
            <a:pPr indent="0" lvl="0" marL="0" rtl="0" algn="l">
              <a:lnSpc>
                <a:spcPct val="150000"/>
              </a:lnSpc>
              <a:spcBef>
                <a:spcPts val="1000"/>
              </a:spcBef>
              <a:spcAft>
                <a:spcPts val="0"/>
              </a:spcAft>
              <a:buSzPts val="2560"/>
              <a:buNone/>
            </a:pPr>
            <a:r>
              <a:rPr lang="en-US" sz="1800"/>
              <a:t>Khi cài đặt thành công sẽ có trong </a:t>
            </a:r>
            <a:r>
              <a:rPr b="1" lang="en-US" sz="1800"/>
              <a:t>dependencies:</a:t>
            </a:r>
            <a:endParaRPr b="1" sz="1800"/>
          </a:p>
          <a:p>
            <a:pPr indent="0" lvl="0" marL="0" rtl="0" algn="l">
              <a:lnSpc>
                <a:spcPct val="90000"/>
              </a:lnSpc>
              <a:spcBef>
                <a:spcPts val="1000"/>
              </a:spcBef>
              <a:spcAft>
                <a:spcPts val="0"/>
              </a:spcAft>
              <a:buSzPts val="2560"/>
              <a:buNone/>
            </a:pPr>
            <a:r>
              <a:t/>
            </a:r>
            <a:endParaRPr b="1" sz="1800"/>
          </a:p>
          <a:p>
            <a:pPr indent="0" lvl="0" marL="0" rtl="0" algn="l">
              <a:lnSpc>
                <a:spcPct val="90000"/>
              </a:lnSpc>
              <a:spcBef>
                <a:spcPts val="1000"/>
              </a:spcBef>
              <a:spcAft>
                <a:spcPts val="0"/>
              </a:spcAft>
              <a:buSzPts val="2560"/>
              <a:buNone/>
            </a:pPr>
            <a:r>
              <a:rPr b="1" lang="en-US" sz="1800"/>
              <a:t>Bước 4:</a:t>
            </a:r>
            <a:r>
              <a:rPr lang="en-US" sz="1800"/>
              <a:t>  Tạo file </a:t>
            </a:r>
            <a:r>
              <a:rPr b="1" lang="en-US" sz="1800"/>
              <a:t>db.json</a:t>
            </a:r>
            <a:r>
              <a:rPr lang="en-US" sz="1800"/>
              <a:t> và Thêm dữ liệu vào file </a:t>
            </a:r>
            <a:r>
              <a:rPr b="1" lang="en-US" sz="1800"/>
              <a:t>db.json</a:t>
            </a:r>
            <a:endParaRPr b="1" sz="1800"/>
          </a:p>
          <a:p>
            <a:pPr indent="0" lvl="0" marL="0" rtl="0" algn="l">
              <a:lnSpc>
                <a:spcPct val="90000"/>
              </a:lnSpc>
              <a:spcBef>
                <a:spcPts val="1000"/>
              </a:spcBef>
              <a:spcAft>
                <a:spcPts val="0"/>
              </a:spcAft>
              <a:buSzPts val="2560"/>
              <a:buNone/>
            </a:pPr>
            <a:r>
              <a:t/>
            </a:r>
            <a:endParaRPr/>
          </a:p>
          <a:p>
            <a:pPr indent="0" lvl="0" marL="0" rtl="0" algn="l">
              <a:lnSpc>
                <a:spcPct val="90000"/>
              </a:lnSpc>
              <a:spcBef>
                <a:spcPts val="1000"/>
              </a:spcBef>
              <a:spcAft>
                <a:spcPts val="0"/>
              </a:spcAft>
              <a:buSzPts val="2560"/>
              <a:buNone/>
            </a:pPr>
            <a:r>
              <a:t/>
            </a:r>
            <a:endParaRPr/>
          </a:p>
        </p:txBody>
      </p:sp>
      <p:pic>
        <p:nvPicPr>
          <p:cNvPr id="250" name="Google Shape;250;g20c4f77044d_0_34"/>
          <p:cNvPicPr preferRelativeResize="0"/>
          <p:nvPr/>
        </p:nvPicPr>
        <p:blipFill rotWithShape="1">
          <a:blip r:embed="rId3">
            <a:alphaModFix/>
          </a:blip>
          <a:srcRect b="0" l="0" r="0" t="0"/>
          <a:stretch/>
        </p:blipFill>
        <p:spPr>
          <a:xfrm>
            <a:off x="7372625" y="1267250"/>
            <a:ext cx="3197900" cy="405925"/>
          </a:xfrm>
          <a:prstGeom prst="rect">
            <a:avLst/>
          </a:prstGeom>
          <a:noFill/>
          <a:ln>
            <a:noFill/>
          </a:ln>
        </p:spPr>
      </p:pic>
      <p:pic>
        <p:nvPicPr>
          <p:cNvPr id="251" name="Google Shape;251;g20c4f77044d_0_34"/>
          <p:cNvPicPr preferRelativeResize="0"/>
          <p:nvPr/>
        </p:nvPicPr>
        <p:blipFill rotWithShape="1">
          <a:blip r:embed="rId4">
            <a:alphaModFix/>
          </a:blip>
          <a:srcRect b="0" l="0" r="0" t="0"/>
          <a:stretch/>
        </p:blipFill>
        <p:spPr>
          <a:xfrm>
            <a:off x="7372625" y="2097263"/>
            <a:ext cx="3197900" cy="902475"/>
          </a:xfrm>
          <a:prstGeom prst="rect">
            <a:avLst/>
          </a:prstGeom>
          <a:noFill/>
          <a:ln>
            <a:noFill/>
          </a:ln>
        </p:spPr>
      </p:pic>
      <p:pic>
        <p:nvPicPr>
          <p:cNvPr id="252" name="Google Shape;252;g20c4f77044d_0_34"/>
          <p:cNvPicPr preferRelativeResize="0"/>
          <p:nvPr/>
        </p:nvPicPr>
        <p:blipFill rotWithShape="1">
          <a:blip r:embed="rId5">
            <a:alphaModFix/>
          </a:blip>
          <a:srcRect b="0" l="0" r="0" t="0"/>
          <a:stretch/>
        </p:blipFill>
        <p:spPr>
          <a:xfrm>
            <a:off x="5572525" y="3754000"/>
            <a:ext cx="5802537" cy="2420225"/>
          </a:xfrm>
          <a:prstGeom prst="rect">
            <a:avLst/>
          </a:prstGeom>
          <a:noFill/>
          <a:ln>
            <a:noFill/>
          </a:ln>
        </p:spPr>
      </p:pic>
      <p:pic>
        <p:nvPicPr>
          <p:cNvPr id="253" name="Google Shape;253;g20c4f77044d_0_34"/>
          <p:cNvPicPr preferRelativeResize="0"/>
          <p:nvPr/>
        </p:nvPicPr>
        <p:blipFill rotWithShape="1">
          <a:blip r:embed="rId6">
            <a:alphaModFix/>
          </a:blip>
          <a:srcRect b="0" l="0" r="0" t="0"/>
          <a:stretch/>
        </p:blipFill>
        <p:spPr>
          <a:xfrm>
            <a:off x="838200" y="3791863"/>
            <a:ext cx="4167575" cy="242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0c4f77044d_0_44"/>
          <p:cNvSpPr txBox="1"/>
          <p:nvPr>
            <p:ph type="title"/>
          </p:nvPr>
        </p:nvSpPr>
        <p:spPr>
          <a:xfrm>
            <a:off x="838200" y="509149"/>
            <a:ext cx="8463600" cy="78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4. JSON Mock API - 4</a:t>
            </a:r>
            <a:endParaRPr/>
          </a:p>
        </p:txBody>
      </p:sp>
      <p:sp>
        <p:nvSpPr>
          <p:cNvPr id="260" name="Google Shape;260;g20c4f77044d_0_44"/>
          <p:cNvSpPr txBox="1"/>
          <p:nvPr>
            <p:ph idx="1" type="body"/>
          </p:nvPr>
        </p:nvSpPr>
        <p:spPr>
          <a:xfrm>
            <a:off x="838200" y="1383200"/>
            <a:ext cx="10641600" cy="533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2560"/>
              <a:buNone/>
            </a:pPr>
            <a:r>
              <a:rPr b="1" lang="en-US" sz="1800"/>
              <a:t>Bước 5: </a:t>
            </a:r>
            <a:r>
              <a:rPr lang="en-US" sz="1800"/>
              <a:t>Trong file </a:t>
            </a:r>
            <a:r>
              <a:rPr b="1" lang="en-US" sz="1800"/>
              <a:t>package.json</a:t>
            </a:r>
            <a:r>
              <a:rPr lang="en-US" sz="1800"/>
              <a:t>,  thêm câu lệnh </a:t>
            </a:r>
            <a:r>
              <a:rPr b="1" lang="en-US" sz="1800"/>
              <a:t>start</a:t>
            </a:r>
            <a:endParaRPr b="1" sz="1800"/>
          </a:p>
          <a:p>
            <a:pPr indent="0" lvl="0" marL="0" rtl="0" algn="l">
              <a:lnSpc>
                <a:spcPct val="115000"/>
              </a:lnSpc>
              <a:spcBef>
                <a:spcPts val="1000"/>
              </a:spcBef>
              <a:spcAft>
                <a:spcPts val="0"/>
              </a:spcAft>
              <a:buSzPts val="2560"/>
              <a:buNone/>
            </a:pPr>
            <a:r>
              <a:t/>
            </a:r>
            <a:endParaRPr/>
          </a:p>
          <a:p>
            <a:pPr indent="0" lvl="0" marL="0" rtl="0" algn="l">
              <a:lnSpc>
                <a:spcPct val="115000"/>
              </a:lnSpc>
              <a:spcBef>
                <a:spcPts val="1000"/>
              </a:spcBef>
              <a:spcAft>
                <a:spcPts val="0"/>
              </a:spcAft>
              <a:buSzPts val="2560"/>
              <a:buNone/>
            </a:pPr>
            <a:r>
              <a:t/>
            </a:r>
            <a:endParaRPr/>
          </a:p>
          <a:p>
            <a:pPr indent="0" lvl="0" marL="0" rtl="0" algn="l">
              <a:lnSpc>
                <a:spcPct val="115000"/>
              </a:lnSpc>
              <a:spcBef>
                <a:spcPts val="1000"/>
              </a:spcBef>
              <a:spcAft>
                <a:spcPts val="0"/>
              </a:spcAft>
              <a:buSzPts val="2560"/>
              <a:buNone/>
            </a:pPr>
            <a:r>
              <a:t/>
            </a:r>
            <a:endParaRPr/>
          </a:p>
          <a:p>
            <a:pPr indent="0" lvl="0" marL="0" rtl="0" algn="l">
              <a:lnSpc>
                <a:spcPct val="115000"/>
              </a:lnSpc>
              <a:spcBef>
                <a:spcPts val="1000"/>
              </a:spcBef>
              <a:spcAft>
                <a:spcPts val="0"/>
              </a:spcAft>
              <a:buSzPts val="2560"/>
              <a:buNone/>
            </a:pPr>
            <a:r>
              <a:t/>
            </a:r>
            <a:endParaRPr/>
          </a:p>
          <a:p>
            <a:pPr indent="0" lvl="0" marL="0" rtl="0" algn="l">
              <a:lnSpc>
                <a:spcPct val="150000"/>
              </a:lnSpc>
              <a:spcBef>
                <a:spcPts val="1000"/>
              </a:spcBef>
              <a:spcAft>
                <a:spcPts val="0"/>
              </a:spcAft>
              <a:buSzPts val="2560"/>
              <a:buNone/>
            </a:pPr>
            <a:r>
              <a:rPr b="1" lang="en-US" sz="1800"/>
              <a:t>Bước 6:</a:t>
            </a:r>
            <a:r>
              <a:rPr lang="en-US" sz="1800"/>
              <a:t> Sử dụng câu lệnh npm start or npm run start để chạy </a:t>
            </a:r>
            <a:r>
              <a:rPr b="1" lang="en-US" sz="1800"/>
              <a:t>mock-api. </a:t>
            </a:r>
            <a:r>
              <a:rPr lang="en-US" sz="1800"/>
              <a:t>Chúng ta có thể sử dụng api này qua các </a:t>
            </a:r>
            <a:r>
              <a:rPr b="1" lang="en-US" sz="1800"/>
              <a:t>router</a:t>
            </a:r>
            <a:endParaRPr b="1" sz="1800"/>
          </a:p>
        </p:txBody>
      </p:sp>
      <p:pic>
        <p:nvPicPr>
          <p:cNvPr id="261" name="Google Shape;261;g20c4f77044d_0_44"/>
          <p:cNvPicPr preferRelativeResize="0"/>
          <p:nvPr/>
        </p:nvPicPr>
        <p:blipFill rotWithShape="1">
          <a:blip r:embed="rId3">
            <a:alphaModFix/>
          </a:blip>
          <a:srcRect b="0" l="0" r="0" t="0"/>
          <a:stretch/>
        </p:blipFill>
        <p:spPr>
          <a:xfrm>
            <a:off x="2881301" y="1938075"/>
            <a:ext cx="6429375" cy="1200150"/>
          </a:xfrm>
          <a:prstGeom prst="rect">
            <a:avLst/>
          </a:prstGeom>
          <a:noFill/>
          <a:ln>
            <a:noFill/>
          </a:ln>
        </p:spPr>
      </p:pic>
      <p:pic>
        <p:nvPicPr>
          <p:cNvPr id="262" name="Google Shape;262;g20c4f77044d_0_44"/>
          <p:cNvPicPr preferRelativeResize="0"/>
          <p:nvPr/>
        </p:nvPicPr>
        <p:blipFill rotWithShape="1">
          <a:blip r:embed="rId4">
            <a:alphaModFix/>
          </a:blip>
          <a:srcRect b="0" l="0" r="0" t="0"/>
          <a:stretch/>
        </p:blipFill>
        <p:spPr>
          <a:xfrm>
            <a:off x="3685075" y="4506975"/>
            <a:ext cx="4947850" cy="176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017cf63d6b_0_39"/>
          <p:cNvSpPr txBox="1"/>
          <p:nvPr>
            <p:ph type="title"/>
          </p:nvPr>
        </p:nvSpPr>
        <p:spPr>
          <a:xfrm>
            <a:off x="838200" y="509150"/>
            <a:ext cx="8463600" cy="80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Fetch API - 1</a:t>
            </a:r>
            <a:endParaRPr/>
          </a:p>
        </p:txBody>
      </p:sp>
      <p:sp>
        <p:nvSpPr>
          <p:cNvPr id="269" name="Google Shape;269;g2017cf63d6b_0_39"/>
          <p:cNvSpPr txBox="1"/>
          <p:nvPr>
            <p:ph idx="1" type="body"/>
          </p:nvPr>
        </p:nvSpPr>
        <p:spPr>
          <a:xfrm>
            <a:off x="838200" y="1310750"/>
            <a:ext cx="10641600" cy="49539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Font typeface="Montserrat"/>
              <a:buChar char="●"/>
            </a:pPr>
            <a:r>
              <a:rPr b="1" lang="en-US" sz="1800"/>
              <a:t>Fetch API</a:t>
            </a:r>
            <a:r>
              <a:rPr lang="en-US" sz="1800"/>
              <a:t> giúp đơn giản cho việc gửi và nhận request. </a:t>
            </a:r>
            <a:endParaRPr sz="1800"/>
          </a:p>
          <a:p>
            <a:pPr indent="-355600" lvl="0" marL="457200" rtl="0" algn="l">
              <a:lnSpc>
                <a:spcPct val="150000"/>
              </a:lnSpc>
              <a:spcBef>
                <a:spcPts val="0"/>
              </a:spcBef>
              <a:spcAft>
                <a:spcPts val="0"/>
              </a:spcAft>
              <a:buClr>
                <a:schemeClr val="dk1"/>
              </a:buClr>
              <a:buSzPts val="2000"/>
              <a:buFont typeface="Montserrat"/>
              <a:buChar char="●"/>
            </a:pPr>
            <a:r>
              <a:rPr b="1" lang="en-US" sz="1800"/>
              <a:t>Fetch </a:t>
            </a:r>
            <a:r>
              <a:rPr lang="en-US" sz="1800"/>
              <a:t>giúp cho việc thực hiện các yêu cầu web và xử lý phản hồi dễ dàng</a:t>
            </a:r>
            <a:endParaRPr sz="1800"/>
          </a:p>
          <a:p>
            <a:pPr indent="-355600" lvl="0" marL="457200" rtl="0" algn="l">
              <a:lnSpc>
                <a:spcPct val="150000"/>
              </a:lnSpc>
              <a:spcBef>
                <a:spcPts val="0"/>
              </a:spcBef>
              <a:spcAft>
                <a:spcPts val="0"/>
              </a:spcAft>
              <a:buClr>
                <a:schemeClr val="dk1"/>
              </a:buClr>
              <a:buSzPts val="2000"/>
              <a:buFont typeface="Montserrat"/>
              <a:buChar char="●"/>
            </a:pPr>
            <a:r>
              <a:rPr lang="en-US" sz="1800"/>
              <a:t>Tham số đầu tiên của phương thức </a:t>
            </a:r>
            <a:r>
              <a:rPr b="1" lang="en-US" sz="1800"/>
              <a:t>fetch()</a:t>
            </a:r>
            <a:r>
              <a:rPr lang="en-US" sz="1800"/>
              <a:t> là API URL, phương này trả về một </a:t>
            </a:r>
            <a:r>
              <a:rPr b="1" lang="en-US" sz="1800"/>
              <a:t>Promise</a:t>
            </a:r>
            <a:endParaRPr b="1" sz="1800"/>
          </a:p>
        </p:txBody>
      </p:sp>
      <p:pic>
        <p:nvPicPr>
          <p:cNvPr id="270" name="Google Shape;270;g2017cf63d6b_0_39"/>
          <p:cNvPicPr preferRelativeResize="0"/>
          <p:nvPr/>
        </p:nvPicPr>
        <p:blipFill rotWithShape="1">
          <a:blip r:embed="rId3">
            <a:alphaModFix/>
          </a:blip>
          <a:srcRect b="0" l="0" r="0" t="0"/>
          <a:stretch/>
        </p:blipFill>
        <p:spPr>
          <a:xfrm>
            <a:off x="2816389" y="2968863"/>
            <a:ext cx="6685232" cy="1065275"/>
          </a:xfrm>
          <a:prstGeom prst="rect">
            <a:avLst/>
          </a:prstGeom>
          <a:noFill/>
          <a:ln>
            <a:noFill/>
          </a:ln>
        </p:spPr>
      </p:pic>
      <p:pic>
        <p:nvPicPr>
          <p:cNvPr id="271" name="Google Shape;271;g2017cf63d6b_0_39"/>
          <p:cNvPicPr preferRelativeResize="0"/>
          <p:nvPr/>
        </p:nvPicPr>
        <p:blipFill rotWithShape="1">
          <a:blip r:embed="rId4">
            <a:alphaModFix/>
          </a:blip>
          <a:srcRect b="0" l="0" r="0" t="0"/>
          <a:stretch/>
        </p:blipFill>
        <p:spPr>
          <a:xfrm>
            <a:off x="999688" y="4891950"/>
            <a:ext cx="10318626" cy="1221725"/>
          </a:xfrm>
          <a:prstGeom prst="rect">
            <a:avLst/>
          </a:prstGeom>
          <a:noFill/>
          <a:ln>
            <a:noFill/>
          </a:ln>
        </p:spPr>
      </p:pic>
      <p:sp>
        <p:nvSpPr>
          <p:cNvPr id="272" name="Google Shape;272;g2017cf63d6b_0_39"/>
          <p:cNvSpPr/>
          <p:nvPr/>
        </p:nvSpPr>
        <p:spPr>
          <a:xfrm>
            <a:off x="5985601" y="4200549"/>
            <a:ext cx="220800" cy="52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017cf63d6b_0_58"/>
          <p:cNvSpPr txBox="1"/>
          <p:nvPr>
            <p:ph type="title"/>
          </p:nvPr>
        </p:nvSpPr>
        <p:spPr>
          <a:xfrm>
            <a:off x="838200" y="513250"/>
            <a:ext cx="8463600" cy="753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Fetch API - 2</a:t>
            </a:r>
            <a:endParaRPr/>
          </a:p>
        </p:txBody>
      </p:sp>
      <p:sp>
        <p:nvSpPr>
          <p:cNvPr id="279" name="Google Shape;279;g2017cf63d6b_0_58"/>
          <p:cNvSpPr txBox="1"/>
          <p:nvPr>
            <p:ph idx="1" type="body"/>
          </p:nvPr>
        </p:nvSpPr>
        <p:spPr>
          <a:xfrm>
            <a:off x="838200" y="1267150"/>
            <a:ext cx="10641600" cy="4929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1000"/>
              </a:spcBef>
              <a:spcAft>
                <a:spcPts val="0"/>
              </a:spcAft>
              <a:buClr>
                <a:schemeClr val="dk1"/>
              </a:buClr>
              <a:buSzPts val="2000"/>
              <a:buFont typeface="Montserrat"/>
              <a:buChar char="●"/>
            </a:pPr>
            <a:r>
              <a:rPr b="1" lang="en-US" sz="1800"/>
              <a:t>Ví dụ về Fetch API với method POST</a:t>
            </a:r>
            <a:endParaRPr b="1" sz="1800"/>
          </a:p>
        </p:txBody>
      </p:sp>
      <p:pic>
        <p:nvPicPr>
          <p:cNvPr id="280" name="Google Shape;280;g2017cf63d6b_0_58"/>
          <p:cNvPicPr preferRelativeResize="0"/>
          <p:nvPr/>
        </p:nvPicPr>
        <p:blipFill rotWithShape="1">
          <a:blip r:embed="rId3">
            <a:alphaModFix/>
          </a:blip>
          <a:srcRect b="0" l="0" r="0" t="0"/>
          <a:stretch/>
        </p:blipFill>
        <p:spPr>
          <a:xfrm>
            <a:off x="3131575" y="1932613"/>
            <a:ext cx="6054850" cy="41943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017cf63d6b_0_48"/>
          <p:cNvSpPr txBox="1"/>
          <p:nvPr>
            <p:ph type="title"/>
          </p:nvPr>
        </p:nvSpPr>
        <p:spPr>
          <a:xfrm>
            <a:off x="838200" y="509149"/>
            <a:ext cx="8463600" cy="81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6. Axios</a:t>
            </a:r>
            <a:endParaRPr/>
          </a:p>
        </p:txBody>
      </p:sp>
      <p:sp>
        <p:nvSpPr>
          <p:cNvPr id="287" name="Google Shape;287;g2017cf63d6b_0_48"/>
          <p:cNvSpPr txBox="1"/>
          <p:nvPr>
            <p:ph idx="1" type="body"/>
          </p:nvPr>
        </p:nvSpPr>
        <p:spPr>
          <a:xfrm>
            <a:off x="838200" y="1325150"/>
            <a:ext cx="10894200" cy="49395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Light"/>
              <a:buChar char="●"/>
            </a:pPr>
            <a:r>
              <a:rPr b="1" lang="en-US" sz="1800"/>
              <a:t>Axios </a:t>
            </a:r>
            <a:r>
              <a:rPr lang="en-US" sz="1800"/>
              <a:t>là một thư viện </a:t>
            </a:r>
            <a:r>
              <a:rPr b="1" lang="en-US" sz="1800"/>
              <a:t>JavaScript </a:t>
            </a:r>
            <a:r>
              <a:rPr lang="en-US" sz="1800"/>
              <a:t>dùng để thực hiện các yêu cầu </a:t>
            </a:r>
            <a:r>
              <a:rPr b="1" lang="en-US" sz="1800"/>
              <a:t>HTTP </a:t>
            </a:r>
            <a:r>
              <a:rPr lang="en-US" sz="1800"/>
              <a:t>từ một trình duyệt</a:t>
            </a:r>
            <a:endParaRPr sz="1800"/>
          </a:p>
          <a:p>
            <a:pPr indent="-342900" lvl="0" marL="457200" rtl="0" algn="l">
              <a:lnSpc>
                <a:spcPct val="150000"/>
              </a:lnSpc>
              <a:spcBef>
                <a:spcPts val="0"/>
              </a:spcBef>
              <a:spcAft>
                <a:spcPts val="0"/>
              </a:spcAft>
              <a:buClr>
                <a:schemeClr val="dk1"/>
              </a:buClr>
              <a:buSzPts val="1800"/>
              <a:buFont typeface="Montserrat Light"/>
              <a:buChar char="●"/>
            </a:pPr>
            <a:r>
              <a:rPr lang="en-US" sz="1800"/>
              <a:t>Trong </a:t>
            </a:r>
            <a:r>
              <a:rPr b="1" lang="en-US" sz="1800"/>
              <a:t>Axios</a:t>
            </a:r>
            <a:r>
              <a:rPr lang="en-US" sz="1800"/>
              <a:t>, có thể sử dụng các phương thức </a:t>
            </a:r>
            <a:r>
              <a:rPr b="1" lang="en-US" sz="1800"/>
              <a:t>GET</a:t>
            </a:r>
            <a:r>
              <a:rPr b="1" lang="en-US" sz="1800"/>
              <a:t>, POST, PUT và DELETE </a:t>
            </a:r>
            <a:r>
              <a:rPr lang="en-US" sz="1800"/>
              <a:t>để gửi các yêu cầu tương ứng đến </a:t>
            </a:r>
            <a:r>
              <a:rPr b="1" lang="en-US" sz="1800"/>
              <a:t>API</a:t>
            </a:r>
            <a:r>
              <a:rPr lang="en-US" sz="1800"/>
              <a:t>.</a:t>
            </a:r>
            <a:endParaRPr sz="1800"/>
          </a:p>
          <a:p>
            <a:pPr indent="-342900" lvl="0" marL="457200" rtl="0" algn="l">
              <a:lnSpc>
                <a:spcPct val="150000"/>
              </a:lnSpc>
              <a:spcBef>
                <a:spcPts val="0"/>
              </a:spcBef>
              <a:spcAft>
                <a:spcPts val="0"/>
              </a:spcAft>
              <a:buClr>
                <a:schemeClr val="dk1"/>
              </a:buClr>
              <a:buSzPts val="1800"/>
              <a:buFont typeface="Montserrat Light"/>
              <a:buChar char="●"/>
            </a:pPr>
            <a:r>
              <a:rPr lang="en-US" sz="1800"/>
              <a:t>Để sử dụng </a:t>
            </a:r>
            <a:r>
              <a:rPr b="1" lang="en-US" sz="1800"/>
              <a:t>Axios</a:t>
            </a:r>
            <a:r>
              <a:rPr lang="en-US" sz="1800"/>
              <a:t>:</a:t>
            </a:r>
            <a:endParaRPr sz="1800"/>
          </a:p>
          <a:p>
            <a:pPr indent="-342900" lvl="1" marL="914400" rtl="0" algn="l">
              <a:lnSpc>
                <a:spcPct val="300000"/>
              </a:lnSpc>
              <a:spcBef>
                <a:spcPts val="0"/>
              </a:spcBef>
              <a:spcAft>
                <a:spcPts val="0"/>
              </a:spcAft>
              <a:buClr>
                <a:schemeClr val="dk1"/>
              </a:buClr>
              <a:buSzPts val="1800"/>
              <a:buFont typeface="Montserrat"/>
              <a:buChar char="○"/>
            </a:pPr>
            <a:r>
              <a:rPr b="1" lang="en-US" sz="1800"/>
              <a:t>Npm</a:t>
            </a:r>
            <a:r>
              <a:rPr lang="en-US" sz="1800"/>
              <a:t>:</a:t>
            </a:r>
            <a:endParaRPr sz="1800"/>
          </a:p>
          <a:p>
            <a:pPr indent="0" lvl="0" marL="914400" rtl="0" algn="l">
              <a:lnSpc>
                <a:spcPct val="300000"/>
              </a:lnSpc>
              <a:spcBef>
                <a:spcPts val="0"/>
              </a:spcBef>
              <a:spcAft>
                <a:spcPts val="0"/>
              </a:spcAft>
              <a:buNone/>
            </a:pPr>
            <a:r>
              <a:t/>
            </a:r>
            <a:endParaRPr b="1" sz="1800"/>
          </a:p>
          <a:p>
            <a:pPr indent="-342900" lvl="1" marL="914400" rtl="0" algn="l">
              <a:lnSpc>
                <a:spcPct val="300000"/>
              </a:lnSpc>
              <a:spcBef>
                <a:spcPts val="0"/>
              </a:spcBef>
              <a:spcAft>
                <a:spcPts val="0"/>
              </a:spcAft>
              <a:buClr>
                <a:schemeClr val="dk1"/>
              </a:buClr>
              <a:buSzPts val="1800"/>
              <a:buFont typeface="Montserrat"/>
              <a:buChar char="○"/>
            </a:pPr>
            <a:r>
              <a:rPr b="1" lang="en-US" sz="1800"/>
              <a:t>Yarn</a:t>
            </a:r>
            <a:r>
              <a:rPr lang="en-US" sz="1800"/>
              <a:t>:</a:t>
            </a:r>
            <a:endParaRPr sz="1800"/>
          </a:p>
        </p:txBody>
      </p:sp>
      <p:pic>
        <p:nvPicPr>
          <p:cNvPr id="288" name="Google Shape;288;g2017cf63d6b_0_48"/>
          <p:cNvPicPr preferRelativeResize="0"/>
          <p:nvPr/>
        </p:nvPicPr>
        <p:blipFill rotWithShape="1">
          <a:blip r:embed="rId3">
            <a:alphaModFix/>
          </a:blip>
          <a:srcRect b="0" l="0" r="0" t="0"/>
          <a:stretch/>
        </p:blipFill>
        <p:spPr>
          <a:xfrm>
            <a:off x="4962300" y="2847525"/>
            <a:ext cx="2646025" cy="681556"/>
          </a:xfrm>
          <a:prstGeom prst="rect">
            <a:avLst/>
          </a:prstGeom>
          <a:noFill/>
          <a:ln>
            <a:noFill/>
          </a:ln>
        </p:spPr>
      </p:pic>
      <p:pic>
        <p:nvPicPr>
          <p:cNvPr id="289" name="Google Shape;289;g2017cf63d6b_0_48"/>
          <p:cNvPicPr preferRelativeResize="0"/>
          <p:nvPr/>
        </p:nvPicPr>
        <p:blipFill rotWithShape="1">
          <a:blip r:embed="rId4">
            <a:alphaModFix/>
          </a:blip>
          <a:srcRect b="0" l="0" r="0" t="0"/>
          <a:stretch/>
        </p:blipFill>
        <p:spPr>
          <a:xfrm>
            <a:off x="4962288" y="4365825"/>
            <a:ext cx="2646025" cy="81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017cf63d6b_0_105"/>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7. So sánh Axios và Fetch - 1</a:t>
            </a:r>
            <a:endParaRPr/>
          </a:p>
        </p:txBody>
      </p:sp>
      <p:sp>
        <p:nvSpPr>
          <p:cNvPr id="296" name="Google Shape;296;g2017cf63d6b_0_105"/>
          <p:cNvSpPr txBox="1"/>
          <p:nvPr>
            <p:ph idx="1" type="body"/>
          </p:nvPr>
        </p:nvSpPr>
        <p:spPr>
          <a:xfrm>
            <a:off x="838200" y="1573050"/>
            <a:ext cx="10746900" cy="46917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Font typeface="Montserrat"/>
              <a:buChar char="●"/>
            </a:pPr>
            <a:r>
              <a:rPr b="1" lang="en-US" sz="1800"/>
              <a:t>GET HTTP calls: </a:t>
            </a:r>
            <a:r>
              <a:rPr lang="en-US" sz="1800"/>
              <a:t>khi sử dụng Fetch thì phải mất 2 lần promises mới nhận được kết quả. Còn khi sử dụng với Axios thì nó lấy trực tiếp khi promise return.</a:t>
            </a:r>
            <a:endParaRPr sz="1800"/>
          </a:p>
        </p:txBody>
      </p:sp>
      <p:pic>
        <p:nvPicPr>
          <p:cNvPr id="297" name="Google Shape;297;g2017cf63d6b_0_105"/>
          <p:cNvPicPr preferRelativeResize="0"/>
          <p:nvPr/>
        </p:nvPicPr>
        <p:blipFill rotWithShape="1">
          <a:blip r:embed="rId3">
            <a:alphaModFix/>
          </a:blip>
          <a:srcRect b="0" l="0" r="0" t="0"/>
          <a:stretch/>
        </p:blipFill>
        <p:spPr>
          <a:xfrm>
            <a:off x="1013925" y="2905600"/>
            <a:ext cx="4795375" cy="2992250"/>
          </a:xfrm>
          <a:prstGeom prst="rect">
            <a:avLst/>
          </a:prstGeom>
          <a:noFill/>
          <a:ln>
            <a:noFill/>
          </a:ln>
        </p:spPr>
      </p:pic>
      <p:pic>
        <p:nvPicPr>
          <p:cNvPr id="298" name="Google Shape;298;g2017cf63d6b_0_105"/>
          <p:cNvPicPr preferRelativeResize="0"/>
          <p:nvPr/>
        </p:nvPicPr>
        <p:blipFill rotWithShape="1">
          <a:blip r:embed="rId4">
            <a:alphaModFix/>
          </a:blip>
          <a:srcRect b="0" l="0" r="0" t="0"/>
          <a:stretch/>
        </p:blipFill>
        <p:spPr>
          <a:xfrm>
            <a:off x="5934975" y="2905600"/>
            <a:ext cx="5650175" cy="2992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017cf63d6b_0_119"/>
          <p:cNvSpPr txBox="1"/>
          <p:nvPr>
            <p:ph type="title"/>
          </p:nvPr>
        </p:nvSpPr>
        <p:spPr>
          <a:xfrm>
            <a:off x="838200" y="509149"/>
            <a:ext cx="8463600" cy="81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7. So sánh Axios và Fetch - 2</a:t>
            </a:r>
            <a:endParaRPr/>
          </a:p>
        </p:txBody>
      </p:sp>
      <p:sp>
        <p:nvSpPr>
          <p:cNvPr id="305" name="Google Shape;305;g2017cf63d6b_0_119"/>
          <p:cNvSpPr txBox="1"/>
          <p:nvPr>
            <p:ph idx="1" type="body"/>
          </p:nvPr>
        </p:nvSpPr>
        <p:spPr>
          <a:xfrm>
            <a:off x="838200" y="1325150"/>
            <a:ext cx="10782300" cy="51051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t>POST HTTP calls: </a:t>
            </a:r>
            <a:r>
              <a:rPr lang="en-US" sz="1800"/>
              <a:t>Khi sử dụng Fetch thì phải convert data qua JSON.stringify(), với Axios thì có thể bỏ qua</a:t>
            </a:r>
            <a:endParaRPr sz="1800"/>
          </a:p>
        </p:txBody>
      </p:sp>
      <p:pic>
        <p:nvPicPr>
          <p:cNvPr id="306" name="Google Shape;306;g2017cf63d6b_0_119"/>
          <p:cNvPicPr preferRelativeResize="0"/>
          <p:nvPr/>
        </p:nvPicPr>
        <p:blipFill rotWithShape="1">
          <a:blip r:embed="rId3">
            <a:alphaModFix/>
          </a:blip>
          <a:srcRect b="0" l="0" r="0" t="0"/>
          <a:stretch/>
        </p:blipFill>
        <p:spPr>
          <a:xfrm>
            <a:off x="988200" y="2609050"/>
            <a:ext cx="4748551" cy="3821300"/>
          </a:xfrm>
          <a:prstGeom prst="rect">
            <a:avLst/>
          </a:prstGeom>
          <a:noFill/>
          <a:ln>
            <a:noFill/>
          </a:ln>
        </p:spPr>
      </p:pic>
      <p:pic>
        <p:nvPicPr>
          <p:cNvPr id="307" name="Google Shape;307;g2017cf63d6b_0_119"/>
          <p:cNvPicPr preferRelativeResize="0"/>
          <p:nvPr/>
        </p:nvPicPr>
        <p:blipFill rotWithShape="1">
          <a:blip r:embed="rId4">
            <a:alphaModFix/>
          </a:blip>
          <a:srcRect b="0" l="0" r="0" t="0"/>
          <a:stretch/>
        </p:blipFill>
        <p:spPr>
          <a:xfrm>
            <a:off x="5890000" y="2609050"/>
            <a:ext cx="5730600" cy="382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017cf63d6b_0_13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7. So sánh Axios và Fetch - 3</a:t>
            </a:r>
            <a:endParaRPr/>
          </a:p>
        </p:txBody>
      </p:sp>
      <p:sp>
        <p:nvSpPr>
          <p:cNvPr id="314" name="Google Shape;314;g2017cf63d6b_0_130"/>
          <p:cNvSpPr txBox="1"/>
          <p:nvPr>
            <p:ph idx="1" type="body"/>
          </p:nvPr>
        </p:nvSpPr>
        <p:spPr>
          <a:xfrm>
            <a:off x="838200" y="1454750"/>
            <a:ext cx="10823400" cy="48099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t>Error handling: </a:t>
            </a:r>
            <a:r>
              <a:rPr lang="en-US" sz="1800"/>
              <a:t>Axios network errors một cách trực tiếp còn nếu bạn làm việc với Fetch thì bạn phải check </a:t>
            </a:r>
            <a:r>
              <a:rPr lang="en-US" sz="1800"/>
              <a:t>property</a:t>
            </a:r>
            <a:r>
              <a:rPr lang="en-US" sz="1800"/>
              <a:t> response.ok.</a:t>
            </a:r>
            <a:endParaRPr sz="1800"/>
          </a:p>
        </p:txBody>
      </p:sp>
      <p:pic>
        <p:nvPicPr>
          <p:cNvPr id="315" name="Google Shape;315;g2017cf63d6b_0_130"/>
          <p:cNvPicPr preferRelativeResize="0"/>
          <p:nvPr/>
        </p:nvPicPr>
        <p:blipFill rotWithShape="1">
          <a:blip r:embed="rId3">
            <a:alphaModFix/>
          </a:blip>
          <a:srcRect b="0" l="0" r="0" t="0"/>
          <a:stretch/>
        </p:blipFill>
        <p:spPr>
          <a:xfrm>
            <a:off x="838200" y="2658175"/>
            <a:ext cx="4897200" cy="3136675"/>
          </a:xfrm>
          <a:prstGeom prst="rect">
            <a:avLst/>
          </a:prstGeom>
          <a:noFill/>
          <a:ln>
            <a:noFill/>
          </a:ln>
        </p:spPr>
      </p:pic>
      <p:pic>
        <p:nvPicPr>
          <p:cNvPr id="316" name="Google Shape;316;g2017cf63d6b_0_130"/>
          <p:cNvPicPr preferRelativeResize="0"/>
          <p:nvPr/>
        </p:nvPicPr>
        <p:blipFill rotWithShape="1">
          <a:blip r:embed="rId4">
            <a:alphaModFix/>
          </a:blip>
          <a:srcRect b="0" l="0" r="0" t="0"/>
          <a:stretch/>
        </p:blipFill>
        <p:spPr>
          <a:xfrm>
            <a:off x="5948575" y="2658175"/>
            <a:ext cx="5713025" cy="3136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017cf63d6b_0_145"/>
          <p:cNvSpPr txBox="1"/>
          <p:nvPr>
            <p:ph type="title"/>
          </p:nvPr>
        </p:nvSpPr>
        <p:spPr>
          <a:xfrm>
            <a:off x="838200" y="509149"/>
            <a:ext cx="8463600" cy="81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7. So sánh Axios và Fetch - 4</a:t>
            </a:r>
            <a:endParaRPr/>
          </a:p>
        </p:txBody>
      </p:sp>
      <p:sp>
        <p:nvSpPr>
          <p:cNvPr id="323" name="Google Shape;323;g2017cf63d6b_0_145"/>
          <p:cNvSpPr txBox="1"/>
          <p:nvPr>
            <p:ph idx="1" type="body"/>
          </p:nvPr>
        </p:nvSpPr>
        <p:spPr>
          <a:xfrm>
            <a:off x="838200" y="1325150"/>
            <a:ext cx="10641600" cy="49395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t>Yêu cầu đồng thời (Simultaneous requests): </a:t>
            </a:r>
            <a:r>
              <a:rPr lang="en-US" sz="1800"/>
              <a:t>là một khái niệm quan trọng, luôn luôn sử dụng vì quyết định tới performance code. Ví dụ:</a:t>
            </a:r>
            <a:endParaRPr sz="1800"/>
          </a:p>
        </p:txBody>
      </p:sp>
      <p:pic>
        <p:nvPicPr>
          <p:cNvPr id="324" name="Google Shape;324;g2017cf63d6b_0_145"/>
          <p:cNvPicPr preferRelativeResize="0"/>
          <p:nvPr/>
        </p:nvPicPr>
        <p:blipFill rotWithShape="1">
          <a:blip r:embed="rId3">
            <a:alphaModFix/>
          </a:blip>
          <a:srcRect b="0" l="0" r="0" t="0"/>
          <a:stretch/>
        </p:blipFill>
        <p:spPr>
          <a:xfrm>
            <a:off x="2697763" y="2398025"/>
            <a:ext cx="6922475" cy="3866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017cf63d6b_0_157"/>
          <p:cNvSpPr txBox="1"/>
          <p:nvPr>
            <p:ph type="title"/>
          </p:nvPr>
        </p:nvSpPr>
        <p:spPr>
          <a:xfrm>
            <a:off x="838200" y="509149"/>
            <a:ext cx="8463600" cy="75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7. So sánh Axios và Fetch - 5</a:t>
            </a:r>
            <a:endParaRPr/>
          </a:p>
        </p:txBody>
      </p:sp>
      <p:sp>
        <p:nvSpPr>
          <p:cNvPr id="331" name="Google Shape;331;g2017cf63d6b_0_157"/>
          <p:cNvSpPr txBox="1"/>
          <p:nvPr>
            <p:ph idx="1" type="body"/>
          </p:nvPr>
        </p:nvSpPr>
        <p:spPr>
          <a:xfrm>
            <a:off x="838200" y="1267250"/>
            <a:ext cx="10749300" cy="49977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t>Yêu cầu đồng thời (Simultaneous requests): </a:t>
            </a:r>
            <a:r>
              <a:rPr lang="en-US" sz="1800"/>
              <a:t>là một khái niệm quan trọng, luôn luôn sử dụng vì quyết định tới performance code. Ví dụ:</a:t>
            </a:r>
            <a:endParaRPr sz="1800"/>
          </a:p>
        </p:txBody>
      </p:sp>
      <p:pic>
        <p:nvPicPr>
          <p:cNvPr id="332" name="Google Shape;332;g2017cf63d6b_0_157"/>
          <p:cNvPicPr preferRelativeResize="0"/>
          <p:nvPr/>
        </p:nvPicPr>
        <p:blipFill rotWithShape="1">
          <a:blip r:embed="rId3">
            <a:alphaModFix/>
          </a:blip>
          <a:srcRect b="0" l="0" r="0" t="0"/>
          <a:stretch/>
        </p:blipFill>
        <p:spPr>
          <a:xfrm>
            <a:off x="1269375" y="2466350"/>
            <a:ext cx="988695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Tổng quan về API</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Ưu điểm và nhược điểm của API</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HTTP</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Fetch API</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Axios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So sánh Axios và Fetch</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338" name="Google Shape;338;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339" name="Google Shape;339;g11bac9ab7f9_1_103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Char char="❏"/>
            </a:pPr>
            <a:r>
              <a:rPr lang="en-US" sz="2400">
                <a:solidFill>
                  <a:srgbClr val="333333"/>
                </a:solidFill>
              </a:rPr>
              <a:t>Nắm được khái niệm API</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Ưu điểm và nhược điểm của API</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Nắm được khái niệm HTTP</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Giao thức trong HTTP</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RESTful API</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Các HTTP method</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Fetch API</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Axios</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So sánh Axios và Fetch</a:t>
            </a:r>
            <a:endParaRPr sz="2400">
              <a:solidFill>
                <a:srgbClr val="33333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345" name="Google Shape;345;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017cf63d6b_0_0"/>
          <p:cNvSpPr txBox="1"/>
          <p:nvPr>
            <p:ph type="title"/>
          </p:nvPr>
        </p:nvSpPr>
        <p:spPr>
          <a:xfrm>
            <a:off x="838200" y="509149"/>
            <a:ext cx="8463600" cy="772500"/>
          </a:xfrm>
          <a:prstGeom prst="rect">
            <a:avLst/>
          </a:prstGeom>
          <a:noFill/>
          <a:ln>
            <a:noFill/>
          </a:ln>
        </p:spPr>
        <p:txBody>
          <a:bodyPr anchorCtr="0" anchor="ctr"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a:pPr>
            <a:r>
              <a:rPr lang="en-US"/>
              <a:t>Tổng quan v</a:t>
            </a:r>
            <a:r>
              <a:rPr lang="en-US"/>
              <a:t>ề API - 1</a:t>
            </a:r>
            <a:endParaRPr/>
          </a:p>
        </p:txBody>
      </p:sp>
      <p:sp>
        <p:nvSpPr>
          <p:cNvPr id="193" name="Google Shape;193;g2017cf63d6b_0_0"/>
          <p:cNvSpPr txBox="1"/>
          <p:nvPr>
            <p:ph idx="1" type="body"/>
          </p:nvPr>
        </p:nvSpPr>
        <p:spPr>
          <a:xfrm>
            <a:off x="838200" y="1281650"/>
            <a:ext cx="11001300" cy="48450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t>API </a:t>
            </a:r>
            <a:r>
              <a:rPr lang="en-US" sz="1800"/>
              <a:t>là viết tắt của (</a:t>
            </a:r>
            <a:r>
              <a:rPr b="1" lang="en-US" sz="1800"/>
              <a:t>Application Programming Interface</a:t>
            </a:r>
            <a:r>
              <a:rPr lang="en-US" sz="1800"/>
              <a:t>).</a:t>
            </a:r>
            <a:endParaRPr sz="1800"/>
          </a:p>
          <a:p>
            <a:pPr indent="-342900" lvl="0" marL="457200" rtl="0" algn="l">
              <a:lnSpc>
                <a:spcPct val="150000"/>
              </a:lnSpc>
              <a:spcBef>
                <a:spcPts val="0"/>
              </a:spcBef>
              <a:spcAft>
                <a:spcPts val="0"/>
              </a:spcAft>
              <a:buClr>
                <a:schemeClr val="dk1"/>
              </a:buClr>
              <a:buSzPts val="1800"/>
              <a:buFont typeface="Montserrat"/>
              <a:buChar char="●"/>
            </a:pPr>
            <a:r>
              <a:rPr b="1" lang="en-US" sz="1800"/>
              <a:t>API </a:t>
            </a:r>
            <a:r>
              <a:rPr lang="en-US" sz="1800"/>
              <a:t>thường được sử dụng để cho phép các ứng dụng khác kết nối và tương tác với các dịch vụ web, hệ thống cơ sở dữ liệu, máy chủ và các nền tảng khác. </a:t>
            </a:r>
            <a:endParaRPr sz="1800"/>
          </a:p>
        </p:txBody>
      </p:sp>
      <p:pic>
        <p:nvPicPr>
          <p:cNvPr id="194" name="Google Shape;194;g2017cf63d6b_0_0"/>
          <p:cNvPicPr preferRelativeResize="0"/>
          <p:nvPr/>
        </p:nvPicPr>
        <p:blipFill rotWithShape="1">
          <a:blip r:embed="rId3">
            <a:alphaModFix/>
          </a:blip>
          <a:srcRect b="0" l="0" r="0" t="0"/>
          <a:stretch/>
        </p:blipFill>
        <p:spPr>
          <a:xfrm>
            <a:off x="2239550" y="3740671"/>
            <a:ext cx="7712900" cy="2487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0c4f77044d_0_9"/>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406400" lvl="0" marL="457200" rtl="0" algn="l">
              <a:spcBef>
                <a:spcPts val="0"/>
              </a:spcBef>
              <a:spcAft>
                <a:spcPts val="0"/>
              </a:spcAft>
              <a:buSzPts val="2800"/>
              <a:buAutoNum type="arabicPeriod"/>
            </a:pPr>
            <a:r>
              <a:rPr lang="en-US"/>
              <a:t>Tổng quan về API - 2</a:t>
            </a:r>
            <a:endParaRPr/>
          </a:p>
        </p:txBody>
      </p:sp>
      <p:pic>
        <p:nvPicPr>
          <p:cNvPr id="201" name="Google Shape;201;g20c4f77044d_0_9"/>
          <p:cNvPicPr preferRelativeResize="0"/>
          <p:nvPr/>
        </p:nvPicPr>
        <p:blipFill rotWithShape="1">
          <a:blip r:embed="rId3">
            <a:alphaModFix/>
          </a:blip>
          <a:srcRect b="0" l="0" r="0" t="0"/>
          <a:stretch/>
        </p:blipFill>
        <p:spPr>
          <a:xfrm>
            <a:off x="838244" y="1513900"/>
            <a:ext cx="6655531" cy="4755450"/>
          </a:xfrm>
          <a:prstGeom prst="rect">
            <a:avLst/>
          </a:prstGeom>
          <a:noFill/>
          <a:ln>
            <a:noFill/>
          </a:ln>
        </p:spPr>
      </p:pic>
      <p:sp>
        <p:nvSpPr>
          <p:cNvPr id="202" name="Google Shape;202;g20c4f77044d_0_9"/>
          <p:cNvSpPr/>
          <p:nvPr/>
        </p:nvSpPr>
        <p:spPr>
          <a:xfrm>
            <a:off x="8165800" y="3558175"/>
            <a:ext cx="3421500" cy="66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Montserrat"/>
                <a:ea typeface="Montserrat"/>
                <a:cs typeface="Montserrat"/>
                <a:sym typeface="Montserrat"/>
              </a:rPr>
              <a:t>API làm việc với kiểu dữ liệu JSON</a:t>
            </a:r>
            <a:endParaRPr b="1" sz="1800">
              <a:latin typeface="Montserrat"/>
              <a:ea typeface="Montserrat"/>
              <a:cs typeface="Montserrat"/>
              <a:sym typeface="Montserrat"/>
            </a:endParaRPr>
          </a:p>
        </p:txBody>
      </p:sp>
      <p:cxnSp>
        <p:nvCxnSpPr>
          <p:cNvPr id="203" name="Google Shape;203;g20c4f77044d_0_9"/>
          <p:cNvCxnSpPr>
            <a:stCxn id="202" idx="1"/>
            <a:endCxn id="201" idx="3"/>
          </p:cNvCxnSpPr>
          <p:nvPr/>
        </p:nvCxnSpPr>
        <p:spPr>
          <a:xfrm rot="10800000">
            <a:off x="7493800" y="3891625"/>
            <a:ext cx="672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017cf63d6b_0_12"/>
          <p:cNvSpPr txBox="1"/>
          <p:nvPr>
            <p:ph type="title"/>
          </p:nvPr>
        </p:nvSpPr>
        <p:spPr>
          <a:xfrm>
            <a:off x="838200" y="509149"/>
            <a:ext cx="8463600" cy="80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Ưu điểm và nhược điểm của API</a:t>
            </a:r>
            <a:endParaRPr/>
          </a:p>
        </p:txBody>
      </p:sp>
      <p:sp>
        <p:nvSpPr>
          <p:cNvPr id="210" name="Google Shape;210;g2017cf63d6b_0_12"/>
          <p:cNvSpPr txBox="1"/>
          <p:nvPr>
            <p:ph idx="1" type="body"/>
          </p:nvPr>
        </p:nvSpPr>
        <p:spPr>
          <a:xfrm>
            <a:off x="838200" y="1310750"/>
            <a:ext cx="10641600" cy="43785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SemiBold"/>
              <a:buChar char="●"/>
            </a:pPr>
            <a:r>
              <a:rPr b="1" lang="en-US" sz="1800"/>
              <a:t>Ưu điểm của API:</a:t>
            </a:r>
            <a:endParaRPr b="1" sz="1800"/>
          </a:p>
          <a:p>
            <a:pPr indent="-342900" lvl="1" marL="914400" rtl="0" algn="l">
              <a:lnSpc>
                <a:spcPct val="150000"/>
              </a:lnSpc>
              <a:spcBef>
                <a:spcPts val="0"/>
              </a:spcBef>
              <a:spcAft>
                <a:spcPts val="0"/>
              </a:spcAft>
              <a:buClr>
                <a:schemeClr val="dk1"/>
              </a:buClr>
              <a:buSzPts val="1800"/>
              <a:buFont typeface="Montserrat"/>
              <a:buChar char="○"/>
            </a:pPr>
            <a:r>
              <a:rPr lang="en-US" sz="1800"/>
              <a:t>Kết nối mọi lúc nhờ vào Internet.</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API hai chiều nên thông tin rất đáng tin cậy.</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Cung cấp cấp trải nghiệm thân thiện.</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Cung cấp giải pháp phát triển.</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Mã nguồn mở.</a:t>
            </a:r>
            <a:endParaRPr sz="1800"/>
          </a:p>
          <a:p>
            <a:pPr indent="-342900" lvl="0" marL="457200" rtl="0" algn="l">
              <a:lnSpc>
                <a:spcPct val="150000"/>
              </a:lnSpc>
              <a:spcBef>
                <a:spcPts val="0"/>
              </a:spcBef>
              <a:spcAft>
                <a:spcPts val="0"/>
              </a:spcAft>
              <a:buClr>
                <a:schemeClr val="dk1"/>
              </a:buClr>
              <a:buSzPts val="1800"/>
              <a:buFont typeface="Montserrat SemiBold"/>
              <a:buChar char="●"/>
            </a:pPr>
            <a:r>
              <a:rPr b="1" lang="en-US" sz="1800"/>
              <a:t>Nhược điểm của API:</a:t>
            </a:r>
            <a:endParaRPr b="1" sz="1800"/>
          </a:p>
          <a:p>
            <a:pPr indent="-342900" lvl="1" marL="914400" rtl="0" algn="l">
              <a:lnSpc>
                <a:spcPct val="150000"/>
              </a:lnSpc>
              <a:spcBef>
                <a:spcPts val="0"/>
              </a:spcBef>
              <a:spcAft>
                <a:spcPts val="0"/>
              </a:spcAft>
              <a:buClr>
                <a:schemeClr val="dk1"/>
              </a:buClr>
              <a:buSzPts val="1800"/>
              <a:buFont typeface="Montserrat"/>
              <a:buChar char="○"/>
            </a:pPr>
            <a:r>
              <a:rPr lang="en-US" sz="1800"/>
              <a:t>Tốn nhiều chi phí phát triển, vận hành, chỉnh sửa.</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Đòi hỏi kiến thức chuyên sâu.</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Có thể gặp vấn đề bảo mật khi bị tấn công hệ thống.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017cf63d6b_0_67"/>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HTTP - 1</a:t>
            </a:r>
            <a:endParaRPr/>
          </a:p>
        </p:txBody>
      </p:sp>
      <p:sp>
        <p:nvSpPr>
          <p:cNvPr id="217" name="Google Shape;217;g2017cf63d6b_0_67"/>
          <p:cNvSpPr txBox="1"/>
          <p:nvPr>
            <p:ph idx="1" type="body"/>
          </p:nvPr>
        </p:nvSpPr>
        <p:spPr>
          <a:xfrm>
            <a:off x="838200" y="1454750"/>
            <a:ext cx="10532100" cy="48099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Font typeface="Montserrat Medium"/>
              <a:buChar char="●"/>
            </a:pPr>
            <a:r>
              <a:rPr b="1" lang="en-US" sz="1800"/>
              <a:t>HTTP (HyperText Transfer Protocol) </a:t>
            </a:r>
            <a:r>
              <a:rPr lang="en-US" sz="1800"/>
              <a:t>là giao thức truyền tải siêu văn bản</a:t>
            </a:r>
            <a:endParaRPr sz="1800"/>
          </a:p>
          <a:p>
            <a:pPr indent="-355600" lvl="0" marL="457200" rtl="0" algn="l">
              <a:lnSpc>
                <a:spcPct val="150000"/>
              </a:lnSpc>
              <a:spcBef>
                <a:spcPts val="0"/>
              </a:spcBef>
              <a:spcAft>
                <a:spcPts val="0"/>
              </a:spcAft>
              <a:buClr>
                <a:schemeClr val="dk1"/>
              </a:buClr>
              <a:buSzPts val="2000"/>
              <a:buFont typeface="Montserrat Medium"/>
              <a:buChar char="●"/>
            </a:pPr>
            <a:r>
              <a:rPr b="1" lang="en-US" sz="1800"/>
              <a:t>HTTP </a:t>
            </a:r>
            <a:r>
              <a:rPr lang="en-US" sz="1800"/>
              <a:t>cho phép lấy về các tài nguyên như văn bản HTML, text, video, ảnh ...</a:t>
            </a:r>
            <a:endParaRPr sz="1800"/>
          </a:p>
          <a:p>
            <a:pPr indent="-355600" lvl="0" marL="457200" rtl="0" algn="l">
              <a:lnSpc>
                <a:spcPct val="150000"/>
              </a:lnSpc>
              <a:spcBef>
                <a:spcPts val="0"/>
              </a:spcBef>
              <a:spcAft>
                <a:spcPts val="0"/>
              </a:spcAft>
              <a:buClr>
                <a:schemeClr val="dk1"/>
              </a:buClr>
              <a:buSzPts val="2000"/>
              <a:buFont typeface="Montserrat Medium"/>
              <a:buChar char="●"/>
            </a:pPr>
            <a:r>
              <a:rPr b="1" lang="en-US" sz="1800"/>
              <a:t>HTTP </a:t>
            </a:r>
            <a:r>
              <a:rPr lang="en-US" sz="1800"/>
              <a:t>là nền tảng dùng để trao đổi dữ liệu cho các ứng dụng Web với mô hình </a:t>
            </a:r>
            <a:r>
              <a:rPr b="1" lang="en-US" sz="1800"/>
              <a:t>Client/Server</a:t>
            </a:r>
            <a:r>
              <a:rPr lang="en-US" sz="1800"/>
              <a:t>. </a:t>
            </a:r>
            <a:endParaRPr sz="1800"/>
          </a:p>
        </p:txBody>
      </p:sp>
      <p:pic>
        <p:nvPicPr>
          <p:cNvPr id="218" name="Google Shape;218;g2017cf63d6b_0_67"/>
          <p:cNvPicPr preferRelativeResize="0"/>
          <p:nvPr/>
        </p:nvPicPr>
        <p:blipFill rotWithShape="1">
          <a:blip r:embed="rId3">
            <a:alphaModFix/>
          </a:blip>
          <a:srcRect b="0" l="0" r="0" t="0"/>
          <a:stretch/>
        </p:blipFill>
        <p:spPr>
          <a:xfrm>
            <a:off x="2598575" y="3732150"/>
            <a:ext cx="6994850" cy="195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017cf63d6b_0_83"/>
          <p:cNvSpPr txBox="1"/>
          <p:nvPr>
            <p:ph type="title"/>
          </p:nvPr>
        </p:nvSpPr>
        <p:spPr>
          <a:xfrm>
            <a:off x="838200" y="509150"/>
            <a:ext cx="8463600" cy="64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HTTP - 2</a:t>
            </a:r>
            <a:endParaRPr/>
          </a:p>
        </p:txBody>
      </p:sp>
      <p:sp>
        <p:nvSpPr>
          <p:cNvPr id="225" name="Google Shape;225;g2017cf63d6b_0_83"/>
          <p:cNvSpPr txBox="1"/>
          <p:nvPr>
            <p:ph idx="1" type="body"/>
          </p:nvPr>
        </p:nvSpPr>
        <p:spPr>
          <a:xfrm>
            <a:off x="626350" y="1151150"/>
            <a:ext cx="11236800" cy="5321100"/>
          </a:xfrm>
          <a:prstGeom prst="rect">
            <a:avLst/>
          </a:prstGeom>
          <a:noFill/>
          <a:ln>
            <a:noFill/>
          </a:ln>
        </p:spPr>
        <p:txBody>
          <a:bodyPr anchorCtr="0" anchor="t" bIns="45700" lIns="91425" spcFirstLastPara="1" rIns="91425" wrap="square" tIns="45700">
            <a:noAutofit/>
          </a:bodyPr>
          <a:lstStyle/>
          <a:p>
            <a:pPr indent="-336550" lvl="0" marL="457200" rtl="0" algn="l">
              <a:lnSpc>
                <a:spcPct val="150000"/>
              </a:lnSpc>
              <a:spcBef>
                <a:spcPts val="1000"/>
              </a:spcBef>
              <a:spcAft>
                <a:spcPts val="0"/>
              </a:spcAft>
              <a:buClr>
                <a:schemeClr val="dk1"/>
              </a:buClr>
              <a:buSzPts val="1700"/>
              <a:buFont typeface="Montserrat"/>
              <a:buChar char="●"/>
            </a:pPr>
            <a:r>
              <a:rPr lang="en-US" sz="1700"/>
              <a:t>Giao thức trong HTTP đều liên qua đến Request và Response (Client gửi request, server gửi lại response)</a:t>
            </a:r>
            <a:endParaRPr sz="1700"/>
          </a:p>
          <a:p>
            <a:pPr indent="-336550" lvl="0" marL="457200" rtl="0" algn="l">
              <a:lnSpc>
                <a:spcPct val="150000"/>
              </a:lnSpc>
              <a:spcBef>
                <a:spcPts val="0"/>
              </a:spcBef>
              <a:spcAft>
                <a:spcPts val="0"/>
              </a:spcAft>
              <a:buClr>
                <a:schemeClr val="dk1"/>
              </a:buClr>
              <a:buSzPts val="1700"/>
              <a:buFont typeface="Montserrat"/>
              <a:buChar char="●"/>
            </a:pPr>
            <a:r>
              <a:rPr lang="en-US" sz="1700"/>
              <a:t>Request:</a:t>
            </a:r>
            <a:endParaRPr sz="1700"/>
          </a:p>
          <a:p>
            <a:pPr indent="-336549" lvl="1" marL="914400" rtl="0" algn="l">
              <a:lnSpc>
                <a:spcPct val="150000"/>
              </a:lnSpc>
              <a:spcBef>
                <a:spcPts val="0"/>
              </a:spcBef>
              <a:spcAft>
                <a:spcPts val="0"/>
              </a:spcAft>
              <a:buClr>
                <a:schemeClr val="dk1"/>
              </a:buClr>
              <a:buSzPts val="1700"/>
              <a:buChar char="○"/>
            </a:pPr>
            <a:r>
              <a:rPr lang="en-US" sz="1700"/>
              <a:t>URL là 1 cái địa chỉ duy nhất cho 1 thứ, có thể là web page, image, hoặc video.</a:t>
            </a:r>
            <a:endParaRPr sz="1700"/>
          </a:p>
          <a:p>
            <a:pPr indent="-336549" lvl="1" marL="914400" rtl="0" algn="l">
              <a:lnSpc>
                <a:spcPct val="150000"/>
              </a:lnSpc>
              <a:spcBef>
                <a:spcPts val="0"/>
              </a:spcBef>
              <a:spcAft>
                <a:spcPts val="0"/>
              </a:spcAft>
              <a:buClr>
                <a:schemeClr val="dk1"/>
              </a:buClr>
              <a:buSzPts val="1700"/>
              <a:buChar char="○"/>
            </a:pPr>
            <a:r>
              <a:rPr lang="en-US" sz="1700"/>
              <a:t>Method: là cái hành động client muốn tác động lên resources, Có 4 loại Method hay được dùng: GET, POST, PUT, DELETE</a:t>
            </a:r>
            <a:endParaRPr sz="1700"/>
          </a:p>
          <a:p>
            <a:pPr indent="-336549" lvl="1" marL="914400" rtl="0" algn="l">
              <a:lnSpc>
                <a:spcPct val="150000"/>
              </a:lnSpc>
              <a:spcBef>
                <a:spcPts val="0"/>
              </a:spcBef>
              <a:spcAft>
                <a:spcPts val="0"/>
              </a:spcAft>
              <a:buClr>
                <a:schemeClr val="dk1"/>
              </a:buClr>
              <a:buSzPts val="1700"/>
              <a:buChar char="○"/>
            </a:pPr>
            <a:r>
              <a:rPr lang="en-US" sz="1700"/>
              <a:t>Headers: nơi chứa các thông tin cần thiết của 1 request</a:t>
            </a:r>
            <a:endParaRPr sz="1700"/>
          </a:p>
          <a:p>
            <a:pPr indent="-336549" lvl="1" marL="914400" rtl="0" algn="l">
              <a:lnSpc>
                <a:spcPct val="150000"/>
              </a:lnSpc>
              <a:spcBef>
                <a:spcPts val="0"/>
              </a:spcBef>
              <a:spcAft>
                <a:spcPts val="0"/>
              </a:spcAft>
              <a:buClr>
                <a:schemeClr val="dk1"/>
              </a:buClr>
              <a:buSzPts val="1700"/>
              <a:buChar char="○"/>
            </a:pPr>
            <a:r>
              <a:rPr lang="en-US" sz="1700"/>
              <a:t>Body: nơi chứa thông tin mà client sẽ điền.</a:t>
            </a:r>
            <a:endParaRPr sz="1700"/>
          </a:p>
          <a:p>
            <a:pPr indent="-336550" lvl="0" marL="457200" rtl="0" algn="l">
              <a:lnSpc>
                <a:spcPct val="150000"/>
              </a:lnSpc>
              <a:spcBef>
                <a:spcPts val="1000"/>
              </a:spcBef>
              <a:spcAft>
                <a:spcPts val="0"/>
              </a:spcAft>
              <a:buClr>
                <a:schemeClr val="dk1"/>
              </a:buClr>
              <a:buSzPts val="1700"/>
              <a:buFont typeface="Montserrat"/>
              <a:buChar char="●"/>
            </a:pPr>
            <a:r>
              <a:rPr lang="en-US" sz="1700"/>
              <a:t>Response: Sau khi nhận được request từ phía client, server sẽ xử lý cái request đó và gửi ngược lại cho client 1 cái response. trong Response gồm 3 phần chính:</a:t>
            </a:r>
            <a:endParaRPr sz="1700"/>
          </a:p>
          <a:p>
            <a:pPr indent="-336549" lvl="1" marL="914400" rtl="0" algn="l">
              <a:lnSpc>
                <a:spcPct val="150000"/>
              </a:lnSpc>
              <a:spcBef>
                <a:spcPts val="0"/>
              </a:spcBef>
              <a:spcAft>
                <a:spcPts val="0"/>
              </a:spcAft>
              <a:buClr>
                <a:schemeClr val="dk1"/>
              </a:buClr>
              <a:buSzPts val="1700"/>
              <a:buFont typeface="Montserrat"/>
              <a:buChar char="○"/>
            </a:pPr>
            <a:r>
              <a:rPr lang="en-US" sz="1700"/>
              <a:t>Status code</a:t>
            </a:r>
            <a:endParaRPr sz="1700"/>
          </a:p>
          <a:p>
            <a:pPr indent="-336549" lvl="1" marL="914400" rtl="0" algn="l">
              <a:lnSpc>
                <a:spcPct val="150000"/>
              </a:lnSpc>
              <a:spcBef>
                <a:spcPts val="0"/>
              </a:spcBef>
              <a:spcAft>
                <a:spcPts val="0"/>
              </a:spcAft>
              <a:buClr>
                <a:schemeClr val="dk1"/>
              </a:buClr>
              <a:buSzPts val="1700"/>
              <a:buFont typeface="Montserrat"/>
              <a:buChar char="○"/>
            </a:pPr>
            <a:r>
              <a:rPr lang="en-US" sz="1700"/>
              <a:t>Headers</a:t>
            </a:r>
            <a:endParaRPr sz="1700"/>
          </a:p>
          <a:p>
            <a:pPr indent="-336549" lvl="1" marL="914400" rtl="0" algn="l">
              <a:lnSpc>
                <a:spcPct val="150000"/>
              </a:lnSpc>
              <a:spcBef>
                <a:spcPts val="0"/>
              </a:spcBef>
              <a:spcAft>
                <a:spcPts val="0"/>
              </a:spcAft>
              <a:buClr>
                <a:schemeClr val="dk1"/>
              </a:buClr>
              <a:buSzPts val="1700"/>
              <a:buFont typeface="Montserrat"/>
              <a:buChar char="○"/>
            </a:pPr>
            <a:r>
              <a:rPr lang="en-US" sz="1700"/>
              <a:t>Body</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0c4f77044d_0_17"/>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JSON Mock API - 1</a:t>
            </a:r>
            <a:endParaRPr/>
          </a:p>
        </p:txBody>
      </p:sp>
      <p:sp>
        <p:nvSpPr>
          <p:cNvPr id="232" name="Google Shape;232;g20c4f77044d_0_17"/>
          <p:cNvSpPr txBox="1"/>
          <p:nvPr>
            <p:ph idx="1" type="body"/>
          </p:nvPr>
        </p:nvSpPr>
        <p:spPr>
          <a:xfrm>
            <a:off x="838200" y="1454750"/>
            <a:ext cx="10641600" cy="52668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Công cụ này cho phép bạn biến một thư mục chứa các tệp json tĩnh thành một máy chủ API giả.</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Không cần cài đặt (sử dụng npx , đi kèm với npm@5.2.0 trở lên)</a:t>
            </a:r>
            <a:endParaRPr sz="1800"/>
          </a:p>
          <a:p>
            <a:pPr indent="0" lvl="0" marL="0" rtl="0" algn="l">
              <a:lnSpc>
                <a:spcPct val="90000"/>
              </a:lnSpc>
              <a:spcBef>
                <a:spcPts val="1000"/>
              </a:spcBef>
              <a:spcAft>
                <a:spcPts val="0"/>
              </a:spcAft>
              <a:buSzPts val="2560"/>
              <a:buNone/>
            </a:pPr>
            <a:r>
              <a:t/>
            </a:r>
            <a:endParaRPr/>
          </a:p>
          <a:p>
            <a:pPr indent="0" lvl="0" marL="0" rtl="0" algn="l">
              <a:lnSpc>
                <a:spcPct val="90000"/>
              </a:lnSpc>
              <a:spcBef>
                <a:spcPts val="1000"/>
              </a:spcBef>
              <a:spcAft>
                <a:spcPts val="0"/>
              </a:spcAft>
              <a:buSzPts val="2560"/>
              <a:buNone/>
            </a:pPr>
            <a:r>
              <a:t/>
            </a:r>
            <a:endParaRPr/>
          </a:p>
        </p:txBody>
      </p:sp>
      <p:pic>
        <p:nvPicPr>
          <p:cNvPr id="233" name="Google Shape;233;g20c4f77044d_0_17"/>
          <p:cNvPicPr preferRelativeResize="0"/>
          <p:nvPr/>
        </p:nvPicPr>
        <p:blipFill rotWithShape="1">
          <a:blip r:embed="rId3">
            <a:alphaModFix/>
          </a:blip>
          <a:srcRect b="0" l="0" r="0" t="0"/>
          <a:stretch/>
        </p:blipFill>
        <p:spPr>
          <a:xfrm>
            <a:off x="1605888" y="2879624"/>
            <a:ext cx="9106225" cy="330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0c4f77044d_0_24"/>
          <p:cNvSpPr txBox="1"/>
          <p:nvPr>
            <p:ph type="title"/>
          </p:nvPr>
        </p:nvSpPr>
        <p:spPr>
          <a:xfrm>
            <a:off x="838200" y="509150"/>
            <a:ext cx="8463600" cy="62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JSON Mock API - 2</a:t>
            </a:r>
            <a:endParaRPr/>
          </a:p>
        </p:txBody>
      </p:sp>
      <p:sp>
        <p:nvSpPr>
          <p:cNvPr id="240" name="Google Shape;240;g20c4f77044d_0_24"/>
          <p:cNvSpPr txBox="1"/>
          <p:nvPr>
            <p:ph idx="1" type="body"/>
          </p:nvPr>
        </p:nvSpPr>
        <p:spPr>
          <a:xfrm>
            <a:off x="838200" y="1136750"/>
            <a:ext cx="10981500" cy="55848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lang="en-US" sz="1800"/>
              <a:t>Để có thể sử dụng mock-api trong dự án:</a:t>
            </a:r>
            <a:endParaRPr sz="1800"/>
          </a:p>
          <a:p>
            <a:pPr indent="0" lvl="0" marL="0" rtl="0" algn="l">
              <a:lnSpc>
                <a:spcPct val="150000"/>
              </a:lnSpc>
              <a:spcBef>
                <a:spcPts val="1000"/>
              </a:spcBef>
              <a:spcAft>
                <a:spcPts val="0"/>
              </a:spcAft>
              <a:buSzPts val="2560"/>
              <a:buNone/>
            </a:pPr>
            <a:r>
              <a:rPr b="1" lang="en-US" sz="1800"/>
              <a:t>Bước 1</a:t>
            </a:r>
            <a:r>
              <a:rPr lang="en-US" sz="1800"/>
              <a:t>: Tạo thêm thư mục</a:t>
            </a:r>
            <a:r>
              <a:rPr lang="en-US" sz="1800"/>
              <a:t> json-server</a:t>
            </a:r>
            <a:r>
              <a:rPr lang="en-US" sz="1800"/>
              <a:t> cùng cấp với file frontend</a:t>
            </a:r>
            <a:endParaRPr sz="1800"/>
          </a:p>
          <a:p>
            <a:pPr indent="0" lvl="0" marL="0" rtl="0" algn="l">
              <a:lnSpc>
                <a:spcPct val="90000"/>
              </a:lnSpc>
              <a:spcBef>
                <a:spcPts val="1000"/>
              </a:spcBef>
              <a:spcAft>
                <a:spcPts val="0"/>
              </a:spcAft>
              <a:buSzPts val="2560"/>
              <a:buNone/>
            </a:pPr>
            <a:r>
              <a:t/>
            </a:r>
            <a:endParaRPr/>
          </a:p>
          <a:p>
            <a:pPr indent="0" lvl="0" marL="0" rtl="0" algn="l">
              <a:lnSpc>
                <a:spcPct val="90000"/>
              </a:lnSpc>
              <a:spcBef>
                <a:spcPts val="1000"/>
              </a:spcBef>
              <a:spcAft>
                <a:spcPts val="0"/>
              </a:spcAft>
              <a:buSzPts val="2560"/>
              <a:buNone/>
            </a:pPr>
            <a:r>
              <a:t/>
            </a:r>
            <a:endParaRPr/>
          </a:p>
          <a:p>
            <a:pPr indent="0" lvl="0" marL="0" rtl="0" algn="l">
              <a:lnSpc>
                <a:spcPct val="90000"/>
              </a:lnSpc>
              <a:spcBef>
                <a:spcPts val="1000"/>
              </a:spcBef>
              <a:spcAft>
                <a:spcPts val="0"/>
              </a:spcAft>
              <a:buSzPts val="2560"/>
              <a:buNone/>
            </a:pPr>
            <a:r>
              <a:t/>
            </a:r>
            <a:endParaRPr b="1" sz="1800"/>
          </a:p>
          <a:p>
            <a:pPr indent="0" lvl="0" marL="0" rtl="0" algn="l">
              <a:lnSpc>
                <a:spcPct val="90000"/>
              </a:lnSpc>
              <a:spcBef>
                <a:spcPts val="1000"/>
              </a:spcBef>
              <a:spcAft>
                <a:spcPts val="0"/>
              </a:spcAft>
              <a:buSzPts val="2560"/>
              <a:buNone/>
            </a:pPr>
            <a:r>
              <a:rPr b="1" lang="en-US" sz="1800"/>
              <a:t>Bước 2</a:t>
            </a:r>
            <a:r>
              <a:rPr lang="en-US" sz="1800"/>
              <a:t>: </a:t>
            </a:r>
            <a:r>
              <a:rPr lang="en-US" sz="1800"/>
              <a:t>Mở terminal trong file json-server: Sử dụng câu lệnh npm init để tạo file package.json</a:t>
            </a:r>
            <a:endParaRPr sz="1800"/>
          </a:p>
        </p:txBody>
      </p:sp>
      <p:pic>
        <p:nvPicPr>
          <p:cNvPr id="241" name="Google Shape;241;g20c4f77044d_0_24"/>
          <p:cNvPicPr preferRelativeResize="0"/>
          <p:nvPr/>
        </p:nvPicPr>
        <p:blipFill rotWithShape="1">
          <a:blip r:embed="rId3">
            <a:alphaModFix/>
          </a:blip>
          <a:srcRect b="0" l="0" r="0" t="0"/>
          <a:stretch/>
        </p:blipFill>
        <p:spPr>
          <a:xfrm>
            <a:off x="4025113" y="2187748"/>
            <a:ext cx="4839575" cy="935300"/>
          </a:xfrm>
          <a:prstGeom prst="rect">
            <a:avLst/>
          </a:prstGeom>
          <a:noFill/>
          <a:ln>
            <a:noFill/>
          </a:ln>
        </p:spPr>
      </p:pic>
      <p:pic>
        <p:nvPicPr>
          <p:cNvPr id="242" name="Google Shape;242;g20c4f77044d_0_24"/>
          <p:cNvPicPr preferRelativeResize="0"/>
          <p:nvPr/>
        </p:nvPicPr>
        <p:blipFill rotWithShape="1">
          <a:blip r:embed="rId4">
            <a:alphaModFix/>
          </a:blip>
          <a:srcRect b="0" l="0" r="0" t="0"/>
          <a:stretch/>
        </p:blipFill>
        <p:spPr>
          <a:xfrm>
            <a:off x="3000563" y="3790025"/>
            <a:ext cx="6888699" cy="253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