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Montserrat"/>
      <p:regular r:id="rId23"/>
      <p:bold r:id="rId24"/>
      <p:italic r:id="rId25"/>
      <p:boldItalic r:id="rId26"/>
    </p:embeddedFont>
    <p:embeddedFont>
      <p:font typeface="Montserrat Black"/>
      <p:bold r:id="rId27"/>
      <p:boldItalic r:id="rId28"/>
    </p:embeddedFont>
    <p:embeddedFont>
      <p:font typeface="Montserrat Medium"/>
      <p:regular r:id="rId29"/>
      <p:bold r:id="rId30"/>
      <p:italic r:id="rId31"/>
      <p:boldItalic r:id="rId32"/>
    </p:embeddedFont>
    <p:embeddedFont>
      <p:font typeface="Montserrat ExtraBold"/>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VHFJ4KrYim0ZahuedLCp/2Wuh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Black-boldItalic.fntdata"/><Relationship Id="rId27" Type="http://schemas.openxmlformats.org/officeDocument/2006/relationships/font" Target="fonts/MontserratBlac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7.xml"/><Relationship Id="rId33" Type="http://schemas.openxmlformats.org/officeDocument/2006/relationships/font" Target="fonts/MontserratExtraBold-bold.fntdata"/><Relationship Id="rId10" Type="http://schemas.openxmlformats.org/officeDocument/2006/relationships/slide" Target="slides/slide6.xml"/><Relationship Id="rId32" Type="http://schemas.openxmlformats.org/officeDocument/2006/relationships/font" Target="fonts/MontserratMedium-boldItalic.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MontserratExtraBol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21030944c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821030944c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821030944c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21030944c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821030944c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821030944c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21030944c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1821030944c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821030944c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22096915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0220969156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0220969156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220969156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20220969156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20220969156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220969156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0220969156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0220969156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e1a3505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1ee1a35054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1ee1a35054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21030944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821030944c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821030944c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21030944c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821030944c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821030944c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21030944c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821030944c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1821030944c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21030944c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1821030944c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1821030944c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21030944c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821030944c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821030944c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220969156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0220969156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0220969156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21030944c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821030944c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821030944c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2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2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2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2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2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5"/>
            <a:ext cx="7200000" cy="621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3000"/>
              <a:t>Đồng bộ và Bất đồng bộ</a:t>
            </a:r>
            <a:endParaRPr sz="30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3000"/>
              <a:t>SESSION 12:</a:t>
            </a:r>
            <a:endParaRPr sz="30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821030944c_0_9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Promise - 1</a:t>
            </a:r>
            <a:endParaRPr/>
          </a:p>
        </p:txBody>
      </p:sp>
      <p:sp>
        <p:nvSpPr>
          <p:cNvPr id="257" name="Google Shape;257;g1821030944c_0_90"/>
          <p:cNvSpPr txBox="1"/>
          <p:nvPr>
            <p:ph idx="1" type="body"/>
          </p:nvPr>
        </p:nvSpPr>
        <p:spPr>
          <a:xfrm>
            <a:off x="838200" y="1680599"/>
            <a:ext cx="10641600" cy="5040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Để giải quyết vấn đề Callback Hell, phiên bản </a:t>
            </a:r>
            <a:r>
              <a:rPr b="1" lang="en-US" sz="1800"/>
              <a:t>ES6 </a:t>
            </a:r>
            <a:r>
              <a:rPr lang="en-US" sz="1800"/>
              <a:t>đã đem đến giải pháp </a:t>
            </a:r>
            <a:r>
              <a:rPr b="1" lang="en-US" sz="1800"/>
              <a:t>Promise</a:t>
            </a:r>
            <a:r>
              <a:rPr lang="en-US" sz="1800"/>
              <a:t>. </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t>Promise </a:t>
            </a:r>
            <a:r>
              <a:rPr lang="en-US" sz="1800"/>
              <a:t>chính là "lời hứa" đại diện cho giá trị chưa tồn tại và giá trị đó sẽ được trả về vào một thời gian trong tương lai.</a:t>
            </a:r>
            <a:endParaRPr sz="1800"/>
          </a:p>
          <a:p>
            <a:pPr indent="0" lvl="0" marL="0" rtl="0" algn="l">
              <a:lnSpc>
                <a:spcPct val="150000"/>
              </a:lnSpc>
              <a:spcBef>
                <a:spcPts val="0"/>
              </a:spcBef>
              <a:spcAft>
                <a:spcPts val="0"/>
              </a:spcAft>
              <a:buSzPts val="2560"/>
              <a:buNone/>
            </a:pPr>
            <a:r>
              <a:t/>
            </a:r>
            <a:endParaRPr/>
          </a:p>
        </p:txBody>
      </p:sp>
      <p:pic>
        <p:nvPicPr>
          <p:cNvPr id="258" name="Google Shape;258;g1821030944c_0_90"/>
          <p:cNvPicPr preferRelativeResize="0"/>
          <p:nvPr/>
        </p:nvPicPr>
        <p:blipFill rotWithShape="1">
          <a:blip r:embed="rId3">
            <a:alphaModFix/>
          </a:blip>
          <a:srcRect b="0" l="0" r="0" t="0"/>
          <a:stretch/>
        </p:blipFill>
        <p:spPr>
          <a:xfrm>
            <a:off x="3211813" y="3291650"/>
            <a:ext cx="5768375" cy="2771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821030944c_0_102"/>
          <p:cNvSpPr txBox="1"/>
          <p:nvPr>
            <p:ph type="title"/>
          </p:nvPr>
        </p:nvSpPr>
        <p:spPr>
          <a:xfrm>
            <a:off x="838200" y="509150"/>
            <a:ext cx="8463600" cy="71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Promise - 2</a:t>
            </a:r>
            <a:endParaRPr/>
          </a:p>
        </p:txBody>
      </p:sp>
      <p:sp>
        <p:nvSpPr>
          <p:cNvPr id="265" name="Google Shape;265;g1821030944c_0_102"/>
          <p:cNvSpPr txBox="1"/>
          <p:nvPr>
            <p:ph idx="1" type="body"/>
          </p:nvPr>
        </p:nvSpPr>
        <p:spPr>
          <a:xfrm>
            <a:off x="838200" y="1223750"/>
            <a:ext cx="10641600" cy="5013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Cú pháp của </a:t>
            </a:r>
            <a:r>
              <a:rPr b="1" lang="en-US" sz="1800"/>
              <a:t>Promise</a:t>
            </a:r>
            <a:r>
              <a:rPr lang="en-US" sz="1800"/>
              <a:t>:</a:t>
            </a:r>
            <a:endParaRPr sz="1800"/>
          </a:p>
          <a:p>
            <a:pPr indent="0" lvl="0" marL="0" rtl="0" algn="l">
              <a:lnSpc>
                <a:spcPct val="150000"/>
              </a:lnSpc>
              <a:spcBef>
                <a:spcPts val="0"/>
              </a:spcBef>
              <a:spcAft>
                <a:spcPts val="0"/>
              </a:spcAft>
              <a:buSzPts val="2560"/>
              <a:buNone/>
            </a:pPr>
            <a:r>
              <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t>Promise </a:t>
            </a:r>
            <a:r>
              <a:rPr lang="en-US" sz="1800"/>
              <a:t>sẽ nhận vào một hàm callback gồm 2 tham số như sau:</a:t>
            </a:r>
            <a:endParaRPr sz="1800"/>
          </a:p>
          <a:p>
            <a:pPr indent="-342900" lvl="1" marL="914400" rtl="0" algn="l">
              <a:lnSpc>
                <a:spcPct val="150000"/>
              </a:lnSpc>
              <a:spcBef>
                <a:spcPts val="0"/>
              </a:spcBef>
              <a:spcAft>
                <a:spcPts val="0"/>
              </a:spcAft>
              <a:buClr>
                <a:schemeClr val="dk1"/>
              </a:buClr>
              <a:buSzPts val="1800"/>
              <a:buFont typeface="Montserrat"/>
              <a:buChar char="○"/>
            </a:pPr>
            <a:r>
              <a:rPr b="1" lang="en-US" sz="1800"/>
              <a:t>resolve: </a:t>
            </a:r>
            <a:r>
              <a:rPr lang="en-US" sz="1800"/>
              <a:t>một function sẽ được gọi nếu đoạn code bất đồng bộ trong </a:t>
            </a:r>
            <a:r>
              <a:rPr b="1" lang="en-US" sz="1800"/>
              <a:t>Promise </a:t>
            </a:r>
            <a:r>
              <a:rPr lang="en-US" sz="1800"/>
              <a:t>chạy thành công.</a:t>
            </a:r>
            <a:endParaRPr sz="1800"/>
          </a:p>
          <a:p>
            <a:pPr indent="-342900" lvl="1" marL="914400" rtl="0" algn="l">
              <a:lnSpc>
                <a:spcPct val="150000"/>
              </a:lnSpc>
              <a:spcBef>
                <a:spcPts val="0"/>
              </a:spcBef>
              <a:spcAft>
                <a:spcPts val="0"/>
              </a:spcAft>
              <a:buClr>
                <a:schemeClr val="dk1"/>
              </a:buClr>
              <a:buSzPts val="1800"/>
              <a:buFont typeface="Montserrat"/>
              <a:buChar char="○"/>
            </a:pPr>
            <a:r>
              <a:rPr b="1" lang="en-US" sz="1800"/>
              <a:t>reject:</a:t>
            </a:r>
            <a:r>
              <a:rPr lang="en-US" sz="1800"/>
              <a:t> một function sẽ được gọi nếu đoạn code bất đồng bộ trong </a:t>
            </a:r>
            <a:r>
              <a:rPr b="1" lang="en-US" sz="1800"/>
              <a:t>Promise </a:t>
            </a:r>
            <a:r>
              <a:rPr lang="en-US" sz="1800"/>
              <a:t>có lỗi xảy ra.</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t>Promise </a:t>
            </a:r>
            <a:r>
              <a:rPr lang="en-US" sz="1800"/>
              <a:t>cũng cung cấp cho chúng ta 2 phương thức để xử lý sau khi được thực hiện:</a:t>
            </a:r>
            <a:endParaRPr sz="1800"/>
          </a:p>
          <a:p>
            <a:pPr indent="-342900" lvl="1" marL="914400" rtl="0" algn="l">
              <a:lnSpc>
                <a:spcPct val="150000"/>
              </a:lnSpc>
              <a:spcBef>
                <a:spcPts val="0"/>
              </a:spcBef>
              <a:spcAft>
                <a:spcPts val="0"/>
              </a:spcAft>
              <a:buClr>
                <a:schemeClr val="dk1"/>
              </a:buClr>
              <a:buSzPts val="1800"/>
              <a:buFont typeface="Montserrat"/>
              <a:buChar char="○"/>
            </a:pPr>
            <a:r>
              <a:rPr b="1" lang="en-US" sz="1800"/>
              <a:t>then(): </a:t>
            </a:r>
            <a:r>
              <a:rPr lang="en-US" sz="1800"/>
              <a:t>Dùng để xử lý sau khi </a:t>
            </a:r>
            <a:r>
              <a:rPr b="1" lang="en-US" sz="1800"/>
              <a:t>Promise </a:t>
            </a:r>
            <a:r>
              <a:rPr lang="en-US" sz="1800"/>
              <a:t>được thực hiện thành công (khi </a:t>
            </a:r>
            <a:r>
              <a:rPr b="1" lang="en-US" sz="1800"/>
              <a:t>resolve </a:t>
            </a:r>
            <a:r>
              <a:rPr lang="en-US" sz="1800"/>
              <a:t>được gọi).</a:t>
            </a:r>
            <a:endParaRPr sz="1800"/>
          </a:p>
          <a:p>
            <a:pPr indent="-342900" lvl="1" marL="914400" rtl="0" algn="l">
              <a:lnSpc>
                <a:spcPct val="150000"/>
              </a:lnSpc>
              <a:spcBef>
                <a:spcPts val="0"/>
              </a:spcBef>
              <a:spcAft>
                <a:spcPts val="0"/>
              </a:spcAft>
              <a:buClr>
                <a:schemeClr val="dk1"/>
              </a:buClr>
              <a:buSzPts val="1800"/>
              <a:buFont typeface="Montserrat"/>
              <a:buChar char="○"/>
            </a:pPr>
            <a:r>
              <a:rPr b="1" lang="en-US" sz="1800"/>
              <a:t>catch():</a:t>
            </a:r>
            <a:r>
              <a:rPr lang="en-US" sz="1800"/>
              <a:t> Dùng để xử lý sau khi </a:t>
            </a:r>
            <a:r>
              <a:rPr b="1" lang="en-US" sz="1800"/>
              <a:t>Promise </a:t>
            </a:r>
            <a:r>
              <a:rPr lang="en-US" sz="1800"/>
              <a:t>có bất kỳ lỗi nào đó (khi </a:t>
            </a:r>
            <a:r>
              <a:rPr b="1" lang="en-US" sz="1800"/>
              <a:t>reject </a:t>
            </a:r>
            <a:r>
              <a:rPr lang="en-US" sz="1800"/>
              <a:t>được gọi).</a:t>
            </a:r>
            <a:endParaRPr sz="1800"/>
          </a:p>
        </p:txBody>
      </p:sp>
      <p:pic>
        <p:nvPicPr>
          <p:cNvPr id="266" name="Google Shape;266;g1821030944c_0_102"/>
          <p:cNvPicPr preferRelativeResize="0"/>
          <p:nvPr/>
        </p:nvPicPr>
        <p:blipFill rotWithShape="1">
          <a:blip r:embed="rId3">
            <a:alphaModFix/>
          </a:blip>
          <a:srcRect b="0" l="0" r="0" t="0"/>
          <a:stretch/>
        </p:blipFill>
        <p:spPr>
          <a:xfrm>
            <a:off x="4610225" y="1223750"/>
            <a:ext cx="5495925" cy="10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821030944c_0_111"/>
          <p:cNvSpPr txBox="1"/>
          <p:nvPr>
            <p:ph type="title"/>
          </p:nvPr>
        </p:nvSpPr>
        <p:spPr>
          <a:xfrm>
            <a:off x="838200" y="509175"/>
            <a:ext cx="8463600" cy="75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Promise - 3</a:t>
            </a:r>
            <a:endParaRPr/>
          </a:p>
        </p:txBody>
      </p:sp>
      <p:sp>
        <p:nvSpPr>
          <p:cNvPr id="273" name="Google Shape;273;g1821030944c_0_111"/>
          <p:cNvSpPr txBox="1"/>
          <p:nvPr>
            <p:ph idx="1" type="body"/>
          </p:nvPr>
        </p:nvSpPr>
        <p:spPr>
          <a:xfrm>
            <a:off x="838200" y="1267575"/>
            <a:ext cx="10641600" cy="49695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Clr>
                <a:schemeClr val="dk1"/>
              </a:buClr>
              <a:buSzPts val="2000"/>
              <a:buFont typeface="Montserrat"/>
              <a:buChar char="●"/>
            </a:pPr>
            <a:r>
              <a:rPr lang="en-US" sz="1800"/>
              <a:t>Ví dụ</a:t>
            </a:r>
            <a:endParaRPr sz="1800"/>
          </a:p>
        </p:txBody>
      </p:sp>
      <p:pic>
        <p:nvPicPr>
          <p:cNvPr id="274" name="Google Shape;274;g1821030944c_0_111"/>
          <p:cNvPicPr preferRelativeResize="0"/>
          <p:nvPr/>
        </p:nvPicPr>
        <p:blipFill rotWithShape="1">
          <a:blip r:embed="rId3">
            <a:alphaModFix/>
          </a:blip>
          <a:srcRect b="0" l="0" r="0" t="0"/>
          <a:stretch/>
        </p:blipFill>
        <p:spPr>
          <a:xfrm>
            <a:off x="1080800" y="1854125"/>
            <a:ext cx="6096000" cy="3962400"/>
          </a:xfrm>
          <a:prstGeom prst="rect">
            <a:avLst/>
          </a:prstGeom>
          <a:noFill/>
          <a:ln>
            <a:noFill/>
          </a:ln>
        </p:spPr>
      </p:pic>
      <p:pic>
        <p:nvPicPr>
          <p:cNvPr id="275" name="Google Shape;275;g1821030944c_0_111"/>
          <p:cNvPicPr preferRelativeResize="0"/>
          <p:nvPr/>
        </p:nvPicPr>
        <p:blipFill rotWithShape="1">
          <a:blip r:embed="rId4">
            <a:alphaModFix/>
          </a:blip>
          <a:srcRect b="0" l="0" r="0" t="0"/>
          <a:stretch/>
        </p:blipFill>
        <p:spPr>
          <a:xfrm>
            <a:off x="8901650" y="3197362"/>
            <a:ext cx="2378425" cy="1109925"/>
          </a:xfrm>
          <a:prstGeom prst="rect">
            <a:avLst/>
          </a:prstGeom>
          <a:noFill/>
          <a:ln>
            <a:noFill/>
          </a:ln>
        </p:spPr>
      </p:pic>
      <p:sp>
        <p:nvSpPr>
          <p:cNvPr id="276" name="Google Shape;276;g1821030944c_0_111"/>
          <p:cNvSpPr/>
          <p:nvPr/>
        </p:nvSpPr>
        <p:spPr>
          <a:xfrm>
            <a:off x="7673525" y="3559125"/>
            <a:ext cx="731400" cy="38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0220969156_0_19"/>
          <p:cNvSpPr txBox="1"/>
          <p:nvPr>
            <p:ph type="title"/>
          </p:nvPr>
        </p:nvSpPr>
        <p:spPr>
          <a:xfrm>
            <a:off x="838200" y="571250"/>
            <a:ext cx="8463600" cy="69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Async / Await</a:t>
            </a:r>
            <a:endParaRPr/>
          </a:p>
        </p:txBody>
      </p:sp>
      <p:sp>
        <p:nvSpPr>
          <p:cNvPr id="283" name="Google Shape;283;g20220969156_0_19"/>
          <p:cNvSpPr txBox="1"/>
          <p:nvPr>
            <p:ph idx="1" type="body"/>
          </p:nvPr>
        </p:nvSpPr>
        <p:spPr>
          <a:xfrm>
            <a:off x="838200" y="1267250"/>
            <a:ext cx="10923300" cy="4851600"/>
          </a:xfrm>
          <a:prstGeom prst="rect">
            <a:avLst/>
          </a:prstGeom>
          <a:noFill/>
          <a:ln>
            <a:noFill/>
          </a:ln>
        </p:spPr>
        <p:txBody>
          <a:bodyPr anchorCtr="0" anchor="t" bIns="45700" lIns="91425" spcFirstLastPara="1" rIns="91425" wrap="square" tIns="45700">
            <a:noAutofit/>
          </a:bodyPr>
          <a:lstStyle/>
          <a:p>
            <a:pPr indent="-336550" lvl="0" marL="457200" rtl="0" algn="l">
              <a:lnSpc>
                <a:spcPct val="150000"/>
              </a:lnSpc>
              <a:spcBef>
                <a:spcPts val="0"/>
              </a:spcBef>
              <a:spcAft>
                <a:spcPts val="0"/>
              </a:spcAft>
              <a:buClr>
                <a:schemeClr val="dk1"/>
              </a:buClr>
              <a:buSzPts val="1700"/>
              <a:buFont typeface="Montserrat"/>
              <a:buChar char="●"/>
            </a:pPr>
            <a:r>
              <a:rPr b="1" lang="en-US" sz="1700"/>
              <a:t>Async / Await</a:t>
            </a:r>
            <a:r>
              <a:rPr lang="en-US" sz="1700"/>
              <a:t> là một tính năng của JavaScript giúp chúng ta làm việc với các hàm bất đồng bộ. Được xây dựng trên </a:t>
            </a:r>
            <a:r>
              <a:rPr b="1" lang="en-US" sz="1700"/>
              <a:t>Promises </a:t>
            </a:r>
            <a:r>
              <a:rPr lang="en-US" sz="1700"/>
              <a:t>và tương thích với tất cả các </a:t>
            </a:r>
            <a:r>
              <a:rPr b="1" lang="en-US" sz="1700"/>
              <a:t>Promise </a:t>
            </a:r>
            <a:r>
              <a:rPr lang="en-US" sz="1700"/>
              <a:t>dựa trên API. Trong đó:</a:t>
            </a:r>
            <a:endParaRPr sz="1700"/>
          </a:p>
          <a:p>
            <a:pPr indent="-349250" lvl="1" marL="914400" rtl="0" algn="l">
              <a:lnSpc>
                <a:spcPct val="150000"/>
              </a:lnSpc>
              <a:spcBef>
                <a:spcPts val="0"/>
              </a:spcBef>
              <a:spcAft>
                <a:spcPts val="0"/>
              </a:spcAft>
              <a:buClr>
                <a:schemeClr val="dk1"/>
              </a:buClr>
              <a:buSzPts val="1900"/>
              <a:buChar char="○"/>
            </a:pPr>
            <a:r>
              <a:rPr b="1" lang="en-US" sz="1700"/>
              <a:t>Async </a:t>
            </a:r>
            <a:r>
              <a:rPr lang="en-US" sz="1700"/>
              <a:t>- khai báo một hàm bất đồng bộ (async function someName(){...}).</a:t>
            </a:r>
            <a:endParaRPr sz="1700"/>
          </a:p>
          <a:p>
            <a:pPr indent="-336550" lvl="2" marL="1371600" rtl="0" algn="l">
              <a:lnSpc>
                <a:spcPct val="150000"/>
              </a:lnSpc>
              <a:spcBef>
                <a:spcPts val="0"/>
              </a:spcBef>
              <a:spcAft>
                <a:spcPts val="0"/>
              </a:spcAft>
              <a:buClr>
                <a:schemeClr val="dk1"/>
              </a:buClr>
              <a:buSzPts val="1700"/>
              <a:buFont typeface="Montserrat"/>
              <a:buChar char="■"/>
            </a:pPr>
            <a:r>
              <a:rPr lang="en-US" sz="1700"/>
              <a:t>Tự động biến đổi một hàm thông thường thành một Promise.</a:t>
            </a:r>
            <a:endParaRPr sz="1700"/>
          </a:p>
          <a:p>
            <a:pPr indent="-336550" lvl="2" marL="1371600" rtl="0" algn="l">
              <a:lnSpc>
                <a:spcPct val="150000"/>
              </a:lnSpc>
              <a:spcBef>
                <a:spcPts val="0"/>
              </a:spcBef>
              <a:spcAft>
                <a:spcPts val="0"/>
              </a:spcAft>
              <a:buClr>
                <a:schemeClr val="dk1"/>
              </a:buClr>
              <a:buSzPts val="1700"/>
              <a:buFont typeface="Montserrat"/>
              <a:buChar char="■"/>
            </a:pPr>
            <a:r>
              <a:rPr lang="en-US" sz="1700"/>
              <a:t>Khi gọi tới hàm async nó sẽ xử lý mọi thứ và được trả về kết quả trong hàm của nó.</a:t>
            </a:r>
            <a:endParaRPr sz="1700"/>
          </a:p>
          <a:p>
            <a:pPr indent="-336550" lvl="2" marL="1371600" rtl="0" algn="l">
              <a:lnSpc>
                <a:spcPct val="150000"/>
              </a:lnSpc>
              <a:spcBef>
                <a:spcPts val="0"/>
              </a:spcBef>
              <a:spcAft>
                <a:spcPts val="0"/>
              </a:spcAft>
              <a:buClr>
                <a:schemeClr val="dk1"/>
              </a:buClr>
              <a:buSzPts val="1700"/>
              <a:buFont typeface="Montserrat"/>
              <a:buChar char="■"/>
            </a:pPr>
            <a:r>
              <a:rPr b="1" lang="en-US" sz="1700"/>
              <a:t>Async </a:t>
            </a:r>
            <a:r>
              <a:rPr lang="en-US" sz="1700"/>
              <a:t>cho phép sử dụng </a:t>
            </a:r>
            <a:r>
              <a:rPr b="1" lang="en-US" sz="1700"/>
              <a:t>Await</a:t>
            </a:r>
            <a:r>
              <a:rPr lang="en-US" sz="1700"/>
              <a:t>.</a:t>
            </a:r>
            <a:endParaRPr sz="1700"/>
          </a:p>
          <a:p>
            <a:pPr indent="-349250" lvl="1" marL="914400" rtl="0" algn="l">
              <a:lnSpc>
                <a:spcPct val="150000"/>
              </a:lnSpc>
              <a:spcBef>
                <a:spcPts val="0"/>
              </a:spcBef>
              <a:spcAft>
                <a:spcPts val="0"/>
              </a:spcAft>
              <a:buClr>
                <a:schemeClr val="dk1"/>
              </a:buClr>
              <a:buSzPts val="1900"/>
              <a:buChar char="○"/>
            </a:pPr>
            <a:r>
              <a:rPr b="1" lang="en-US" sz="1700"/>
              <a:t>Await </a:t>
            </a:r>
            <a:r>
              <a:rPr lang="en-US" sz="1700"/>
              <a:t>- tạm dừng việc thực hiện các hàm async.</a:t>
            </a:r>
            <a:endParaRPr sz="1700"/>
          </a:p>
          <a:p>
            <a:pPr indent="-336550" lvl="2" marL="1371600" rtl="0" algn="l">
              <a:lnSpc>
                <a:spcPct val="150000"/>
              </a:lnSpc>
              <a:spcBef>
                <a:spcPts val="0"/>
              </a:spcBef>
              <a:spcAft>
                <a:spcPts val="0"/>
              </a:spcAft>
              <a:buClr>
                <a:schemeClr val="dk1"/>
              </a:buClr>
              <a:buSzPts val="1700"/>
              <a:buFont typeface="Montserrat"/>
              <a:buChar char="■"/>
            </a:pPr>
            <a:r>
              <a:rPr lang="en-US" sz="1700"/>
              <a:t>Khi được đặt trước một Promise, nó sẽ đợi cho đến khi Promise kết thúc và trả về kết quả.</a:t>
            </a:r>
            <a:endParaRPr sz="1700"/>
          </a:p>
          <a:p>
            <a:pPr indent="-336550" lvl="2" marL="1371600" rtl="0" algn="l">
              <a:lnSpc>
                <a:spcPct val="150000"/>
              </a:lnSpc>
              <a:spcBef>
                <a:spcPts val="0"/>
              </a:spcBef>
              <a:spcAft>
                <a:spcPts val="0"/>
              </a:spcAft>
              <a:buClr>
                <a:schemeClr val="dk1"/>
              </a:buClr>
              <a:buSzPts val="1700"/>
              <a:buFont typeface="Montserrat"/>
              <a:buChar char="■"/>
            </a:pPr>
            <a:r>
              <a:rPr lang="en-US" sz="1700"/>
              <a:t>Await chỉ làm việc với Promises, nó không hoạt động với callbacks.</a:t>
            </a:r>
            <a:endParaRPr sz="1700"/>
          </a:p>
          <a:p>
            <a:pPr indent="-336550" lvl="2" marL="1371600" rtl="0" algn="l">
              <a:lnSpc>
                <a:spcPct val="150000"/>
              </a:lnSpc>
              <a:spcBef>
                <a:spcPts val="0"/>
              </a:spcBef>
              <a:spcAft>
                <a:spcPts val="0"/>
              </a:spcAft>
              <a:buClr>
                <a:schemeClr val="dk1"/>
              </a:buClr>
              <a:buSzPts val="1700"/>
              <a:buFont typeface="Montserrat"/>
              <a:buChar char="■"/>
            </a:pPr>
            <a:r>
              <a:rPr lang="en-US" sz="1700"/>
              <a:t>Await chỉ có thể được sử dụng bên trong các function async.</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0220969156_0_40"/>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6. Async</a:t>
            </a:r>
            <a:endParaRPr/>
          </a:p>
        </p:txBody>
      </p:sp>
      <p:sp>
        <p:nvSpPr>
          <p:cNvPr id="290" name="Google Shape;290;g20220969156_0_40"/>
          <p:cNvSpPr txBox="1"/>
          <p:nvPr>
            <p:ph idx="1" type="body"/>
          </p:nvPr>
        </p:nvSpPr>
        <p:spPr>
          <a:xfrm>
            <a:off x="838200" y="1267250"/>
            <a:ext cx="10641600" cy="49974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Clr>
                <a:schemeClr val="dk1"/>
              </a:buClr>
              <a:buSzPts val="2000"/>
              <a:buFont typeface="Montserrat Medium"/>
              <a:buChar char="●"/>
            </a:pPr>
            <a:r>
              <a:rPr lang="en-US" sz="1800"/>
              <a:t>Từ “</a:t>
            </a:r>
            <a:r>
              <a:rPr b="1" lang="en-US" sz="1800"/>
              <a:t>async</a:t>
            </a:r>
            <a:r>
              <a:rPr lang="en-US" sz="1800"/>
              <a:t>” trước function có nghĩa là function luôn trả về </a:t>
            </a:r>
            <a:r>
              <a:rPr b="1" lang="en-US" sz="1800"/>
              <a:t>promise</a:t>
            </a:r>
            <a:r>
              <a:rPr lang="en-US" sz="1800"/>
              <a:t>. </a:t>
            </a:r>
            <a:endParaRPr sz="1800"/>
          </a:p>
          <a:p>
            <a:pPr indent="0" lvl="0" marL="0" rtl="0" algn="l">
              <a:lnSpc>
                <a:spcPct val="150000"/>
              </a:lnSpc>
              <a:spcBef>
                <a:spcPts val="0"/>
              </a:spcBef>
              <a:spcAft>
                <a:spcPts val="0"/>
              </a:spcAft>
              <a:buSzPts val="2560"/>
              <a:buNone/>
            </a:pPr>
            <a:r>
              <a:t/>
            </a:r>
            <a:endParaRPr sz="1800"/>
          </a:p>
          <a:p>
            <a:pPr indent="0" lvl="0" marL="0" rtl="0" algn="l">
              <a:lnSpc>
                <a:spcPct val="150000"/>
              </a:lnSpc>
              <a:spcBef>
                <a:spcPts val="0"/>
              </a:spcBef>
              <a:spcAft>
                <a:spcPts val="0"/>
              </a:spcAft>
              <a:buSzPts val="2560"/>
              <a:buNone/>
            </a:pPr>
            <a:r>
              <a:t/>
            </a:r>
            <a:endParaRPr sz="1800"/>
          </a:p>
          <a:p>
            <a:pPr indent="0" lvl="0" marL="0" rtl="0" algn="l">
              <a:lnSpc>
                <a:spcPct val="150000"/>
              </a:lnSpc>
              <a:spcBef>
                <a:spcPts val="0"/>
              </a:spcBef>
              <a:spcAft>
                <a:spcPts val="0"/>
              </a:spcAft>
              <a:buSzPts val="2560"/>
              <a:buNone/>
            </a:pPr>
            <a:r>
              <a:t/>
            </a:r>
            <a:endParaRPr sz="1800"/>
          </a:p>
          <a:p>
            <a:pPr indent="0" lvl="0" marL="457200" rtl="0" algn="l">
              <a:lnSpc>
                <a:spcPct val="150000"/>
              </a:lnSpc>
              <a:spcBef>
                <a:spcPts val="0"/>
              </a:spcBef>
              <a:spcAft>
                <a:spcPts val="0"/>
              </a:spcAft>
              <a:buNone/>
            </a:pPr>
            <a:r>
              <a:t/>
            </a:r>
            <a:endParaRPr sz="1800"/>
          </a:p>
          <a:p>
            <a:pPr indent="-355600" lvl="0" marL="457200" rtl="0" algn="l">
              <a:lnSpc>
                <a:spcPct val="150000"/>
              </a:lnSpc>
              <a:spcBef>
                <a:spcPts val="0"/>
              </a:spcBef>
              <a:spcAft>
                <a:spcPts val="0"/>
              </a:spcAft>
              <a:buClr>
                <a:schemeClr val="dk1"/>
              </a:buClr>
              <a:buSzPts val="2000"/>
              <a:buFont typeface="Montserrat Medium"/>
              <a:buChar char="●"/>
            </a:pPr>
            <a:r>
              <a:rPr lang="en-US" sz="1800"/>
              <a:t>Các giá trị khác được tự động bao bọc trong </a:t>
            </a:r>
            <a:r>
              <a:rPr b="1" lang="en-US" sz="1800"/>
              <a:t>promise </a:t>
            </a:r>
            <a:r>
              <a:rPr lang="en-US" sz="1800"/>
              <a:t>đã giải quyết</a:t>
            </a:r>
            <a:endParaRPr sz="1800"/>
          </a:p>
          <a:p>
            <a:pPr indent="-355600" lvl="0" marL="457200" rtl="0" algn="l">
              <a:lnSpc>
                <a:spcPct val="150000"/>
              </a:lnSpc>
              <a:spcBef>
                <a:spcPts val="0"/>
              </a:spcBef>
              <a:spcAft>
                <a:spcPts val="0"/>
              </a:spcAft>
              <a:buClr>
                <a:schemeClr val="dk1"/>
              </a:buClr>
              <a:buSzPts val="2000"/>
              <a:buFont typeface="Montserrat Medium"/>
              <a:buChar char="●"/>
            </a:pPr>
            <a:r>
              <a:rPr lang="en-US" sz="1800"/>
              <a:t>Chẳng hạn, hàm này trả về </a:t>
            </a:r>
            <a:r>
              <a:rPr b="1" lang="en-US" sz="1800"/>
              <a:t>promise </a:t>
            </a:r>
            <a:r>
              <a:rPr lang="en-US" sz="1800"/>
              <a:t>đã giải quyết với kết quả là 1</a:t>
            </a:r>
            <a:endParaRPr sz="1800"/>
          </a:p>
        </p:txBody>
      </p:sp>
      <p:pic>
        <p:nvPicPr>
          <p:cNvPr id="291" name="Google Shape;291;g20220969156_0_40"/>
          <p:cNvPicPr preferRelativeResize="0"/>
          <p:nvPr/>
        </p:nvPicPr>
        <p:blipFill rotWithShape="1">
          <a:blip r:embed="rId3">
            <a:alphaModFix/>
          </a:blip>
          <a:srcRect b="0" l="0" r="0" t="0"/>
          <a:stretch/>
        </p:blipFill>
        <p:spPr>
          <a:xfrm>
            <a:off x="4773625" y="4347275"/>
            <a:ext cx="3147950" cy="1751075"/>
          </a:xfrm>
          <a:prstGeom prst="rect">
            <a:avLst/>
          </a:prstGeom>
          <a:noFill/>
          <a:ln>
            <a:noFill/>
          </a:ln>
        </p:spPr>
      </p:pic>
      <p:pic>
        <p:nvPicPr>
          <p:cNvPr id="292" name="Google Shape;292;g20220969156_0_40"/>
          <p:cNvPicPr preferRelativeResize="0"/>
          <p:nvPr/>
        </p:nvPicPr>
        <p:blipFill rotWithShape="1">
          <a:blip r:embed="rId4">
            <a:alphaModFix/>
          </a:blip>
          <a:srcRect b="0" l="0" r="0" t="0"/>
          <a:stretch/>
        </p:blipFill>
        <p:spPr>
          <a:xfrm>
            <a:off x="4773625" y="1849475"/>
            <a:ext cx="3147950" cy="130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0220969156_0_28"/>
          <p:cNvSpPr txBox="1"/>
          <p:nvPr>
            <p:ph type="title"/>
          </p:nvPr>
        </p:nvSpPr>
        <p:spPr>
          <a:xfrm>
            <a:off x="838200" y="509150"/>
            <a:ext cx="8463600" cy="69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Await - 1</a:t>
            </a:r>
            <a:endParaRPr/>
          </a:p>
        </p:txBody>
      </p:sp>
      <p:sp>
        <p:nvSpPr>
          <p:cNvPr id="299" name="Google Shape;299;g20220969156_0_28"/>
          <p:cNvSpPr txBox="1"/>
          <p:nvPr>
            <p:ph idx="1" type="body"/>
          </p:nvPr>
        </p:nvSpPr>
        <p:spPr>
          <a:xfrm>
            <a:off x="838200" y="1441200"/>
            <a:ext cx="10641600" cy="5280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Cú pháp:</a:t>
            </a:r>
            <a:endParaRPr b="1" sz="1800"/>
          </a:p>
          <a:p>
            <a:pPr indent="0" lvl="0" marL="45720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Từ khóa </a:t>
            </a:r>
            <a:r>
              <a:rPr b="1" lang="en-US" sz="1800"/>
              <a:t>await </a:t>
            </a:r>
            <a:r>
              <a:rPr lang="en-US" sz="1800"/>
              <a:t>làm cho JavaScript đợi cho đến khi </a:t>
            </a:r>
            <a:r>
              <a:rPr b="1" lang="en-US" sz="1800"/>
              <a:t>promise </a:t>
            </a:r>
            <a:r>
              <a:rPr lang="en-US" sz="1800"/>
              <a:t> đó được giải quyết và trả về kết quả của nó.</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Đây là một ví dụ với một promise giải quyết trong 1 giây:</a:t>
            </a:r>
            <a:endParaRPr sz="1800"/>
          </a:p>
        </p:txBody>
      </p:sp>
      <p:pic>
        <p:nvPicPr>
          <p:cNvPr id="300" name="Google Shape;300;g20220969156_0_28"/>
          <p:cNvPicPr preferRelativeResize="0"/>
          <p:nvPr/>
        </p:nvPicPr>
        <p:blipFill rotWithShape="1">
          <a:blip r:embed="rId3">
            <a:alphaModFix/>
          </a:blip>
          <a:srcRect b="0" l="0" r="0" t="0"/>
          <a:stretch/>
        </p:blipFill>
        <p:spPr>
          <a:xfrm>
            <a:off x="2833450" y="1310750"/>
            <a:ext cx="6651100" cy="695900"/>
          </a:xfrm>
          <a:prstGeom prst="rect">
            <a:avLst/>
          </a:prstGeom>
          <a:noFill/>
          <a:ln>
            <a:noFill/>
          </a:ln>
        </p:spPr>
      </p:pic>
      <p:pic>
        <p:nvPicPr>
          <p:cNvPr id="301" name="Google Shape;301;g20220969156_0_28"/>
          <p:cNvPicPr preferRelativeResize="0"/>
          <p:nvPr/>
        </p:nvPicPr>
        <p:blipFill rotWithShape="1">
          <a:blip r:embed="rId4">
            <a:alphaModFix/>
          </a:blip>
          <a:srcRect b="0" l="0" r="0" t="0"/>
          <a:stretch/>
        </p:blipFill>
        <p:spPr>
          <a:xfrm>
            <a:off x="2409707" y="3587025"/>
            <a:ext cx="7498593" cy="279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ee1a350541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7. Await - 2</a:t>
            </a:r>
            <a:endParaRPr/>
          </a:p>
        </p:txBody>
      </p:sp>
      <p:sp>
        <p:nvSpPr>
          <p:cNvPr id="308" name="Google Shape;308;g1ee1a350541_0_0"/>
          <p:cNvSpPr txBox="1"/>
          <p:nvPr>
            <p:ph idx="1" type="body"/>
          </p:nvPr>
        </p:nvSpPr>
        <p:spPr>
          <a:xfrm>
            <a:off x="838200" y="1680600"/>
            <a:ext cx="10641600" cy="3704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b="1" lang="en-US" sz="1800"/>
              <a:t>Await: </a:t>
            </a:r>
            <a:r>
              <a:rPr lang="en-US" sz="1800"/>
              <a:t>tạm dừng thực thi chức năng theo nghĩa đen cho đến khi promise ổn định, sau đó tiếp tục lại với kết quả promise.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Điều đó không tốn bất kỳ tài nguyên CPU nào, bởi vì công cụ JavaScript có thể thực hiện các công việc khác trong thời gian chờ đợi: thực thi các tập lệnh khác, xử lý các sự kiện, v.v.</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t>Await </a:t>
            </a:r>
            <a:r>
              <a:rPr lang="en-US" sz="1800"/>
              <a:t>là một cú pháp đơn giản hơn để nhận được kết quả của promise hơn là promise.then.</a:t>
            </a:r>
            <a:endParaRPr sz="1800"/>
          </a:p>
          <a:p>
            <a:pPr indent="0" lvl="0" marL="0" rtl="0" algn="l">
              <a:lnSpc>
                <a:spcPct val="150000"/>
              </a:lnSpc>
              <a:spcBef>
                <a:spcPts val="0"/>
              </a:spcBef>
              <a:spcAft>
                <a:spcPts val="0"/>
              </a:spcAft>
              <a:buSzPts val="256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14" name="Google Shape;314;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15" name="Google Shape;315;g11bac9ab7f9_1_1035"/>
          <p:cNvSpPr txBox="1"/>
          <p:nvPr>
            <p:ph idx="1" type="body"/>
          </p:nvPr>
        </p:nvSpPr>
        <p:spPr>
          <a:xfrm>
            <a:off x="1438300" y="1261300"/>
            <a:ext cx="101928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Nắm được cơ chế đồng bộ và bất đồng bộ trong JavaScript</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cách xử lý cơ chế bất đồng bộ của ngôn ngữ JavaScript</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cách sử dụng Callback function</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Nắm được cơ chế hoạt động của Promise và async/await</a:t>
            </a:r>
            <a:endParaRPr sz="2400">
              <a:solidFill>
                <a:srgbClr val="33333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21" name="Google Shape;321;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Đồng bộ</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Bất đồng bộ</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Callback</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Promise</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Async / Await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Async </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Await</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821030944c_0_1"/>
          <p:cNvSpPr txBox="1"/>
          <p:nvPr>
            <p:ph type="title"/>
          </p:nvPr>
        </p:nvSpPr>
        <p:spPr>
          <a:xfrm>
            <a:off x="838200" y="509150"/>
            <a:ext cx="8463600" cy="8595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Đồng bộ - 1</a:t>
            </a:r>
            <a:endParaRPr/>
          </a:p>
        </p:txBody>
      </p:sp>
      <p:sp>
        <p:nvSpPr>
          <p:cNvPr id="193" name="Google Shape;193;g1821030944c_0_1"/>
          <p:cNvSpPr txBox="1"/>
          <p:nvPr>
            <p:ph idx="1" type="body"/>
          </p:nvPr>
        </p:nvSpPr>
        <p:spPr>
          <a:xfrm>
            <a:off x="838200" y="1499200"/>
            <a:ext cx="10641600" cy="5222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b="1" lang="en-US" sz="1800"/>
              <a:t>Đồng bộ</a:t>
            </a:r>
            <a:r>
              <a:rPr lang="en-US" sz="1800"/>
              <a:t>: Thông thường 1 chương trình phần mềm hay cụ thể là 1 function sẽ thực hiện tuần tự từ trên xuống dưới và tại 1 thời điểm chỉ thực thi được 1 dòng lệnh duy nhất </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Khi 1 function dựa trên kết quả của 1 function khác thì nó phải đợi đến cho function kia trả về kết quả thì nó mới thực hiện tiếp </a:t>
            </a:r>
            <a:endParaRPr sz="1800"/>
          </a:p>
        </p:txBody>
      </p:sp>
      <p:sp>
        <p:nvSpPr>
          <p:cNvPr id="194" name="Google Shape;194;g1821030944c_0_1"/>
          <p:cNvSpPr/>
          <p:nvPr/>
        </p:nvSpPr>
        <p:spPr>
          <a:xfrm>
            <a:off x="5949014" y="4825044"/>
            <a:ext cx="849300" cy="36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g1821030944c_0_1"/>
          <p:cNvPicPr preferRelativeResize="0"/>
          <p:nvPr/>
        </p:nvPicPr>
        <p:blipFill rotWithShape="1">
          <a:blip r:embed="rId3">
            <a:alphaModFix/>
          </a:blip>
          <a:srcRect b="0" l="0" r="0" t="0"/>
          <a:stretch/>
        </p:blipFill>
        <p:spPr>
          <a:xfrm>
            <a:off x="7772091" y="4065496"/>
            <a:ext cx="954768" cy="1881800"/>
          </a:xfrm>
          <a:prstGeom prst="rect">
            <a:avLst/>
          </a:prstGeom>
          <a:noFill/>
          <a:ln>
            <a:noFill/>
          </a:ln>
        </p:spPr>
      </p:pic>
      <p:pic>
        <p:nvPicPr>
          <p:cNvPr id="196" name="Google Shape;196;g1821030944c_0_1"/>
          <p:cNvPicPr preferRelativeResize="0"/>
          <p:nvPr/>
        </p:nvPicPr>
        <p:blipFill rotWithShape="1">
          <a:blip r:embed="rId4">
            <a:alphaModFix/>
          </a:blip>
          <a:srcRect b="0" l="0" r="0" t="0"/>
          <a:stretch/>
        </p:blipFill>
        <p:spPr>
          <a:xfrm>
            <a:off x="2652448" y="4065500"/>
            <a:ext cx="2936650" cy="188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821030944c_0_33"/>
          <p:cNvSpPr txBox="1"/>
          <p:nvPr>
            <p:ph type="title"/>
          </p:nvPr>
        </p:nvSpPr>
        <p:spPr>
          <a:xfrm>
            <a:off x="838200" y="393150"/>
            <a:ext cx="8463600" cy="7581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Đồng bộ - 2</a:t>
            </a:r>
            <a:endParaRPr/>
          </a:p>
        </p:txBody>
      </p:sp>
      <p:sp>
        <p:nvSpPr>
          <p:cNvPr id="203" name="Google Shape;203;g1821030944c_0_33"/>
          <p:cNvSpPr txBox="1"/>
          <p:nvPr>
            <p:ph idx="1" type="body"/>
          </p:nvPr>
        </p:nvSpPr>
        <p:spPr>
          <a:xfrm>
            <a:off x="838200" y="1151250"/>
            <a:ext cx="10641600" cy="5570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b="1" lang="en-US" sz="1800"/>
              <a:t>Ưu điểm</a:t>
            </a:r>
            <a:r>
              <a:rPr lang="en-US" sz="1800"/>
              <a:t>: Các câu lệnh được chạy lần lượt nên sẽ dễ kiểm soát hơn, ngoài ra nếu có bất kỳ lỗi nào thì chương trình cũng sẽ dừng lại mà không chạy tiếp.</a:t>
            </a:r>
            <a:endParaRPr sz="1800"/>
          </a:p>
          <a:p>
            <a:pPr indent="-342900" lvl="0" marL="457200" rtl="0" algn="l">
              <a:lnSpc>
                <a:spcPct val="150000"/>
              </a:lnSpc>
              <a:spcBef>
                <a:spcPts val="0"/>
              </a:spcBef>
              <a:spcAft>
                <a:spcPts val="0"/>
              </a:spcAft>
              <a:buClr>
                <a:schemeClr val="dk1"/>
              </a:buClr>
              <a:buSzPts val="1800"/>
              <a:buFont typeface="Montserrat"/>
              <a:buChar char="●"/>
            </a:pPr>
            <a:r>
              <a:rPr b="1" lang="en-US" sz="1800"/>
              <a:t>Nhược điểm</a:t>
            </a:r>
            <a:r>
              <a:rPr lang="en-US" sz="1800"/>
              <a:t>: </a:t>
            </a:r>
            <a:endParaRPr sz="1800"/>
          </a:p>
          <a:p>
            <a:pPr indent="-342900" lvl="1" marL="914400" rtl="0" algn="l">
              <a:lnSpc>
                <a:spcPct val="150000"/>
              </a:lnSpc>
              <a:spcBef>
                <a:spcPts val="0"/>
              </a:spcBef>
              <a:spcAft>
                <a:spcPts val="0"/>
              </a:spcAft>
              <a:buClr>
                <a:schemeClr val="dk1"/>
              </a:buClr>
              <a:buSzPts val="1800"/>
              <a:buChar char="o"/>
            </a:pPr>
            <a:r>
              <a:rPr lang="en-US" sz="1800"/>
              <a:t>Đôi khi cần lấy dữ liệu từ bên ngoài (đọc file, lấy dữ liệu từ DB, ...) nên sẽ cần một thời gian chờ nhất định. </a:t>
            </a:r>
            <a:endParaRPr sz="1800"/>
          </a:p>
          <a:p>
            <a:pPr indent="-342900" lvl="1" marL="914400" rtl="0" algn="l">
              <a:lnSpc>
                <a:spcPct val="150000"/>
              </a:lnSpc>
              <a:spcBef>
                <a:spcPts val="0"/>
              </a:spcBef>
              <a:spcAft>
                <a:spcPts val="0"/>
              </a:spcAft>
              <a:buClr>
                <a:schemeClr val="dk1"/>
              </a:buClr>
              <a:buSzPts val="1800"/>
              <a:buChar char="o"/>
            </a:pPr>
            <a:r>
              <a:rPr lang="en-US" sz="1800"/>
              <a:t>Nếu thực hiện theo kiểu đồng bộ, thì thời gian chạy của toàn bộ chương trình sẽ bằng tổng thời gian thực hiện từng câu lệnh một. Điều này có thể làm giảm hiệu năng của chương trình.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Ví dụ cần đọc 100 file, mỗi file cần 0.5s =&gt; Tổng thời gian chạy chương trình sẽ là 50s.</a:t>
            </a:r>
            <a:endParaRPr sz="1800"/>
          </a:p>
        </p:txBody>
      </p:sp>
      <p:pic>
        <p:nvPicPr>
          <p:cNvPr id="204" name="Google Shape;204;g1821030944c_0_33"/>
          <p:cNvPicPr preferRelativeResize="0"/>
          <p:nvPr/>
        </p:nvPicPr>
        <p:blipFill rotWithShape="1">
          <a:blip r:embed="rId3">
            <a:alphaModFix/>
          </a:blip>
          <a:srcRect b="0" l="0" r="0" t="0"/>
          <a:stretch/>
        </p:blipFill>
        <p:spPr>
          <a:xfrm>
            <a:off x="3950050" y="4891700"/>
            <a:ext cx="4291899" cy="146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821030944c_0_4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Bất đồng bộ - 1</a:t>
            </a:r>
            <a:endParaRPr/>
          </a:p>
        </p:txBody>
      </p:sp>
      <p:sp>
        <p:nvSpPr>
          <p:cNvPr id="211" name="Google Shape;211;g1821030944c_0_44"/>
          <p:cNvSpPr txBox="1"/>
          <p:nvPr>
            <p:ph idx="1" type="body"/>
          </p:nvPr>
        </p:nvSpPr>
        <p:spPr>
          <a:xfrm>
            <a:off x="838200" y="1680600"/>
            <a:ext cx="7192800" cy="4530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Đây là quá trình mà các câu lệnh có thể chạy cùng một lúc chứ không cần chờ câu lệnh trước.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Một lưu ý là có thể câu lệnh thứ 2 sẽ thực hiện nhanh hơn câu lệnh 1 nên sẽ trả về kết quả sớm hơn. Do đó, kết quả của các câu lệnh cũng có thể được trả về không theo thứ tự gọi bạn đâu.</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Với ví dụ trên, khi chạy đồng thời 100 câu lệnh đọc file cùng một lúc =&gt; Sẽ chỉ mất khoảng 0.5s đến 1s thay vì 50s như lúc trước.</a:t>
            </a:r>
            <a:endParaRPr sz="1800"/>
          </a:p>
        </p:txBody>
      </p:sp>
      <p:pic>
        <p:nvPicPr>
          <p:cNvPr id="212" name="Google Shape;212;g1821030944c_0_44"/>
          <p:cNvPicPr preferRelativeResize="0"/>
          <p:nvPr/>
        </p:nvPicPr>
        <p:blipFill rotWithShape="1">
          <a:blip r:embed="rId3">
            <a:alphaModFix/>
          </a:blip>
          <a:srcRect b="0" l="0" r="0" t="0"/>
          <a:stretch/>
        </p:blipFill>
        <p:spPr>
          <a:xfrm>
            <a:off x="8280475" y="1749600"/>
            <a:ext cx="2648175" cy="4240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821030944c_0_53"/>
          <p:cNvSpPr txBox="1"/>
          <p:nvPr>
            <p:ph type="title"/>
          </p:nvPr>
        </p:nvSpPr>
        <p:spPr>
          <a:xfrm>
            <a:off x="838200" y="509150"/>
            <a:ext cx="8463600" cy="685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Bất đồng bộ - 2</a:t>
            </a:r>
            <a:endParaRPr/>
          </a:p>
        </p:txBody>
      </p:sp>
      <p:sp>
        <p:nvSpPr>
          <p:cNvPr id="219" name="Google Shape;219;g1821030944c_0_53"/>
          <p:cNvSpPr txBox="1"/>
          <p:nvPr>
            <p:ph idx="1" type="body"/>
          </p:nvPr>
        </p:nvSpPr>
        <p:spPr>
          <a:xfrm>
            <a:off x="838200" y="1194650"/>
            <a:ext cx="10518300" cy="55266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Clr>
                <a:schemeClr val="dk1"/>
              </a:buClr>
              <a:buSzPts val="2000"/>
              <a:buFont typeface="Montserrat"/>
              <a:buChar char="●"/>
            </a:pPr>
            <a:r>
              <a:rPr b="1" lang="en-US" sz="1800"/>
              <a:t>Ưu điểm: </a:t>
            </a:r>
            <a:endParaRPr b="1" sz="1800"/>
          </a:p>
          <a:p>
            <a:pPr indent="-355600" lvl="1" marL="914400" rtl="0" algn="l">
              <a:lnSpc>
                <a:spcPct val="150000"/>
              </a:lnSpc>
              <a:spcBef>
                <a:spcPts val="0"/>
              </a:spcBef>
              <a:spcAft>
                <a:spcPts val="0"/>
              </a:spcAft>
              <a:buClr>
                <a:schemeClr val="dk1"/>
              </a:buClr>
              <a:buSzPts val="2000"/>
              <a:buChar char="○"/>
            </a:pPr>
            <a:r>
              <a:rPr lang="en-US" sz="1800"/>
              <a:t>Bất đồng bộ giúp tối ưu được thời gian chạy của các câu lệnh. </a:t>
            </a:r>
            <a:endParaRPr sz="1800"/>
          </a:p>
          <a:p>
            <a:pPr indent="-355600" lvl="1" marL="914400" rtl="0" algn="l">
              <a:lnSpc>
                <a:spcPct val="150000"/>
              </a:lnSpc>
              <a:spcBef>
                <a:spcPts val="0"/>
              </a:spcBef>
              <a:spcAft>
                <a:spcPts val="0"/>
              </a:spcAft>
              <a:buClr>
                <a:schemeClr val="dk1"/>
              </a:buClr>
              <a:buSzPts val="2000"/>
              <a:buChar char="○"/>
            </a:pPr>
            <a:r>
              <a:rPr lang="en-US" sz="1800"/>
              <a:t>Giúp thực hiện các tác vụ mất nhiều thời gian mà không làm ảnh hưởng đến luồng chính của chương trình.</a:t>
            </a:r>
            <a:endParaRPr sz="1800"/>
          </a:p>
          <a:p>
            <a:pPr indent="-355600" lvl="0" marL="457200" rtl="0" algn="l">
              <a:lnSpc>
                <a:spcPct val="150000"/>
              </a:lnSpc>
              <a:spcBef>
                <a:spcPts val="0"/>
              </a:spcBef>
              <a:spcAft>
                <a:spcPts val="0"/>
              </a:spcAft>
              <a:buClr>
                <a:schemeClr val="dk1"/>
              </a:buClr>
              <a:buSzPts val="2000"/>
              <a:buFont typeface="Montserrat"/>
              <a:buChar char="●"/>
            </a:pPr>
            <a:r>
              <a:rPr b="1" lang="en-US" sz="1800"/>
              <a:t>Nhược điểm</a:t>
            </a:r>
            <a:r>
              <a:rPr lang="en-US" sz="1800"/>
              <a:t>: </a:t>
            </a:r>
            <a:endParaRPr sz="1800"/>
          </a:p>
          <a:p>
            <a:pPr indent="-355600" lvl="1" marL="914400" rtl="0" algn="l">
              <a:lnSpc>
                <a:spcPct val="150000"/>
              </a:lnSpc>
              <a:spcBef>
                <a:spcPts val="0"/>
              </a:spcBef>
              <a:spcAft>
                <a:spcPts val="0"/>
              </a:spcAft>
              <a:buClr>
                <a:schemeClr val="dk1"/>
              </a:buClr>
              <a:buSzPts val="2000"/>
              <a:buChar char="○"/>
            </a:pPr>
            <a:r>
              <a:rPr lang="en-US" sz="1800"/>
              <a:t>Chính vì các câu lệnh được thực hiện đồng thời và kết quả cũng được trả về một cách không theo thứ tự nên sẽ khó kiểm soát cũng như debug code.</a:t>
            </a:r>
            <a:endParaRPr sz="1800"/>
          </a:p>
        </p:txBody>
      </p:sp>
      <p:pic>
        <p:nvPicPr>
          <p:cNvPr id="220" name="Google Shape;220;g1821030944c_0_53"/>
          <p:cNvPicPr preferRelativeResize="0"/>
          <p:nvPr/>
        </p:nvPicPr>
        <p:blipFill rotWithShape="1">
          <a:blip r:embed="rId3">
            <a:alphaModFix/>
          </a:blip>
          <a:srcRect b="0" l="0" r="0" t="0"/>
          <a:stretch/>
        </p:blipFill>
        <p:spPr>
          <a:xfrm>
            <a:off x="3076700" y="4416013"/>
            <a:ext cx="2421325" cy="1902375"/>
          </a:xfrm>
          <a:prstGeom prst="rect">
            <a:avLst/>
          </a:prstGeom>
          <a:noFill/>
          <a:ln>
            <a:noFill/>
          </a:ln>
        </p:spPr>
      </p:pic>
      <p:pic>
        <p:nvPicPr>
          <p:cNvPr id="221" name="Google Shape;221;g1821030944c_0_53"/>
          <p:cNvPicPr preferRelativeResize="0"/>
          <p:nvPr/>
        </p:nvPicPr>
        <p:blipFill rotWithShape="1">
          <a:blip r:embed="rId4">
            <a:alphaModFix/>
          </a:blip>
          <a:srcRect b="0" l="0" r="0" t="0"/>
          <a:stretch/>
        </p:blipFill>
        <p:spPr>
          <a:xfrm>
            <a:off x="7320125" y="4416025"/>
            <a:ext cx="1602529" cy="1902375"/>
          </a:xfrm>
          <a:prstGeom prst="rect">
            <a:avLst/>
          </a:prstGeom>
          <a:noFill/>
          <a:ln>
            <a:noFill/>
          </a:ln>
        </p:spPr>
      </p:pic>
      <p:sp>
        <p:nvSpPr>
          <p:cNvPr id="222" name="Google Shape;222;g1821030944c_0_53"/>
          <p:cNvSpPr/>
          <p:nvPr/>
        </p:nvSpPr>
        <p:spPr>
          <a:xfrm>
            <a:off x="5986225" y="5278400"/>
            <a:ext cx="845700" cy="30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821030944c_0_64"/>
          <p:cNvSpPr txBox="1"/>
          <p:nvPr>
            <p:ph type="title"/>
          </p:nvPr>
        </p:nvSpPr>
        <p:spPr>
          <a:xfrm>
            <a:off x="838200" y="509149"/>
            <a:ext cx="8463600" cy="77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Bất đồng bộ - 3</a:t>
            </a:r>
            <a:endParaRPr/>
          </a:p>
        </p:txBody>
      </p:sp>
      <p:sp>
        <p:nvSpPr>
          <p:cNvPr id="229" name="Google Shape;229;g1821030944c_0_64"/>
          <p:cNvSpPr txBox="1"/>
          <p:nvPr>
            <p:ph idx="1" type="body"/>
          </p:nvPr>
        </p:nvSpPr>
        <p:spPr>
          <a:xfrm>
            <a:off x="838200" y="1281650"/>
            <a:ext cx="10641600" cy="5439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lang="en-US" sz="1800"/>
              <a:t>Trong Javascript, bất đồng bộ có 2 loại chính</a:t>
            </a:r>
            <a:endParaRPr sz="1800"/>
          </a:p>
          <a:p>
            <a:pPr indent="0" lvl="0" marL="0" rtl="0" algn="l">
              <a:lnSpc>
                <a:spcPct val="150000"/>
              </a:lnSpc>
              <a:spcBef>
                <a:spcPts val="0"/>
              </a:spcBef>
              <a:spcAft>
                <a:spcPts val="0"/>
              </a:spcAft>
              <a:buSzPts val="2560"/>
              <a:buNone/>
            </a:pPr>
            <a:r>
              <a:t/>
            </a:r>
            <a:endParaRPr/>
          </a:p>
          <a:p>
            <a:pPr indent="0" lvl="0" marL="0" rtl="0" algn="l">
              <a:lnSpc>
                <a:spcPct val="150000"/>
              </a:lnSpc>
              <a:spcBef>
                <a:spcPts val="0"/>
              </a:spcBef>
              <a:spcAft>
                <a:spcPts val="0"/>
              </a:spcAft>
              <a:buSzPts val="2560"/>
              <a:buNone/>
            </a:pPr>
            <a:r>
              <a:t/>
            </a:r>
            <a:endParaRPr/>
          </a:p>
          <a:p>
            <a:pPr indent="0" lvl="0" marL="0" rtl="0" algn="l">
              <a:lnSpc>
                <a:spcPct val="150000"/>
              </a:lnSpc>
              <a:spcBef>
                <a:spcPts val="0"/>
              </a:spcBef>
              <a:spcAft>
                <a:spcPts val="0"/>
              </a:spcAft>
              <a:buSzPts val="2560"/>
              <a:buNone/>
            </a:pPr>
            <a:r>
              <a:t/>
            </a:r>
            <a:endParaRPr/>
          </a:p>
          <a:p>
            <a:pPr indent="0" lvl="0" marL="0" rtl="0" algn="l">
              <a:lnSpc>
                <a:spcPct val="150000"/>
              </a:lnSpc>
              <a:spcBef>
                <a:spcPts val="0"/>
              </a:spcBef>
              <a:spcAft>
                <a:spcPts val="0"/>
              </a:spcAft>
              <a:buSzPts val="2560"/>
              <a:buNone/>
            </a:pPr>
            <a:r>
              <a:t/>
            </a:r>
            <a:endParaRPr/>
          </a:p>
          <a:p>
            <a:pPr indent="0" lvl="0" marL="0" rtl="0" algn="l">
              <a:lnSpc>
                <a:spcPct val="150000"/>
              </a:lnSpc>
              <a:spcBef>
                <a:spcPts val="0"/>
              </a:spcBef>
              <a:spcAft>
                <a:spcPts val="0"/>
              </a:spcAft>
              <a:buSzPts val="2560"/>
              <a:buNone/>
            </a:pPr>
            <a:r>
              <a:t/>
            </a:r>
            <a:endParaRPr/>
          </a:p>
          <a:p>
            <a:pPr indent="-355600" lvl="0" marL="457200" rtl="0" algn="l">
              <a:lnSpc>
                <a:spcPct val="150000"/>
              </a:lnSpc>
              <a:spcBef>
                <a:spcPts val="0"/>
              </a:spcBef>
              <a:spcAft>
                <a:spcPts val="0"/>
              </a:spcAft>
              <a:buClr>
                <a:schemeClr val="dk1"/>
              </a:buClr>
              <a:buSzPts val="2000"/>
              <a:buFont typeface="Montserrat"/>
              <a:buChar char="●"/>
            </a:pPr>
            <a:r>
              <a:rPr lang="en-US" sz="1800"/>
              <a:t>Để giải quyết bất đồng bộ có các cách sau:</a:t>
            </a:r>
            <a:endParaRPr sz="1800"/>
          </a:p>
          <a:p>
            <a:pPr indent="-342900" lvl="0" marL="914400" rtl="0" algn="l">
              <a:lnSpc>
                <a:spcPct val="150000"/>
              </a:lnSpc>
              <a:spcBef>
                <a:spcPts val="0"/>
              </a:spcBef>
              <a:spcAft>
                <a:spcPts val="0"/>
              </a:spcAft>
              <a:buClr>
                <a:schemeClr val="dk1"/>
              </a:buClr>
              <a:buSzPts val="1800"/>
              <a:buChar char="○"/>
            </a:pPr>
            <a:r>
              <a:rPr b="1" lang="en-US" sz="1800"/>
              <a:t>Callback function</a:t>
            </a:r>
            <a:endParaRPr b="1" sz="1800"/>
          </a:p>
          <a:p>
            <a:pPr indent="-342900" lvl="0" marL="914400" rtl="0" algn="l">
              <a:lnSpc>
                <a:spcPct val="150000"/>
              </a:lnSpc>
              <a:spcBef>
                <a:spcPts val="0"/>
              </a:spcBef>
              <a:spcAft>
                <a:spcPts val="0"/>
              </a:spcAft>
              <a:buClr>
                <a:schemeClr val="dk1"/>
              </a:buClr>
              <a:buSzPts val="1800"/>
              <a:buChar char="○"/>
            </a:pPr>
            <a:r>
              <a:rPr b="1" lang="en-US" sz="1800"/>
              <a:t>Promise</a:t>
            </a:r>
            <a:endParaRPr b="1" sz="1800"/>
          </a:p>
          <a:p>
            <a:pPr indent="-342900" lvl="0" marL="914400" rtl="0" algn="l">
              <a:lnSpc>
                <a:spcPct val="150000"/>
              </a:lnSpc>
              <a:spcBef>
                <a:spcPts val="0"/>
              </a:spcBef>
              <a:spcAft>
                <a:spcPts val="0"/>
              </a:spcAft>
              <a:buClr>
                <a:schemeClr val="dk1"/>
              </a:buClr>
              <a:buSzPts val="1800"/>
              <a:buChar char="○"/>
            </a:pPr>
            <a:r>
              <a:rPr b="1" lang="en-US" sz="1800"/>
              <a:t>Async / await</a:t>
            </a:r>
            <a:endParaRPr b="1" sz="1800"/>
          </a:p>
        </p:txBody>
      </p:sp>
      <p:pic>
        <p:nvPicPr>
          <p:cNvPr id="230" name="Google Shape;230;g1821030944c_0_64"/>
          <p:cNvPicPr preferRelativeResize="0"/>
          <p:nvPr/>
        </p:nvPicPr>
        <p:blipFill rotWithShape="1">
          <a:blip r:embed="rId3">
            <a:alphaModFix/>
          </a:blip>
          <a:srcRect b="0" l="0" r="0" t="0"/>
          <a:stretch/>
        </p:blipFill>
        <p:spPr>
          <a:xfrm>
            <a:off x="1925300" y="1951238"/>
            <a:ext cx="4010250" cy="1253203"/>
          </a:xfrm>
          <a:prstGeom prst="rect">
            <a:avLst/>
          </a:prstGeom>
          <a:noFill/>
          <a:ln>
            <a:noFill/>
          </a:ln>
        </p:spPr>
      </p:pic>
      <p:pic>
        <p:nvPicPr>
          <p:cNvPr id="231" name="Google Shape;231;g1821030944c_0_64"/>
          <p:cNvPicPr preferRelativeResize="0"/>
          <p:nvPr/>
        </p:nvPicPr>
        <p:blipFill rotWithShape="1">
          <a:blip r:embed="rId4">
            <a:alphaModFix/>
          </a:blip>
          <a:srcRect b="0" l="0" r="0" t="0"/>
          <a:stretch/>
        </p:blipFill>
        <p:spPr>
          <a:xfrm>
            <a:off x="6184325" y="1934900"/>
            <a:ext cx="4010250" cy="1244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0220969156_0_4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Callback function - 1</a:t>
            </a:r>
            <a:endParaRPr/>
          </a:p>
        </p:txBody>
      </p:sp>
      <p:sp>
        <p:nvSpPr>
          <p:cNvPr id="238" name="Google Shape;238;g20220969156_0_48"/>
          <p:cNvSpPr txBox="1"/>
          <p:nvPr>
            <p:ph idx="1" type="body"/>
          </p:nvPr>
        </p:nvSpPr>
        <p:spPr>
          <a:xfrm>
            <a:off x="914400" y="1454750"/>
            <a:ext cx="10641600" cy="5403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1"/>
              </a:buClr>
              <a:buSzPts val="1800"/>
              <a:buFont typeface="Montserrat"/>
              <a:buChar char="●"/>
            </a:pPr>
            <a:r>
              <a:rPr b="1" lang="en-US" sz="1800"/>
              <a:t>Callback </a:t>
            </a:r>
            <a:r>
              <a:rPr lang="en-US" sz="1800"/>
              <a:t>là truyền một function B vào function A dưới dạng 1 tham số, một lúc nào đó thì function A sẽ gọi function B để chạy. Ví dụ:</a:t>
            </a:r>
            <a:endParaRPr sz="1800"/>
          </a:p>
          <a:p>
            <a:pPr indent="0" lvl="0" marL="0" rtl="0" algn="l">
              <a:lnSpc>
                <a:spcPct val="150000"/>
              </a:lnSpc>
              <a:spcBef>
                <a:spcPts val="0"/>
              </a:spcBef>
              <a:spcAft>
                <a:spcPts val="0"/>
              </a:spcAft>
              <a:buSzPts val="2560"/>
              <a:buNone/>
            </a:pPr>
            <a:r>
              <a:t/>
            </a:r>
            <a:endParaRPr/>
          </a:p>
        </p:txBody>
      </p:sp>
      <p:pic>
        <p:nvPicPr>
          <p:cNvPr id="239" name="Google Shape;239;g20220969156_0_48"/>
          <p:cNvPicPr preferRelativeResize="0"/>
          <p:nvPr/>
        </p:nvPicPr>
        <p:blipFill rotWithShape="1">
          <a:blip r:embed="rId3">
            <a:alphaModFix/>
          </a:blip>
          <a:srcRect b="0" l="0" r="0" t="0"/>
          <a:stretch/>
        </p:blipFill>
        <p:spPr>
          <a:xfrm>
            <a:off x="2589075" y="2711488"/>
            <a:ext cx="3492028" cy="2889825"/>
          </a:xfrm>
          <a:prstGeom prst="rect">
            <a:avLst/>
          </a:prstGeom>
          <a:noFill/>
          <a:ln>
            <a:noFill/>
          </a:ln>
        </p:spPr>
      </p:pic>
      <p:pic>
        <p:nvPicPr>
          <p:cNvPr id="240" name="Google Shape;240;g20220969156_0_48"/>
          <p:cNvPicPr preferRelativeResize="0"/>
          <p:nvPr/>
        </p:nvPicPr>
        <p:blipFill rotWithShape="1">
          <a:blip r:embed="rId4">
            <a:alphaModFix/>
          </a:blip>
          <a:srcRect b="0" l="0" r="0" t="0"/>
          <a:stretch/>
        </p:blipFill>
        <p:spPr>
          <a:xfrm>
            <a:off x="8139351" y="3745181"/>
            <a:ext cx="1577349" cy="274116"/>
          </a:xfrm>
          <a:prstGeom prst="rect">
            <a:avLst/>
          </a:prstGeom>
          <a:noFill/>
          <a:ln>
            <a:noFill/>
          </a:ln>
        </p:spPr>
      </p:pic>
      <p:pic>
        <p:nvPicPr>
          <p:cNvPr id="241" name="Google Shape;241;g20220969156_0_48"/>
          <p:cNvPicPr preferRelativeResize="0"/>
          <p:nvPr/>
        </p:nvPicPr>
        <p:blipFill rotWithShape="1">
          <a:blip r:embed="rId5">
            <a:alphaModFix/>
          </a:blip>
          <a:srcRect b="0" l="0" r="0" t="0"/>
          <a:stretch/>
        </p:blipFill>
        <p:spPr>
          <a:xfrm>
            <a:off x="8169907" y="4293510"/>
            <a:ext cx="1546797" cy="274116"/>
          </a:xfrm>
          <a:prstGeom prst="rect">
            <a:avLst/>
          </a:prstGeom>
          <a:noFill/>
          <a:ln>
            <a:noFill/>
          </a:ln>
        </p:spPr>
      </p:pic>
      <p:sp>
        <p:nvSpPr>
          <p:cNvPr id="242" name="Google Shape;242;g20220969156_0_48"/>
          <p:cNvSpPr/>
          <p:nvPr/>
        </p:nvSpPr>
        <p:spPr>
          <a:xfrm>
            <a:off x="6648985" y="4019308"/>
            <a:ext cx="922500" cy="27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821030944c_0_7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lang="en-US"/>
              <a:t>3. Callback function - 2</a:t>
            </a:r>
            <a:endParaRPr/>
          </a:p>
        </p:txBody>
      </p:sp>
      <p:sp>
        <p:nvSpPr>
          <p:cNvPr id="249" name="Google Shape;249;g1821030944c_0_78"/>
          <p:cNvSpPr txBox="1"/>
          <p:nvPr>
            <p:ph idx="1" type="body"/>
          </p:nvPr>
        </p:nvSpPr>
        <p:spPr>
          <a:xfrm>
            <a:off x="838200" y="1573725"/>
            <a:ext cx="6433800" cy="45528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Clr>
                <a:schemeClr val="dk1"/>
              </a:buClr>
              <a:buSzPts val="2000"/>
              <a:buFont typeface="Montserrat"/>
              <a:buChar char="●"/>
            </a:pPr>
            <a:r>
              <a:rPr lang="en-US" sz="1800"/>
              <a:t>Nếu như cần thực hiện nhiều câu lệnh bất đồng bộ thì cần phải lồng từng đó callback với nhau, khiến cho code sẽ vô cùng khó đọc, khó debug cũng như phát triển (trường hợp này được gọi là </a:t>
            </a:r>
            <a:r>
              <a:rPr b="1" lang="en-US" sz="1800"/>
              <a:t>Callback Hell</a:t>
            </a:r>
            <a:r>
              <a:rPr lang="en-US" sz="1800"/>
              <a:t>)</a:t>
            </a:r>
            <a:endParaRPr sz="1800"/>
          </a:p>
        </p:txBody>
      </p:sp>
      <p:pic>
        <p:nvPicPr>
          <p:cNvPr id="250" name="Google Shape;250;g1821030944c_0_78"/>
          <p:cNvPicPr preferRelativeResize="0"/>
          <p:nvPr/>
        </p:nvPicPr>
        <p:blipFill rotWithShape="1">
          <a:blip r:embed="rId3">
            <a:alphaModFix/>
          </a:blip>
          <a:srcRect b="0" l="0" r="0" t="0"/>
          <a:stretch/>
        </p:blipFill>
        <p:spPr>
          <a:xfrm>
            <a:off x="7527850" y="1573725"/>
            <a:ext cx="3730525" cy="465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