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Montserrat Black"/>
      <p:bold r:id="rId29"/>
      <p:boldItalic r:id="rId30"/>
    </p:embeddedFont>
    <p:embeddedFont>
      <p:font typeface="Montserrat Medium"/>
      <p:regular r:id="rId31"/>
      <p:bold r:id="rId32"/>
      <p:italic r:id="rId33"/>
      <p:boldItalic r:id="rId34"/>
    </p:embeddedFont>
    <p:embeddedFont>
      <p:font typeface="Montserrat ExtraBold"/>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jjxMpoWwb+JNswFtkTgnk38gBF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lack-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regular.fntdata"/><Relationship Id="rId30" Type="http://schemas.openxmlformats.org/officeDocument/2006/relationships/font" Target="fonts/MontserratBlack-boldItalic.fntdata"/><Relationship Id="rId11" Type="http://schemas.openxmlformats.org/officeDocument/2006/relationships/slide" Target="slides/slide7.xml"/><Relationship Id="rId33" Type="http://schemas.openxmlformats.org/officeDocument/2006/relationships/font" Target="fonts/MontserratMedium-italic.fntdata"/><Relationship Id="rId10" Type="http://schemas.openxmlformats.org/officeDocument/2006/relationships/slide" Target="slides/slide6.xml"/><Relationship Id="rId32" Type="http://schemas.openxmlformats.org/officeDocument/2006/relationships/font" Target="fonts/MontserratMedium-bold.fntdata"/><Relationship Id="rId13" Type="http://schemas.openxmlformats.org/officeDocument/2006/relationships/slide" Target="slides/slide9.xml"/><Relationship Id="rId35" Type="http://schemas.openxmlformats.org/officeDocument/2006/relationships/font" Target="fonts/MontserratExtraBold-bold.fntdata"/><Relationship Id="rId12" Type="http://schemas.openxmlformats.org/officeDocument/2006/relationships/slide" Target="slides/slide8.xml"/><Relationship Id="rId34" Type="http://schemas.openxmlformats.org/officeDocument/2006/relationships/font" Target="fonts/MontserratMedium-boldItalic.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MontserratExtraBold-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862ce25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22862ce258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2862ce258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e3a9f17e0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3e3a9f17e0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23e3a9f17e0_1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e3a9f17e0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3e3a9f17e0_1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23e3a9f17e0_1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e3a9f17e0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23e3a9f17e0_1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23e3a9f17e0_1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e3a9f17e0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23e3a9f17e0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23e3a9f17e0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f1319488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0f1319488b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0f1319488b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f1319488b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0f1319488b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20f1319488b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f1319488b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0f1319488b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0f1319488b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f1319488b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0f1319488b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0f1319488b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f1319488b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0f1319488b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20f1319488b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e3a9f17e0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3e3a9f17e0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3e3a9f17e0_1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e3a9f17e0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3e3a9f17e0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3e3a9f17e0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8.png"/><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8.png"/><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8.pn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2.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8" name="Shape 88"/>
        <p:cNvGrpSpPr/>
        <p:nvPr/>
      </p:nvGrpSpPr>
      <p:grpSpPr>
        <a:xfrm>
          <a:off x="0" y="0"/>
          <a:ext cx="0" cy="0"/>
          <a:chOff x="0" y="0"/>
          <a:chExt cx="0" cy="0"/>
        </a:xfrm>
      </p:grpSpPr>
      <p:pic>
        <p:nvPicPr>
          <p:cNvPr id="89" name="Google Shape;89;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0" name="Google Shape;90;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2" name="Google Shape;92;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3" name="Google Shape;93;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4" name="Google Shape;94;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95" name="Shape 95"/>
        <p:cNvGrpSpPr/>
        <p:nvPr/>
      </p:nvGrpSpPr>
      <p:grpSpPr>
        <a:xfrm>
          <a:off x="0" y="0"/>
          <a:ext cx="0" cy="0"/>
          <a:chOff x="0" y="0"/>
          <a:chExt cx="0" cy="0"/>
        </a:xfrm>
      </p:grpSpPr>
      <p:pic>
        <p:nvPicPr>
          <p:cNvPr id="96" name="Google Shape;96;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7" name="Google Shape;97;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8" name="Google Shape;98;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0" name="Shape 100"/>
        <p:cNvGrpSpPr/>
        <p:nvPr/>
      </p:nvGrpSpPr>
      <p:grpSpPr>
        <a:xfrm>
          <a:off x="0" y="0"/>
          <a:ext cx="0" cy="0"/>
          <a:chOff x="0" y="0"/>
          <a:chExt cx="0" cy="0"/>
        </a:xfrm>
      </p:grpSpPr>
      <p:pic>
        <p:nvPicPr>
          <p:cNvPr id="101" name="Google Shape;101;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102" name="Google Shape;102;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04" name="Google Shape;104;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105" name="Google Shape;105;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106" name="Google Shape;106;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7" name="Shape 107"/>
        <p:cNvGrpSpPr/>
        <p:nvPr/>
      </p:nvGrpSpPr>
      <p:grpSpPr>
        <a:xfrm>
          <a:off x="0" y="0"/>
          <a:ext cx="0" cy="0"/>
          <a:chOff x="0" y="0"/>
          <a:chExt cx="0" cy="0"/>
        </a:xfrm>
      </p:grpSpPr>
      <p:pic>
        <p:nvPicPr>
          <p:cNvPr id="108" name="Google Shape;108;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9" name="Google Shape;109;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 name="Google Shape;42;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6" name="Google Shape;46;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7"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49" name="Google Shape;49;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1" name="Google Shape;51;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2" name="Google Shape;52;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3" name="Shape 53"/>
        <p:cNvGrpSpPr/>
        <p:nvPr/>
      </p:nvGrpSpPr>
      <p:grpSpPr>
        <a:xfrm>
          <a:off x="0" y="0"/>
          <a:ext cx="0" cy="0"/>
          <a:chOff x="0" y="0"/>
          <a:chExt cx="0" cy="0"/>
        </a:xfrm>
      </p:grpSpPr>
      <p:sp>
        <p:nvSpPr>
          <p:cNvPr id="54" name="Google Shape;54;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56" name="Google Shape;56;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57" name="Google Shape;57;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58" name="Google Shape;58;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1" name="Shape 61"/>
        <p:cNvGrpSpPr/>
        <p:nvPr/>
      </p:nvGrpSpPr>
      <p:grpSpPr>
        <a:xfrm>
          <a:off x="0" y="0"/>
          <a:ext cx="0" cy="0"/>
          <a:chOff x="0" y="0"/>
          <a:chExt cx="0" cy="0"/>
        </a:xfrm>
      </p:grpSpPr>
      <p:sp>
        <p:nvSpPr>
          <p:cNvPr id="62" name="Google Shape;62;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3" name="Google Shape;63;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64" name="Google Shape;64;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66" name="Google Shape;66;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pic>
        <p:nvPicPr>
          <p:cNvPr id="68" name="Google Shape;68;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 name="Google Shape;72;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73" name="Shape 73"/>
        <p:cNvGrpSpPr/>
        <p:nvPr/>
      </p:nvGrpSpPr>
      <p:grpSpPr>
        <a:xfrm>
          <a:off x="0" y="0"/>
          <a:ext cx="0" cy="0"/>
          <a:chOff x="0" y="0"/>
          <a:chExt cx="0" cy="0"/>
        </a:xfrm>
      </p:grpSpPr>
      <p:sp>
        <p:nvSpPr>
          <p:cNvPr id="74" name="Google Shape;74;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5" name="Google Shape;75;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6" name="Google Shape;76;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7" name="Google Shape;77;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8" name="Google Shape;78;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9" name="Google Shape;79;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80" name="Google Shape;80;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1" name="Shape 81"/>
        <p:cNvGrpSpPr/>
        <p:nvPr/>
      </p:nvGrpSpPr>
      <p:grpSpPr>
        <a:xfrm>
          <a:off x="0" y="0"/>
          <a:ext cx="0" cy="0"/>
          <a:chOff x="0" y="0"/>
          <a:chExt cx="0" cy="0"/>
        </a:xfrm>
      </p:grpSpPr>
      <p:sp>
        <p:nvSpPr>
          <p:cNvPr id="82" name="Google Shape;82;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3" name="Google Shape;83;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84" name="Google Shape;84;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85" name="Google Shape;85;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86" name="Google Shape;86;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7" name="Google Shape;87;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0.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32.png"/><Relationship Id="rId5"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1.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Redux Toolkit</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4.0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15: </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2862ce258a_0_0"/>
          <p:cNvSpPr txBox="1"/>
          <p:nvPr>
            <p:ph type="title"/>
          </p:nvPr>
        </p:nvSpPr>
        <p:spPr>
          <a:xfrm>
            <a:off x="514725" y="509150"/>
            <a:ext cx="87870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Các phương thức trong Redux Toolkit</a:t>
            </a:r>
            <a:endParaRPr/>
          </a:p>
        </p:txBody>
      </p:sp>
      <p:sp>
        <p:nvSpPr>
          <p:cNvPr id="252" name="Google Shape;252;g22862ce258a_0_0"/>
          <p:cNvSpPr txBox="1"/>
          <p:nvPr>
            <p:ph idx="1" type="body"/>
          </p:nvPr>
        </p:nvSpPr>
        <p:spPr>
          <a:xfrm>
            <a:off x="514725" y="1454750"/>
            <a:ext cx="10902000" cy="5185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2560"/>
              <a:buNone/>
            </a:pPr>
            <a:r>
              <a:rPr b="1" lang="en-US"/>
              <a:t>configureStore(): </a:t>
            </a:r>
            <a:r>
              <a:rPr lang="en-US"/>
              <a:t>Có sẵn Redux DevTools và Có sẵn redux-thunk để thực hiện async actions</a:t>
            </a:r>
            <a:endParaRPr/>
          </a:p>
          <a:p>
            <a:pPr indent="0" lvl="0" marL="0" rtl="0" algn="l">
              <a:lnSpc>
                <a:spcPct val="150000"/>
              </a:lnSpc>
              <a:spcBef>
                <a:spcPts val="1000"/>
              </a:spcBef>
              <a:spcAft>
                <a:spcPts val="0"/>
              </a:spcAft>
              <a:buSzPts val="2560"/>
              <a:buNone/>
            </a:pPr>
            <a:r>
              <a:t/>
            </a:r>
            <a:endParaRPr b="1"/>
          </a:p>
        </p:txBody>
      </p:sp>
      <p:pic>
        <p:nvPicPr>
          <p:cNvPr id="253" name="Google Shape;253;g22862ce258a_0_0"/>
          <p:cNvPicPr preferRelativeResize="0"/>
          <p:nvPr/>
        </p:nvPicPr>
        <p:blipFill rotWithShape="1">
          <a:blip r:embed="rId3">
            <a:alphaModFix/>
          </a:blip>
          <a:srcRect b="0" l="0" r="0" t="0"/>
          <a:stretch/>
        </p:blipFill>
        <p:spPr>
          <a:xfrm>
            <a:off x="514725" y="2418774"/>
            <a:ext cx="6234451" cy="3257750"/>
          </a:xfrm>
          <a:prstGeom prst="rect">
            <a:avLst/>
          </a:prstGeom>
          <a:noFill/>
          <a:ln>
            <a:noFill/>
          </a:ln>
        </p:spPr>
      </p:pic>
      <p:pic>
        <p:nvPicPr>
          <p:cNvPr id="254" name="Google Shape;254;g22862ce258a_0_0"/>
          <p:cNvPicPr preferRelativeResize="0"/>
          <p:nvPr/>
        </p:nvPicPr>
        <p:blipFill rotWithShape="1">
          <a:blip r:embed="rId4">
            <a:alphaModFix/>
          </a:blip>
          <a:srcRect b="0" l="0" r="0" t="0"/>
          <a:stretch/>
        </p:blipFill>
        <p:spPr>
          <a:xfrm>
            <a:off x="6906775" y="2962650"/>
            <a:ext cx="5014125" cy="17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3e3a9f17e0_1_31"/>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Setup một ví dụ đơn giản sử dụng RTK</a:t>
            </a:r>
            <a:endParaRPr/>
          </a:p>
        </p:txBody>
      </p:sp>
      <p:pic>
        <p:nvPicPr>
          <p:cNvPr id="261" name="Google Shape;261;g23e3a9f17e0_1_31"/>
          <p:cNvPicPr preferRelativeResize="0"/>
          <p:nvPr/>
        </p:nvPicPr>
        <p:blipFill rotWithShape="1">
          <a:blip r:embed="rId3">
            <a:alphaModFix/>
          </a:blip>
          <a:srcRect b="0" l="0" r="0" t="0"/>
          <a:stretch/>
        </p:blipFill>
        <p:spPr>
          <a:xfrm>
            <a:off x="2471925" y="1454750"/>
            <a:ext cx="6773676" cy="489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3e3a9f17e0_1_42"/>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Setup một ví dụ đơn giản sử dụng RTK</a:t>
            </a:r>
            <a:endParaRPr/>
          </a:p>
        </p:txBody>
      </p:sp>
      <p:pic>
        <p:nvPicPr>
          <p:cNvPr id="268" name="Google Shape;268;g23e3a9f17e0_1_42"/>
          <p:cNvPicPr preferRelativeResize="0"/>
          <p:nvPr/>
        </p:nvPicPr>
        <p:blipFill rotWithShape="1">
          <a:blip r:embed="rId3">
            <a:alphaModFix/>
          </a:blip>
          <a:srcRect b="0" l="0" r="0" t="0"/>
          <a:stretch/>
        </p:blipFill>
        <p:spPr>
          <a:xfrm>
            <a:off x="2319525" y="1743450"/>
            <a:ext cx="7317975" cy="370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3e3a9f17e0_1_49"/>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Setup một ví dụ đơn giản sử dụng RTK</a:t>
            </a:r>
            <a:endParaRPr/>
          </a:p>
        </p:txBody>
      </p:sp>
      <p:pic>
        <p:nvPicPr>
          <p:cNvPr id="275" name="Google Shape;275;g23e3a9f17e0_1_49"/>
          <p:cNvPicPr preferRelativeResize="0"/>
          <p:nvPr/>
        </p:nvPicPr>
        <p:blipFill rotWithShape="1">
          <a:blip r:embed="rId3">
            <a:alphaModFix/>
          </a:blip>
          <a:srcRect b="0" l="0" r="0" t="0"/>
          <a:stretch/>
        </p:blipFill>
        <p:spPr>
          <a:xfrm>
            <a:off x="2746250" y="1591050"/>
            <a:ext cx="6555550" cy="428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3e3a9f17e0_1_5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Setup một ví dụ đơn giản sử dụng RTK</a:t>
            </a:r>
            <a:endParaRPr/>
          </a:p>
        </p:txBody>
      </p:sp>
      <p:pic>
        <p:nvPicPr>
          <p:cNvPr id="282" name="Google Shape;282;g23e3a9f17e0_1_56"/>
          <p:cNvPicPr preferRelativeResize="0"/>
          <p:nvPr/>
        </p:nvPicPr>
        <p:blipFill rotWithShape="1">
          <a:blip r:embed="rId3">
            <a:alphaModFix/>
          </a:blip>
          <a:srcRect b="0" l="0" r="0" t="0"/>
          <a:stretch/>
        </p:blipFill>
        <p:spPr>
          <a:xfrm>
            <a:off x="2532900" y="1454750"/>
            <a:ext cx="6888525" cy="488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288" name="Google Shape;288;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289" name="Google Shape;289;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Char char="❏"/>
            </a:pPr>
            <a:r>
              <a:rPr lang="en-US" sz="2400">
                <a:solidFill>
                  <a:srgbClr val="333333"/>
                </a:solidFill>
              </a:rPr>
              <a:t>Tổng quan về Redux toolkit (RTK)</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Lợi ích khi sử dụng Redux toolkit</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Redux toolkit khác gì với Redux</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RTK bao gồm những gì?</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Setup một ví dụ đơn giản sử dụng RTK</a:t>
            </a:r>
            <a:endParaRPr sz="2400">
              <a:solidFill>
                <a:srgbClr val="33333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295" name="Google Shape;295;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Tổng quan về Redux toolkit (RTK)</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Lợi ích khi sử dụng Redux toolkit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Redux toolkit khác gì với Redux</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Các phương thức trong Redux Toolkit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Setup một ví dụ đơn giản sử dụng RTK</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0f1319488b_0_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Tổng quan về Redux Toolkit</a:t>
            </a:r>
            <a:endParaRPr/>
          </a:p>
        </p:txBody>
      </p:sp>
      <p:sp>
        <p:nvSpPr>
          <p:cNvPr id="193" name="Google Shape;193;g20f1319488b_0_8"/>
          <p:cNvSpPr txBox="1"/>
          <p:nvPr>
            <p:ph idx="1" type="body"/>
          </p:nvPr>
        </p:nvSpPr>
        <p:spPr>
          <a:xfrm>
            <a:off x="838200" y="1454750"/>
            <a:ext cx="10641600" cy="5266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Redux Toolkit là một thư viện giúp đơn giản hóa việc sử dụng Redux trong ứng dụng.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Được tạo ra để giải quyết các vấn đề phổ biến khi sử dụng Redux, như việc phải viết nhiều code để tạo reducers và actions, hoặc việc cần phải sử dụng nhiều thư viện bên ngoài để quản lý trạng thái ứng dụng.</a:t>
            </a:r>
            <a:endParaRPr sz="1800"/>
          </a:p>
        </p:txBody>
      </p:sp>
      <p:pic>
        <p:nvPicPr>
          <p:cNvPr id="194" name="Google Shape;194;g20f1319488b_0_8"/>
          <p:cNvPicPr preferRelativeResize="0"/>
          <p:nvPr/>
        </p:nvPicPr>
        <p:blipFill rotWithShape="1">
          <a:blip r:embed="rId3">
            <a:alphaModFix/>
          </a:blip>
          <a:srcRect b="0" l="0" r="0" t="0"/>
          <a:stretch/>
        </p:blipFill>
        <p:spPr>
          <a:xfrm>
            <a:off x="3741413" y="3221725"/>
            <a:ext cx="4709177" cy="274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0f1319488b_0_17"/>
          <p:cNvSpPr txBox="1"/>
          <p:nvPr>
            <p:ph type="title"/>
          </p:nvPr>
        </p:nvSpPr>
        <p:spPr>
          <a:xfrm>
            <a:off x="838200" y="556750"/>
            <a:ext cx="8463600" cy="8265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Tổng quan về Redux Toolkit</a:t>
            </a:r>
            <a:endParaRPr/>
          </a:p>
        </p:txBody>
      </p:sp>
      <p:sp>
        <p:nvSpPr>
          <p:cNvPr id="201" name="Google Shape;201;g20f1319488b_0_17"/>
          <p:cNvSpPr txBox="1"/>
          <p:nvPr>
            <p:ph idx="1" type="body"/>
          </p:nvPr>
        </p:nvSpPr>
        <p:spPr>
          <a:xfrm>
            <a:off x="838200" y="1383250"/>
            <a:ext cx="10641600" cy="48561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Trong Redux Toolkit sử dụng các phương thức như:</a:t>
            </a:r>
            <a:endParaRPr sz="1800"/>
          </a:p>
          <a:p>
            <a:pPr indent="-342900" lvl="1" marL="914400" rtl="0" algn="l">
              <a:lnSpc>
                <a:spcPct val="150000"/>
              </a:lnSpc>
              <a:spcBef>
                <a:spcPts val="1000"/>
              </a:spcBef>
              <a:spcAft>
                <a:spcPts val="0"/>
              </a:spcAft>
              <a:buClr>
                <a:schemeClr val="dk1"/>
              </a:buClr>
              <a:buSzPts val="1800"/>
              <a:buChar char="○"/>
            </a:pPr>
            <a:r>
              <a:rPr lang="en-US" sz="1800"/>
              <a:t>createSlice(): là một hàm để tạo "slice" trong Redux Toolkit, giúp phân tách state thành các phần nhỏ hơn và quản lý dễ dàng hơn.</a:t>
            </a:r>
            <a:endParaRPr sz="1800"/>
          </a:p>
          <a:p>
            <a:pPr indent="-342900" lvl="1" marL="914400" rtl="0" algn="l">
              <a:lnSpc>
                <a:spcPct val="150000"/>
              </a:lnSpc>
              <a:spcBef>
                <a:spcPts val="1000"/>
              </a:spcBef>
              <a:spcAft>
                <a:spcPts val="0"/>
              </a:spcAft>
              <a:buClr>
                <a:schemeClr val="dk1"/>
              </a:buClr>
              <a:buSzPts val="1800"/>
              <a:buChar char="○"/>
            </a:pPr>
            <a:r>
              <a:rPr lang="en-US" sz="1800"/>
              <a:t>createAction(): là một hàm để tạo action creator đơn giản hơn trong Redux Toolkit</a:t>
            </a:r>
            <a:endParaRPr sz="1800"/>
          </a:p>
          <a:p>
            <a:pPr indent="-342900" lvl="1" marL="914400" rtl="0" algn="l">
              <a:lnSpc>
                <a:spcPct val="150000"/>
              </a:lnSpc>
              <a:spcBef>
                <a:spcPts val="1000"/>
              </a:spcBef>
              <a:spcAft>
                <a:spcPts val="0"/>
              </a:spcAft>
              <a:buClr>
                <a:schemeClr val="dk1"/>
              </a:buClr>
              <a:buSzPts val="1800"/>
              <a:buChar char="○"/>
            </a:pPr>
            <a:r>
              <a:rPr lang="en-US" sz="1800"/>
              <a:t>createReducer(): là một hàm để tạo reducer đơn giản hơn trong Redux Toolkit</a:t>
            </a:r>
            <a:endParaRPr sz="1800"/>
          </a:p>
          <a:p>
            <a:pPr indent="-342900" lvl="1" marL="914400" rtl="0" algn="l">
              <a:lnSpc>
                <a:spcPct val="150000"/>
              </a:lnSpc>
              <a:spcBef>
                <a:spcPts val="1000"/>
              </a:spcBef>
              <a:spcAft>
                <a:spcPts val="0"/>
              </a:spcAft>
              <a:buClr>
                <a:schemeClr val="dk1"/>
              </a:buClr>
              <a:buSzPts val="1800"/>
              <a:buChar char="○"/>
            </a:pPr>
            <a:r>
              <a:rPr lang="en-US" sz="1800"/>
              <a:t>configureStore(): là một hàm để cấu hình Redux store với các tính năng như middleware, DevTools tích hợp sẵn, giúp giảm thiểu thời gian và công sức cần thiết để cấu hình Redux store.</a:t>
            </a:r>
            <a:endParaRPr sz="1800"/>
          </a:p>
          <a:p>
            <a:pPr indent="-342900" lvl="1" marL="914400" rtl="0" algn="l">
              <a:lnSpc>
                <a:spcPct val="150000"/>
              </a:lnSpc>
              <a:spcBef>
                <a:spcPts val="1000"/>
              </a:spcBef>
              <a:spcAft>
                <a:spcPts val="0"/>
              </a:spcAft>
              <a:buClr>
                <a:schemeClr val="dk1"/>
              </a:buClr>
              <a:buSzPts val="1800"/>
              <a:buChar char="○"/>
            </a:pPr>
            <a:r>
              <a:rPr lang="en-US" sz="1800"/>
              <a:t>createAsyncThunk(): là một hàm để tạo action creator cho các tác vụ bất đồng bộ</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0f1319488b_0_25"/>
          <p:cNvSpPr txBox="1"/>
          <p:nvPr>
            <p:ph type="title"/>
          </p:nvPr>
        </p:nvSpPr>
        <p:spPr>
          <a:xfrm>
            <a:off x="838200" y="509149"/>
            <a:ext cx="8463600" cy="75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Lợi ích khi sử dụng Redux Toolkit</a:t>
            </a:r>
            <a:endParaRPr/>
          </a:p>
        </p:txBody>
      </p:sp>
      <p:sp>
        <p:nvSpPr>
          <p:cNvPr id="208" name="Google Shape;208;g20f1319488b_0_25"/>
          <p:cNvSpPr txBox="1"/>
          <p:nvPr>
            <p:ph idx="1" type="body"/>
          </p:nvPr>
        </p:nvSpPr>
        <p:spPr>
          <a:xfrm>
            <a:off x="838200" y="1267250"/>
            <a:ext cx="10836300" cy="5033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560"/>
              <a:buNone/>
            </a:pPr>
            <a:r>
              <a:rPr lang="en-US" sz="1800"/>
              <a:t>Một số lợi ích của việc sử dụng Redux Toolkit là:</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Giảm thiểu lượng code cần viết để tạo reducers và actions.</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Giảm thiểu boilerplate code: Redux Toolkit giúp giảm thiểu việc phải viết nhiều boilerplate code để xử lý các hành động, reducers và middleware.</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Tích hợp tất cả các công cụ: Redux Toolkit tích hợp sẵn DevTools, middleware và cấu hình store.</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Sử dụng "slices" để phân tách state: Redux Toolkit giúp phân tách state thành các phần nhỏ hơn, dễ quản lý hơn và dễ dàng tách riêng các phần khác nhau của ứng dụng.</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Hỗ trợ cho việc xử lý các tác vụ bất đồng bộ: Redux Toolkit cung cấp hàm createAsyncThunk() để viết code xử lý các tác vụ bất đồng bộ một cách dễ dàng và hiệu quả.</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Tương thích với Redux truyền thống: Redux Toolkit tương thích với Redux truyền thống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0f1319488b_0_6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Cài đặt Redux Toolkit</a:t>
            </a:r>
            <a:endParaRPr/>
          </a:p>
        </p:txBody>
      </p:sp>
      <p:sp>
        <p:nvSpPr>
          <p:cNvPr id="215" name="Google Shape;215;g20f1319488b_0_60"/>
          <p:cNvSpPr txBox="1"/>
          <p:nvPr>
            <p:ph idx="1" type="body"/>
          </p:nvPr>
        </p:nvSpPr>
        <p:spPr>
          <a:xfrm>
            <a:off x="536450" y="1454750"/>
            <a:ext cx="11399400" cy="5266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Bộ công cụ Redux có sẵn dưới dạng gói trên NPM để sử dụng với gói mô-đun hoặc trong ứng dụng Node:</a:t>
            </a:r>
            <a:endParaRPr sz="1800"/>
          </a:p>
          <a:p>
            <a:pPr indent="0" lvl="0" marL="457200" rtl="0" algn="l">
              <a:lnSpc>
                <a:spcPct val="150000"/>
              </a:lnSpc>
              <a:spcBef>
                <a:spcPts val="0"/>
              </a:spcBef>
              <a:spcAft>
                <a:spcPts val="0"/>
              </a:spcAft>
              <a:buSzPts val="2560"/>
              <a:buNone/>
            </a:pPr>
            <a:r>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Cài đặt bằng npm</a:t>
            </a:r>
            <a:endParaRPr sz="1800"/>
          </a:p>
          <a:p>
            <a:pPr indent="0" lvl="0" marL="0" rtl="0" algn="l">
              <a:lnSpc>
                <a:spcPct val="150000"/>
              </a:lnSpc>
              <a:spcBef>
                <a:spcPts val="1000"/>
              </a:spcBef>
              <a:spcAft>
                <a:spcPts val="0"/>
              </a:spcAft>
              <a:buSzPts val="2560"/>
              <a:buNone/>
            </a:pPr>
            <a:r>
              <a:t/>
            </a:r>
            <a:endParaRPr sz="1800"/>
          </a:p>
          <a:p>
            <a:pPr indent="0" lvl="0" marL="0" rtl="0" algn="l">
              <a:lnSpc>
                <a:spcPct val="150000"/>
              </a:lnSpc>
              <a:spcBef>
                <a:spcPts val="1000"/>
              </a:spcBef>
              <a:spcAft>
                <a:spcPts val="0"/>
              </a:spcAft>
              <a:buSzPts val="2560"/>
              <a:buNone/>
            </a:pPr>
            <a:r>
              <a:t/>
            </a:r>
            <a:endParaRPr sz="1800"/>
          </a:p>
          <a:p>
            <a:pPr indent="0" lvl="0" marL="0" rtl="0" algn="l">
              <a:lnSpc>
                <a:spcPct val="150000"/>
              </a:lnSpc>
              <a:spcBef>
                <a:spcPts val="1000"/>
              </a:spcBef>
              <a:spcAft>
                <a:spcPts val="0"/>
              </a:spcAft>
              <a:buSzPts val="2560"/>
              <a:buNone/>
            </a:pPr>
            <a:r>
              <a:t/>
            </a:r>
            <a:endParaRPr sz="1800"/>
          </a:p>
          <a:p>
            <a:pPr indent="-342900" lvl="0" marL="457200" rtl="0" algn="l">
              <a:lnSpc>
                <a:spcPct val="150000"/>
              </a:lnSpc>
              <a:spcBef>
                <a:spcPts val="1000"/>
              </a:spcBef>
              <a:spcAft>
                <a:spcPts val="0"/>
              </a:spcAft>
              <a:buClr>
                <a:schemeClr val="dk1"/>
              </a:buClr>
              <a:buSzPts val="1800"/>
              <a:buFont typeface="Montserrat"/>
              <a:buChar char="●"/>
            </a:pPr>
            <a:r>
              <a:rPr lang="en-US" sz="1800"/>
              <a:t>Cài đặt bằng yarn:</a:t>
            </a:r>
            <a:endParaRPr sz="1800"/>
          </a:p>
          <a:p>
            <a:pPr indent="0" lvl="0" marL="0" rtl="0" algn="l">
              <a:lnSpc>
                <a:spcPct val="150000"/>
              </a:lnSpc>
              <a:spcBef>
                <a:spcPts val="100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lnSpc>
                <a:spcPct val="150000"/>
              </a:lnSpc>
              <a:spcBef>
                <a:spcPts val="1000"/>
              </a:spcBef>
              <a:spcAft>
                <a:spcPts val="0"/>
              </a:spcAft>
              <a:buSzPts val="2560"/>
              <a:buNone/>
            </a:pPr>
            <a:r>
              <a:t/>
            </a:r>
            <a:endParaRPr sz="1800">
              <a:latin typeface="Roboto"/>
              <a:ea typeface="Roboto"/>
              <a:cs typeface="Roboto"/>
              <a:sym typeface="Roboto"/>
            </a:endParaRPr>
          </a:p>
        </p:txBody>
      </p:sp>
      <p:pic>
        <p:nvPicPr>
          <p:cNvPr id="216" name="Google Shape;216;g20f1319488b_0_60"/>
          <p:cNvPicPr preferRelativeResize="0"/>
          <p:nvPr/>
        </p:nvPicPr>
        <p:blipFill rotWithShape="1">
          <a:blip r:embed="rId3">
            <a:alphaModFix/>
          </a:blip>
          <a:srcRect b="0" l="0" r="0" t="0"/>
          <a:stretch/>
        </p:blipFill>
        <p:spPr>
          <a:xfrm>
            <a:off x="5283588" y="2360875"/>
            <a:ext cx="3476625" cy="762000"/>
          </a:xfrm>
          <a:prstGeom prst="rect">
            <a:avLst/>
          </a:prstGeom>
          <a:noFill/>
          <a:ln>
            <a:noFill/>
          </a:ln>
        </p:spPr>
      </p:pic>
      <p:pic>
        <p:nvPicPr>
          <p:cNvPr id="217" name="Google Shape;217;g20f1319488b_0_60"/>
          <p:cNvPicPr preferRelativeResize="0"/>
          <p:nvPr/>
        </p:nvPicPr>
        <p:blipFill rotWithShape="1">
          <a:blip r:embed="rId4">
            <a:alphaModFix/>
          </a:blip>
          <a:srcRect b="0" l="0" r="0" t="0"/>
          <a:stretch/>
        </p:blipFill>
        <p:spPr>
          <a:xfrm>
            <a:off x="5283600" y="3367450"/>
            <a:ext cx="3476625" cy="733425"/>
          </a:xfrm>
          <a:prstGeom prst="rect">
            <a:avLst/>
          </a:prstGeom>
          <a:noFill/>
          <a:ln>
            <a:noFill/>
          </a:ln>
        </p:spPr>
      </p:pic>
      <p:pic>
        <p:nvPicPr>
          <p:cNvPr id="218" name="Google Shape;218;g20f1319488b_0_60"/>
          <p:cNvPicPr preferRelativeResize="0"/>
          <p:nvPr/>
        </p:nvPicPr>
        <p:blipFill rotWithShape="1">
          <a:blip r:embed="rId5">
            <a:alphaModFix/>
          </a:blip>
          <a:srcRect b="0" l="0" r="0" t="0"/>
          <a:stretch/>
        </p:blipFill>
        <p:spPr>
          <a:xfrm>
            <a:off x="5316950" y="4443500"/>
            <a:ext cx="3372900" cy="733425"/>
          </a:xfrm>
          <a:prstGeom prst="rect">
            <a:avLst/>
          </a:prstGeom>
          <a:noFill/>
          <a:ln>
            <a:noFill/>
          </a:ln>
        </p:spPr>
      </p:pic>
      <p:pic>
        <p:nvPicPr>
          <p:cNvPr id="219" name="Google Shape;219;g20f1319488b_0_60"/>
          <p:cNvPicPr preferRelativeResize="0"/>
          <p:nvPr/>
        </p:nvPicPr>
        <p:blipFill rotWithShape="1">
          <a:blip r:embed="rId6">
            <a:alphaModFix/>
          </a:blip>
          <a:srcRect b="0" l="0" r="0" t="0"/>
          <a:stretch/>
        </p:blipFill>
        <p:spPr>
          <a:xfrm>
            <a:off x="5316950" y="5365600"/>
            <a:ext cx="3372900" cy="67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0f1319488b_0_71"/>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Các phương thức trong Redux Toolkit</a:t>
            </a:r>
            <a:endParaRPr/>
          </a:p>
        </p:txBody>
      </p:sp>
      <p:sp>
        <p:nvSpPr>
          <p:cNvPr id="226" name="Google Shape;226;g20f1319488b_0_71"/>
          <p:cNvSpPr txBox="1"/>
          <p:nvPr>
            <p:ph idx="1" type="body"/>
          </p:nvPr>
        </p:nvSpPr>
        <p:spPr>
          <a:xfrm>
            <a:off x="838200" y="1680599"/>
            <a:ext cx="10641600" cy="5040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lang="en-US" sz="1800"/>
              <a:t>Redux Toolkit cung cấp cho một số phương thức để giảm thiểu lượng code cần phải viết và tạo ra reducers và actions một cách dễ dàng và tự động. </a:t>
            </a:r>
            <a:endParaRPr sz="1800"/>
          </a:p>
          <a:p>
            <a:pPr indent="-342900" lvl="0" marL="457200" rtl="0" algn="l">
              <a:lnSpc>
                <a:spcPct val="150000"/>
              </a:lnSpc>
              <a:spcBef>
                <a:spcPts val="1000"/>
              </a:spcBef>
              <a:spcAft>
                <a:spcPts val="0"/>
              </a:spcAft>
              <a:buClr>
                <a:schemeClr val="dk1"/>
              </a:buClr>
              <a:buSzPts val="1800"/>
              <a:buFont typeface="Montserrat"/>
              <a:buChar char="●"/>
            </a:pPr>
            <a:r>
              <a:rPr lang="en-US" sz="1800"/>
              <a:t>Một số phương thức cơ bản của Redux Toolkit và cách sử dụng:</a:t>
            </a:r>
            <a:endParaRPr sz="1800"/>
          </a:p>
          <a:p>
            <a:pPr indent="-342900" lvl="1" marL="914400" rtl="0" algn="l">
              <a:lnSpc>
                <a:spcPct val="150000"/>
              </a:lnSpc>
              <a:spcBef>
                <a:spcPts val="1000"/>
              </a:spcBef>
              <a:spcAft>
                <a:spcPts val="0"/>
              </a:spcAft>
              <a:buClr>
                <a:schemeClr val="dk1"/>
              </a:buClr>
              <a:buSzPts val="1800"/>
              <a:buFont typeface="Roboto"/>
              <a:buChar char="○"/>
            </a:pPr>
            <a:r>
              <a:rPr lang="en-US" sz="1800"/>
              <a:t>createReducer()</a:t>
            </a:r>
            <a:endParaRPr sz="1800"/>
          </a:p>
          <a:p>
            <a:pPr indent="-342900" lvl="1" marL="914400" rtl="0" algn="l">
              <a:lnSpc>
                <a:spcPct val="150000"/>
              </a:lnSpc>
              <a:spcBef>
                <a:spcPts val="1000"/>
              </a:spcBef>
              <a:spcAft>
                <a:spcPts val="0"/>
              </a:spcAft>
              <a:buClr>
                <a:schemeClr val="dk1"/>
              </a:buClr>
              <a:buSzPts val="1800"/>
              <a:buFont typeface="Roboto"/>
              <a:buChar char="○"/>
            </a:pPr>
            <a:r>
              <a:rPr lang="en-US" sz="1800"/>
              <a:t>createAction()</a:t>
            </a:r>
            <a:endParaRPr sz="1800"/>
          </a:p>
          <a:p>
            <a:pPr indent="-342900" lvl="1" marL="914400" rtl="0" algn="l">
              <a:lnSpc>
                <a:spcPct val="150000"/>
              </a:lnSpc>
              <a:spcBef>
                <a:spcPts val="1000"/>
              </a:spcBef>
              <a:spcAft>
                <a:spcPts val="0"/>
              </a:spcAft>
              <a:buClr>
                <a:schemeClr val="dk1"/>
              </a:buClr>
              <a:buSzPts val="1800"/>
              <a:buFont typeface="Roboto"/>
              <a:buChar char="○"/>
            </a:pPr>
            <a:r>
              <a:rPr lang="en-US" sz="1800"/>
              <a:t>configureStore()</a:t>
            </a:r>
            <a:endParaRPr sz="1800"/>
          </a:p>
          <a:p>
            <a:pPr indent="0" lvl="0" marL="0" rtl="0" algn="l">
              <a:lnSpc>
                <a:spcPct val="150000"/>
              </a:lnSpc>
              <a:spcBef>
                <a:spcPts val="1000"/>
              </a:spcBef>
              <a:spcAft>
                <a:spcPts val="0"/>
              </a:spcAft>
              <a:buSzPts val="2560"/>
              <a:buNone/>
            </a:pPr>
            <a:r>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3e3a9f17e0_1_4"/>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Các phương thức trong Redux Toolkit</a:t>
            </a:r>
            <a:endParaRPr/>
          </a:p>
        </p:txBody>
      </p:sp>
      <p:sp>
        <p:nvSpPr>
          <p:cNvPr id="233" name="Google Shape;233;g23e3a9f17e0_1_4"/>
          <p:cNvSpPr txBox="1"/>
          <p:nvPr>
            <p:ph idx="1" type="body"/>
          </p:nvPr>
        </p:nvSpPr>
        <p:spPr>
          <a:xfrm>
            <a:off x="775200" y="1454750"/>
            <a:ext cx="10641600" cy="5185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2560"/>
              <a:buNone/>
            </a:pPr>
            <a:r>
              <a:rPr b="1" lang="en-US"/>
              <a:t>createReducer()</a:t>
            </a:r>
            <a:endParaRPr b="1"/>
          </a:p>
        </p:txBody>
      </p:sp>
      <p:pic>
        <p:nvPicPr>
          <p:cNvPr id="234" name="Google Shape;234;g23e3a9f17e0_1_4"/>
          <p:cNvPicPr preferRelativeResize="0"/>
          <p:nvPr/>
        </p:nvPicPr>
        <p:blipFill rotWithShape="1">
          <a:blip r:embed="rId3">
            <a:alphaModFix/>
          </a:blip>
          <a:srcRect b="0" l="0" r="0" t="0"/>
          <a:stretch/>
        </p:blipFill>
        <p:spPr>
          <a:xfrm>
            <a:off x="460250" y="1844225"/>
            <a:ext cx="5351475" cy="3404425"/>
          </a:xfrm>
          <a:prstGeom prst="rect">
            <a:avLst/>
          </a:prstGeom>
          <a:noFill/>
          <a:ln>
            <a:noFill/>
          </a:ln>
        </p:spPr>
      </p:pic>
      <p:pic>
        <p:nvPicPr>
          <p:cNvPr id="235" name="Google Shape;235;g23e3a9f17e0_1_4"/>
          <p:cNvPicPr preferRelativeResize="0"/>
          <p:nvPr/>
        </p:nvPicPr>
        <p:blipFill rotWithShape="1">
          <a:blip r:embed="rId4">
            <a:alphaModFix/>
          </a:blip>
          <a:srcRect b="0" l="0" r="0" t="0"/>
          <a:stretch/>
        </p:blipFill>
        <p:spPr>
          <a:xfrm>
            <a:off x="5954925" y="1454750"/>
            <a:ext cx="5924550" cy="2085300"/>
          </a:xfrm>
          <a:prstGeom prst="rect">
            <a:avLst/>
          </a:prstGeom>
          <a:noFill/>
          <a:ln>
            <a:noFill/>
          </a:ln>
        </p:spPr>
      </p:pic>
      <p:pic>
        <p:nvPicPr>
          <p:cNvPr id="236" name="Google Shape;236;g23e3a9f17e0_1_4"/>
          <p:cNvPicPr preferRelativeResize="0"/>
          <p:nvPr/>
        </p:nvPicPr>
        <p:blipFill rotWithShape="1">
          <a:blip r:embed="rId5">
            <a:alphaModFix/>
          </a:blip>
          <a:srcRect b="0" l="0" r="0" t="0"/>
          <a:stretch/>
        </p:blipFill>
        <p:spPr>
          <a:xfrm>
            <a:off x="6523138" y="3670750"/>
            <a:ext cx="4788124"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3e3a9f17e0_1_1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Các phương thức trong Redux Toolkit</a:t>
            </a:r>
            <a:endParaRPr/>
          </a:p>
        </p:txBody>
      </p:sp>
      <p:sp>
        <p:nvSpPr>
          <p:cNvPr id="243" name="Google Shape;243;g23e3a9f17e0_1_16"/>
          <p:cNvSpPr txBox="1"/>
          <p:nvPr>
            <p:ph idx="1" type="body"/>
          </p:nvPr>
        </p:nvSpPr>
        <p:spPr>
          <a:xfrm>
            <a:off x="775200" y="1454750"/>
            <a:ext cx="10962600" cy="5185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2560"/>
              <a:buNone/>
            </a:pPr>
            <a:r>
              <a:rPr b="1" lang="en-US"/>
              <a:t>createAction()</a:t>
            </a:r>
            <a:endParaRPr b="1"/>
          </a:p>
        </p:txBody>
      </p:sp>
      <p:pic>
        <p:nvPicPr>
          <p:cNvPr id="244" name="Google Shape;244;g23e3a9f17e0_1_16"/>
          <p:cNvPicPr preferRelativeResize="0"/>
          <p:nvPr/>
        </p:nvPicPr>
        <p:blipFill rotWithShape="1">
          <a:blip r:embed="rId3">
            <a:alphaModFix/>
          </a:blip>
          <a:srcRect b="0" l="0" r="0" t="0"/>
          <a:stretch/>
        </p:blipFill>
        <p:spPr>
          <a:xfrm>
            <a:off x="775200" y="2185425"/>
            <a:ext cx="4876800" cy="3278500"/>
          </a:xfrm>
          <a:prstGeom prst="rect">
            <a:avLst/>
          </a:prstGeom>
          <a:noFill/>
          <a:ln>
            <a:noFill/>
          </a:ln>
        </p:spPr>
      </p:pic>
      <p:pic>
        <p:nvPicPr>
          <p:cNvPr id="245" name="Google Shape;245;g23e3a9f17e0_1_16"/>
          <p:cNvPicPr preferRelativeResize="0"/>
          <p:nvPr/>
        </p:nvPicPr>
        <p:blipFill rotWithShape="1">
          <a:blip r:embed="rId4">
            <a:alphaModFix/>
          </a:blip>
          <a:srcRect b="0" l="0" r="0" t="0"/>
          <a:stretch/>
        </p:blipFill>
        <p:spPr>
          <a:xfrm>
            <a:off x="5904600" y="2185428"/>
            <a:ext cx="5734050" cy="263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