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Montserrat SemiBold"/>
      <p:regular r:id="rId27"/>
      <p:bold r:id="rId28"/>
      <p:italic r:id="rId29"/>
      <p:boldItalic r:id="rId30"/>
    </p:embeddedFont>
    <p:embeddedFont>
      <p:font typeface="Roboto"/>
      <p:regular r:id="rId31"/>
      <p:bold r:id="rId32"/>
      <p:italic r:id="rId33"/>
      <p:boldItalic r:id="rId34"/>
    </p:embeddedFont>
    <p:embeddedFont>
      <p:font typeface="Montserrat"/>
      <p:regular r:id="rId35"/>
      <p:bold r:id="rId36"/>
      <p:italic r:id="rId37"/>
      <p:boldItalic r:id="rId38"/>
    </p:embeddedFont>
    <p:embeddedFont>
      <p:font typeface="Montserrat Black"/>
      <p:bold r:id="rId39"/>
      <p:boldItalic r:id="rId40"/>
    </p:embeddedFont>
    <p:embeddedFont>
      <p:font typeface="Montserrat Medium"/>
      <p:regular r:id="rId41"/>
      <p:bold r:id="rId42"/>
      <p:italic r:id="rId43"/>
      <p:boldItalic r:id="rId44"/>
    </p:embeddedFont>
    <p:embeddedFont>
      <p:font typeface="Montserrat ExtraBold"/>
      <p:bold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7" roundtripDataSignature="AMtx7mihvbP6tUSleZI2rEVLP1pWZdnA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Black-boldItalic.fntdata"/><Relationship Id="rId20" Type="http://schemas.openxmlformats.org/officeDocument/2006/relationships/slide" Target="slides/slide16.xml"/><Relationship Id="rId42" Type="http://schemas.openxmlformats.org/officeDocument/2006/relationships/font" Target="fonts/MontserratMedium-bold.fntdata"/><Relationship Id="rId41" Type="http://schemas.openxmlformats.org/officeDocument/2006/relationships/font" Target="fonts/MontserratMedium-regular.fntdata"/><Relationship Id="rId22" Type="http://schemas.openxmlformats.org/officeDocument/2006/relationships/slide" Target="slides/slide18.xml"/><Relationship Id="rId44" Type="http://schemas.openxmlformats.org/officeDocument/2006/relationships/font" Target="fonts/MontserratMedium-boldItalic.fntdata"/><Relationship Id="rId21" Type="http://schemas.openxmlformats.org/officeDocument/2006/relationships/slide" Target="slides/slide17.xml"/><Relationship Id="rId43" Type="http://schemas.openxmlformats.org/officeDocument/2006/relationships/font" Target="fonts/MontserratMedium-italic.fntdata"/><Relationship Id="rId24" Type="http://schemas.openxmlformats.org/officeDocument/2006/relationships/slide" Target="slides/slide20.xml"/><Relationship Id="rId46" Type="http://schemas.openxmlformats.org/officeDocument/2006/relationships/font" Target="fonts/MontserratExtraBold-boldItalic.fntdata"/><Relationship Id="rId23" Type="http://schemas.openxmlformats.org/officeDocument/2006/relationships/slide" Target="slides/slide19.xml"/><Relationship Id="rId45" Type="http://schemas.openxmlformats.org/officeDocument/2006/relationships/font" Target="fonts/MontserratExtra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customschemas.google.com/relationships/presentationmetadata" Target="metadata"/><Relationship Id="rId28" Type="http://schemas.openxmlformats.org/officeDocument/2006/relationships/font" Target="fonts/MontserratSemiBold-bold.fntdata"/><Relationship Id="rId27" Type="http://schemas.openxmlformats.org/officeDocument/2006/relationships/font" Target="fonts/Montserrat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Semi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font" Target="fonts/MontserratSemiBold-boldItalic.fntdata"/><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Montserrat-regular.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37" Type="http://schemas.openxmlformats.org/officeDocument/2006/relationships/font" Target="fonts/Montserrat-italic.fntdata"/><Relationship Id="rId14" Type="http://schemas.openxmlformats.org/officeDocument/2006/relationships/slide" Target="slides/slide10.xml"/><Relationship Id="rId36" Type="http://schemas.openxmlformats.org/officeDocument/2006/relationships/font" Target="fonts/Montserrat-bold.fntdata"/><Relationship Id="rId17" Type="http://schemas.openxmlformats.org/officeDocument/2006/relationships/slide" Target="slides/slide13.xml"/><Relationship Id="rId39" Type="http://schemas.openxmlformats.org/officeDocument/2006/relationships/font" Target="fonts/MontserratBlack-bold.fntdata"/><Relationship Id="rId16" Type="http://schemas.openxmlformats.org/officeDocument/2006/relationships/slide" Target="slides/slide12.xml"/><Relationship Id="rId38" Type="http://schemas.openxmlformats.org/officeDocument/2006/relationships/font" Target="fonts/Montserra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b26f517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b26f51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2da62422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282da62422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282da62422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82da624229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282da624229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282da624229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82da624229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g282da624229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282da624229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82da624229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282da624229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282da624229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82da624229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282da624229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282da624229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2da624229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282da624229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282da624229_0_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82da624229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282da624229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282da624229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82da624229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282da624229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282da624229_0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82da624229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282da624229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282da624229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b5b035fcc6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2b5b035fcc6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2b5b035fcc6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ac9ab7f9_1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bac9ab7f9_1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b5b035fcc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2b5b035fcc6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2b5b035fcc6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bac9ab7f9_1_1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g11bac9ab7f9_1_1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bb26f517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g11bb26f517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ac9ab7f9_1_8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1bac9ab7f9_1_8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0ee28c85e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280ee28c85e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280ee28c85e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0ee28c85e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280ee28c85e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280ee28c85e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80ee28c85e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280ee28c85e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g280ee28c85e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80ee28c85e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280ee28c85e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280ee28c85e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82da624229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282da624229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282da624229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0ee28c85e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280ee28c85e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280ee28c85e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3.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34"/>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34"/>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34"/>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34"/>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0"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34"/>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88" name="Shape 88"/>
        <p:cNvGrpSpPr/>
        <p:nvPr/>
      </p:nvGrpSpPr>
      <p:grpSpPr>
        <a:xfrm>
          <a:off x="0" y="0"/>
          <a:ext cx="0" cy="0"/>
          <a:chOff x="0" y="0"/>
          <a:chExt cx="0" cy="0"/>
        </a:xfrm>
      </p:grpSpPr>
      <p:pic>
        <p:nvPicPr>
          <p:cNvPr id="89" name="Google Shape;89;p41"/>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0" name="Google Shape;90;p41"/>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1" name="Google Shape;91;p41"/>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2"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93" name="Shape 93"/>
        <p:cNvGrpSpPr/>
        <p:nvPr/>
      </p:nvGrpSpPr>
      <p:grpSpPr>
        <a:xfrm>
          <a:off x="0" y="0"/>
          <a:ext cx="0" cy="0"/>
          <a:chOff x="0" y="0"/>
          <a:chExt cx="0" cy="0"/>
        </a:xfrm>
      </p:grpSpPr>
      <p:pic>
        <p:nvPicPr>
          <p:cNvPr id="94" name="Google Shape;94;p31"/>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5" name="Google Shape;95;p31"/>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7" name="Google Shape;97;p31"/>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8" name="Google Shape;98;p31"/>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9" name="Google Shape;99;p31"/>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0" name="Shape 100"/>
        <p:cNvGrpSpPr/>
        <p:nvPr/>
      </p:nvGrpSpPr>
      <p:grpSpPr>
        <a:xfrm>
          <a:off x="0" y="0"/>
          <a:ext cx="0" cy="0"/>
          <a:chOff x="0" y="0"/>
          <a:chExt cx="0" cy="0"/>
        </a:xfrm>
      </p:grpSpPr>
      <p:pic>
        <p:nvPicPr>
          <p:cNvPr id="101" name="Google Shape;101;p33"/>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2" name="Google Shape;102;p33"/>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3"/>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33"/>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33"/>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3"/>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33"/>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33"/>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33"/>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33"/>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3"/>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3"/>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3"/>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16" name="Google Shape;116;p33"/>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7" name="Shape 117"/>
        <p:cNvGrpSpPr/>
        <p:nvPr/>
      </p:nvGrpSpPr>
      <p:grpSpPr>
        <a:xfrm>
          <a:off x="0" y="0"/>
          <a:ext cx="0" cy="0"/>
          <a:chOff x="0" y="0"/>
          <a:chExt cx="0" cy="0"/>
        </a:xfrm>
      </p:grpSpPr>
      <p:sp>
        <p:nvSpPr>
          <p:cNvPr id="118" name="Google Shape;118;p4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19" name="Google Shape;119;p45"/>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120" name="Google Shape;120;p45"/>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121" name="Google Shape;121;p45"/>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45"/>
          <p:cNvSpPr txBox="1"/>
          <p:nvPr>
            <p:ph idx="1" type="body"/>
          </p:nvPr>
        </p:nvSpPr>
        <p:spPr>
          <a:xfrm>
            <a:off x="838200" y="1680599"/>
            <a:ext cx="10641676" cy="504087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4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6"/>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6"/>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6"/>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7"/>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7"/>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p:nvPr>
            <p:ph idx="2" type="pic"/>
          </p:nvPr>
        </p:nvSpPr>
        <p:spPr>
          <a:xfrm>
            <a:off x="5183188" y="987425"/>
            <a:ext cx="6172200" cy="4873625"/>
          </a:xfrm>
          <a:prstGeom prst="rect">
            <a:avLst/>
          </a:prstGeom>
          <a:noFill/>
          <a:ln>
            <a:noFill/>
          </a:ln>
        </p:spPr>
      </p:sp>
      <p:sp>
        <p:nvSpPr>
          <p:cNvPr id="147" name="Google Shape;147;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32"/>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2"/>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2"/>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2"/>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32"/>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g128e061f2de_0_109"/>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g128e061f2de_0_109"/>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g128e061f2de_0_109">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128e061f2de_0_109">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128e061f2de_0_109"/>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38"/>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43" name="Google Shape;43;p38"/>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44" name="Google Shape;44;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45" name="Google Shape;45;p38"/>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7" name="Google Shape;47;p38"/>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8" name="Shape 48"/>
        <p:cNvGrpSpPr/>
        <p:nvPr/>
      </p:nvGrpSpPr>
      <p:grpSpPr>
        <a:xfrm>
          <a:off x="0" y="0"/>
          <a:ext cx="0" cy="0"/>
          <a:chOff x="0" y="0"/>
          <a:chExt cx="0" cy="0"/>
        </a:xfrm>
      </p:grpSpPr>
      <p:pic>
        <p:nvPicPr>
          <p:cNvPr id="49" name="Google Shape;49;p30"/>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50" name="Google Shape;50;p30"/>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2" name="Google Shape;52;p30"/>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3" name="Google Shape;53;p30"/>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4" name="Shape 54"/>
        <p:cNvGrpSpPr/>
        <p:nvPr/>
      </p:nvGrpSpPr>
      <p:grpSpPr>
        <a:xfrm>
          <a:off x="0" y="0"/>
          <a:ext cx="0" cy="0"/>
          <a:chOff x="0" y="0"/>
          <a:chExt cx="0" cy="0"/>
        </a:xfrm>
      </p:grpSpPr>
      <p:sp>
        <p:nvSpPr>
          <p:cNvPr id="55" name="Google Shape;55;p35"/>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6" name="Google Shape;56;p35"/>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57" name="Google Shape;57;p35"/>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59" name="Google Shape;59;p35"/>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pic>
        <p:nvPicPr>
          <p:cNvPr id="61" name="Google Shape;61;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2" name="Google Shape;62;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63" name="Google Shape;63;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64" name="Google Shape;64;p3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5" name="Google Shape;65;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66" name="Shape 66"/>
        <p:cNvGrpSpPr/>
        <p:nvPr/>
      </p:nvGrpSpPr>
      <p:grpSpPr>
        <a:xfrm>
          <a:off x="0" y="0"/>
          <a:ext cx="0" cy="0"/>
          <a:chOff x="0" y="0"/>
          <a:chExt cx="0" cy="0"/>
        </a:xfrm>
      </p:grpSpPr>
      <p:sp>
        <p:nvSpPr>
          <p:cNvPr id="67" name="Google Shape;67;p37"/>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68" name="Google Shape;68;p3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0"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2" name="Google Shape;72;p37"/>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73" name="Google Shape;73;p3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74" name="Shape 74"/>
        <p:cNvGrpSpPr/>
        <p:nvPr/>
      </p:nvGrpSpPr>
      <p:grpSpPr>
        <a:xfrm>
          <a:off x="0" y="0"/>
          <a:ext cx="0" cy="0"/>
          <a:chOff x="0" y="0"/>
          <a:chExt cx="0" cy="0"/>
        </a:xfrm>
      </p:grpSpPr>
      <p:sp>
        <p:nvSpPr>
          <p:cNvPr id="75" name="Google Shape;75;p39"/>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6" name="Google Shape;76;p39"/>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7" name="Google Shape;77;p39"/>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8" name="Google Shape;78;p39"/>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9" name="Google Shape;79;p39"/>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0" name="Google Shape;80;p39"/>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1" name="Shape 81"/>
        <p:cNvGrpSpPr/>
        <p:nvPr/>
      </p:nvGrpSpPr>
      <p:grpSpPr>
        <a:xfrm>
          <a:off x="0" y="0"/>
          <a:ext cx="0" cy="0"/>
          <a:chOff x="0" y="0"/>
          <a:chExt cx="0" cy="0"/>
        </a:xfrm>
      </p:grpSpPr>
      <p:pic>
        <p:nvPicPr>
          <p:cNvPr id="82" name="Google Shape;82;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83" name="Google Shape;83;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85" name="Google Shape;85;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86" name="Google Shape;86;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87" name="Google Shape;87;p40"/>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firebase.google.com/docs/" TargetMode="External"/><Relationship Id="rId4" Type="http://schemas.openxmlformats.org/officeDocument/2006/relationships/hyperlink" Target="https://developer.mozilla.org/en-US/docs/Web/API/URL/createObjectURL_static" TargetMode="External"/><Relationship Id="rId5" Type="http://schemas.openxmlformats.org/officeDocument/2006/relationships/hyperlink" Target="https://react.dev/reference/react/hook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firebase.google.com/" TargetMode="Externa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b26f517d_0_1"/>
          <p:cNvSpPr txBox="1"/>
          <p:nvPr>
            <p:ph type="ctrTitle"/>
          </p:nvPr>
        </p:nvSpPr>
        <p:spPr>
          <a:xfrm>
            <a:off x="1697675" y="2660574"/>
            <a:ext cx="7200000" cy="947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3000"/>
              <a:t>Upload ảnh với firebase</a:t>
            </a:r>
            <a:endParaRPr sz="3000"/>
          </a:p>
        </p:txBody>
      </p:sp>
      <p:sp>
        <p:nvSpPr>
          <p:cNvPr id="177" name="Google Shape;177;g11bb26f517d_0_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Version: 4.0</a:t>
            </a:r>
            <a:endParaRPr/>
          </a:p>
        </p:txBody>
      </p:sp>
      <p:sp>
        <p:nvSpPr>
          <p:cNvPr id="178" name="Google Shape;178;g11bb26f517d_0_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3000"/>
              <a:t>SESSION 17:</a:t>
            </a:r>
            <a:endParaRPr sz="3000"/>
          </a:p>
        </p:txBody>
      </p:sp>
      <p:sp>
        <p:nvSpPr>
          <p:cNvPr id="179" name="Google Shape;179;g11bb26f517d_0_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82da624229_0_0"/>
          <p:cNvSpPr txBox="1"/>
          <p:nvPr>
            <p:ph idx="1" type="body"/>
          </p:nvPr>
        </p:nvSpPr>
        <p:spPr>
          <a:xfrm>
            <a:off x="742500" y="1240525"/>
            <a:ext cx="10801500" cy="5202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b="1" lang="en-US" sz="1800"/>
              <a:t>Bước 8</a:t>
            </a:r>
            <a:r>
              <a:rPr lang="en-US" sz="1800"/>
              <a:t>: Tại góc trên cùng bên phải của giao diện firebase, chọn</a:t>
            </a:r>
            <a:r>
              <a:rPr b="1" lang="en-US" sz="1800"/>
              <a:t> Project overview</a:t>
            </a:r>
            <a:r>
              <a:rPr lang="en-US" sz="1800"/>
              <a:t> -&gt;</a:t>
            </a:r>
            <a:r>
              <a:rPr b="1" lang="en-US" sz="1800"/>
              <a:t> Project setting</a:t>
            </a:r>
            <a:r>
              <a:rPr lang="en-US" sz="1800"/>
              <a:t> -&gt; Kéo xuống góc dưới cùng và copy toàn bộ phần </a:t>
            </a:r>
            <a:r>
              <a:rPr b="1" lang="en-US" sz="1800"/>
              <a:t>config </a:t>
            </a:r>
            <a:r>
              <a:rPr lang="en-US" sz="1800"/>
              <a:t>của dự án -&gt; Dán phần config đó vào trong file </a:t>
            </a:r>
            <a:r>
              <a:rPr b="1" lang="en-US" sz="1800"/>
              <a:t>configFirebase.js</a:t>
            </a:r>
            <a:endParaRPr b="1" sz="1800"/>
          </a:p>
          <a:p>
            <a:pPr indent="0" lvl="0" marL="0" rtl="0" algn="l">
              <a:lnSpc>
                <a:spcPct val="150000"/>
              </a:lnSpc>
              <a:spcBef>
                <a:spcPts val="1000"/>
              </a:spcBef>
              <a:spcAft>
                <a:spcPts val="0"/>
              </a:spcAft>
              <a:buSzPts val="2560"/>
              <a:buNone/>
            </a:pPr>
            <a:r>
              <a:t/>
            </a:r>
            <a:endParaRPr b="1" sz="1800"/>
          </a:p>
          <a:p>
            <a:pPr indent="0" lvl="0" marL="0" rtl="0" algn="l">
              <a:lnSpc>
                <a:spcPct val="150000"/>
              </a:lnSpc>
              <a:spcBef>
                <a:spcPts val="1000"/>
              </a:spcBef>
              <a:spcAft>
                <a:spcPts val="0"/>
              </a:spcAft>
              <a:buSzPts val="2560"/>
              <a:buNone/>
            </a:pPr>
            <a:r>
              <a:t/>
            </a:r>
            <a:endParaRPr b="1" sz="1800">
              <a:latin typeface="Roboto"/>
              <a:ea typeface="Roboto"/>
              <a:cs typeface="Roboto"/>
              <a:sym typeface="Roboto"/>
            </a:endParaRPr>
          </a:p>
        </p:txBody>
      </p:sp>
      <p:sp>
        <p:nvSpPr>
          <p:cNvPr id="251" name="Google Shape;251;g282da624229_0_0"/>
          <p:cNvSpPr txBox="1"/>
          <p:nvPr>
            <p:ph type="title"/>
          </p:nvPr>
        </p:nvSpPr>
        <p:spPr>
          <a:xfrm>
            <a:off x="742500" y="478674"/>
            <a:ext cx="8463600" cy="761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3. Upload file với Firebase - 2</a:t>
            </a:r>
            <a:endParaRPr/>
          </a:p>
        </p:txBody>
      </p:sp>
      <p:pic>
        <p:nvPicPr>
          <p:cNvPr id="252" name="Google Shape;252;g282da624229_0_0"/>
          <p:cNvPicPr preferRelativeResize="0"/>
          <p:nvPr/>
        </p:nvPicPr>
        <p:blipFill rotWithShape="1">
          <a:blip r:embed="rId3">
            <a:alphaModFix/>
          </a:blip>
          <a:srcRect b="0" l="0" r="0" t="0"/>
          <a:stretch/>
        </p:blipFill>
        <p:spPr>
          <a:xfrm>
            <a:off x="2192250" y="2566750"/>
            <a:ext cx="8004276" cy="373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82da624229_0_9"/>
          <p:cNvSpPr txBox="1"/>
          <p:nvPr>
            <p:ph idx="1" type="body"/>
          </p:nvPr>
        </p:nvSpPr>
        <p:spPr>
          <a:xfrm>
            <a:off x="696775" y="1133850"/>
            <a:ext cx="9806700" cy="523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60"/>
              <a:buNone/>
            </a:pPr>
            <a:r>
              <a:rPr b="1" lang="en-US" sz="1800"/>
              <a:t>Bước 9</a:t>
            </a:r>
            <a:r>
              <a:rPr lang="en-US" sz="1800"/>
              <a:t>:  Lấy ra hàm getStorage từ firebase/storage và export ra bên ngoài</a:t>
            </a:r>
            <a:endParaRPr sz="1800"/>
          </a:p>
        </p:txBody>
      </p:sp>
      <p:sp>
        <p:nvSpPr>
          <p:cNvPr id="259" name="Google Shape;259;g282da624229_0_9"/>
          <p:cNvSpPr txBox="1"/>
          <p:nvPr>
            <p:ph type="title"/>
          </p:nvPr>
        </p:nvSpPr>
        <p:spPr>
          <a:xfrm>
            <a:off x="792475" y="487775"/>
            <a:ext cx="8463600" cy="64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3. Upload file với Firebase - 3</a:t>
            </a:r>
            <a:endParaRPr/>
          </a:p>
        </p:txBody>
      </p:sp>
      <p:pic>
        <p:nvPicPr>
          <p:cNvPr id="260" name="Google Shape;260;g282da624229_0_9"/>
          <p:cNvPicPr preferRelativeResize="0"/>
          <p:nvPr/>
        </p:nvPicPr>
        <p:blipFill rotWithShape="1">
          <a:blip r:embed="rId3">
            <a:alphaModFix/>
          </a:blip>
          <a:srcRect b="0" l="0" r="0" t="0"/>
          <a:stretch/>
        </p:blipFill>
        <p:spPr>
          <a:xfrm>
            <a:off x="1902250" y="1724875"/>
            <a:ext cx="8590350" cy="4645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82da624229_0_18"/>
          <p:cNvSpPr txBox="1"/>
          <p:nvPr>
            <p:ph idx="1" type="body"/>
          </p:nvPr>
        </p:nvSpPr>
        <p:spPr>
          <a:xfrm>
            <a:off x="838200" y="1454750"/>
            <a:ext cx="10227300" cy="1030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b="1" lang="en-US" sz="1800"/>
              <a:t>Bước 10</a:t>
            </a:r>
            <a:r>
              <a:rPr lang="en-US" sz="1800"/>
              <a:t>:  Trong thư mục src,  tạo một Component đặt tên là Upload. Trong component </a:t>
            </a:r>
            <a:r>
              <a:rPr b="1" lang="en-US" sz="1800"/>
              <a:t>Upload</a:t>
            </a:r>
            <a:r>
              <a:rPr lang="en-US" sz="1800"/>
              <a:t>, Tạo một thẻ input có type là file và một button</a:t>
            </a:r>
            <a:endParaRPr sz="1800">
              <a:latin typeface="Roboto"/>
              <a:ea typeface="Roboto"/>
              <a:cs typeface="Roboto"/>
              <a:sym typeface="Roboto"/>
            </a:endParaRPr>
          </a:p>
        </p:txBody>
      </p:sp>
      <p:sp>
        <p:nvSpPr>
          <p:cNvPr id="267" name="Google Shape;267;g282da624229_0_18"/>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3. Upload file với Firebase - 4</a:t>
            </a:r>
            <a:endParaRPr/>
          </a:p>
        </p:txBody>
      </p:sp>
      <p:pic>
        <p:nvPicPr>
          <p:cNvPr id="268" name="Google Shape;268;g282da624229_0_18"/>
          <p:cNvPicPr preferRelativeResize="0"/>
          <p:nvPr/>
        </p:nvPicPr>
        <p:blipFill rotWithShape="1">
          <a:blip r:embed="rId3">
            <a:alphaModFix/>
          </a:blip>
          <a:srcRect b="6629" l="0" r="6629" t="0"/>
          <a:stretch/>
        </p:blipFill>
        <p:spPr>
          <a:xfrm>
            <a:off x="2487801" y="2847850"/>
            <a:ext cx="7216399" cy="3117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82da624229_0_36"/>
          <p:cNvSpPr txBox="1"/>
          <p:nvPr>
            <p:ph type="title"/>
          </p:nvPr>
        </p:nvSpPr>
        <p:spPr>
          <a:xfrm>
            <a:off x="838200" y="509149"/>
            <a:ext cx="8463600" cy="70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3. Upload file với Firebase - 5</a:t>
            </a:r>
            <a:endParaRPr/>
          </a:p>
        </p:txBody>
      </p:sp>
      <p:pic>
        <p:nvPicPr>
          <p:cNvPr id="275" name="Google Shape;275;g282da624229_0_36"/>
          <p:cNvPicPr preferRelativeResize="0"/>
          <p:nvPr/>
        </p:nvPicPr>
        <p:blipFill rotWithShape="1">
          <a:blip r:embed="rId3">
            <a:alphaModFix/>
          </a:blip>
          <a:srcRect b="0" l="0" r="0" t="0"/>
          <a:stretch/>
        </p:blipFill>
        <p:spPr>
          <a:xfrm>
            <a:off x="1601550" y="1931774"/>
            <a:ext cx="8988900" cy="3331850"/>
          </a:xfrm>
          <a:prstGeom prst="rect">
            <a:avLst/>
          </a:prstGeom>
          <a:noFill/>
          <a:ln>
            <a:noFill/>
          </a:ln>
        </p:spPr>
      </p:pic>
      <p:sp>
        <p:nvSpPr>
          <p:cNvPr id="276" name="Google Shape;276;g282da624229_0_36"/>
          <p:cNvSpPr txBox="1"/>
          <p:nvPr/>
        </p:nvSpPr>
        <p:spPr>
          <a:xfrm>
            <a:off x="846775" y="1209350"/>
            <a:ext cx="836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a:ea typeface="Montserrat"/>
                <a:cs typeface="Montserrat"/>
                <a:sym typeface="Montserrat"/>
              </a:rPr>
              <a:t>Bước 11</a:t>
            </a:r>
            <a:r>
              <a:rPr b="0" i="0" lang="en-US" sz="1800" u="none" cap="none" strike="noStrike">
                <a:solidFill>
                  <a:schemeClr val="dk1"/>
                </a:solidFill>
                <a:latin typeface="Montserrat"/>
                <a:ea typeface="Montserrat"/>
                <a:cs typeface="Montserrat"/>
                <a:sym typeface="Montserrat"/>
              </a:rPr>
              <a:t>: Tạo một số State để lưu trữ đường dẫn của file sau khi upload</a:t>
            </a:r>
            <a:endParaRPr b="0" i="0" sz="18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82da624229_0_46"/>
          <p:cNvSpPr txBox="1"/>
          <p:nvPr>
            <p:ph type="title"/>
          </p:nvPr>
        </p:nvSpPr>
        <p:spPr>
          <a:xfrm>
            <a:off x="838200" y="509149"/>
            <a:ext cx="8463600" cy="80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3. Upload file với Firebase - 6</a:t>
            </a:r>
            <a:endParaRPr/>
          </a:p>
        </p:txBody>
      </p:sp>
      <p:pic>
        <p:nvPicPr>
          <p:cNvPr id="283" name="Google Shape;283;g282da624229_0_46"/>
          <p:cNvPicPr preferRelativeResize="0"/>
          <p:nvPr/>
        </p:nvPicPr>
        <p:blipFill rotWithShape="1">
          <a:blip r:embed="rId3">
            <a:alphaModFix/>
          </a:blip>
          <a:srcRect b="0" l="0" r="0" t="0"/>
          <a:stretch/>
        </p:blipFill>
        <p:spPr>
          <a:xfrm>
            <a:off x="1757063" y="1977650"/>
            <a:ext cx="8677876" cy="4006675"/>
          </a:xfrm>
          <a:prstGeom prst="rect">
            <a:avLst/>
          </a:prstGeom>
          <a:noFill/>
          <a:ln>
            <a:noFill/>
          </a:ln>
        </p:spPr>
      </p:pic>
      <p:sp>
        <p:nvSpPr>
          <p:cNvPr id="284" name="Google Shape;284;g282da624229_0_46"/>
          <p:cNvSpPr txBox="1"/>
          <p:nvPr/>
        </p:nvSpPr>
        <p:spPr>
          <a:xfrm>
            <a:off x="838200" y="1252700"/>
            <a:ext cx="10677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a:ea typeface="Montserrat"/>
                <a:cs typeface="Montserrat"/>
                <a:sym typeface="Montserrat"/>
              </a:rPr>
              <a:t>Bước 12</a:t>
            </a:r>
            <a:r>
              <a:rPr b="0" i="0" lang="en-US" sz="1800" u="none" cap="none" strike="noStrike">
                <a:solidFill>
                  <a:schemeClr val="dk1"/>
                </a:solidFill>
                <a:latin typeface="Montserrat"/>
                <a:ea typeface="Montserrat"/>
                <a:cs typeface="Montserrat"/>
                <a:sym typeface="Montserrat"/>
              </a:rPr>
              <a:t>: Xây dựng hàm upload hình ảnh khi nhận được dữ liệu từ ô input type file</a:t>
            </a:r>
            <a:endParaRPr b="0" i="0" sz="18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82da624229_0_54"/>
          <p:cNvSpPr txBox="1"/>
          <p:nvPr>
            <p:ph type="title"/>
          </p:nvPr>
        </p:nvSpPr>
        <p:spPr>
          <a:xfrm>
            <a:off x="838200" y="509149"/>
            <a:ext cx="8463600" cy="788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3. Upload file với Firebase - 7</a:t>
            </a:r>
            <a:endParaRPr/>
          </a:p>
        </p:txBody>
      </p:sp>
      <p:pic>
        <p:nvPicPr>
          <p:cNvPr id="291" name="Google Shape;291;g282da624229_0_54"/>
          <p:cNvPicPr preferRelativeResize="0"/>
          <p:nvPr/>
        </p:nvPicPr>
        <p:blipFill rotWithShape="1">
          <a:blip r:embed="rId3">
            <a:alphaModFix/>
          </a:blip>
          <a:srcRect b="0" l="0" r="0" t="0"/>
          <a:stretch/>
        </p:blipFill>
        <p:spPr>
          <a:xfrm>
            <a:off x="2136162" y="1963175"/>
            <a:ext cx="7919675" cy="4191500"/>
          </a:xfrm>
          <a:prstGeom prst="rect">
            <a:avLst/>
          </a:prstGeom>
          <a:noFill/>
          <a:ln>
            <a:noFill/>
          </a:ln>
        </p:spPr>
      </p:pic>
      <p:sp>
        <p:nvSpPr>
          <p:cNvPr id="292" name="Google Shape;292;g282da624229_0_54"/>
          <p:cNvSpPr txBox="1"/>
          <p:nvPr/>
        </p:nvSpPr>
        <p:spPr>
          <a:xfrm>
            <a:off x="838200" y="1297550"/>
            <a:ext cx="8407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a:ea typeface="Montserrat"/>
                <a:cs typeface="Montserrat"/>
                <a:sym typeface="Montserrat"/>
              </a:rPr>
              <a:t>Bước 13</a:t>
            </a:r>
            <a:r>
              <a:rPr b="0" i="0" lang="en-US" sz="1800" u="none" cap="none" strike="noStrike">
                <a:solidFill>
                  <a:schemeClr val="dk1"/>
                </a:solidFill>
                <a:latin typeface="Montserrat"/>
                <a:ea typeface="Montserrat"/>
                <a:cs typeface="Montserrat"/>
                <a:sym typeface="Montserrat"/>
              </a:rPr>
              <a:t>: Hàm lấy dữ liệu từ ô input type file</a:t>
            </a:r>
            <a:endParaRPr b="0" i="0" sz="18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82da624229_0_62"/>
          <p:cNvSpPr txBox="1"/>
          <p:nvPr>
            <p:ph type="title"/>
          </p:nvPr>
        </p:nvSpPr>
        <p:spPr>
          <a:xfrm>
            <a:off x="838200" y="509149"/>
            <a:ext cx="8463600" cy="78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3. Upload file với Firebase - 8</a:t>
            </a:r>
            <a:endParaRPr/>
          </a:p>
        </p:txBody>
      </p:sp>
      <p:pic>
        <p:nvPicPr>
          <p:cNvPr id="299" name="Google Shape;299;g282da624229_0_62"/>
          <p:cNvPicPr preferRelativeResize="0"/>
          <p:nvPr/>
        </p:nvPicPr>
        <p:blipFill rotWithShape="1">
          <a:blip r:embed="rId3">
            <a:alphaModFix/>
          </a:blip>
          <a:srcRect b="0" l="2959" r="0" t="3138"/>
          <a:stretch/>
        </p:blipFill>
        <p:spPr>
          <a:xfrm>
            <a:off x="2267275" y="1919650"/>
            <a:ext cx="7657451" cy="4072975"/>
          </a:xfrm>
          <a:prstGeom prst="rect">
            <a:avLst/>
          </a:prstGeom>
          <a:noFill/>
          <a:ln>
            <a:noFill/>
          </a:ln>
        </p:spPr>
      </p:pic>
      <p:sp>
        <p:nvSpPr>
          <p:cNvPr id="300" name="Google Shape;300;g282da624229_0_62"/>
          <p:cNvSpPr txBox="1"/>
          <p:nvPr/>
        </p:nvSpPr>
        <p:spPr>
          <a:xfrm>
            <a:off x="838200" y="1296350"/>
            <a:ext cx="10662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a:ea typeface="Montserrat"/>
                <a:cs typeface="Montserrat"/>
                <a:sym typeface="Montserrat"/>
              </a:rPr>
              <a:t>Bước 13</a:t>
            </a:r>
            <a:r>
              <a:rPr b="0" i="0" lang="en-US" sz="1800" u="none" cap="none" strike="noStrike">
                <a:solidFill>
                  <a:schemeClr val="dk1"/>
                </a:solidFill>
                <a:latin typeface="Montserrat"/>
                <a:ea typeface="Montserrat"/>
                <a:cs typeface="Montserrat"/>
                <a:sym typeface="Montserrat"/>
              </a:rPr>
              <a:t>: Lưu trữ link của file vào State sau khi Upload file lên Firebase thành công</a:t>
            </a:r>
            <a:endParaRPr b="0" i="0" sz="18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82da624229_0_70"/>
          <p:cNvSpPr txBox="1"/>
          <p:nvPr>
            <p:ph type="title"/>
          </p:nvPr>
        </p:nvSpPr>
        <p:spPr>
          <a:xfrm>
            <a:off x="838200" y="509149"/>
            <a:ext cx="8463600" cy="64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3. Upload file với Firebase - 9</a:t>
            </a:r>
            <a:endParaRPr/>
          </a:p>
        </p:txBody>
      </p:sp>
      <p:pic>
        <p:nvPicPr>
          <p:cNvPr id="307" name="Google Shape;307;g282da624229_0_70"/>
          <p:cNvPicPr preferRelativeResize="0"/>
          <p:nvPr/>
        </p:nvPicPr>
        <p:blipFill rotWithShape="1">
          <a:blip r:embed="rId3">
            <a:alphaModFix/>
          </a:blip>
          <a:srcRect b="0" l="0" r="0" t="0"/>
          <a:stretch/>
        </p:blipFill>
        <p:spPr>
          <a:xfrm>
            <a:off x="2348950" y="1701912"/>
            <a:ext cx="7494101" cy="4665588"/>
          </a:xfrm>
          <a:prstGeom prst="rect">
            <a:avLst/>
          </a:prstGeom>
          <a:noFill/>
          <a:ln>
            <a:noFill/>
          </a:ln>
        </p:spPr>
      </p:pic>
      <p:sp>
        <p:nvSpPr>
          <p:cNvPr id="308" name="Google Shape;308;g282da624229_0_70"/>
          <p:cNvSpPr txBox="1"/>
          <p:nvPr/>
        </p:nvSpPr>
        <p:spPr>
          <a:xfrm>
            <a:off x="838200" y="1151225"/>
            <a:ext cx="9894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Montserrat"/>
                <a:ea typeface="Montserrat"/>
                <a:cs typeface="Montserrat"/>
                <a:sym typeface="Montserrat"/>
              </a:rPr>
              <a:t>Bước 14</a:t>
            </a:r>
            <a:r>
              <a:rPr b="0" i="0" lang="en-US" sz="1800" u="none" cap="none" strike="noStrike">
                <a:solidFill>
                  <a:schemeClr val="dk1"/>
                </a:solidFill>
                <a:latin typeface="Montserrat"/>
                <a:ea typeface="Montserrat"/>
                <a:cs typeface="Montserrat"/>
                <a:sym typeface="Montserrat"/>
              </a:rPr>
              <a:t>: Thực hiện hiển thị hình ảnh ra ngoài giao diện sau khi upload thành công</a:t>
            </a:r>
            <a:endParaRPr b="0" i="0" sz="18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82da624229_0_78"/>
          <p:cNvSpPr txBox="1"/>
          <p:nvPr>
            <p:ph idx="1" type="body"/>
          </p:nvPr>
        </p:nvSpPr>
        <p:spPr>
          <a:xfrm>
            <a:off x="838200" y="1507775"/>
            <a:ext cx="9120900" cy="52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560"/>
              <a:buFont typeface="Arial"/>
              <a:buNone/>
            </a:pPr>
            <a:r>
              <a:rPr lang="en-US" sz="1800">
                <a:latin typeface="Montserrat SemiBold"/>
                <a:ea typeface="Montserrat SemiBold"/>
                <a:cs typeface="Montserrat SemiBold"/>
                <a:sym typeface="Montserrat SemiBold"/>
              </a:rPr>
              <a:t>Kết quả đạt được:</a:t>
            </a:r>
            <a:endParaRPr sz="1800">
              <a:latin typeface="Montserrat SemiBold"/>
              <a:ea typeface="Montserrat SemiBold"/>
              <a:cs typeface="Montserrat SemiBold"/>
              <a:sym typeface="Montserrat SemiBold"/>
            </a:endParaRPr>
          </a:p>
        </p:txBody>
      </p:sp>
      <p:sp>
        <p:nvSpPr>
          <p:cNvPr id="315" name="Google Shape;315;g282da624229_0_78"/>
          <p:cNvSpPr txBox="1"/>
          <p:nvPr>
            <p:ph type="title"/>
          </p:nvPr>
        </p:nvSpPr>
        <p:spPr>
          <a:xfrm>
            <a:off x="838200" y="571250"/>
            <a:ext cx="8463600" cy="724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3. Upload file với Firebase - 10</a:t>
            </a:r>
            <a:endParaRPr/>
          </a:p>
        </p:txBody>
      </p:sp>
      <p:pic>
        <p:nvPicPr>
          <p:cNvPr id="316" name="Google Shape;316;g282da624229_0_78"/>
          <p:cNvPicPr preferRelativeResize="0"/>
          <p:nvPr/>
        </p:nvPicPr>
        <p:blipFill rotWithShape="1">
          <a:blip r:embed="rId3">
            <a:alphaModFix/>
          </a:blip>
          <a:srcRect b="0" l="0" r="0" t="0"/>
          <a:stretch/>
        </p:blipFill>
        <p:spPr>
          <a:xfrm>
            <a:off x="3066663" y="1957500"/>
            <a:ext cx="6058675" cy="4016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b5b035fcc6_0_10"/>
          <p:cNvSpPr txBox="1"/>
          <p:nvPr>
            <p:ph idx="1" type="body"/>
          </p:nvPr>
        </p:nvSpPr>
        <p:spPr>
          <a:xfrm>
            <a:off x="838200" y="1325153"/>
            <a:ext cx="5181600" cy="40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60"/>
              <a:buNone/>
            </a:pPr>
            <a:r>
              <a:rPr b="1" lang="en-US" sz="1800"/>
              <a:t>Lưu ý:</a:t>
            </a:r>
            <a:endParaRPr b="1" sz="1800"/>
          </a:p>
        </p:txBody>
      </p:sp>
      <p:sp>
        <p:nvSpPr>
          <p:cNvPr id="323" name="Google Shape;323;g2b5b035fcc6_0_10"/>
          <p:cNvSpPr txBox="1"/>
          <p:nvPr>
            <p:ph idx="2" type="body"/>
          </p:nvPr>
        </p:nvSpPr>
        <p:spPr>
          <a:xfrm>
            <a:off x="838200" y="1861675"/>
            <a:ext cx="10611300" cy="31464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Quá trình upload file với thư viện Firebase sẽ phụ thuộc vào tốc độ của mạng. Cho nên, trong quá trình upload thì chúng ta nên xử lý các tác vụ bất đồng bộ</a:t>
            </a:r>
            <a:endParaRPr sz="1800"/>
          </a:p>
          <a:p>
            <a:pPr indent="-342900" lvl="0" marL="457200" rtl="0" algn="l">
              <a:lnSpc>
                <a:spcPct val="150000"/>
              </a:lnSpc>
              <a:spcBef>
                <a:spcPts val="0"/>
              </a:spcBef>
              <a:spcAft>
                <a:spcPts val="0"/>
              </a:spcAft>
              <a:buClr>
                <a:schemeClr val="dk1"/>
              </a:buClr>
              <a:buSzPts val="1800"/>
              <a:buChar char="●"/>
            </a:pPr>
            <a:r>
              <a:rPr lang="en-US" sz="1800"/>
              <a:t>Bên cạnh đó trong quá trình upload, để có trải nghiệm tốt cho người dùng thì chúng ta nên thêm hiệu ứng loading để tạo trải nghiệm thân thiện cho người dùng</a:t>
            </a:r>
            <a:endParaRPr sz="1800"/>
          </a:p>
          <a:p>
            <a:pPr indent="-342900" lvl="0" marL="457200" rtl="0" algn="l">
              <a:lnSpc>
                <a:spcPct val="150000"/>
              </a:lnSpc>
              <a:spcBef>
                <a:spcPts val="0"/>
              </a:spcBef>
              <a:spcAft>
                <a:spcPts val="0"/>
              </a:spcAft>
              <a:buClr>
                <a:schemeClr val="dk1"/>
              </a:buClr>
              <a:buSzPts val="1800"/>
              <a:buChar char="●"/>
            </a:pPr>
            <a:r>
              <a:rPr lang="en-US" sz="1800"/>
              <a:t>Để không tốn tài nguyên khi chúng ta upload những file không cần thiết thì chúng ta nên xử lý chức năng Preview cho hình ảnh trước khi upload nó lên Firebase (Gợi ý: Sử dụng cú pháp: </a:t>
            </a:r>
            <a:r>
              <a:rPr b="1" lang="en-US" sz="1800">
                <a:solidFill>
                  <a:srgbClr val="267F99"/>
                </a:solidFill>
                <a:highlight>
                  <a:srgbClr val="FFFFFF"/>
                </a:highlight>
                <a:latin typeface="Courier New"/>
                <a:ea typeface="Courier New"/>
                <a:cs typeface="Courier New"/>
                <a:sym typeface="Courier New"/>
              </a:rPr>
              <a:t>URL</a:t>
            </a:r>
            <a:r>
              <a:rPr b="1" lang="en-US" sz="1800">
                <a:solidFill>
                  <a:srgbClr val="3B3B3B"/>
                </a:solidFill>
                <a:highlight>
                  <a:srgbClr val="FFFFFF"/>
                </a:highlight>
                <a:latin typeface="Courier New"/>
                <a:ea typeface="Courier New"/>
                <a:cs typeface="Courier New"/>
                <a:sym typeface="Courier New"/>
              </a:rPr>
              <a:t>.</a:t>
            </a:r>
            <a:r>
              <a:rPr b="1" lang="en-US" sz="1800">
                <a:solidFill>
                  <a:srgbClr val="795E26"/>
                </a:solidFill>
                <a:highlight>
                  <a:srgbClr val="FFFFFF"/>
                </a:highlight>
                <a:latin typeface="Courier New"/>
                <a:ea typeface="Courier New"/>
                <a:cs typeface="Courier New"/>
                <a:sym typeface="Courier New"/>
              </a:rPr>
              <a:t>createObjectURL</a:t>
            </a:r>
            <a:r>
              <a:rPr b="1" lang="en-US" sz="1800">
                <a:solidFill>
                  <a:srgbClr val="3B3B3B"/>
                </a:solidFill>
                <a:highlight>
                  <a:srgbClr val="FFFFFF"/>
                </a:highlight>
                <a:latin typeface="Courier New"/>
                <a:ea typeface="Courier New"/>
                <a:cs typeface="Courier New"/>
                <a:sym typeface="Courier New"/>
              </a:rPr>
              <a:t>(</a:t>
            </a:r>
            <a:r>
              <a:rPr b="1" lang="en-US" sz="1800">
                <a:solidFill>
                  <a:srgbClr val="001080"/>
                </a:solidFill>
                <a:highlight>
                  <a:srgbClr val="FFFFFF"/>
                </a:highlight>
                <a:latin typeface="Courier New"/>
                <a:ea typeface="Courier New"/>
                <a:cs typeface="Courier New"/>
                <a:sym typeface="Courier New"/>
              </a:rPr>
              <a:t>file_value</a:t>
            </a:r>
            <a:r>
              <a:rPr b="1" lang="en-US" sz="1800">
                <a:solidFill>
                  <a:srgbClr val="3B3B3B"/>
                </a:solidFill>
                <a:highlight>
                  <a:srgbClr val="FFFFFF"/>
                </a:highlight>
                <a:latin typeface="Courier New"/>
                <a:ea typeface="Courier New"/>
                <a:cs typeface="Courier New"/>
                <a:sym typeface="Courier New"/>
              </a:rPr>
              <a:t>)</a:t>
            </a:r>
            <a:r>
              <a:rPr lang="en-US" sz="1800"/>
              <a:t>)</a:t>
            </a:r>
            <a:endParaRPr sz="1800"/>
          </a:p>
        </p:txBody>
      </p:sp>
      <p:sp>
        <p:nvSpPr>
          <p:cNvPr id="324" name="Google Shape;324;g2b5b035fcc6_0_10"/>
          <p:cNvSpPr txBox="1"/>
          <p:nvPr>
            <p:ph type="title"/>
          </p:nvPr>
        </p:nvSpPr>
        <p:spPr>
          <a:xfrm>
            <a:off x="838200" y="509149"/>
            <a:ext cx="8463600" cy="81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3. Upload file với Firebase - 11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bac9ab7f9_1_682"/>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2600"/>
              </a:spcBef>
              <a:spcAft>
                <a:spcPts val="0"/>
              </a:spcAft>
              <a:buClr>
                <a:srgbClr val="333333"/>
              </a:buClr>
              <a:buSzPts val="2400"/>
              <a:buAutoNum type="arabicPeriod"/>
            </a:pPr>
            <a:r>
              <a:rPr lang="en-US" sz="2400">
                <a:solidFill>
                  <a:srgbClr val="333333"/>
                </a:solidFill>
              </a:rPr>
              <a:t>Tổng quan về firebase</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Cài đặt ứng dụng Firebase </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Upload file với Firebase</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Tài liệu tham khảo</a:t>
            </a:r>
            <a:endParaRPr sz="2400">
              <a:solidFill>
                <a:srgbClr val="333333"/>
              </a:solidFill>
            </a:endParaRPr>
          </a:p>
        </p:txBody>
      </p:sp>
      <p:sp>
        <p:nvSpPr>
          <p:cNvPr id="185" name="Google Shape;185;g11bac9ab7f9_1_68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86" name="Google Shape;186;g11bac9ab7f9_1_68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b5b035fcc6_0_18"/>
          <p:cNvSpPr txBox="1"/>
          <p:nvPr>
            <p:ph idx="1" type="body"/>
          </p:nvPr>
        </p:nvSpPr>
        <p:spPr>
          <a:xfrm>
            <a:off x="838200" y="1454750"/>
            <a:ext cx="10314300" cy="45435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Clr>
                <a:schemeClr val="dk1"/>
              </a:buClr>
              <a:buSzPts val="2000"/>
              <a:buFont typeface="Montserrat"/>
              <a:buAutoNum type="arabicPeriod"/>
            </a:pPr>
            <a:r>
              <a:rPr lang="en-US" sz="1800" u="sng">
                <a:solidFill>
                  <a:schemeClr val="hlink"/>
                </a:solidFill>
                <a:hlinkClick r:id="rId3"/>
              </a:rPr>
              <a:t>https://firebase.google.com/docs/</a:t>
            </a:r>
            <a:r>
              <a:rPr lang="en-US" sz="1800"/>
              <a:t> </a:t>
            </a:r>
            <a:endParaRPr sz="1800"/>
          </a:p>
          <a:p>
            <a:pPr indent="-355600" lvl="0" marL="457200" rtl="0" algn="l">
              <a:lnSpc>
                <a:spcPct val="150000"/>
              </a:lnSpc>
              <a:spcBef>
                <a:spcPts val="0"/>
              </a:spcBef>
              <a:spcAft>
                <a:spcPts val="0"/>
              </a:spcAft>
              <a:buClr>
                <a:schemeClr val="dk1"/>
              </a:buClr>
              <a:buSzPts val="2000"/>
              <a:buFont typeface="Montserrat"/>
              <a:buAutoNum type="arabicPeriod"/>
            </a:pPr>
            <a:r>
              <a:rPr lang="en-US" sz="1800" u="sng">
                <a:solidFill>
                  <a:schemeClr val="hlink"/>
                </a:solidFill>
                <a:hlinkClick r:id="rId4"/>
              </a:rPr>
              <a:t>https://developer.mozilla.org/en-US/docs/Web/API/URL/createObjectURL_static</a:t>
            </a:r>
            <a:r>
              <a:rPr lang="en-US" sz="1800"/>
              <a:t> </a:t>
            </a:r>
            <a:endParaRPr sz="1800"/>
          </a:p>
          <a:p>
            <a:pPr indent="-355600" lvl="0" marL="457200" rtl="0" algn="l">
              <a:lnSpc>
                <a:spcPct val="150000"/>
              </a:lnSpc>
              <a:spcBef>
                <a:spcPts val="0"/>
              </a:spcBef>
              <a:spcAft>
                <a:spcPts val="0"/>
              </a:spcAft>
              <a:buClr>
                <a:schemeClr val="dk1"/>
              </a:buClr>
              <a:buSzPts val="2000"/>
              <a:buFont typeface="Montserrat"/>
              <a:buAutoNum type="arabicPeriod"/>
            </a:pPr>
            <a:r>
              <a:rPr lang="en-US" sz="1800" u="sng">
                <a:solidFill>
                  <a:schemeClr val="hlink"/>
                </a:solidFill>
                <a:hlinkClick r:id="rId5"/>
              </a:rPr>
              <a:t>https://react.dev/reference/react/hooks</a:t>
            </a:r>
            <a:r>
              <a:rPr lang="en-US" sz="1800"/>
              <a:t> </a:t>
            </a:r>
            <a:endParaRPr sz="1800"/>
          </a:p>
        </p:txBody>
      </p:sp>
      <p:sp>
        <p:nvSpPr>
          <p:cNvPr id="331" name="Google Shape;331;g2b5b035fcc6_0_18"/>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Tài liệu tham khảo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1bac9ab7f9_1_103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337" name="Google Shape;337;g11bac9ab7f9_1_103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338" name="Google Shape;338;g11bac9ab7f9_1_1035"/>
          <p:cNvSpPr txBox="1"/>
          <p:nvPr>
            <p:ph idx="1" type="body"/>
          </p:nvPr>
        </p:nvSpPr>
        <p:spPr>
          <a:xfrm>
            <a:off x="1435600" y="1261300"/>
            <a:ext cx="105462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2600"/>
              </a:spcBef>
              <a:spcAft>
                <a:spcPts val="0"/>
              </a:spcAft>
              <a:buClr>
                <a:srgbClr val="333333"/>
              </a:buClr>
              <a:buSzPts val="2400"/>
              <a:buChar char="❏"/>
            </a:pPr>
            <a:r>
              <a:rPr lang="en-US" sz="2400">
                <a:solidFill>
                  <a:srgbClr val="333333"/>
                </a:solidFill>
              </a:rPr>
              <a:t>Nắm được tổng quan về firebase</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Biết cách cài đặt ứng dụng sử dụng firebase bằng ReactJS</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Biết cách Upload một ảnh và nhiều ảnh bằng firebase</a:t>
            </a:r>
            <a:endParaRPr sz="2400">
              <a:solidFill>
                <a:srgbClr val="33333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1bb26f517d_0_162"/>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344" name="Google Shape;344;g11bb26f517d_0_162"/>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1bac9ab7f9_1_876"/>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1. Tổng quan về firebase - 1</a:t>
            </a:r>
            <a:endParaRPr/>
          </a:p>
        </p:txBody>
      </p:sp>
      <p:sp>
        <p:nvSpPr>
          <p:cNvPr id="192" name="Google Shape;192;g11bac9ab7f9_1_876"/>
          <p:cNvSpPr txBox="1"/>
          <p:nvPr/>
        </p:nvSpPr>
        <p:spPr>
          <a:xfrm>
            <a:off x="742500" y="1454750"/>
            <a:ext cx="10792200" cy="4799700"/>
          </a:xfrm>
          <a:prstGeom prst="rect">
            <a:avLst/>
          </a:prstGeom>
          <a:noFill/>
          <a:ln>
            <a:noFill/>
          </a:ln>
        </p:spPr>
        <p:txBody>
          <a:bodyPr anchorCtr="0" anchor="t" bIns="45700" lIns="91425" spcFirstLastPara="1" rIns="91425" wrap="square" tIns="45700">
            <a:normAutofit lnSpcReduction="10000"/>
          </a:bodyPr>
          <a:lstStyle/>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highlight>
                  <a:srgbClr val="FFFFFF"/>
                </a:highlight>
                <a:latin typeface="Montserrat"/>
                <a:ea typeface="Montserrat"/>
                <a:cs typeface="Montserrat"/>
                <a:sym typeface="Montserrat"/>
              </a:rPr>
              <a:t>Firebase là một nền tảng phát triển ứng dụng di động và web được cung cấp bởi Google. </a:t>
            </a:r>
            <a:endParaRPr b="0" i="0" sz="1800" u="none" cap="none" strike="noStrike">
              <a:solidFill>
                <a:schemeClr val="dk1"/>
              </a:solidFill>
              <a:highlight>
                <a:srgbClr val="FFFFFF"/>
              </a:highlight>
              <a:latin typeface="Montserrat"/>
              <a:ea typeface="Montserrat"/>
              <a:cs typeface="Montserrat"/>
              <a:sym typeface="Montserrat"/>
            </a:endParaRPr>
          </a:p>
          <a:p>
            <a:pPr indent="-342900" lvl="0" marL="457200" marR="0" rtl="0" algn="l">
              <a:lnSpc>
                <a:spcPct val="150000"/>
              </a:lnSpc>
              <a:spcBef>
                <a:spcPts val="0"/>
              </a:spcBef>
              <a:spcAft>
                <a:spcPts val="0"/>
              </a:spcAft>
              <a:buClr>
                <a:schemeClr val="dk1"/>
              </a:buClr>
              <a:buSzPts val="1800"/>
              <a:buFont typeface="Montserrat"/>
              <a:buChar char="●"/>
            </a:pPr>
            <a:r>
              <a:rPr b="0" i="0" lang="en-US" sz="1800" u="none" cap="none" strike="noStrike">
                <a:solidFill>
                  <a:schemeClr val="dk1"/>
                </a:solidFill>
                <a:highlight>
                  <a:srgbClr val="FFFFFF"/>
                </a:highlight>
                <a:latin typeface="Montserrat"/>
                <a:ea typeface="Montserrat"/>
                <a:cs typeface="Montserrat"/>
                <a:sym typeface="Montserrat"/>
              </a:rPr>
              <a:t>Nó cung cấp một loạt các dịch vụ và công cụ mạnh mẽ cho phát triển ứng dụng, từ việc quản lý cơ sở dữ liệu thời thực đến xây dựng tính năng xác thực người dùng và quảng cáo trên ứng dụng của bạn. </a:t>
            </a:r>
            <a:endParaRPr b="0" i="0" sz="1800" u="none" cap="none" strike="noStrike">
              <a:solidFill>
                <a:schemeClr val="dk1"/>
              </a:solidFill>
              <a:highlight>
                <a:srgbClr val="FFFFFF"/>
              </a:highlight>
              <a:latin typeface="Montserrat"/>
              <a:ea typeface="Montserrat"/>
              <a:cs typeface="Montserrat"/>
              <a:sym typeface="Montserrat"/>
            </a:endParaRPr>
          </a:p>
          <a:p>
            <a:pPr indent="457200" lvl="0" marL="0" marR="0" rtl="0" algn="ctr">
              <a:lnSpc>
                <a:spcPct val="150000"/>
              </a:lnSpc>
              <a:spcBef>
                <a:spcPts val="0"/>
              </a:spcBef>
              <a:spcAft>
                <a:spcPts val="0"/>
              </a:spcAft>
              <a:buClr>
                <a:schemeClr val="dk1"/>
              </a:buClr>
              <a:buSzPts val="1100"/>
              <a:buFont typeface="Arial"/>
              <a:buNone/>
            </a:pPr>
            <a:r>
              <a:t/>
            </a:r>
            <a:endParaRPr b="0" i="0" sz="1800" u="none" cap="none" strike="noStrike">
              <a:solidFill>
                <a:schemeClr val="dk1"/>
              </a:solidFill>
              <a:highlight>
                <a:srgbClr val="FFFFFF"/>
              </a:highlight>
              <a:latin typeface="Roboto"/>
              <a:ea typeface="Roboto"/>
              <a:cs typeface="Roboto"/>
              <a:sym typeface="Roboto"/>
            </a:endParaRPr>
          </a:p>
          <a:p>
            <a:pPr indent="457200" lvl="0" marL="0" marR="0" rtl="0" algn="ctr">
              <a:lnSpc>
                <a:spcPct val="150000"/>
              </a:lnSpc>
              <a:spcBef>
                <a:spcPts val="0"/>
              </a:spcBef>
              <a:spcAft>
                <a:spcPts val="0"/>
              </a:spcAft>
              <a:buClr>
                <a:schemeClr val="dk1"/>
              </a:buClr>
              <a:buSzPts val="1100"/>
              <a:buFont typeface="Arial"/>
              <a:buNone/>
            </a:pPr>
            <a:r>
              <a:t/>
            </a:r>
            <a:endParaRPr b="0" i="1" sz="1800" u="none" cap="none" strike="noStrike">
              <a:solidFill>
                <a:schemeClr val="dk1"/>
              </a:solidFill>
              <a:highlight>
                <a:srgbClr val="FFFFFF"/>
              </a:highlight>
              <a:latin typeface="Roboto"/>
              <a:ea typeface="Roboto"/>
              <a:cs typeface="Roboto"/>
              <a:sym typeface="Roboto"/>
            </a:endParaRPr>
          </a:p>
          <a:p>
            <a:pPr indent="457200" lvl="0" marL="0" marR="0" rtl="0" algn="ctr">
              <a:lnSpc>
                <a:spcPct val="150000"/>
              </a:lnSpc>
              <a:spcBef>
                <a:spcPts val="0"/>
              </a:spcBef>
              <a:spcAft>
                <a:spcPts val="0"/>
              </a:spcAft>
              <a:buClr>
                <a:schemeClr val="dk1"/>
              </a:buClr>
              <a:buSzPts val="1100"/>
              <a:buFont typeface="Arial"/>
              <a:buNone/>
            </a:pPr>
            <a:r>
              <a:t/>
            </a:r>
            <a:endParaRPr b="0" i="1" sz="1800" u="none" cap="none" strike="noStrike">
              <a:solidFill>
                <a:schemeClr val="dk1"/>
              </a:solidFill>
              <a:highlight>
                <a:srgbClr val="FFFFFF"/>
              </a:highlight>
              <a:latin typeface="Roboto"/>
              <a:ea typeface="Roboto"/>
              <a:cs typeface="Roboto"/>
              <a:sym typeface="Roboto"/>
            </a:endParaRPr>
          </a:p>
          <a:p>
            <a:pPr indent="457200" lvl="0" marL="0" marR="0" rtl="0" algn="ctr">
              <a:lnSpc>
                <a:spcPct val="150000"/>
              </a:lnSpc>
              <a:spcBef>
                <a:spcPts val="0"/>
              </a:spcBef>
              <a:spcAft>
                <a:spcPts val="0"/>
              </a:spcAft>
              <a:buClr>
                <a:schemeClr val="dk1"/>
              </a:buClr>
              <a:buSzPts val="1100"/>
              <a:buFont typeface="Arial"/>
              <a:buNone/>
            </a:pPr>
            <a:r>
              <a:rPr b="0" i="1" lang="en-US" sz="1800" u="none" cap="none" strike="noStrike">
                <a:solidFill>
                  <a:schemeClr val="dk1"/>
                </a:solidFill>
                <a:highlight>
                  <a:srgbClr val="FFFFFF"/>
                </a:highlight>
                <a:latin typeface="Roboto"/>
                <a:ea typeface="Roboto"/>
                <a:cs typeface="Roboto"/>
                <a:sym typeface="Roboto"/>
              </a:rPr>
              <a:t>Logo của firebase</a:t>
            </a:r>
            <a:endParaRPr b="0" i="1" sz="1800" u="none" cap="none" strike="noStrike">
              <a:solidFill>
                <a:schemeClr val="dk1"/>
              </a:solidFill>
              <a:highlight>
                <a:srgbClr val="FFFFFF"/>
              </a:highlight>
              <a:latin typeface="Roboto"/>
              <a:ea typeface="Roboto"/>
              <a:cs typeface="Roboto"/>
              <a:sym typeface="Roboto"/>
            </a:endParaRPr>
          </a:p>
          <a:p>
            <a:pPr indent="457200" lvl="0" marL="0" marR="0" rtl="0" algn="l">
              <a:lnSpc>
                <a:spcPct val="150000"/>
              </a:lnSpc>
              <a:spcBef>
                <a:spcPts val="0"/>
              </a:spcBef>
              <a:spcAft>
                <a:spcPts val="0"/>
              </a:spcAft>
              <a:buClr>
                <a:schemeClr val="dk1"/>
              </a:buClr>
              <a:buSzPts val="1100"/>
              <a:buFont typeface="Arial"/>
              <a:buNone/>
            </a:pPr>
            <a:r>
              <a:t/>
            </a:r>
            <a:endParaRPr b="0" i="0" sz="2300" u="none" cap="none" strike="noStrike">
              <a:solidFill>
                <a:schemeClr val="dk1"/>
              </a:solidFill>
              <a:highlight>
                <a:srgbClr val="FFFFFF"/>
              </a:highlight>
              <a:latin typeface="Roboto"/>
              <a:ea typeface="Roboto"/>
              <a:cs typeface="Roboto"/>
              <a:sym typeface="Roboto"/>
            </a:endParaRPr>
          </a:p>
          <a:p>
            <a:pPr indent="457200" lvl="0" marL="0" marR="0" rtl="0" algn="ctr">
              <a:lnSpc>
                <a:spcPct val="150000"/>
              </a:lnSpc>
              <a:spcBef>
                <a:spcPts val="0"/>
              </a:spcBef>
              <a:spcAft>
                <a:spcPts val="0"/>
              </a:spcAft>
              <a:buClr>
                <a:schemeClr val="dk1"/>
              </a:buClr>
              <a:buSzPts val="1100"/>
              <a:buFont typeface="Arial"/>
              <a:buNone/>
            </a:pPr>
            <a:r>
              <a:rPr b="0" i="1" lang="en-US" sz="1800" u="none" cap="none" strike="noStrike">
                <a:solidFill>
                  <a:schemeClr val="dk1"/>
                </a:solidFill>
                <a:highlight>
                  <a:srgbClr val="FFFFFF"/>
                </a:highlight>
                <a:latin typeface="Montserrat"/>
                <a:ea typeface="Montserrat"/>
                <a:cs typeface="Montserrat"/>
                <a:sym typeface="Montserrat"/>
              </a:rPr>
              <a:t>Logo của thư viện Firebase</a:t>
            </a:r>
            <a:endParaRPr b="0" i="1" sz="1800" u="none" cap="none" strike="noStrike">
              <a:solidFill>
                <a:schemeClr val="dk1"/>
              </a:solidFill>
              <a:highlight>
                <a:srgbClr val="FFFFFF"/>
              </a:highlight>
              <a:latin typeface="Montserrat"/>
              <a:ea typeface="Montserrat"/>
              <a:cs typeface="Montserrat"/>
              <a:sym typeface="Montserrat"/>
            </a:endParaRPr>
          </a:p>
          <a:p>
            <a:pPr indent="457200" lvl="0" marL="0" marR="0" rtl="0" algn="l">
              <a:lnSpc>
                <a:spcPct val="150000"/>
              </a:lnSpc>
              <a:spcBef>
                <a:spcPts val="0"/>
              </a:spcBef>
              <a:spcAft>
                <a:spcPts val="0"/>
              </a:spcAft>
              <a:buClr>
                <a:schemeClr val="dk1"/>
              </a:buClr>
              <a:buSzPts val="1100"/>
              <a:buFont typeface="Arial"/>
              <a:buNone/>
            </a:pPr>
            <a:r>
              <a:t/>
            </a:r>
            <a:endParaRPr b="0" i="0" sz="1800" u="none" cap="none" strike="noStrike">
              <a:solidFill>
                <a:schemeClr val="dk1"/>
              </a:solidFill>
              <a:highlight>
                <a:srgbClr val="FFFFFF"/>
              </a:highlight>
              <a:latin typeface="Roboto"/>
              <a:ea typeface="Roboto"/>
              <a:cs typeface="Roboto"/>
              <a:sym typeface="Roboto"/>
            </a:endParaRPr>
          </a:p>
        </p:txBody>
      </p:sp>
      <p:pic>
        <p:nvPicPr>
          <p:cNvPr id="193" name="Google Shape;193;g11bac9ab7f9_1_876"/>
          <p:cNvPicPr preferRelativeResize="0"/>
          <p:nvPr/>
        </p:nvPicPr>
        <p:blipFill rotWithShape="1">
          <a:blip r:embed="rId3">
            <a:alphaModFix/>
          </a:blip>
          <a:srcRect b="0" l="0" r="0" t="0"/>
          <a:stretch/>
        </p:blipFill>
        <p:spPr>
          <a:xfrm>
            <a:off x="3046813" y="3776025"/>
            <a:ext cx="6098375" cy="162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80ee28c85e_0_4"/>
          <p:cNvSpPr txBox="1"/>
          <p:nvPr>
            <p:ph idx="1" type="body"/>
          </p:nvPr>
        </p:nvSpPr>
        <p:spPr>
          <a:xfrm>
            <a:off x="742500" y="1209375"/>
            <a:ext cx="10675200" cy="52197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Clr>
                <a:schemeClr val="dk1"/>
              </a:buClr>
              <a:buSzPts val="1800"/>
              <a:buFont typeface="Montserrat"/>
              <a:buChar char="●"/>
            </a:pPr>
            <a:r>
              <a:rPr lang="en-US" sz="1800">
                <a:highlight>
                  <a:srgbClr val="FFFFFF"/>
                </a:highlight>
              </a:rPr>
              <a:t>Một số tính năng hữu ích của firebase:</a:t>
            </a:r>
            <a:endParaRPr sz="1800">
              <a:highlight>
                <a:srgbClr val="FFFFFF"/>
              </a:highlight>
            </a:endParaRPr>
          </a:p>
          <a:p>
            <a:pPr indent="-342900" lvl="1" marL="914400" rtl="0" algn="l">
              <a:lnSpc>
                <a:spcPct val="150000"/>
              </a:lnSpc>
              <a:spcBef>
                <a:spcPts val="0"/>
              </a:spcBef>
              <a:spcAft>
                <a:spcPts val="0"/>
              </a:spcAft>
              <a:buClr>
                <a:schemeClr val="dk1"/>
              </a:buClr>
              <a:buSzPts val="1800"/>
              <a:buFont typeface="Montserrat"/>
              <a:buChar char="○"/>
            </a:pPr>
            <a:r>
              <a:rPr b="1" lang="en-US" sz="1800">
                <a:highlight>
                  <a:srgbClr val="FFFFFF"/>
                </a:highlight>
              </a:rPr>
              <a:t>Firebase Realtime Database</a:t>
            </a:r>
            <a:r>
              <a:rPr lang="en-US" sz="1800">
                <a:highlight>
                  <a:srgbClr val="FFFFFF"/>
                </a:highlight>
              </a:rPr>
              <a:t>: Firebase cung cấp một cơ sở dữ liệu thời gian thực (Realtime Database) cho phép bạn lưu trữ và đồng bộ hóa dữ liệu ứng dụng của bạn trên nhiều nền tảng. Dữ liệu được lưu trữ và đồng bộ hóa tức thì, giúp xây dựng các ứng dụng đòi hỏi tính năng thời gian thực.</a:t>
            </a:r>
            <a:endParaRPr sz="1800">
              <a:highlight>
                <a:srgbClr val="FFFFFF"/>
              </a:highlight>
            </a:endParaRPr>
          </a:p>
          <a:p>
            <a:pPr indent="-342900" lvl="1" marL="914400" rtl="0" algn="l">
              <a:lnSpc>
                <a:spcPct val="150000"/>
              </a:lnSpc>
              <a:spcBef>
                <a:spcPts val="0"/>
              </a:spcBef>
              <a:spcAft>
                <a:spcPts val="0"/>
              </a:spcAft>
              <a:buClr>
                <a:schemeClr val="dk1"/>
              </a:buClr>
              <a:buSzPts val="1800"/>
              <a:buFont typeface="Montserrat"/>
              <a:buChar char="○"/>
            </a:pPr>
            <a:r>
              <a:rPr b="1" lang="en-US" sz="1800">
                <a:highlight>
                  <a:srgbClr val="FFFFFF"/>
                </a:highlight>
              </a:rPr>
              <a:t>Authentication</a:t>
            </a:r>
            <a:r>
              <a:rPr lang="en-US" sz="1800">
                <a:highlight>
                  <a:srgbClr val="FFFFFF"/>
                </a:highlight>
              </a:rPr>
              <a:t>: Firebase cho phép bạn quản lý xác thực người dùng dễ dàng. Bạn có thể xác thực người dùng bằng cách sử dụng số điện thoại, email, mạng xã hội, và nhiều phương thức khác. Firebase cung cấp một loạt các tính năng bảo mật để bảo vệ dữ liệu người dùng.</a:t>
            </a:r>
            <a:endParaRPr sz="1800">
              <a:highlight>
                <a:srgbClr val="FFFFFF"/>
              </a:highlight>
            </a:endParaRPr>
          </a:p>
          <a:p>
            <a:pPr indent="-342900" lvl="1" marL="914400" rtl="0" algn="l">
              <a:lnSpc>
                <a:spcPct val="150000"/>
              </a:lnSpc>
              <a:spcBef>
                <a:spcPts val="0"/>
              </a:spcBef>
              <a:spcAft>
                <a:spcPts val="0"/>
              </a:spcAft>
              <a:buClr>
                <a:schemeClr val="dk1"/>
              </a:buClr>
              <a:buSzPts val="1800"/>
              <a:buFont typeface="Montserrat"/>
              <a:buChar char="○"/>
            </a:pPr>
            <a:r>
              <a:rPr b="1" lang="en-US" sz="1800">
                <a:highlight>
                  <a:srgbClr val="FFFFFF"/>
                </a:highlight>
              </a:rPr>
              <a:t>Storage</a:t>
            </a:r>
            <a:r>
              <a:rPr lang="en-US" sz="1800">
                <a:highlight>
                  <a:srgbClr val="FFFFFF"/>
                </a:highlight>
              </a:rPr>
              <a:t>: Firebase Storage cho phép bạn lưu trữ và quản lý các tệp đa phương tiện, chẳng hạn như hình ảnh, âm thanh và video, trên đám mây. Điều này giúp giảm bớt áp lực lưu trữ dành cho máy chủ của bạn.</a:t>
            </a:r>
            <a:endParaRPr sz="1800">
              <a:highlight>
                <a:srgbClr val="FFFFFF"/>
              </a:highlight>
            </a:endParaRPr>
          </a:p>
        </p:txBody>
      </p:sp>
      <p:sp>
        <p:nvSpPr>
          <p:cNvPr id="200" name="Google Shape;200;g280ee28c85e_0_4"/>
          <p:cNvSpPr txBox="1"/>
          <p:nvPr>
            <p:ph type="title"/>
          </p:nvPr>
        </p:nvSpPr>
        <p:spPr>
          <a:xfrm>
            <a:off x="838200" y="484275"/>
            <a:ext cx="8463600" cy="725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1. Tổng quan về firebase - 2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80ee28c85e_0_13"/>
          <p:cNvSpPr txBox="1"/>
          <p:nvPr>
            <p:ph idx="1" type="body"/>
          </p:nvPr>
        </p:nvSpPr>
        <p:spPr>
          <a:xfrm>
            <a:off x="742500" y="1454750"/>
            <a:ext cx="9837000" cy="40317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b="1" lang="en-US" sz="1800">
                <a:highlight>
                  <a:srgbClr val="FFFFFF"/>
                </a:highlight>
              </a:rPr>
              <a:t>Cloud Firestore</a:t>
            </a:r>
            <a:r>
              <a:rPr lang="en-US" sz="1800">
                <a:highlight>
                  <a:srgbClr val="FFFFFF"/>
                </a:highlight>
              </a:rPr>
              <a:t>: Firebase cung cấp Firestore, một cơ sở dữ liệu NoSQL linh hoạt với hỗ trợ truy vấn và đồng bộ thời gian thực. Firestore là lựa chọn tốt cho việc lưu trữ dữ liệu ph</a:t>
            </a:r>
            <a:r>
              <a:rPr b="1" lang="en-US" sz="1800">
                <a:highlight>
                  <a:srgbClr val="FFFFFF"/>
                </a:highlight>
              </a:rPr>
              <a:t>ức tạp và có cấu trúc.</a:t>
            </a:r>
            <a:endParaRPr b="1" sz="1800">
              <a:highlight>
                <a:srgbClr val="FFFFFF"/>
              </a:highlight>
            </a:endParaRPr>
          </a:p>
          <a:p>
            <a:pPr indent="-342900" lvl="0" marL="457200" rtl="0" algn="l">
              <a:lnSpc>
                <a:spcPct val="150000"/>
              </a:lnSpc>
              <a:spcBef>
                <a:spcPts val="0"/>
              </a:spcBef>
              <a:spcAft>
                <a:spcPts val="0"/>
              </a:spcAft>
              <a:buClr>
                <a:schemeClr val="dk1"/>
              </a:buClr>
              <a:buSzPts val="1800"/>
              <a:buFont typeface="Montserrat"/>
              <a:buChar char="●"/>
            </a:pPr>
            <a:r>
              <a:rPr lang="en-US" sz="1800">
                <a:highlight>
                  <a:srgbClr val="FFFFFF"/>
                </a:highlight>
              </a:rPr>
              <a:t>Cloud Messaging: Firebase Cloud Messaging (FCM) là dịch vụ thông báo đám mây của Firebase. Nó cho phép bạn gửi thông báo đến ứng dụng di động và web của bạn.</a:t>
            </a:r>
            <a:endParaRPr sz="1800">
              <a:highlight>
                <a:srgbClr val="FFFFFF"/>
              </a:highlight>
            </a:endParaRPr>
          </a:p>
          <a:p>
            <a:pPr indent="-342900" lvl="0" marL="457200" rtl="0" algn="l">
              <a:lnSpc>
                <a:spcPct val="150000"/>
              </a:lnSpc>
              <a:spcBef>
                <a:spcPts val="0"/>
              </a:spcBef>
              <a:spcAft>
                <a:spcPts val="0"/>
              </a:spcAft>
              <a:buClr>
                <a:schemeClr val="dk1"/>
              </a:buClr>
              <a:buSzPts val="1800"/>
              <a:buFont typeface="Montserrat"/>
              <a:buChar char="●"/>
            </a:pPr>
            <a:r>
              <a:rPr b="1" lang="en-US" sz="1800">
                <a:highlight>
                  <a:srgbClr val="FFFFFF"/>
                </a:highlight>
              </a:rPr>
              <a:t>Analytics</a:t>
            </a:r>
            <a:r>
              <a:rPr lang="en-US" sz="1800">
                <a:highlight>
                  <a:srgbClr val="FFFFFF"/>
                </a:highlight>
              </a:rPr>
              <a:t>: Firebase cung cấp tích hợp dịch vụ phân tích cho việc theo dõi hoạt động người dùng trên ứng dụng của bạn. Bạn có thể thu thập dữ liệu về người dùng, sự tương tác và hiệu suất ứng dụng.</a:t>
            </a:r>
            <a:endParaRPr sz="1200">
              <a:solidFill>
                <a:srgbClr val="D1D5DB"/>
              </a:solidFill>
              <a:highlight>
                <a:srgbClr val="444654"/>
              </a:highlight>
              <a:latin typeface="Roboto"/>
              <a:ea typeface="Roboto"/>
              <a:cs typeface="Roboto"/>
              <a:sym typeface="Roboto"/>
            </a:endParaRPr>
          </a:p>
        </p:txBody>
      </p:sp>
      <p:sp>
        <p:nvSpPr>
          <p:cNvPr id="207" name="Google Shape;207;g280ee28c85e_0_13"/>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1. Tổng quan về firebase - 3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80ee28c85e_0_22"/>
          <p:cNvSpPr txBox="1"/>
          <p:nvPr>
            <p:ph idx="1" type="body"/>
          </p:nvPr>
        </p:nvSpPr>
        <p:spPr>
          <a:xfrm>
            <a:off x="749800" y="1209200"/>
            <a:ext cx="10547700" cy="2769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b="1" lang="en-US" sz="1800"/>
              <a:t>Bước 1</a:t>
            </a:r>
            <a:r>
              <a:rPr lang="en-US" sz="1800"/>
              <a:t>: Truy cập vào trang chủ của firebase theo đường dẫn: </a:t>
            </a:r>
            <a:r>
              <a:rPr lang="en-US" sz="1800" u="sng">
                <a:solidFill>
                  <a:schemeClr val="hlink"/>
                </a:solidFill>
                <a:hlinkClick r:id="rId3"/>
              </a:rPr>
              <a:t>https://firebase.google.com/</a:t>
            </a:r>
            <a:r>
              <a:rPr lang="en-US" sz="1800"/>
              <a:t> </a:t>
            </a:r>
            <a:endParaRPr sz="1800"/>
          </a:p>
          <a:p>
            <a:pPr indent="0" lvl="0" marL="0" rtl="0" algn="l">
              <a:lnSpc>
                <a:spcPct val="150000"/>
              </a:lnSpc>
              <a:spcBef>
                <a:spcPts val="1000"/>
              </a:spcBef>
              <a:spcAft>
                <a:spcPts val="0"/>
              </a:spcAft>
              <a:buSzPts val="2560"/>
              <a:buNone/>
            </a:pPr>
            <a:r>
              <a:rPr b="1" lang="en-US" sz="1800"/>
              <a:t>Bước 2</a:t>
            </a:r>
            <a:r>
              <a:rPr lang="en-US" sz="1800"/>
              <a:t>: Đăng nhập tài khoản email của bạn nếu đây là lần đầu bạn dùng firebase</a:t>
            </a:r>
            <a:endParaRPr sz="1800"/>
          </a:p>
          <a:p>
            <a:pPr indent="0" lvl="0" marL="0" rtl="0" algn="l">
              <a:lnSpc>
                <a:spcPct val="150000"/>
              </a:lnSpc>
              <a:spcBef>
                <a:spcPts val="1000"/>
              </a:spcBef>
              <a:spcAft>
                <a:spcPts val="0"/>
              </a:spcAft>
              <a:buSzPts val="2560"/>
              <a:buNone/>
            </a:pPr>
            <a:r>
              <a:rPr b="1" lang="en-US" sz="1800">
                <a:highlight>
                  <a:srgbClr val="FFFFFF"/>
                </a:highlight>
              </a:rPr>
              <a:t>Bước 3</a:t>
            </a:r>
            <a:r>
              <a:rPr lang="en-US" sz="1800">
                <a:highlight>
                  <a:srgbClr val="FFFFFF"/>
                </a:highlight>
              </a:rPr>
              <a:t>: Click nút “</a:t>
            </a:r>
            <a:r>
              <a:rPr b="1" lang="en-US" sz="1800">
                <a:highlight>
                  <a:srgbClr val="FFFFFF"/>
                </a:highlight>
              </a:rPr>
              <a:t>Get started</a:t>
            </a:r>
            <a:r>
              <a:rPr lang="en-US" sz="1800">
                <a:highlight>
                  <a:srgbClr val="FFFFFF"/>
                </a:highlight>
              </a:rPr>
              <a:t>” -&gt; </a:t>
            </a:r>
            <a:r>
              <a:rPr b="1" lang="en-US" sz="1800">
                <a:highlight>
                  <a:srgbClr val="FFFFFF"/>
                </a:highlight>
              </a:rPr>
              <a:t>Add project</a:t>
            </a:r>
            <a:r>
              <a:rPr lang="en-US" sz="1800">
                <a:highlight>
                  <a:srgbClr val="FFFFFF"/>
                </a:highlight>
              </a:rPr>
              <a:t> -&gt; Đặt tên cho project -&gt; Click vào nút </a:t>
            </a:r>
            <a:endParaRPr sz="1800">
              <a:highlight>
                <a:srgbClr val="FFFFFF"/>
              </a:highlight>
            </a:endParaRPr>
          </a:p>
          <a:p>
            <a:pPr indent="0" lvl="0" marL="0" rtl="0" algn="l">
              <a:lnSpc>
                <a:spcPct val="150000"/>
              </a:lnSpc>
              <a:spcBef>
                <a:spcPts val="1000"/>
              </a:spcBef>
              <a:spcAft>
                <a:spcPts val="0"/>
              </a:spcAft>
              <a:buSzPts val="2560"/>
              <a:buNone/>
            </a:pPr>
            <a:r>
              <a:rPr lang="en-US" sz="1800">
                <a:highlight>
                  <a:srgbClr val="FFFFFF"/>
                </a:highlight>
              </a:rPr>
              <a:t>“</a:t>
            </a:r>
            <a:r>
              <a:rPr b="1" lang="en-US" sz="1800">
                <a:highlight>
                  <a:srgbClr val="FFFFFF"/>
                </a:highlight>
              </a:rPr>
              <a:t>Enable Google Analytics for this project</a:t>
            </a:r>
            <a:r>
              <a:rPr lang="en-US" sz="1800">
                <a:highlight>
                  <a:srgbClr val="FFFFFF"/>
                </a:highlight>
              </a:rPr>
              <a:t>” -&gt; </a:t>
            </a:r>
            <a:r>
              <a:rPr b="1" lang="en-US" sz="1800">
                <a:highlight>
                  <a:srgbClr val="FFFFFF"/>
                </a:highlight>
              </a:rPr>
              <a:t>Create project</a:t>
            </a:r>
            <a:r>
              <a:rPr lang="en-US" sz="1800">
                <a:highlight>
                  <a:srgbClr val="FFFFFF"/>
                </a:highlight>
              </a:rPr>
              <a:t> -&gt; </a:t>
            </a:r>
            <a:r>
              <a:rPr b="1" lang="en-US" sz="1800">
                <a:highlight>
                  <a:srgbClr val="FFFFFF"/>
                </a:highlight>
              </a:rPr>
              <a:t>Continue</a:t>
            </a:r>
            <a:endParaRPr b="1" sz="1800">
              <a:highlight>
                <a:srgbClr val="FFFFFF"/>
              </a:highlight>
            </a:endParaRPr>
          </a:p>
          <a:p>
            <a:pPr indent="0" lvl="0" marL="0" rtl="0" algn="l">
              <a:lnSpc>
                <a:spcPct val="150000"/>
              </a:lnSpc>
              <a:spcBef>
                <a:spcPts val="1000"/>
              </a:spcBef>
              <a:spcAft>
                <a:spcPts val="0"/>
              </a:spcAft>
              <a:buSzPts val="2560"/>
              <a:buNone/>
            </a:pPr>
            <a:r>
              <a:rPr b="1" lang="en-US" sz="1800">
                <a:highlight>
                  <a:srgbClr val="FFFFFF"/>
                </a:highlight>
              </a:rPr>
              <a:t>Bước 4</a:t>
            </a:r>
            <a:r>
              <a:rPr lang="en-US" sz="1800">
                <a:highlight>
                  <a:srgbClr val="FFFFFF"/>
                </a:highlight>
              </a:rPr>
              <a:t>: Tại trang chủ của Firebase, click vào biểu tượng dành cho Web</a:t>
            </a:r>
            <a:endParaRPr sz="1800">
              <a:highlight>
                <a:srgbClr val="FFFFFF"/>
              </a:highlight>
              <a:latin typeface="Roboto"/>
              <a:ea typeface="Roboto"/>
              <a:cs typeface="Roboto"/>
              <a:sym typeface="Roboto"/>
            </a:endParaRPr>
          </a:p>
        </p:txBody>
      </p:sp>
      <p:sp>
        <p:nvSpPr>
          <p:cNvPr id="214" name="Google Shape;214;g280ee28c85e_0_22"/>
          <p:cNvSpPr txBox="1"/>
          <p:nvPr>
            <p:ph type="title"/>
          </p:nvPr>
        </p:nvSpPr>
        <p:spPr>
          <a:xfrm>
            <a:off x="838200" y="509150"/>
            <a:ext cx="8463600" cy="75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Cài đặt ứng dụng Firebase - 1</a:t>
            </a:r>
            <a:endParaRPr/>
          </a:p>
        </p:txBody>
      </p:sp>
      <p:pic>
        <p:nvPicPr>
          <p:cNvPr id="215" name="Google Shape;215;g280ee28c85e_0_22"/>
          <p:cNvPicPr preferRelativeResize="0"/>
          <p:nvPr/>
        </p:nvPicPr>
        <p:blipFill rotWithShape="1">
          <a:blip r:embed="rId4">
            <a:alphaModFix/>
          </a:blip>
          <a:srcRect b="0" l="0" r="0" t="0"/>
          <a:stretch/>
        </p:blipFill>
        <p:spPr>
          <a:xfrm>
            <a:off x="3677862" y="3833525"/>
            <a:ext cx="4836276" cy="2508325"/>
          </a:xfrm>
          <a:prstGeom prst="rect">
            <a:avLst/>
          </a:prstGeom>
          <a:noFill/>
          <a:ln>
            <a:noFill/>
          </a:ln>
        </p:spPr>
      </p:pic>
      <p:cxnSp>
        <p:nvCxnSpPr>
          <p:cNvPr id="216" name="Google Shape;216;g280ee28c85e_0_22"/>
          <p:cNvCxnSpPr/>
          <p:nvPr/>
        </p:nvCxnSpPr>
        <p:spPr>
          <a:xfrm flipH="1">
            <a:off x="6208325" y="4485975"/>
            <a:ext cx="3059400" cy="1072800"/>
          </a:xfrm>
          <a:prstGeom prst="straightConnector1">
            <a:avLst/>
          </a:prstGeom>
          <a:noFill/>
          <a:ln cap="flat" cmpd="sng" w="9525">
            <a:solidFill>
              <a:schemeClr val="dk2"/>
            </a:solidFill>
            <a:prstDash val="solid"/>
            <a:round/>
            <a:headEnd len="sm" w="sm" type="none"/>
            <a:tailEnd len="med" w="med" type="triangle"/>
          </a:ln>
        </p:spPr>
      </p:cxnSp>
      <p:sp>
        <p:nvSpPr>
          <p:cNvPr id="217" name="Google Shape;217;g280ee28c85e_0_22"/>
          <p:cNvSpPr/>
          <p:nvPr/>
        </p:nvSpPr>
        <p:spPr>
          <a:xfrm>
            <a:off x="9301800" y="4253975"/>
            <a:ext cx="2232600" cy="40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Montserrat"/>
                <a:ea typeface="Montserrat"/>
                <a:cs typeface="Montserrat"/>
                <a:sym typeface="Montserrat"/>
              </a:rPr>
              <a:t>Biểu tượng web</a:t>
            </a:r>
            <a:endParaRPr b="1" i="0" sz="18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80ee28c85e_0_34"/>
          <p:cNvSpPr txBox="1"/>
          <p:nvPr>
            <p:ph idx="1" type="body"/>
          </p:nvPr>
        </p:nvSpPr>
        <p:spPr>
          <a:xfrm>
            <a:off x="838200" y="1412200"/>
            <a:ext cx="10329000" cy="478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60"/>
              <a:buNone/>
            </a:pPr>
            <a:r>
              <a:rPr b="1" lang="en-US" sz="1800"/>
              <a:t>Bước 5</a:t>
            </a:r>
            <a:r>
              <a:rPr lang="en-US" sz="1800"/>
              <a:t>: Đặt tên cho </a:t>
            </a:r>
            <a:r>
              <a:rPr b="1" lang="en-US" sz="1800"/>
              <a:t>App nickname</a:t>
            </a:r>
            <a:r>
              <a:rPr lang="en-US" sz="1800"/>
              <a:t> -&gt; </a:t>
            </a:r>
            <a:r>
              <a:rPr b="1" lang="en-US" sz="1800"/>
              <a:t>Register app</a:t>
            </a:r>
            <a:endParaRPr/>
          </a:p>
        </p:txBody>
      </p:sp>
      <p:sp>
        <p:nvSpPr>
          <p:cNvPr id="224" name="Google Shape;224;g280ee28c85e_0_34"/>
          <p:cNvSpPr txBox="1"/>
          <p:nvPr>
            <p:ph type="title"/>
          </p:nvPr>
        </p:nvSpPr>
        <p:spPr>
          <a:xfrm>
            <a:off x="838200" y="509149"/>
            <a:ext cx="8463600" cy="81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2. Cài đặt ứng dụng Firebase - 2</a:t>
            </a:r>
            <a:endParaRPr/>
          </a:p>
        </p:txBody>
      </p:sp>
      <p:pic>
        <p:nvPicPr>
          <p:cNvPr id="225" name="Google Shape;225;g280ee28c85e_0_34"/>
          <p:cNvPicPr preferRelativeResize="0"/>
          <p:nvPr/>
        </p:nvPicPr>
        <p:blipFill rotWithShape="1">
          <a:blip r:embed="rId3">
            <a:alphaModFix/>
          </a:blip>
          <a:srcRect b="0" l="0" r="0" t="0"/>
          <a:stretch/>
        </p:blipFill>
        <p:spPr>
          <a:xfrm>
            <a:off x="2311775" y="2209625"/>
            <a:ext cx="7568449" cy="362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82da624229_0_25"/>
          <p:cNvSpPr txBox="1"/>
          <p:nvPr>
            <p:ph idx="1" type="body"/>
          </p:nvPr>
        </p:nvSpPr>
        <p:spPr>
          <a:xfrm>
            <a:off x="838200" y="1615175"/>
            <a:ext cx="10229100" cy="36537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b="1" lang="en-US" sz="1800"/>
              <a:t>Bước 6</a:t>
            </a:r>
            <a:r>
              <a:rPr lang="en-US" sz="1800"/>
              <a:t>: Ở phần </a:t>
            </a:r>
            <a:r>
              <a:rPr b="1" lang="en-US" sz="1800"/>
              <a:t>sidebar </a:t>
            </a:r>
            <a:r>
              <a:rPr lang="en-US" sz="1800"/>
              <a:t>của firebase, chọn </a:t>
            </a:r>
            <a:r>
              <a:rPr b="1" lang="en-US" sz="1800"/>
              <a:t>Build </a:t>
            </a:r>
            <a:r>
              <a:rPr lang="en-US" sz="1800"/>
              <a:t>-&gt; </a:t>
            </a:r>
            <a:r>
              <a:rPr b="1" lang="en-US" sz="1800"/>
              <a:t>Storage </a:t>
            </a:r>
            <a:r>
              <a:rPr lang="en-US" sz="1800"/>
              <a:t>-&gt; </a:t>
            </a:r>
            <a:r>
              <a:rPr b="1" lang="en-US" sz="1800"/>
              <a:t>Rules </a:t>
            </a:r>
            <a:r>
              <a:rPr lang="en-US" sz="1800"/>
              <a:t>-&gt; Cung cấp quyền thay đổi cho dự án -&gt; Click vào nút </a:t>
            </a:r>
            <a:r>
              <a:rPr b="1" lang="en-US" sz="1800"/>
              <a:t>Publish</a:t>
            </a:r>
            <a:endParaRPr b="1"/>
          </a:p>
        </p:txBody>
      </p:sp>
      <p:sp>
        <p:nvSpPr>
          <p:cNvPr id="232" name="Google Shape;232;g282da624229_0_25"/>
          <p:cNvSpPr txBox="1"/>
          <p:nvPr>
            <p:ph type="title"/>
          </p:nvPr>
        </p:nvSpPr>
        <p:spPr>
          <a:xfrm>
            <a:off x="838200" y="509150"/>
            <a:ext cx="8463600" cy="87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2. Tạo ứng dụng firebase - 5 </a:t>
            </a:r>
            <a:endParaRPr/>
          </a:p>
        </p:txBody>
      </p:sp>
      <p:pic>
        <p:nvPicPr>
          <p:cNvPr id="233" name="Google Shape;233;g282da624229_0_25"/>
          <p:cNvPicPr preferRelativeResize="0"/>
          <p:nvPr/>
        </p:nvPicPr>
        <p:blipFill rotWithShape="1">
          <a:blip r:embed="rId3">
            <a:alphaModFix/>
          </a:blip>
          <a:srcRect b="0" l="0" r="0" t="0"/>
          <a:stretch/>
        </p:blipFill>
        <p:spPr>
          <a:xfrm>
            <a:off x="838200" y="3066113"/>
            <a:ext cx="3657600" cy="1514475"/>
          </a:xfrm>
          <a:prstGeom prst="rect">
            <a:avLst/>
          </a:prstGeom>
          <a:noFill/>
          <a:ln>
            <a:noFill/>
          </a:ln>
        </p:spPr>
      </p:pic>
      <p:pic>
        <p:nvPicPr>
          <p:cNvPr id="234" name="Google Shape;234;g282da624229_0_25"/>
          <p:cNvPicPr preferRelativeResize="0"/>
          <p:nvPr/>
        </p:nvPicPr>
        <p:blipFill rotWithShape="1">
          <a:blip r:embed="rId4">
            <a:alphaModFix/>
          </a:blip>
          <a:srcRect b="0" l="0" r="0" t="0"/>
          <a:stretch/>
        </p:blipFill>
        <p:spPr>
          <a:xfrm>
            <a:off x="7161975" y="3018488"/>
            <a:ext cx="3905250" cy="1609725"/>
          </a:xfrm>
          <a:prstGeom prst="rect">
            <a:avLst/>
          </a:prstGeom>
          <a:noFill/>
          <a:ln>
            <a:noFill/>
          </a:ln>
        </p:spPr>
      </p:pic>
      <p:sp>
        <p:nvSpPr>
          <p:cNvPr id="235" name="Google Shape;235;g282da624229_0_25"/>
          <p:cNvSpPr/>
          <p:nvPr/>
        </p:nvSpPr>
        <p:spPr>
          <a:xfrm>
            <a:off x="5364450" y="3457663"/>
            <a:ext cx="1463100" cy="73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80ee28c85e_0_42"/>
          <p:cNvSpPr txBox="1"/>
          <p:nvPr>
            <p:ph idx="1" type="body"/>
          </p:nvPr>
        </p:nvSpPr>
        <p:spPr>
          <a:xfrm>
            <a:off x="947925" y="1591050"/>
            <a:ext cx="10552500" cy="44070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b="1" lang="en-US" sz="1800"/>
              <a:t>Bước 7</a:t>
            </a:r>
            <a:r>
              <a:rPr lang="en-US" sz="1800"/>
              <a:t>: Cài đặt thư viện để tương tác với firebase trong visual studio code bằng câu lệnh:</a:t>
            </a:r>
            <a:endParaRPr sz="1800"/>
          </a:p>
          <a:p>
            <a:pPr indent="0" lvl="0" marL="0" rtl="0" algn="l">
              <a:lnSpc>
                <a:spcPct val="150000"/>
              </a:lnSpc>
              <a:spcBef>
                <a:spcPts val="1000"/>
              </a:spcBef>
              <a:spcAft>
                <a:spcPts val="0"/>
              </a:spcAft>
              <a:buSzPts val="2560"/>
              <a:buNone/>
            </a:pPr>
            <a:r>
              <a:t/>
            </a:r>
            <a:endParaRPr sz="1800">
              <a:latin typeface="Roboto"/>
              <a:ea typeface="Roboto"/>
              <a:cs typeface="Roboto"/>
              <a:sym typeface="Roboto"/>
            </a:endParaRPr>
          </a:p>
          <a:p>
            <a:pPr indent="0" lvl="0" marL="0" rtl="0" algn="l">
              <a:lnSpc>
                <a:spcPct val="150000"/>
              </a:lnSpc>
              <a:spcBef>
                <a:spcPts val="1000"/>
              </a:spcBef>
              <a:spcAft>
                <a:spcPts val="0"/>
              </a:spcAft>
              <a:buSzPts val="2560"/>
              <a:buNone/>
            </a:pPr>
            <a:r>
              <a:t/>
            </a:r>
            <a:endParaRPr sz="1800">
              <a:latin typeface="Roboto"/>
              <a:ea typeface="Roboto"/>
              <a:cs typeface="Roboto"/>
              <a:sym typeface="Roboto"/>
            </a:endParaRPr>
          </a:p>
          <a:p>
            <a:pPr indent="0" lvl="0" marL="0" rtl="0" algn="l">
              <a:lnSpc>
                <a:spcPct val="150000"/>
              </a:lnSpc>
              <a:spcBef>
                <a:spcPts val="1000"/>
              </a:spcBef>
              <a:spcAft>
                <a:spcPts val="0"/>
              </a:spcAft>
              <a:buSzPts val="2560"/>
              <a:buNone/>
            </a:pPr>
            <a:r>
              <a:rPr lang="en-US" sz="1800"/>
              <a:t>Trong ứng dụng ReactJS, tại thư mục src tạo một folder đặt tên là firebase. Trong thư mục src, tạo một file đặt tên là </a:t>
            </a:r>
            <a:r>
              <a:rPr b="1" lang="en-US" sz="1800"/>
              <a:t>configFirebase.js</a:t>
            </a:r>
            <a:endParaRPr b="1" sz="1800"/>
          </a:p>
          <a:p>
            <a:pPr indent="0" lvl="0" marL="0" rtl="0" algn="l">
              <a:lnSpc>
                <a:spcPct val="150000"/>
              </a:lnSpc>
              <a:spcBef>
                <a:spcPts val="1000"/>
              </a:spcBef>
              <a:spcAft>
                <a:spcPts val="0"/>
              </a:spcAft>
              <a:buSzPts val="2560"/>
              <a:buNone/>
            </a:pPr>
            <a:r>
              <a:t/>
            </a:r>
            <a:endParaRPr b="1" sz="1800">
              <a:latin typeface="Roboto"/>
              <a:ea typeface="Roboto"/>
              <a:cs typeface="Roboto"/>
              <a:sym typeface="Roboto"/>
            </a:endParaRPr>
          </a:p>
        </p:txBody>
      </p:sp>
      <p:sp>
        <p:nvSpPr>
          <p:cNvPr id="242" name="Google Shape;242;g280ee28c85e_0_42"/>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3. Upload file với Firebase - 1</a:t>
            </a:r>
            <a:endParaRPr/>
          </a:p>
        </p:txBody>
      </p:sp>
      <p:pic>
        <p:nvPicPr>
          <p:cNvPr id="243" name="Google Shape;243;g280ee28c85e_0_42"/>
          <p:cNvPicPr preferRelativeResize="0"/>
          <p:nvPr/>
        </p:nvPicPr>
        <p:blipFill rotWithShape="1">
          <a:blip r:embed="rId3">
            <a:alphaModFix/>
          </a:blip>
          <a:srcRect b="0" l="0" r="0" t="0"/>
          <a:stretch/>
        </p:blipFill>
        <p:spPr>
          <a:xfrm>
            <a:off x="3402663" y="4291500"/>
            <a:ext cx="5386675" cy="1049900"/>
          </a:xfrm>
          <a:prstGeom prst="rect">
            <a:avLst/>
          </a:prstGeom>
          <a:noFill/>
          <a:ln>
            <a:noFill/>
          </a:ln>
        </p:spPr>
      </p:pic>
      <p:sp>
        <p:nvSpPr>
          <p:cNvPr id="244" name="Google Shape;244;g280ee28c85e_0_42"/>
          <p:cNvSpPr/>
          <p:nvPr/>
        </p:nvSpPr>
        <p:spPr>
          <a:xfrm>
            <a:off x="4429213" y="2195150"/>
            <a:ext cx="3333600" cy="59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35714"/>
              </a:lnSpc>
              <a:spcBef>
                <a:spcPts val="0"/>
              </a:spcBef>
              <a:spcAft>
                <a:spcPts val="0"/>
              </a:spcAft>
              <a:buClr>
                <a:srgbClr val="000000"/>
              </a:buClr>
              <a:buSzPts val="1800"/>
              <a:buFont typeface="Arial"/>
              <a:buNone/>
            </a:pPr>
            <a:r>
              <a:rPr b="1" i="0" lang="en-US" sz="1800" u="none" cap="none" strike="noStrike">
                <a:solidFill>
                  <a:srgbClr val="001080"/>
                </a:solidFill>
                <a:highlight>
                  <a:schemeClr val="lt2"/>
                </a:highlight>
                <a:latin typeface="Courier New"/>
                <a:ea typeface="Courier New"/>
                <a:cs typeface="Courier New"/>
                <a:sym typeface="Courier New"/>
              </a:rPr>
              <a:t>npm</a:t>
            </a:r>
            <a:r>
              <a:rPr b="1" i="0" lang="en-US" sz="1800" u="none" cap="none" strike="noStrike">
                <a:solidFill>
                  <a:srgbClr val="3B3B3B"/>
                </a:solidFill>
                <a:highlight>
                  <a:schemeClr val="lt2"/>
                </a:highlight>
                <a:latin typeface="Courier New"/>
                <a:ea typeface="Courier New"/>
                <a:cs typeface="Courier New"/>
                <a:sym typeface="Courier New"/>
              </a:rPr>
              <a:t> </a:t>
            </a:r>
            <a:r>
              <a:rPr b="1" i="0" lang="en-US" sz="1800" u="none" cap="none" strike="noStrike">
                <a:solidFill>
                  <a:srgbClr val="001080"/>
                </a:solidFill>
                <a:highlight>
                  <a:schemeClr val="lt2"/>
                </a:highlight>
                <a:latin typeface="Courier New"/>
                <a:ea typeface="Courier New"/>
                <a:cs typeface="Courier New"/>
                <a:sym typeface="Courier New"/>
              </a:rPr>
              <a:t>install</a:t>
            </a:r>
            <a:r>
              <a:rPr b="1" i="0" lang="en-US" sz="1800" u="none" cap="none" strike="noStrike">
                <a:solidFill>
                  <a:srgbClr val="3B3B3B"/>
                </a:solidFill>
                <a:highlight>
                  <a:schemeClr val="lt2"/>
                </a:highlight>
                <a:latin typeface="Courier New"/>
                <a:ea typeface="Courier New"/>
                <a:cs typeface="Courier New"/>
                <a:sym typeface="Courier New"/>
              </a:rPr>
              <a:t> </a:t>
            </a:r>
            <a:r>
              <a:rPr b="1" i="0" lang="en-US" sz="1800" u="none" cap="none" strike="noStrike">
                <a:solidFill>
                  <a:srgbClr val="001080"/>
                </a:solidFill>
                <a:highlight>
                  <a:schemeClr val="lt2"/>
                </a:highlight>
                <a:latin typeface="Courier New"/>
                <a:ea typeface="Courier New"/>
                <a:cs typeface="Courier New"/>
                <a:sym typeface="Courier New"/>
              </a:rPr>
              <a:t>firebase</a:t>
            </a:r>
            <a:endParaRPr b="1" i="0" sz="1800" u="none" cap="none" strike="noStrike">
              <a:solidFill>
                <a:srgbClr val="000000"/>
              </a:solidFill>
              <a:highlight>
                <a:schemeClr val="lt2"/>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