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8" autoAdjust="0"/>
    <p:restoredTop sz="94660"/>
  </p:normalViewPr>
  <p:slideViewPr>
    <p:cSldViewPr snapToGrid="0">
      <p:cViewPr varScale="1">
        <p:scale>
          <a:sx n="88" d="100"/>
          <a:sy n="88" d="100"/>
        </p:scale>
        <p:origin x="-466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93EA56-394B-4DBA-A601-EB60F78C93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19FDA36-D4CE-4B2D-9AD6-F8BCE47C0D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B92D56C-DAB3-492B-B7C7-75048BACC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8AF0D-76A9-41BF-B517-7320BE71DC10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6182FD9-67EB-482C-B223-3734195FB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B6D9C0F-5334-44C6-83B9-2EFB93C1A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842A7-CA70-42D3-AC33-A999BE9AB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514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225843-454C-44F2-B2ED-05952AD84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66F6BE0-ED32-4F65-9948-1829E4EE94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40508AA-6F84-45CE-9D0A-FC3D23C3E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8AF0D-76A9-41BF-B517-7320BE71DC10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94FEA3E-6856-4D48-9047-7CD96E428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2E749CA-CB90-43C3-96A9-BE8AC5652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842A7-CA70-42D3-AC33-A999BE9AB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351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B715F1FC-81E9-4996-B273-F07333DDBC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31E317F-784E-4682-BB73-84B470AAFC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5C508AA-F0EB-433C-B3F3-4E38447B8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8AF0D-76A9-41BF-B517-7320BE71DC10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B9702CB-DEB8-4B77-A638-234227C5A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201E6C9-9AE5-4073-9527-71ED7911C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842A7-CA70-42D3-AC33-A999BE9AB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944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2733FB-81DD-4774-814A-4BF31780D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5A08D07-01A3-4FA6-9C8B-0C7082BFF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421D1B0-C81A-454A-B05C-05E396C2B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8AF0D-76A9-41BF-B517-7320BE71DC10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AD861FA-3B7C-4C54-8F58-6AA4A3FD4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E75AEFF-5F0F-4E3E-A68E-2C0C40272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842A7-CA70-42D3-AC33-A999BE9AB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213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42FF95-72D7-42B6-B158-001CC4897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49E798B-6537-4438-869B-3CC9E4CD41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739BFD9-B426-477A-93CD-5B08307B5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8AF0D-76A9-41BF-B517-7320BE71DC10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D85CC4A-E4A6-4FB8-96DF-8421346DA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86F3F3E-145A-4411-BE44-51204C594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842A7-CA70-42D3-AC33-A999BE9AB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695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DB5C80-A217-4C76-9BA4-25DBAB0E6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B36BD01-1B7A-48AF-AD71-FA73C93B83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6DD12EC-0941-4078-BC3F-D7C20A14EA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4601021-444A-4C49-8B4F-994BE61B7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8AF0D-76A9-41BF-B517-7320BE71DC10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AB523D8-C7F5-4A99-9048-01C20A42B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EB2916B-F6DA-470A-853F-31BFBCA61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842A7-CA70-42D3-AC33-A999BE9AB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272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9DB6A88-E64D-4E58-BA09-E6D8D8804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51D8E1E-150D-4FD1-A1C0-4155E2CC4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5FAAF2B-7869-4175-865F-75E2FDE410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59A4961E-9B4B-4CE1-B9C2-6C8DEDFFA7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3B38721C-04CF-460C-AAEA-AFEA1D555E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96FE52C0-5D59-4A7A-A4F1-A07ADBE38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8AF0D-76A9-41BF-B517-7320BE71DC10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76707C4-925D-4C89-B1E8-354A68C41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2E7A1C2B-3A3F-459B-A7B6-15A82AC5F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842A7-CA70-42D3-AC33-A999BE9AB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413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5D78C4-53AF-47E3-87E2-1C9A52359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621AE5C7-D026-4B4C-901C-79050F9B5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8AF0D-76A9-41BF-B517-7320BE71DC10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B0D9939-86CA-4BCB-BC4F-582200048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1F998CB-AED7-4BFF-90E8-94191F810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842A7-CA70-42D3-AC33-A999BE9AB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620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D6F55380-F578-494C-B70F-D0470B09E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8AF0D-76A9-41BF-B517-7320BE71DC10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C10B963-80A8-4F51-9FED-B05D28B44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5195D72-87E2-4F28-82A6-F8044FA73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842A7-CA70-42D3-AC33-A999BE9AB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024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1AB5B6-BE27-4699-860B-350BC3C18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8C9EB93-7A1A-4092-B9EC-564C912E6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D7E3712-39CA-4899-8DF2-F9F2BF1301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7FBB207-CB27-48B3-9C46-1AAB18DE4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8AF0D-76A9-41BF-B517-7320BE71DC10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C99A2C8-6E13-4B63-B80B-8B10A1A5E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7C25032-0542-4CD9-BDF1-868C3C820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842A7-CA70-42D3-AC33-A999BE9AB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531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19A5E8-28CD-41CA-8129-5CDE2C1A8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99878E05-8CFB-4618-B038-A9ED21953D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B7D62F4-D0CE-4A71-A96C-C444D026C1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3193F30-4AD1-427A-AFA4-8CA821353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8AF0D-76A9-41BF-B517-7320BE71DC10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29A9A4D-A8C4-4553-995E-B0C0CDD5E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4546FD0-5384-47B8-9004-403CE9335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842A7-CA70-42D3-AC33-A999BE9AB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157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9C02CC16-0E97-46E8-93BD-492B4B233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04B5CB9-4C84-4777-9AEF-5D0997F91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CEC1E82-EFE5-4ED1-A9E3-53BCC33C5D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D8AF0D-76A9-41BF-B517-7320BE71DC10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4253A8A-B7C1-4DBB-A83D-23B7D46524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5259BDB-E00A-4445-ADC6-F7B5FF1249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842A7-CA70-42D3-AC33-A999BE9AB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389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41A1EAB-0364-45CB-BBEF-E0943B0616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94043"/>
            <a:ext cx="9144000" cy="2387600"/>
          </a:xfrm>
        </p:spPr>
        <p:txBody>
          <a:bodyPr>
            <a:normAutofit/>
          </a:bodyPr>
          <a:lstStyle/>
          <a:p>
            <a:r>
              <a:rPr lang="en-US" sz="5400" b="1" dirty="0" err="1"/>
              <a:t>Phát</a:t>
            </a:r>
            <a:r>
              <a:rPr lang="en-US" sz="5400" b="1" dirty="0"/>
              <a:t> </a:t>
            </a:r>
            <a:r>
              <a:rPr lang="en-US" sz="5400" b="1" dirty="0" err="1"/>
              <a:t>triển</a:t>
            </a:r>
            <a:r>
              <a:rPr lang="en-US" sz="5400" b="1" dirty="0"/>
              <a:t> </a:t>
            </a:r>
            <a:r>
              <a:rPr lang="en-US" sz="5400" b="1" dirty="0" err="1"/>
              <a:t>hệ</a:t>
            </a:r>
            <a:r>
              <a:rPr lang="en-US" sz="5400" b="1" dirty="0"/>
              <a:t> </a:t>
            </a:r>
            <a:r>
              <a:rPr lang="en-US" sz="5400" b="1" dirty="0" err="1"/>
              <a:t>thống</a:t>
            </a:r>
            <a:r>
              <a:rPr lang="en-US" sz="5400" b="1" dirty="0"/>
              <a:t> web an </a:t>
            </a:r>
            <a:r>
              <a:rPr lang="en-US" sz="5400" b="1" dirty="0" err="1"/>
              <a:t>toàn</a:t>
            </a:r>
            <a:r>
              <a:rPr lang="en-US" sz="5400" dirty="0"/>
              <a:t/>
            </a:r>
            <a:br>
              <a:rPr lang="en-US" sz="5400" dirty="0"/>
            </a:br>
            <a:r>
              <a:rPr lang="en-US" sz="2700" dirty="0" err="1"/>
              <a:t>Xây</a:t>
            </a:r>
            <a:r>
              <a:rPr lang="en-US" sz="2700" dirty="0"/>
              <a:t> </a:t>
            </a:r>
            <a:r>
              <a:rPr lang="en-US" sz="2700" dirty="0" err="1"/>
              <a:t>dựng</a:t>
            </a:r>
            <a:r>
              <a:rPr lang="en-US" sz="2700" dirty="0"/>
              <a:t> </a:t>
            </a:r>
            <a:r>
              <a:rPr lang="en-US" sz="2700" dirty="0" err="1"/>
              <a:t>trình</a:t>
            </a:r>
            <a:r>
              <a:rPr lang="en-US" sz="2700" dirty="0"/>
              <a:t> </a:t>
            </a:r>
            <a:r>
              <a:rPr lang="en-US" sz="2700" dirty="0" err="1"/>
              <a:t>thu</a:t>
            </a:r>
            <a:r>
              <a:rPr lang="en-US" sz="2700" dirty="0"/>
              <a:t> </a:t>
            </a:r>
            <a:r>
              <a:rPr lang="en-US" sz="2700" dirty="0" err="1"/>
              <a:t>thập</a:t>
            </a:r>
            <a:r>
              <a:rPr lang="en-US" sz="2700" dirty="0"/>
              <a:t> </a:t>
            </a:r>
            <a:r>
              <a:rPr lang="en-US" sz="2700" dirty="0" err="1"/>
              <a:t>dữ</a:t>
            </a:r>
            <a:r>
              <a:rPr lang="en-US" sz="2700" dirty="0"/>
              <a:t> </a:t>
            </a:r>
            <a:r>
              <a:rPr lang="en-US" sz="2700" dirty="0" err="1"/>
              <a:t>liệu</a:t>
            </a:r>
            <a:r>
              <a:rPr lang="en-US" sz="2700" dirty="0"/>
              <a:t> web (web-crawler)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D429F55-06DB-41AF-9979-F8ECE4BB6A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37318"/>
            <a:ext cx="9144000" cy="1655762"/>
          </a:xfrm>
        </p:spPr>
        <p:txBody>
          <a:bodyPr>
            <a:noAutofit/>
          </a:bodyPr>
          <a:lstStyle/>
          <a:p>
            <a:pPr algn="r"/>
            <a:r>
              <a:rPr lang="en-US" sz="2000" dirty="0" err="1"/>
              <a:t>Giáo</a:t>
            </a:r>
            <a:r>
              <a:rPr lang="en-US" sz="2000" dirty="0"/>
              <a:t> </a:t>
            </a:r>
            <a:r>
              <a:rPr lang="en-US" sz="2000" dirty="0" err="1"/>
              <a:t>viên</a:t>
            </a:r>
            <a:r>
              <a:rPr lang="en-US" sz="2000" dirty="0"/>
              <a:t> </a:t>
            </a:r>
            <a:r>
              <a:rPr lang="en-US" sz="2000" dirty="0" err="1"/>
              <a:t>hướng</a:t>
            </a:r>
            <a:r>
              <a:rPr lang="en-US" sz="2000" dirty="0"/>
              <a:t> </a:t>
            </a:r>
            <a:r>
              <a:rPr lang="en-US" sz="2000" dirty="0" err="1"/>
              <a:t>dẫn</a:t>
            </a:r>
            <a:r>
              <a:rPr lang="en-US" sz="2000" dirty="0"/>
              <a:t>:     </a:t>
            </a:r>
            <a:r>
              <a:rPr lang="en-US" sz="2000" dirty="0" err="1"/>
              <a:t>ThS</a:t>
            </a:r>
            <a:r>
              <a:rPr lang="en-US" sz="2000" dirty="0"/>
              <a:t>. </a:t>
            </a:r>
            <a:r>
              <a:rPr lang="en-US" sz="2000" dirty="0" err="1"/>
              <a:t>Nguyễn</a:t>
            </a:r>
            <a:r>
              <a:rPr lang="en-US" sz="2000" dirty="0"/>
              <a:t> </a:t>
            </a:r>
            <a:r>
              <a:rPr lang="en-US" sz="2000" dirty="0" err="1"/>
              <a:t>Mạnh</a:t>
            </a:r>
            <a:r>
              <a:rPr lang="en-US" sz="2000" dirty="0"/>
              <a:t> </a:t>
            </a:r>
            <a:r>
              <a:rPr lang="en-US" sz="2000" dirty="0" err="1"/>
              <a:t>Tuấn</a:t>
            </a:r>
            <a:endParaRPr lang="en-US" sz="2000" dirty="0"/>
          </a:p>
          <a:p>
            <a:pPr algn="r"/>
            <a:endParaRPr lang="en-US" sz="2000" dirty="0"/>
          </a:p>
          <a:p>
            <a:pPr algn="r"/>
            <a:r>
              <a:rPr lang="en-US" sz="2000" dirty="0" err="1"/>
              <a:t>Sinh</a:t>
            </a:r>
            <a:r>
              <a:rPr lang="en-US" sz="2000" dirty="0"/>
              <a:t> </a:t>
            </a:r>
            <a:r>
              <a:rPr lang="en-US" sz="2000" dirty="0" err="1"/>
              <a:t>viên</a:t>
            </a:r>
            <a:r>
              <a:rPr lang="en-US" sz="2000" dirty="0"/>
              <a:t> </a:t>
            </a:r>
            <a:r>
              <a:rPr lang="en-US" sz="2000" dirty="0" err="1"/>
              <a:t>thực</a:t>
            </a:r>
            <a:r>
              <a:rPr lang="en-US" sz="2000" dirty="0"/>
              <a:t> </a:t>
            </a:r>
            <a:r>
              <a:rPr lang="en-US" sz="2000" dirty="0" err="1"/>
              <a:t>hiện</a:t>
            </a:r>
            <a:r>
              <a:rPr lang="en-US" sz="2000" dirty="0"/>
              <a:t>: </a:t>
            </a:r>
            <a:r>
              <a:rPr lang="en-US" sz="2000" dirty="0" err="1"/>
              <a:t>Trần</a:t>
            </a:r>
            <a:r>
              <a:rPr lang="en-US" sz="2000" dirty="0"/>
              <a:t> </a:t>
            </a:r>
            <a:r>
              <a:rPr lang="en-US" sz="2000" dirty="0" err="1"/>
              <a:t>Cảnh</a:t>
            </a:r>
            <a:r>
              <a:rPr lang="en-US" sz="2000" dirty="0"/>
              <a:t> </a:t>
            </a:r>
            <a:r>
              <a:rPr lang="en-US" sz="2000" dirty="0" err="1"/>
              <a:t>Tuấn</a:t>
            </a:r>
            <a:r>
              <a:rPr lang="en-US" sz="2000" dirty="0"/>
              <a:t> – 20152395</a:t>
            </a:r>
          </a:p>
          <a:p>
            <a:pPr algn="r"/>
            <a:r>
              <a:rPr lang="en-US" sz="2000" dirty="0" err="1"/>
              <a:t>Phạm</a:t>
            </a:r>
            <a:r>
              <a:rPr lang="en-US" sz="2000" dirty="0"/>
              <a:t> </a:t>
            </a:r>
            <a:r>
              <a:rPr lang="en-US" sz="2000" dirty="0" err="1"/>
              <a:t>Văn</a:t>
            </a:r>
            <a:r>
              <a:rPr lang="en-US" sz="2000" dirty="0"/>
              <a:t> </a:t>
            </a:r>
            <a:r>
              <a:rPr lang="en-US" sz="2000" dirty="0" err="1"/>
              <a:t>Duy</a:t>
            </a:r>
            <a:r>
              <a:rPr lang="en-US" sz="2000" dirty="0"/>
              <a:t>   – 20150632</a:t>
            </a:r>
          </a:p>
          <a:p>
            <a:pPr algn="r"/>
            <a:r>
              <a:rPr lang="en-US" sz="2000" dirty="0"/>
              <a:t>Phan </a:t>
            </a:r>
            <a:r>
              <a:rPr lang="en-US" sz="2000" dirty="0" err="1"/>
              <a:t>Bá</a:t>
            </a:r>
            <a:r>
              <a:rPr lang="en-US" sz="2000" dirty="0"/>
              <a:t> </a:t>
            </a:r>
            <a:r>
              <a:rPr lang="en-US" sz="2000" dirty="0" err="1"/>
              <a:t>Văn</a:t>
            </a:r>
            <a:r>
              <a:rPr lang="en-US" sz="2000" dirty="0"/>
              <a:t>      – 20154317</a:t>
            </a:r>
          </a:p>
          <a:p>
            <a:pPr algn="r"/>
            <a:r>
              <a:rPr lang="en-US" sz="2000" dirty="0"/>
              <a:t>Lê </a:t>
            </a:r>
            <a:r>
              <a:rPr lang="en-US" sz="2000" dirty="0" err="1"/>
              <a:t>Văn</a:t>
            </a:r>
            <a:r>
              <a:rPr lang="en-US" sz="2000" dirty="0"/>
              <a:t> </a:t>
            </a:r>
            <a:r>
              <a:rPr lang="en-US" sz="2000" dirty="0" err="1"/>
              <a:t>Mạnh</a:t>
            </a:r>
            <a:r>
              <a:rPr lang="en-US" sz="2000" dirty="0"/>
              <a:t>     – 20152395</a:t>
            </a:r>
          </a:p>
          <a:p>
            <a:pPr algn="r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65524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86993CB-BF1F-4AF4-AAF1-13CC43625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thuật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B30695A-50DF-483E-AC9D-100377063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3.1.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Web crawler</a:t>
            </a:r>
          </a:p>
          <a:p>
            <a:pPr marL="0" indent="0">
              <a:buNone/>
            </a:pPr>
            <a:r>
              <a:rPr lang="en-US" dirty="0"/>
              <a:t>3.2.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Web an </a:t>
            </a:r>
            <a:r>
              <a:rPr lang="en-US" dirty="0" err="1"/>
              <a:t>toàn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13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C19D42F-8C92-4A6E-ACE9-F6068B2D1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3.1.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Web crawler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C1BAB4E-00C5-418C-8B0C-4ACEAD1FB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Python + </a:t>
            </a:r>
            <a:r>
              <a:rPr lang="en-US" dirty="0" err="1"/>
              <a:t>BeautifulSoup</a:t>
            </a:r>
            <a:endParaRPr lang="en-US" dirty="0"/>
          </a:p>
          <a:p>
            <a:r>
              <a:rPr lang="en-US" dirty="0"/>
              <a:t>Th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Python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HTML &amp; XML</a:t>
            </a:r>
          </a:p>
          <a:p>
            <a:r>
              <a:rPr lang="en-US" dirty="0" err="1"/>
              <a:t>Tạo</a:t>
            </a:r>
            <a:r>
              <a:rPr lang="en-US" dirty="0"/>
              <a:t> ra 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trích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HTML</a:t>
            </a:r>
          </a:p>
          <a:p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Python 2.7 &amp; Python 3</a:t>
            </a:r>
          </a:p>
        </p:txBody>
      </p:sp>
    </p:spTree>
    <p:extLst>
      <p:ext uri="{BB962C8B-B14F-4D97-AF65-F5344CB8AC3E}">
        <p14:creationId xmlns:p14="http://schemas.microsoft.com/office/powerpoint/2010/main" val="2765678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6FAB11-6A50-404A-9AF4-BAB2940C4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BeautifulSoup</a:t>
            </a:r>
            <a:endParaRPr lang="en-US" dirty="0"/>
          </a:p>
        </p:txBody>
      </p:sp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xmlns="" id="{8CE56109-60FA-4594-B5BF-5F28E04826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882" y="1952625"/>
            <a:ext cx="5172075" cy="2952750"/>
          </a:xfrm>
          <a:prstGeom prst="rect">
            <a:avLst/>
          </a:prstGeom>
        </p:spPr>
      </p:pic>
      <p:pic>
        <p:nvPicPr>
          <p:cNvPr id="7" name="Picture 6" descr="A picture containing bottle, photo&#10;&#10;Description automatically generated">
            <a:extLst>
              <a:ext uri="{FF2B5EF4-FFF2-40B4-BE49-F238E27FC236}">
                <a16:creationId xmlns:a16="http://schemas.microsoft.com/office/drawing/2014/main" xmlns="" id="{C2EFB26C-C7B9-4BA7-971F-C789A0EF97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0815" y="2309812"/>
            <a:ext cx="5124450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7214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B92338E-8281-424A-88C0-F28A8FD45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3.2.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Web an </a:t>
            </a:r>
            <a:r>
              <a:rPr lang="en-US" dirty="0" err="1"/>
              <a:t>toàn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0C4AEE9-9B36-4637-94B1-79478F02A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Laravel PHP Framework</a:t>
            </a:r>
          </a:p>
          <a:p>
            <a:pPr lvl="0"/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, document </a:t>
            </a:r>
            <a:r>
              <a:rPr lang="en-US" dirty="0" err="1"/>
              <a:t>rõ</a:t>
            </a:r>
            <a:r>
              <a:rPr lang="en-US" dirty="0"/>
              <a:t> </a:t>
            </a:r>
            <a:r>
              <a:rPr lang="en-US" dirty="0" err="1"/>
              <a:t>ràng</a:t>
            </a:r>
            <a:r>
              <a:rPr lang="en-US" dirty="0"/>
              <a:t> chi </a:t>
            </a:r>
            <a:r>
              <a:rPr lang="en-US" dirty="0" err="1"/>
              <a:t>tiết</a:t>
            </a:r>
            <a:endParaRPr lang="en-US" dirty="0"/>
          </a:p>
          <a:p>
            <a:pPr lvl="0"/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MVC</a:t>
            </a:r>
          </a:p>
          <a:p>
            <a:pPr lvl="0"/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sẵn</a:t>
            </a:r>
            <a:endParaRPr lang="en-US" dirty="0"/>
          </a:p>
          <a:p>
            <a:pPr lvl="0"/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mật</a:t>
            </a:r>
            <a:endParaRPr lang="en-US" dirty="0"/>
          </a:p>
          <a:p>
            <a:pPr lvl="1"/>
            <a:r>
              <a:rPr lang="en-US" dirty="0"/>
              <a:t>ORM </a:t>
            </a:r>
            <a:r>
              <a:rPr lang="en-US" dirty="0" err="1"/>
              <a:t>của</a:t>
            </a:r>
            <a:r>
              <a:rPr lang="en-US" dirty="0"/>
              <a:t> Laravel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PDO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mysqli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chống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tấn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SQL Injection</a:t>
            </a:r>
          </a:p>
          <a:p>
            <a:pPr lvl="1"/>
            <a:r>
              <a:rPr lang="en-US" dirty="0"/>
              <a:t>Laravel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field token </a:t>
            </a:r>
            <a:r>
              <a:rPr lang="en-US" dirty="0" err="1"/>
              <a:t>ẩn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chống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tấn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CSRF</a:t>
            </a:r>
          </a:p>
          <a:p>
            <a:pPr lvl="1"/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đưa</a:t>
            </a:r>
            <a:r>
              <a:rPr lang="en-US" dirty="0"/>
              <a:t> ra view </a:t>
            </a:r>
            <a:r>
              <a:rPr lang="en-US" dirty="0" err="1"/>
              <a:t>mặc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Laravel escape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tránh</a:t>
            </a:r>
            <a:r>
              <a:rPr lang="en-US" dirty="0"/>
              <a:t> </a:t>
            </a:r>
            <a:r>
              <a:rPr lang="en-US" dirty="0" err="1"/>
              <a:t>tấn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XSS</a:t>
            </a:r>
          </a:p>
        </p:txBody>
      </p:sp>
    </p:spTree>
    <p:extLst>
      <p:ext uri="{BB962C8B-B14F-4D97-AF65-F5344CB8AC3E}">
        <p14:creationId xmlns:p14="http://schemas.microsoft.com/office/powerpoint/2010/main" val="2613842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7BFBF3-DAE1-4393-BB68-36AD32E87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ORM </a:t>
            </a:r>
            <a:r>
              <a:rPr lang="en-US" dirty="0" err="1"/>
              <a:t>và</a:t>
            </a:r>
            <a:r>
              <a:rPr lang="en-US" dirty="0"/>
              <a:t> PDO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AAF2C36-B3BA-4AFB-98CE-30A58858E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ORM (Object Relational Mapping) 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sang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đôi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PHP</a:t>
            </a:r>
          </a:p>
          <a:p>
            <a:pPr marL="0" indent="0">
              <a:buNone/>
            </a:pPr>
            <a:r>
              <a:rPr lang="en-US" dirty="0"/>
              <a:t>PDO (PHP Data Objects):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trừu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,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12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en-US" dirty="0"/>
          </a:p>
        </p:txBody>
      </p:sp>
      <p:pic>
        <p:nvPicPr>
          <p:cNvPr id="4098" name="Picture 2" descr="ky-thuat-orm">
            <a:extLst>
              <a:ext uri="{FF2B5EF4-FFF2-40B4-BE49-F238E27FC236}">
                <a16:creationId xmlns:a16="http://schemas.microsoft.com/office/drawing/2014/main" xmlns="" id="{CA0B6955-3345-40D8-A9D5-66F61DA8F6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5289" y="3857105"/>
            <a:ext cx="7481422" cy="2635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87177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5" y="447675"/>
            <a:ext cx="12033250" cy="596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222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" y="428625"/>
            <a:ext cx="12065000" cy="600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600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15C7AB-AA51-49D6-94CE-6A8E45221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h</a:t>
            </a:r>
            <a:r>
              <a:rPr lang="vi-VN" dirty="0"/>
              <a:t>ư</a:t>
            </a:r>
            <a:r>
              <a:rPr lang="en-US" dirty="0" err="1"/>
              <a:t>ớng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E44E6C2-2E8D-4E2E-B405-226EB7C32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endParaRPr lang="en-US" dirty="0"/>
          </a:p>
          <a:p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script craw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web</a:t>
            </a:r>
          </a:p>
          <a:p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trong</a:t>
            </a:r>
            <a:r>
              <a:rPr lang="en-US" dirty="0"/>
              <a:t> c</a:t>
            </a:r>
            <a:r>
              <a:rPr lang="vi-VN" dirty="0"/>
              <a:t>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phục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khác</a:t>
            </a:r>
            <a:endParaRPr lang="en-US" dirty="0"/>
          </a:p>
          <a:p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ra web,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Laravel framework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mật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Tồn</a:t>
            </a:r>
            <a:r>
              <a:rPr lang="en-US" dirty="0"/>
              <a:t> </a:t>
            </a:r>
            <a:r>
              <a:rPr lang="en-US" dirty="0" err="1"/>
              <a:t>đọng</a:t>
            </a:r>
            <a:r>
              <a:rPr lang="en-US" dirty="0"/>
              <a:t>: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vi-VN" dirty="0"/>
              <a:t>ư</a:t>
            </a:r>
            <a:r>
              <a:rPr lang="en-US" dirty="0"/>
              <a:t>u module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site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thể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: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tuệ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khuôn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mong</a:t>
            </a:r>
            <a:r>
              <a:rPr lang="en-US" dirty="0"/>
              <a:t> </a:t>
            </a:r>
            <a:r>
              <a:rPr lang="en-US" dirty="0" err="1"/>
              <a:t>muốn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69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DA992A2-FCC2-4CEF-BCD1-11D1BD55E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D591E87-F326-4DF4-8B13-46264200D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2.1.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2.2.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tự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2.3.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lớp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thuật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3.1.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web crawler</a:t>
            </a:r>
          </a:p>
          <a:p>
            <a:pPr marL="457200" lvl="1" indent="0">
              <a:buNone/>
            </a:pPr>
            <a:r>
              <a:rPr lang="en-US" dirty="0"/>
              <a:t>3.2.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web an </a:t>
            </a:r>
            <a:r>
              <a:rPr lang="en-US" dirty="0" err="1"/>
              <a:t>toàn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02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3A55FC-EEA7-4FAE-85BE-9D6A5ABF7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Crawler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E26C43-1998-4894-B7FE-0827CBFF2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trích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, [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] </a:t>
            </a:r>
            <a:r>
              <a:rPr lang="en-US" dirty="0" err="1"/>
              <a:t>và</a:t>
            </a:r>
            <a:r>
              <a:rPr lang="en-US" dirty="0"/>
              <a:t> l</a:t>
            </a:r>
            <a:r>
              <a:rPr lang="vi-VN" dirty="0"/>
              <a:t>ư</a:t>
            </a:r>
            <a:r>
              <a:rPr lang="en-US" dirty="0"/>
              <a:t>u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web</a:t>
            </a:r>
          </a:p>
          <a:p>
            <a:pPr marL="0" indent="0">
              <a:buNone/>
            </a:pP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th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: </a:t>
            </a:r>
            <a:r>
              <a:rPr lang="en-US" dirty="0" err="1"/>
              <a:t>dùng</a:t>
            </a:r>
            <a:r>
              <a:rPr lang="en-US" dirty="0"/>
              <a:t> API web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=&gt; Đ</a:t>
            </a:r>
            <a:r>
              <a:rPr lang="vi-VN" dirty="0">
                <a:solidFill>
                  <a:srgbClr val="FF0000"/>
                </a:solidFill>
              </a:rPr>
              <a:t>ơ</a:t>
            </a:r>
            <a:r>
              <a:rPr lang="en-US" dirty="0">
                <a:solidFill>
                  <a:srgbClr val="FF0000"/>
                </a:solidFill>
              </a:rPr>
              <a:t>n </a:t>
            </a:r>
            <a:r>
              <a:rPr lang="en-US" dirty="0" err="1">
                <a:solidFill>
                  <a:srgbClr val="FF0000"/>
                </a:solidFill>
              </a:rPr>
              <a:t>giản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nh</a:t>
            </a:r>
            <a:r>
              <a:rPr lang="vi-VN" dirty="0">
                <a:solidFill>
                  <a:srgbClr val="FF0000"/>
                </a:solidFill>
              </a:rPr>
              <a:t>ư</a:t>
            </a:r>
            <a:r>
              <a:rPr lang="en-US" dirty="0">
                <a:solidFill>
                  <a:srgbClr val="FF0000"/>
                </a:solidFill>
              </a:rPr>
              <a:t>ng </a:t>
            </a:r>
            <a:r>
              <a:rPr lang="en-US" dirty="0" err="1">
                <a:solidFill>
                  <a:srgbClr val="FF0000"/>
                </a:solidFill>
              </a:rPr>
              <a:t>không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phải</a:t>
            </a:r>
            <a:r>
              <a:rPr lang="en-US" dirty="0">
                <a:solidFill>
                  <a:srgbClr val="FF0000"/>
                </a:solidFill>
              </a:rPr>
              <a:t> web </a:t>
            </a:r>
            <a:r>
              <a:rPr lang="en-US" dirty="0" err="1">
                <a:solidFill>
                  <a:srgbClr val="FF0000"/>
                </a:solidFill>
              </a:rPr>
              <a:t>nào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cũng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cung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cấp</a:t>
            </a:r>
            <a:r>
              <a:rPr lang="en-US" dirty="0">
                <a:solidFill>
                  <a:srgbClr val="FF0000"/>
                </a:solidFill>
              </a:rPr>
              <a:t> API</a:t>
            </a:r>
          </a:p>
          <a:p>
            <a:pPr marL="0" indent="0">
              <a:buNone/>
            </a:pPr>
            <a:r>
              <a:rPr lang="en-US" dirty="0"/>
              <a:t>=&gt; Ý t</a:t>
            </a:r>
            <a:r>
              <a:rPr lang="vi-VN" dirty="0"/>
              <a:t>ư</a:t>
            </a:r>
            <a:r>
              <a:rPr lang="en-US" dirty="0" err="1"/>
              <a:t>ởng</a:t>
            </a:r>
            <a:r>
              <a:rPr lang="en-US" dirty="0"/>
              <a:t>: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</a:t>
            </a:r>
          </a:p>
        </p:txBody>
      </p:sp>
    </p:spTree>
    <p:extLst>
      <p:ext uri="{BB962C8B-B14F-4D97-AF65-F5344CB8AC3E}">
        <p14:creationId xmlns:p14="http://schemas.microsoft.com/office/powerpoint/2010/main" val="2353354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AA6DA3-F1D4-4CE4-9F1D-01B2305B3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3DAD80D-C047-43C0-A243-CC13D9876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thập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web.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khảo</a:t>
            </a:r>
            <a:r>
              <a:rPr lang="en-US" dirty="0"/>
              <a:t> </a:t>
            </a:r>
            <a:r>
              <a:rPr lang="en-US" dirty="0" err="1"/>
              <a:t>sát</a:t>
            </a:r>
            <a:endParaRPr lang="en-US" dirty="0"/>
          </a:p>
          <a:p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chất</a:t>
            </a:r>
            <a:r>
              <a:rPr lang="en-US" dirty="0"/>
              <a:t>: </a:t>
            </a:r>
            <a:r>
              <a:rPr lang="en-US" dirty="0" err="1"/>
              <a:t>trích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web,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,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,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, …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US" dirty="0"/>
          </a:p>
          <a:p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script </a:t>
            </a:r>
            <a:r>
              <a:rPr lang="en-US" dirty="0" err="1"/>
              <a:t>với</a:t>
            </a:r>
            <a:endParaRPr lang="en-US" dirty="0"/>
          </a:p>
          <a:p>
            <a:pPr lvl="1"/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domain</a:t>
            </a:r>
          </a:p>
          <a:p>
            <a:pPr lvl="1"/>
            <a:r>
              <a:rPr lang="en-US" dirty="0" err="1"/>
              <a:t>Đầu</a:t>
            </a:r>
            <a:r>
              <a:rPr lang="en-US" dirty="0"/>
              <a:t> ra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mong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,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c</a:t>
            </a:r>
            <a:r>
              <a:rPr lang="vi-VN" dirty="0"/>
              <a:t>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pPr lvl="1"/>
            <a:r>
              <a:rPr lang="en-US" dirty="0" err="1"/>
              <a:t>Một</a:t>
            </a:r>
            <a:r>
              <a:rPr lang="en-US" dirty="0"/>
              <a:t> web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=&gt;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module </a:t>
            </a:r>
            <a:r>
              <a:rPr lang="en-US" dirty="0" err="1"/>
              <a:t>tùy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site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thể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717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83EE473-5A94-4050-90C3-B19270C0D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91865F1-61B9-4456-A019-A9F0428EF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2.1. C</a:t>
            </a:r>
            <a:r>
              <a:rPr lang="vi-VN" dirty="0"/>
              <a:t>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2.2.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tự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2.3.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lớp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348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70591C-0909-43ED-8E95-9F5C20916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2.1. C</a:t>
            </a:r>
            <a:r>
              <a:rPr lang="vi-VN" dirty="0"/>
              <a:t>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AF5CFBF-6C6C-4C9D-A536-65C58DB58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MySQL </a:t>
            </a:r>
            <a:r>
              <a:rPr lang="en-US" dirty="0" err="1"/>
              <a:t>với</a:t>
            </a:r>
            <a:r>
              <a:rPr lang="en-US" dirty="0"/>
              <a:t> 1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b="1" dirty="0"/>
              <a:t>data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Kiểu</a:t>
            </a:r>
            <a:endParaRPr lang="en-US" dirty="0"/>
          </a:p>
          <a:p>
            <a:pPr lvl="0"/>
            <a:r>
              <a:rPr lang="en-US" dirty="0"/>
              <a:t>id: </a:t>
            </a:r>
            <a:r>
              <a:rPr lang="en-US" dirty="0" err="1"/>
              <a:t>kiểu</a:t>
            </a:r>
            <a:r>
              <a:rPr lang="en-US" dirty="0"/>
              <a:t> INT(10),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tăng</a:t>
            </a:r>
            <a:endParaRPr lang="en-US" dirty="0"/>
          </a:p>
          <a:p>
            <a:pPr lvl="0"/>
            <a:r>
              <a:rPr lang="en-US" dirty="0"/>
              <a:t>price: </a:t>
            </a:r>
            <a:r>
              <a:rPr lang="en-US" dirty="0" err="1"/>
              <a:t>kiểu</a:t>
            </a:r>
            <a:r>
              <a:rPr lang="en-US" dirty="0"/>
              <a:t> INT(10)</a:t>
            </a:r>
          </a:p>
          <a:p>
            <a:pPr lvl="0"/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: </a:t>
            </a:r>
            <a:r>
              <a:rPr lang="en-US" dirty="0" err="1"/>
              <a:t>kiểu</a:t>
            </a:r>
            <a:r>
              <a:rPr lang="en-US" dirty="0"/>
              <a:t> VARCHAR(255)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697360A5-B5AB-4B61-9882-E7762E96A0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258556"/>
              </p:ext>
            </p:extLst>
          </p:nvPr>
        </p:nvGraphicFramePr>
        <p:xfrm>
          <a:off x="1180407" y="2382203"/>
          <a:ext cx="897959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648">
                  <a:extLst>
                    <a:ext uri="{9D8B030D-6E8A-4147-A177-3AD203B41FA5}">
                      <a16:colId xmlns:a16="http://schemas.microsoft.com/office/drawing/2014/main" xmlns="" val="3246070289"/>
                    </a:ext>
                  </a:extLst>
                </a:gridCol>
                <a:gridCol w="1430250">
                  <a:extLst>
                    <a:ext uri="{9D8B030D-6E8A-4147-A177-3AD203B41FA5}">
                      <a16:colId xmlns:a16="http://schemas.microsoft.com/office/drawing/2014/main" xmlns="" val="1078917680"/>
                    </a:ext>
                  </a:extLst>
                </a:gridCol>
                <a:gridCol w="1122449">
                  <a:extLst>
                    <a:ext uri="{9D8B030D-6E8A-4147-A177-3AD203B41FA5}">
                      <a16:colId xmlns:a16="http://schemas.microsoft.com/office/drawing/2014/main" xmlns="" val="1107362974"/>
                    </a:ext>
                  </a:extLst>
                </a:gridCol>
                <a:gridCol w="1122449">
                  <a:extLst>
                    <a:ext uri="{9D8B030D-6E8A-4147-A177-3AD203B41FA5}">
                      <a16:colId xmlns:a16="http://schemas.microsoft.com/office/drawing/2014/main" xmlns="" val="1454686456"/>
                    </a:ext>
                  </a:extLst>
                </a:gridCol>
                <a:gridCol w="1122449">
                  <a:extLst>
                    <a:ext uri="{9D8B030D-6E8A-4147-A177-3AD203B41FA5}">
                      <a16:colId xmlns:a16="http://schemas.microsoft.com/office/drawing/2014/main" xmlns="" val="1709520892"/>
                    </a:ext>
                  </a:extLst>
                </a:gridCol>
                <a:gridCol w="1142858">
                  <a:extLst>
                    <a:ext uri="{9D8B030D-6E8A-4147-A177-3AD203B41FA5}">
                      <a16:colId xmlns:a16="http://schemas.microsoft.com/office/drawing/2014/main" xmlns="" val="3140123390"/>
                    </a:ext>
                  </a:extLst>
                </a:gridCol>
                <a:gridCol w="1102041">
                  <a:extLst>
                    <a:ext uri="{9D8B030D-6E8A-4147-A177-3AD203B41FA5}">
                      <a16:colId xmlns:a16="http://schemas.microsoft.com/office/drawing/2014/main" xmlns="" val="3246687490"/>
                    </a:ext>
                  </a:extLst>
                </a:gridCol>
                <a:gridCol w="1122449">
                  <a:extLst>
                    <a:ext uri="{9D8B030D-6E8A-4147-A177-3AD203B41FA5}">
                      <a16:colId xmlns:a16="http://schemas.microsoft.com/office/drawing/2014/main" xmlns="" val="29875255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website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68269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42241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71655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14605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9161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F521F68-89BF-4CC6-B83B-FA6783291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2.2.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: Admin craw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pic>
        <p:nvPicPr>
          <p:cNvPr id="1026" name="Picture 2" descr="Sequence Diagram0">
            <a:extLst>
              <a:ext uri="{FF2B5EF4-FFF2-40B4-BE49-F238E27FC236}">
                <a16:creationId xmlns:a16="http://schemas.microsoft.com/office/drawing/2014/main" xmlns="" id="{9B879364-ACFE-4F9E-B82D-D4D6ED1FC8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472" y="1280160"/>
            <a:ext cx="6001055" cy="5577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6104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F521F68-89BF-4CC6-B83B-FA6783291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2.2.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: User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endParaRPr lang="en-US" dirty="0"/>
          </a:p>
        </p:txBody>
      </p:sp>
      <p:pic>
        <p:nvPicPr>
          <p:cNvPr id="2050" name="Picture 2" descr="Sequence Diagram0">
            <a:extLst>
              <a:ext uri="{FF2B5EF4-FFF2-40B4-BE49-F238E27FC236}">
                <a16:creationId xmlns:a16="http://schemas.microsoft.com/office/drawing/2014/main" xmlns="" id="{8C8810D7-D860-482E-872D-222AE70B2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08" y="1690688"/>
            <a:ext cx="11005183" cy="3596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4139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B4634BF-BBB2-4A55-AB8B-CB1601C79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2.3.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lớp</a:t>
            </a:r>
            <a:endParaRPr lang="en-US" dirty="0"/>
          </a:p>
        </p:txBody>
      </p:sp>
      <p:pic>
        <p:nvPicPr>
          <p:cNvPr id="3074" name="Picture 2" descr="Class Diagram1">
            <a:extLst>
              <a:ext uri="{FF2B5EF4-FFF2-40B4-BE49-F238E27FC236}">
                <a16:creationId xmlns:a16="http://schemas.microsoft.com/office/drawing/2014/main" xmlns="" id="{1A351BA0-F2E3-4A77-A963-A0574B999E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1560" y="1313412"/>
            <a:ext cx="7988879" cy="5427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8081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702</Words>
  <Application>Microsoft Office PowerPoint</Application>
  <PresentationFormat>Custom</PresentationFormat>
  <Paragraphs>86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Phát triển hệ thống web an toàn Xây dựng trình thu thập dữ liệu web (web-crawler)</vt:lpstr>
      <vt:lpstr>Nội dung</vt:lpstr>
      <vt:lpstr>Web Crawler là gì?</vt:lpstr>
      <vt:lpstr>1. Yêu cầu</vt:lpstr>
      <vt:lpstr>2. Phân tích thiết kế</vt:lpstr>
      <vt:lpstr>2.1. Cơ sở dữ liệu</vt:lpstr>
      <vt:lpstr>2.2. Biểu đồ trình tự: Admin craw dữ liệu</vt:lpstr>
      <vt:lpstr>2.2. Biểu đồ trình tự: User xem kết quả</vt:lpstr>
      <vt:lpstr>2.3. Biểu đồ lớp</vt:lpstr>
      <vt:lpstr>3. Công nghệ và kỹ thuật</vt:lpstr>
      <vt:lpstr>3.1. Phát triển công cụ Web crawler</vt:lpstr>
      <vt:lpstr>BeautifulSoup</vt:lpstr>
      <vt:lpstr>3.2. Phát triển Web an toàn</vt:lpstr>
      <vt:lpstr>ORM và PDO</vt:lpstr>
      <vt:lpstr>PowerPoint Presentation</vt:lpstr>
      <vt:lpstr>PowerPoint Presentation</vt:lpstr>
      <vt:lpstr>4. Kết quả và hướng phát triển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 Van Manh 20152395</dc:creator>
  <cp:lastModifiedBy>ADMIN</cp:lastModifiedBy>
  <cp:revision>161</cp:revision>
  <dcterms:created xsi:type="dcterms:W3CDTF">2019-05-20T16:49:24Z</dcterms:created>
  <dcterms:modified xsi:type="dcterms:W3CDTF">2019-05-21T00:18:17Z</dcterms:modified>
</cp:coreProperties>
</file>