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62" r:id="rId3"/>
    <p:sldId id="259" r:id="rId4"/>
    <p:sldId id="260" r:id="rId5"/>
    <p:sldId id="306" r:id="rId6"/>
    <p:sldId id="264" r:id="rId7"/>
    <p:sldId id="307" r:id="rId8"/>
    <p:sldId id="308" r:id="rId9"/>
    <p:sldId id="309" r:id="rId10"/>
    <p:sldId id="310" r:id="rId11"/>
    <p:sldId id="311" r:id="rId12"/>
    <p:sldId id="312" r:id="rId13"/>
    <p:sldId id="313" r:id="rId14"/>
    <p:sldId id="319" r:id="rId15"/>
    <p:sldId id="314" r:id="rId16"/>
    <p:sldId id="315" r:id="rId17"/>
    <p:sldId id="258" r:id="rId18"/>
    <p:sldId id="316" r:id="rId19"/>
    <p:sldId id="317" r:id="rId20"/>
    <p:sldId id="318" r:id="rId21"/>
    <p:sldId id="286" r:id="rId22"/>
  </p:sldIdLst>
  <p:sldSz cx="9144000" cy="5143500" type="screen16x9"/>
  <p:notesSz cx="6858000" cy="9144000"/>
  <p:embeddedFontLst>
    <p:embeddedFont>
      <p:font typeface="Abril Fatface" charset="-94"/>
      <p:regular r:id="rId24"/>
    </p:embeddedFont>
    <p:embeddedFont>
      <p:font typeface="Nunito" charset="-94"/>
      <p:regular r:id="rId25"/>
      <p:bold r:id="rId26"/>
      <p:italic r:id="rId27"/>
      <p:boldItalic r:id="rId28"/>
    </p:embeddedFont>
    <p:embeddedFont>
      <p:font typeface="Playfair Display" charset="-94"/>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B694B3-8D2E-4796-99DB-B856D71910F7}">
  <a:tblStyle styleId="{72B694B3-8D2E-4796-99DB-B856D71910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140" y="-3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023300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080b61eb8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080b61eb8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080b61e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080b61e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3963" y="-933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784685">
            <a:off x="-181759" y="-8212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
          <p:cNvSpPr/>
          <p:nvPr/>
        </p:nvSpPr>
        <p:spPr>
          <a:xfrm rot="1783285" flipH="1">
            <a:off x="-385508" y="-12432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
          <p:cNvSpPr/>
          <p:nvPr/>
        </p:nvSpPr>
        <p:spPr>
          <a:xfrm>
            <a:off x="8143200" y="-478825"/>
            <a:ext cx="1214376" cy="4636445"/>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txBox="1">
            <a:spLocks noGrp="1"/>
          </p:cNvSpPr>
          <p:nvPr>
            <p:ph type="title"/>
          </p:nvPr>
        </p:nvSpPr>
        <p:spPr>
          <a:xfrm>
            <a:off x="720000" y="2195100"/>
            <a:ext cx="4337700" cy="146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78725"/>
            <a:ext cx="5067600" cy="1000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676775"/>
            <a:ext cx="506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5"/>
          <p:cNvSpPr/>
          <p:nvPr/>
        </p:nvSpPr>
        <p:spPr>
          <a:xfrm>
            <a:off x="8555291" y="-912025"/>
            <a:ext cx="1031060" cy="3132321"/>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5"/>
          <p:cNvSpPr/>
          <p:nvPr/>
        </p:nvSpPr>
        <p:spPr>
          <a:xfrm>
            <a:off x="7852681" y="-293879"/>
            <a:ext cx="2074359" cy="2202022"/>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txBox="1">
            <a:spLocks noGrp="1"/>
          </p:cNvSpPr>
          <p:nvPr>
            <p:ph type="title"/>
          </p:nvPr>
        </p:nvSpPr>
        <p:spPr>
          <a:xfrm>
            <a:off x="1291314"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title" idx="2"/>
          </p:nvPr>
        </p:nvSpPr>
        <p:spPr>
          <a:xfrm>
            <a:off x="5110086" y="220340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5110088"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1291312" y="27862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title" idx="4"/>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p:nvPr/>
        </p:nvSpPr>
        <p:spPr>
          <a:xfrm rot="880749">
            <a:off x="-109876" y="-360103"/>
            <a:ext cx="1253609" cy="3696848"/>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9"/>
          <p:cNvSpPr/>
          <p:nvPr/>
        </p:nvSpPr>
        <p:spPr>
          <a:xfrm rot="1966325" flipH="1">
            <a:off x="-97652" y="-885201"/>
            <a:ext cx="1064941" cy="3438159"/>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9"/>
          <p:cNvSpPr/>
          <p:nvPr/>
        </p:nvSpPr>
        <p:spPr>
          <a:xfrm>
            <a:off x="8448000" y="-7715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9"/>
          <p:cNvSpPr txBox="1">
            <a:spLocks noGrp="1"/>
          </p:cNvSpPr>
          <p:nvPr>
            <p:ph type="title"/>
          </p:nvPr>
        </p:nvSpPr>
        <p:spPr>
          <a:xfrm>
            <a:off x="720000" y="1240186"/>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ONE_COLUMN_TEXT_1">
    <p:spTree>
      <p:nvGrpSpPr>
        <p:cNvPr id="1" name="Shape 70"/>
        <p:cNvGrpSpPr/>
        <p:nvPr/>
      </p:nvGrpSpPr>
      <p:grpSpPr>
        <a:xfrm>
          <a:off x="0" y="0"/>
          <a:ext cx="0" cy="0"/>
          <a:chOff x="0" y="0"/>
          <a:chExt cx="0" cy="0"/>
        </a:xfrm>
      </p:grpSpPr>
      <p:sp>
        <p:nvSpPr>
          <p:cNvPr id="71" name="Google Shape;71;p13"/>
          <p:cNvSpPr/>
          <p:nvPr/>
        </p:nvSpPr>
        <p:spPr>
          <a:xfrm rot="-784685" flipH="1">
            <a:off x="7733575" y="-8974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p:nvPr/>
        </p:nvSpPr>
        <p:spPr>
          <a:xfrm rot="-1783285">
            <a:off x="7922631" y="-13956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3"/>
          <p:cNvSpPr/>
          <p:nvPr/>
        </p:nvSpPr>
        <p:spPr>
          <a:xfrm flipH="1">
            <a:off x="-331801" y="-1681325"/>
            <a:ext cx="1214376" cy="400264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13"/>
          <p:cNvSpPr txBox="1">
            <a:spLocks noGrp="1"/>
          </p:cNvSpPr>
          <p:nvPr>
            <p:ph type="subTitle" idx="1"/>
          </p:nvPr>
        </p:nvSpPr>
        <p:spPr>
          <a:xfrm>
            <a:off x="5243700" y="1478750"/>
            <a:ext cx="3180300" cy="301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4"/>
          <p:cNvSpPr/>
          <p:nvPr/>
        </p:nvSpPr>
        <p:spPr>
          <a:xfrm flipH="1">
            <a:off x="-243963" y="-1695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14"/>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4"/>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4"/>
          <p:cNvSpPr txBox="1">
            <a:spLocks noGrp="1"/>
          </p:cNvSpPr>
          <p:nvPr>
            <p:ph type="subTitle" idx="1"/>
          </p:nvPr>
        </p:nvSpPr>
        <p:spPr>
          <a:xfrm>
            <a:off x="1497800" y="1489792"/>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1" name="Google Shape;81;p14"/>
          <p:cNvSpPr txBox="1">
            <a:spLocks noGrp="1"/>
          </p:cNvSpPr>
          <p:nvPr>
            <p:ph type="subTitle" idx="2"/>
          </p:nvPr>
        </p:nvSpPr>
        <p:spPr>
          <a:xfrm>
            <a:off x="1497800" y="2119128"/>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2" name="Google Shape;82;p14"/>
          <p:cNvSpPr txBox="1">
            <a:spLocks noGrp="1"/>
          </p:cNvSpPr>
          <p:nvPr>
            <p:ph type="title" hasCustomPrompt="1"/>
          </p:nvPr>
        </p:nvSpPr>
        <p:spPr>
          <a:xfrm>
            <a:off x="720000" y="1458160"/>
            <a:ext cx="7989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3" name="Google Shape;83;p14"/>
          <p:cNvSpPr txBox="1">
            <a:spLocks noGrp="1"/>
          </p:cNvSpPr>
          <p:nvPr>
            <p:ph type="subTitle" idx="3"/>
          </p:nvPr>
        </p:nvSpPr>
        <p:spPr>
          <a:xfrm>
            <a:off x="1497800" y="3288764"/>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4" name="Google Shape;84;p14"/>
          <p:cNvSpPr txBox="1">
            <a:spLocks noGrp="1"/>
          </p:cNvSpPr>
          <p:nvPr>
            <p:ph type="subTitle" idx="4"/>
          </p:nvPr>
        </p:nvSpPr>
        <p:spPr>
          <a:xfrm>
            <a:off x="1497800" y="3918099"/>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5" name="Google Shape;85;p14"/>
          <p:cNvSpPr txBox="1">
            <a:spLocks noGrp="1"/>
          </p:cNvSpPr>
          <p:nvPr>
            <p:ph type="title" idx="5" hasCustomPrompt="1"/>
          </p:nvPr>
        </p:nvSpPr>
        <p:spPr>
          <a:xfrm>
            <a:off x="720000" y="3257135"/>
            <a:ext cx="7989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6" name="Google Shape;86;p14"/>
          <p:cNvSpPr txBox="1">
            <a:spLocks noGrp="1"/>
          </p:cNvSpPr>
          <p:nvPr>
            <p:ph type="subTitle" idx="6"/>
          </p:nvPr>
        </p:nvSpPr>
        <p:spPr>
          <a:xfrm>
            <a:off x="5944800" y="1489792"/>
            <a:ext cx="248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87" name="Google Shape;87;p14"/>
          <p:cNvSpPr txBox="1">
            <a:spLocks noGrp="1"/>
          </p:cNvSpPr>
          <p:nvPr>
            <p:ph type="subTitle" idx="7"/>
          </p:nvPr>
        </p:nvSpPr>
        <p:spPr>
          <a:xfrm>
            <a:off x="5944800" y="2119127"/>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88" name="Google Shape;88;p14"/>
          <p:cNvSpPr txBox="1">
            <a:spLocks noGrp="1"/>
          </p:cNvSpPr>
          <p:nvPr>
            <p:ph type="title" idx="8" hasCustomPrompt="1"/>
          </p:nvPr>
        </p:nvSpPr>
        <p:spPr>
          <a:xfrm>
            <a:off x="4986065" y="1458160"/>
            <a:ext cx="9897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89" name="Google Shape;89;p14"/>
          <p:cNvSpPr txBox="1">
            <a:spLocks noGrp="1"/>
          </p:cNvSpPr>
          <p:nvPr>
            <p:ph type="subTitle" idx="9"/>
          </p:nvPr>
        </p:nvSpPr>
        <p:spPr>
          <a:xfrm>
            <a:off x="5944800" y="3288772"/>
            <a:ext cx="2156100" cy="66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algn="ctr" rtl="0">
              <a:spcBef>
                <a:spcPts val="0"/>
              </a:spcBef>
              <a:spcAft>
                <a:spcPts val="0"/>
              </a:spcAft>
              <a:buSzPts val="2100"/>
              <a:buFont typeface="Playfair Display"/>
              <a:buNone/>
              <a:defRPr sz="2100" b="1">
                <a:latin typeface="Playfair Display"/>
                <a:ea typeface="Playfair Display"/>
                <a:cs typeface="Playfair Display"/>
                <a:sym typeface="Playfair Display"/>
              </a:defRPr>
            </a:lvl2pPr>
            <a:lvl3pPr lvl="2"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3pPr>
            <a:lvl4pPr lvl="3"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4pPr>
            <a:lvl5pPr lvl="4"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5pPr>
            <a:lvl6pPr lvl="5"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6pPr>
            <a:lvl7pPr lvl="6"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7pPr>
            <a:lvl8pPr lvl="7" algn="ctr" rtl="0">
              <a:spcBef>
                <a:spcPts val="1600"/>
              </a:spcBef>
              <a:spcAft>
                <a:spcPts val="0"/>
              </a:spcAft>
              <a:buSzPts val="2100"/>
              <a:buFont typeface="Playfair Display"/>
              <a:buNone/>
              <a:defRPr sz="2100" b="1">
                <a:latin typeface="Playfair Display"/>
                <a:ea typeface="Playfair Display"/>
                <a:cs typeface="Playfair Display"/>
                <a:sym typeface="Playfair Display"/>
              </a:defRPr>
            </a:lvl8pPr>
            <a:lvl9pPr lvl="8" algn="ctr" rtl="0">
              <a:spcBef>
                <a:spcPts val="1600"/>
              </a:spcBef>
              <a:spcAft>
                <a:spcPts val="1600"/>
              </a:spcAft>
              <a:buSzPts val="2100"/>
              <a:buFont typeface="Playfair Display"/>
              <a:buNone/>
              <a:defRPr sz="2100" b="1">
                <a:latin typeface="Playfair Display"/>
                <a:ea typeface="Playfair Display"/>
                <a:cs typeface="Playfair Display"/>
                <a:sym typeface="Playfair Display"/>
              </a:defRPr>
            </a:lvl9pPr>
          </a:lstStyle>
          <a:p>
            <a:endParaRPr/>
          </a:p>
        </p:txBody>
      </p:sp>
      <p:sp>
        <p:nvSpPr>
          <p:cNvPr id="90" name="Google Shape;90;p14"/>
          <p:cNvSpPr txBox="1">
            <a:spLocks noGrp="1"/>
          </p:cNvSpPr>
          <p:nvPr>
            <p:ph type="subTitle" idx="13"/>
          </p:nvPr>
        </p:nvSpPr>
        <p:spPr>
          <a:xfrm>
            <a:off x="5944800" y="3918099"/>
            <a:ext cx="2486100" cy="52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1" name="Google Shape;91;p14"/>
          <p:cNvSpPr txBox="1">
            <a:spLocks noGrp="1"/>
          </p:cNvSpPr>
          <p:nvPr>
            <p:ph type="title" idx="14" hasCustomPrompt="1"/>
          </p:nvPr>
        </p:nvSpPr>
        <p:spPr>
          <a:xfrm>
            <a:off x="4986065" y="3257135"/>
            <a:ext cx="989700" cy="35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26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92" name="Google Shape;92;p14"/>
          <p:cNvSpPr txBox="1">
            <a:spLocks noGrp="1"/>
          </p:cNvSpPr>
          <p:nvPr>
            <p:ph type="title" idx="15"/>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93"/>
        <p:cNvGrpSpPr/>
        <p:nvPr/>
      </p:nvGrpSpPr>
      <p:grpSpPr>
        <a:xfrm>
          <a:off x="0" y="0"/>
          <a:ext cx="0" cy="0"/>
          <a:chOff x="0" y="0"/>
          <a:chExt cx="0" cy="0"/>
        </a:xfrm>
      </p:grpSpPr>
      <p:sp>
        <p:nvSpPr>
          <p:cNvPr id="94" name="Google Shape;94;p15"/>
          <p:cNvSpPr/>
          <p:nvPr/>
        </p:nvSpPr>
        <p:spPr>
          <a:xfrm rot="-784685" flipH="1">
            <a:off x="7733586" y="-364017"/>
            <a:ext cx="1244983" cy="3296521"/>
          </a:xfrm>
          <a:custGeom>
            <a:avLst/>
            <a:gdLst/>
            <a:ahLst/>
            <a:cxnLst/>
            <a:rect l="l" t="t" r="r" b="b"/>
            <a:pathLst>
              <a:path w="20548" h="52504" extrusionOk="0">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5"/>
          <p:cNvSpPr/>
          <p:nvPr/>
        </p:nvSpPr>
        <p:spPr>
          <a:xfrm rot="-1783285">
            <a:off x="8151242" y="-786095"/>
            <a:ext cx="1031077" cy="313237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5"/>
          <p:cNvSpPr/>
          <p:nvPr/>
        </p:nvSpPr>
        <p:spPr>
          <a:xfrm flipH="1">
            <a:off x="-408376" y="-174026"/>
            <a:ext cx="1214376" cy="4128522"/>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txBox="1">
            <a:spLocks noGrp="1"/>
          </p:cNvSpPr>
          <p:nvPr>
            <p:ph type="title"/>
          </p:nvPr>
        </p:nvSpPr>
        <p:spPr>
          <a:xfrm>
            <a:off x="1407300" y="1189100"/>
            <a:ext cx="6329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8" name="Google Shape;98;p1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17"/>
        <p:cNvGrpSpPr/>
        <p:nvPr/>
      </p:nvGrpSpPr>
      <p:grpSpPr>
        <a:xfrm>
          <a:off x="0" y="0"/>
          <a:ext cx="0" cy="0"/>
          <a:chOff x="0" y="0"/>
          <a:chExt cx="0" cy="0"/>
        </a:xfrm>
      </p:grpSpPr>
      <p:sp>
        <p:nvSpPr>
          <p:cNvPr id="118" name="Google Shape;118;p19"/>
          <p:cNvSpPr/>
          <p:nvPr/>
        </p:nvSpPr>
        <p:spPr>
          <a:xfrm rot="2539665" flipH="1">
            <a:off x="7952801" y="67183"/>
            <a:ext cx="1899215" cy="944427"/>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9"/>
          <p:cNvSpPr/>
          <p:nvPr/>
        </p:nvSpPr>
        <p:spPr>
          <a:xfrm rot="-1669522" flipH="1">
            <a:off x="-1115619" y="-369656"/>
            <a:ext cx="2074389" cy="2202054"/>
          </a:xfrm>
          <a:custGeom>
            <a:avLst/>
            <a:gdLst/>
            <a:ahLst/>
            <a:cxnLst/>
            <a:rect l="l" t="t" r="r" b="b"/>
            <a:pathLst>
              <a:path w="34236" h="36343" extrusionOk="0">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9"/>
          <p:cNvSpPr/>
          <p:nvPr/>
        </p:nvSpPr>
        <p:spPr>
          <a:xfrm rot="-1532380">
            <a:off x="-1606285" y="-643205"/>
            <a:ext cx="2462769" cy="3479258"/>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9"/>
          <p:cNvSpPr txBox="1">
            <a:spLocks noGrp="1"/>
          </p:cNvSpPr>
          <p:nvPr>
            <p:ph type="body" idx="1"/>
          </p:nvPr>
        </p:nvSpPr>
        <p:spPr>
          <a:xfrm>
            <a:off x="719900" y="1533450"/>
            <a:ext cx="7704000" cy="309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1" r:id="rId8"/>
    <p:sldLayoutId id="2147483665"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colab.research.googl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1029" name="Picture 5" descr="C:\Users\Kullanıcı\Desktop\Veri Bilimi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6" y="-19050"/>
            <a:ext cx="9177866" cy="516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1"/>
          <p:cNvSpPr txBox="1">
            <a:spLocks noGrp="1"/>
          </p:cNvSpPr>
          <p:nvPr>
            <p:ph type="title"/>
          </p:nvPr>
        </p:nvSpPr>
        <p:spPr>
          <a:xfrm>
            <a:off x="1286628" y="2646703"/>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Depolama</a:t>
            </a:r>
            <a:endParaRPr sz="1800" dirty="0"/>
          </a:p>
        </p:txBody>
      </p:sp>
      <p:sp>
        <p:nvSpPr>
          <p:cNvPr id="318" name="Google Shape;318;p41"/>
          <p:cNvSpPr txBox="1">
            <a:spLocks noGrp="1"/>
          </p:cNvSpPr>
          <p:nvPr>
            <p:ph type="subTitle" idx="1"/>
          </p:nvPr>
        </p:nvSpPr>
        <p:spPr>
          <a:xfrm>
            <a:off x="5110088" y="3085050"/>
            <a:ext cx="2742600" cy="1010700"/>
          </a:xfrm>
          <a:prstGeom prst="rect">
            <a:avLst/>
          </a:prstGeom>
        </p:spPr>
        <p:txBody>
          <a:bodyPr spcFirstLastPara="1" wrap="square" lIns="91425" tIns="91425" rIns="91425" bIns="91425" anchor="ctr" anchorCtr="0">
            <a:noAutofit/>
          </a:bodyPr>
          <a:lstStyle/>
          <a:p>
            <a:pPr marL="0" lvl="0" indent="0"/>
            <a:r>
              <a:rPr lang="en-US" dirty="0"/>
              <a:t>Projelerinizi kaybetme riskini azaltır ve işbirliği yapmayı kolaylaştırır.</a:t>
            </a:r>
            <a:endParaRPr dirty="0"/>
          </a:p>
        </p:txBody>
      </p:sp>
      <p:sp>
        <p:nvSpPr>
          <p:cNvPr id="319" name="Google Shape;319;p41"/>
          <p:cNvSpPr txBox="1">
            <a:spLocks noGrp="1"/>
          </p:cNvSpPr>
          <p:nvPr>
            <p:ph type="subTitle" idx="3"/>
          </p:nvPr>
        </p:nvSpPr>
        <p:spPr>
          <a:xfrm>
            <a:off x="1291312" y="3085050"/>
            <a:ext cx="2742600" cy="1010700"/>
          </a:xfrm>
          <a:prstGeom prst="rect">
            <a:avLst/>
          </a:prstGeom>
        </p:spPr>
        <p:txBody>
          <a:bodyPr spcFirstLastPara="1" wrap="square" lIns="91425" tIns="91425" rIns="91425" bIns="91425" anchor="ctr" anchorCtr="0">
            <a:noAutofit/>
          </a:bodyPr>
          <a:lstStyle/>
          <a:p>
            <a:pPr marL="0" lvl="0" indent="0"/>
            <a:r>
              <a:rPr lang="en-US" dirty="0"/>
              <a:t>Bu bağlantı, Colab'da çalışırken projelerinizi ve verilerinizi güvende tutmanıza yardımcı olur.</a:t>
            </a:r>
            <a:endParaRPr dirty="0"/>
          </a:p>
        </p:txBody>
      </p:sp>
      <p:cxnSp>
        <p:nvCxnSpPr>
          <p:cNvPr id="327" name="Google Shape;327;p41"/>
          <p:cNvCxnSpPr>
            <a:endCxn id="328"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28" name="Google Shape;328;p41"/>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3" name="Başlık 2"/>
          <p:cNvSpPr>
            <a:spLocks noGrp="1"/>
          </p:cNvSpPr>
          <p:nvPr>
            <p:ph type="title" idx="2"/>
          </p:nvPr>
        </p:nvSpPr>
        <p:spPr>
          <a:xfrm>
            <a:off x="5105400" y="2646703"/>
            <a:ext cx="2742600" cy="558900"/>
          </a:xfrm>
        </p:spPr>
        <p:txBody>
          <a:bodyPr/>
          <a:lstStyle/>
          <a:p>
            <a:r>
              <a:rPr lang="en-US" sz="1800" dirty="0" smtClean="0"/>
              <a:t>İşbirliği</a:t>
            </a:r>
            <a:endParaRPr lang="en-US" sz="1800" dirty="0"/>
          </a:p>
        </p:txBody>
      </p:sp>
      <p:cxnSp>
        <p:nvCxnSpPr>
          <p:cNvPr id="26" name="Google Shape;269;p36"/>
          <p:cNvCxnSpPr/>
          <p:nvPr/>
        </p:nvCxnSpPr>
        <p:spPr>
          <a:xfrm>
            <a:off x="3886200" y="4868547"/>
            <a:ext cx="2445300" cy="0"/>
          </a:xfrm>
          <a:prstGeom prst="straightConnector1">
            <a:avLst/>
          </a:prstGeom>
          <a:noFill/>
          <a:ln w="19050" cap="flat" cmpd="sng">
            <a:solidFill>
              <a:srgbClr val="302926"/>
            </a:solidFill>
            <a:prstDash val="solid"/>
            <a:round/>
            <a:headEnd type="none" w="med" len="med"/>
            <a:tailEnd type="none" w="med" len="med"/>
          </a:ln>
        </p:spPr>
      </p:cxnSp>
      <p:pic>
        <p:nvPicPr>
          <p:cNvPr id="4098" name="Picture 2" descr="C:\Users\Kullanıcı\Desktop\Col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19929"/>
            <a:ext cx="1836921" cy="113157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Kullanıcı\Desktop\Google_Drive_-_New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714" y="991153"/>
            <a:ext cx="2194042" cy="58912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5407;p75"/>
          <p:cNvGrpSpPr/>
          <p:nvPr/>
        </p:nvGrpSpPr>
        <p:grpSpPr>
          <a:xfrm>
            <a:off x="3896069" y="604983"/>
            <a:ext cx="1346208" cy="1294289"/>
            <a:chOff x="3854700" y="249750"/>
            <a:chExt cx="500425" cy="481125"/>
          </a:xfrm>
          <a:solidFill>
            <a:schemeClr val="bg1">
              <a:lumMod val="75000"/>
            </a:schemeClr>
          </a:solidFill>
          <a:effectLst/>
        </p:grpSpPr>
        <p:sp>
          <p:nvSpPr>
            <p:cNvPr id="20" name="Google Shape;5408;p75"/>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1" name="Google Shape;5409;p75"/>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2" name="Google Shape;5410;p75"/>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 name="Google Shape;5411;p75"/>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5412;p75"/>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4" name="Google Shape;5413;p75"/>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5" name="Google Shape;5414;p75"/>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6" name="Google Shape;5415;p75"/>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41" name="Google Shape;8227;p81"/>
          <p:cNvGrpSpPr/>
          <p:nvPr/>
        </p:nvGrpSpPr>
        <p:grpSpPr>
          <a:xfrm>
            <a:off x="2522975" y="2184750"/>
            <a:ext cx="423043" cy="419659"/>
            <a:chOff x="-4837325" y="3612425"/>
            <a:chExt cx="293800" cy="291450"/>
          </a:xfrm>
          <a:solidFill>
            <a:srgbClr val="F6B013"/>
          </a:solidFill>
        </p:grpSpPr>
        <p:sp>
          <p:nvSpPr>
            <p:cNvPr id="42" name="Google Shape;8228;p81"/>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8229;p81"/>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8230;p81"/>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 name="Google Shape;8404;p81"/>
          <p:cNvGrpSpPr/>
          <p:nvPr/>
        </p:nvGrpSpPr>
        <p:grpSpPr>
          <a:xfrm>
            <a:off x="6248400" y="2184835"/>
            <a:ext cx="427578" cy="421351"/>
            <a:chOff x="-5254775" y="3631325"/>
            <a:chExt cx="296950" cy="292625"/>
          </a:xfrm>
          <a:solidFill>
            <a:srgbClr val="F6B013"/>
          </a:solidFill>
          <a:effectLst/>
        </p:grpSpPr>
        <p:sp>
          <p:nvSpPr>
            <p:cNvPr id="46" name="Google Shape;8405;p81"/>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8406;p81"/>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407;p81"/>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8408;p81"/>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8409;p81"/>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8410;p81"/>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8411;p81"/>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117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ppt_w</p:attrName>
                                        </p:attrNameLst>
                                      </p:cBhvr>
                                      <p:tavLst>
                                        <p:tav tm="0" fmla="#ppt_w*sin(2.5*pi*$)">
                                          <p:val>
                                            <p:fltVal val="0"/>
                                          </p:val>
                                        </p:tav>
                                        <p:tav tm="100000">
                                          <p:val>
                                            <p:fltVal val="1"/>
                                          </p:val>
                                        </p:tav>
                                      </p:tavLst>
                                    </p:anim>
                                    <p:anim calcmode="lin" valueType="num">
                                      <p:cBhvr>
                                        <p:cTn id="9" dur="2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685800" y="2419350"/>
            <a:ext cx="5340900" cy="1466100"/>
          </a:xfrm>
          <a:prstGeom prst="rect">
            <a:avLst/>
          </a:prstGeom>
        </p:spPr>
        <p:txBody>
          <a:bodyPr spcFirstLastPara="1" wrap="square" lIns="91425" tIns="91425" rIns="91425" bIns="91425" anchor="ctr" anchorCtr="0">
            <a:noAutofit/>
          </a:bodyPr>
          <a:lstStyle/>
          <a:p>
            <a:pPr marL="0" lvl="0" indent="0"/>
            <a:r>
              <a:rPr lang="en-US" sz="4400" dirty="0"/>
              <a:t>Colab ile Google Drive Bağlantısı Adımları</a:t>
            </a:r>
            <a:endParaRPr lang="en-US" sz="4000" dirty="0"/>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05.</a:t>
            </a:r>
            <a:endParaRPr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extLst>
      <p:ext uri="{BB962C8B-B14F-4D97-AF65-F5344CB8AC3E}">
        <p14:creationId xmlns:p14="http://schemas.microsoft.com/office/powerpoint/2010/main" val="31247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lvl="0"/>
            <a:r>
              <a:rPr lang="en-US" sz="2400" dirty="0" smtClean="0"/>
              <a:t>5.1   </a:t>
            </a:r>
            <a:r>
              <a:rPr lang="en-US" sz="2400" dirty="0"/>
              <a:t>Colab'da Yeni Bir Notebook Oluşturun</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5243700" y="2876550"/>
            <a:ext cx="3062100" cy="1495313"/>
          </a:xfrm>
          <a:prstGeom prst="rect">
            <a:avLst/>
          </a:prstGeom>
        </p:spPr>
        <p:txBody>
          <a:bodyPr spcFirstLastPara="1" wrap="square" lIns="91425" tIns="91425" rIns="91425" bIns="91425" anchor="t" anchorCtr="0">
            <a:noAutofit/>
          </a:bodyPr>
          <a:lstStyle/>
          <a:p>
            <a:pPr marL="0" lvl="0" indent="0" algn="just"/>
            <a:r>
              <a:rPr lang="en-US" dirty="0" smtClean="0"/>
              <a:t>Bu </a:t>
            </a:r>
            <a:r>
              <a:rPr lang="en-US" dirty="0"/>
              <a:t>adımda, Google Colab'da yeni bir proje veya Jupyter Notebook oluşturmalısınız. Yeni bir proje başlatmak için Colab'ı açın ve </a:t>
            </a:r>
            <a:r>
              <a:rPr lang="en-US" dirty="0" smtClean="0"/>
              <a:t>önünüze açılan menüden </a:t>
            </a:r>
            <a:r>
              <a:rPr lang="en-US" dirty="0"/>
              <a:t>"</a:t>
            </a:r>
            <a:r>
              <a:rPr lang="en-US" b="1" dirty="0"/>
              <a:t>Yeni </a:t>
            </a:r>
            <a:r>
              <a:rPr lang="en-US" b="1" dirty="0" smtClean="0"/>
              <a:t>not defteri</a:t>
            </a:r>
            <a:r>
              <a:rPr lang="en-US" dirty="0" smtClean="0"/>
              <a:t>" </a:t>
            </a:r>
            <a:r>
              <a:rPr lang="en-US" dirty="0"/>
              <a:t>seçeneğini seçin.</a:t>
            </a:r>
            <a:endParaRPr dirty="0"/>
          </a:p>
        </p:txBody>
      </p:sp>
      <p:pic>
        <p:nvPicPr>
          <p:cNvPr id="6146" name="Picture 2" descr="C:\Users\Kullanıcı\Desktop\1.png"/>
          <p:cNvPicPr>
            <a:picLocks noChangeAspect="1" noChangeArrowheads="1"/>
          </p:cNvPicPr>
          <p:nvPr/>
        </p:nvPicPr>
        <p:blipFill rotWithShape="1">
          <a:blip r:embed="rId3">
            <a:extLst>
              <a:ext uri="{28A0092B-C50C-407E-A947-70E740481C1C}">
                <a14:useLocalDpi xmlns:a14="http://schemas.microsoft.com/office/drawing/2010/main" val="0"/>
              </a:ext>
            </a:extLst>
          </a:blip>
          <a:srcRect t="8097"/>
          <a:stretch/>
        </p:blipFill>
        <p:spPr bwMode="auto">
          <a:xfrm>
            <a:off x="762000" y="1473199"/>
            <a:ext cx="4308271" cy="31688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oogle Shape;8260;p81"/>
          <p:cNvGrpSpPr/>
          <p:nvPr/>
        </p:nvGrpSpPr>
        <p:grpSpPr>
          <a:xfrm>
            <a:off x="6436073" y="1480641"/>
            <a:ext cx="421927" cy="419659"/>
            <a:chOff x="-6329100" y="3632100"/>
            <a:chExt cx="293025" cy="291450"/>
          </a:xfrm>
          <a:solidFill>
            <a:srgbClr val="F6B013"/>
          </a:solidFill>
        </p:grpSpPr>
        <p:sp>
          <p:nvSpPr>
            <p:cNvPr id="9" name="Google Shape;8261;p81"/>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262;p81"/>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263;p81"/>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401;p44"/>
          <p:cNvSpPr txBox="1">
            <a:spLocks/>
          </p:cNvSpPr>
          <p:nvPr/>
        </p:nvSpPr>
        <p:spPr>
          <a:xfrm>
            <a:off x="5140946" y="1900301"/>
            <a:ext cx="3075510" cy="82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15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ctr"/>
            <a:r>
              <a:rPr lang="en-US" dirty="0" smtClean="0"/>
              <a:t>Öncelikle, </a:t>
            </a:r>
            <a:r>
              <a:rPr lang="en-US" b="1" dirty="0" smtClean="0">
                <a:solidFill>
                  <a:srgbClr val="F6B013"/>
                </a:solidFill>
                <a:hlinkClick r:id="rId4"/>
              </a:rPr>
              <a:t>https://colab.research.google.com/</a:t>
            </a:r>
            <a:r>
              <a:rPr lang="en-US" b="1" dirty="0" smtClean="0">
                <a:solidFill>
                  <a:srgbClr val="F6B013"/>
                </a:solidFill>
              </a:rPr>
              <a:t> </a:t>
            </a:r>
          </a:p>
          <a:p>
            <a:pPr marL="0" indent="0" algn="ctr"/>
            <a:r>
              <a:rPr lang="en-US" dirty="0" smtClean="0"/>
              <a:t>adresine gidiniz.</a:t>
            </a:r>
          </a:p>
          <a:p>
            <a:pPr marL="0" indent="0" algn="ctr"/>
            <a:endParaRPr lang="en-US" dirty="0" smtClean="0"/>
          </a:p>
        </p:txBody>
      </p:sp>
    </p:spTree>
    <p:extLst>
      <p:ext uri="{BB962C8B-B14F-4D97-AF65-F5344CB8AC3E}">
        <p14:creationId xmlns:p14="http://schemas.microsoft.com/office/powerpoint/2010/main" val="3759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
                                        </p:tgtEl>
                                      </p:cBhvr>
                                    </p:animEffect>
                                    <p:animScale>
                                      <p:cBhvr>
                                        <p:cTn id="1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lvl="0"/>
            <a:r>
              <a:rPr lang="en-US" sz="2400" dirty="0" smtClean="0"/>
              <a:t>5.2  Google </a:t>
            </a:r>
            <a:r>
              <a:rPr lang="en-US" sz="2400" dirty="0"/>
              <a:t>Drive </a:t>
            </a:r>
            <a:r>
              <a:rPr lang="en-US" sz="2400" dirty="0" smtClean="0"/>
              <a:t>Bağlantısı – 1</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2" name="Dikdörtgen 1"/>
          <p:cNvSpPr/>
          <p:nvPr/>
        </p:nvSpPr>
        <p:spPr>
          <a:xfrm>
            <a:off x="5273040" y="3063240"/>
            <a:ext cx="2872740" cy="57531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Google Shape;401;p44"/>
          <p:cNvSpPr txBox="1">
            <a:spLocks noGrp="1"/>
          </p:cNvSpPr>
          <p:nvPr>
            <p:ph type="subTitle" idx="1"/>
          </p:nvPr>
        </p:nvSpPr>
        <p:spPr>
          <a:xfrm>
            <a:off x="5243700" y="1194027"/>
            <a:ext cx="2833500" cy="3059430"/>
          </a:xfrm>
          <a:prstGeom prst="rect">
            <a:avLst/>
          </a:prstGeom>
        </p:spPr>
        <p:txBody>
          <a:bodyPr spcFirstLastPara="1" wrap="square" lIns="91425" tIns="91425" rIns="91425" bIns="91425" anchor="t" anchorCtr="0">
            <a:noAutofit/>
          </a:bodyPr>
          <a:lstStyle/>
          <a:p>
            <a:pPr marL="0" lvl="0" indent="0" algn="just"/>
            <a:endParaRPr lang="en-US" sz="1200" dirty="0" smtClean="0"/>
          </a:p>
          <a:p>
            <a:pPr marL="0" lvl="0" indent="0" algn="just"/>
            <a:endParaRPr lang="en-US" sz="1200" dirty="0" smtClean="0"/>
          </a:p>
          <a:p>
            <a:pPr marL="0" lvl="0" indent="0" algn="just"/>
            <a:r>
              <a:rPr lang="en-US" sz="1200" dirty="0" smtClean="0"/>
              <a:t>Bu </a:t>
            </a:r>
            <a:r>
              <a:rPr lang="en-US" sz="1200" dirty="0"/>
              <a:t>adımda, Colab ve Google Drive arasındaki bağlantıyı oluşturmalısınız. Bu işlem, Colab'da çalışırken Drive'ınıza erişmenizi sağlar. Aşağıdaki Python kodunu kullanarak bu bağlantıyı oluşturabilirsiniz</a:t>
            </a:r>
            <a:r>
              <a:rPr lang="en-US" sz="1200" dirty="0" smtClean="0"/>
              <a:t>:</a:t>
            </a:r>
          </a:p>
          <a:p>
            <a:pPr marL="0" lvl="0" indent="0" algn="just"/>
            <a:endParaRPr lang="en-US" dirty="0"/>
          </a:p>
          <a:p>
            <a:pPr marL="0" lvl="0" indent="0" algn="just"/>
            <a:endParaRPr lang="en-US" dirty="0" smtClean="0"/>
          </a:p>
          <a:p>
            <a:pPr marL="0" lvl="0" indent="0" algn="just"/>
            <a:r>
              <a:rPr lang="en-US" sz="1100" dirty="0">
                <a:solidFill>
                  <a:srgbClr val="F6B013"/>
                </a:solidFill>
              </a:rPr>
              <a:t>from</a:t>
            </a:r>
            <a:r>
              <a:rPr lang="en-US" sz="1100" dirty="0"/>
              <a:t> </a:t>
            </a:r>
            <a:r>
              <a:rPr lang="en-US" sz="1100" dirty="0">
                <a:solidFill>
                  <a:schemeClr val="bg2"/>
                </a:solidFill>
              </a:rPr>
              <a:t>google.colab</a:t>
            </a:r>
            <a:r>
              <a:rPr lang="en-US" sz="1100" dirty="0"/>
              <a:t> </a:t>
            </a:r>
            <a:r>
              <a:rPr lang="en-US" sz="1100" dirty="0">
                <a:solidFill>
                  <a:srgbClr val="F6B013"/>
                </a:solidFill>
              </a:rPr>
              <a:t>import</a:t>
            </a:r>
            <a:r>
              <a:rPr lang="en-US" sz="1100" dirty="0"/>
              <a:t> </a:t>
            </a:r>
            <a:r>
              <a:rPr lang="en-US" sz="1100" dirty="0">
                <a:solidFill>
                  <a:schemeClr val="bg2"/>
                </a:solidFill>
              </a:rPr>
              <a:t>drive</a:t>
            </a:r>
          </a:p>
          <a:p>
            <a:pPr marL="0" lvl="0" indent="0" algn="just"/>
            <a:r>
              <a:rPr lang="en-US" sz="1100" dirty="0">
                <a:solidFill>
                  <a:schemeClr val="bg2"/>
                </a:solidFill>
              </a:rPr>
              <a:t>drive.mount(</a:t>
            </a:r>
            <a:r>
              <a:rPr lang="en-US" sz="1100" dirty="0">
                <a:solidFill>
                  <a:srgbClr val="92D050"/>
                </a:solidFill>
              </a:rPr>
              <a:t>'/content/drive'</a:t>
            </a:r>
            <a:r>
              <a:rPr lang="en-US" sz="1100" dirty="0">
                <a:solidFill>
                  <a:schemeClr val="bg2"/>
                </a:solidFill>
              </a:rPr>
              <a:t>)</a:t>
            </a:r>
          </a:p>
          <a:p>
            <a:pPr marL="0" lvl="0" indent="0" algn="just"/>
            <a:endParaRPr lang="en-US" dirty="0" smtClean="0"/>
          </a:p>
          <a:p>
            <a:pPr marL="0" lvl="0" indent="0" algn="just"/>
            <a:endParaRPr lang="en-US" sz="1200" i="1" dirty="0" smtClean="0"/>
          </a:p>
          <a:p>
            <a:pPr marL="0" lvl="0" indent="0" algn="just"/>
            <a:r>
              <a:rPr lang="en-US" sz="1200" i="1" dirty="0" smtClean="0"/>
              <a:t>Sonrasında, kod bloğunu küçük gri ok tuşuna basarak çalıştırabilirsiniz. </a:t>
            </a:r>
            <a:endParaRPr sz="1200" dirty="0"/>
          </a:p>
        </p:txBody>
      </p:sp>
      <p:pic>
        <p:nvPicPr>
          <p:cNvPr id="7170" name="Picture 2" descr="C:\Users\Kullanıcı\Desktop\2.png"/>
          <p:cNvPicPr>
            <a:picLocks noChangeAspect="1" noChangeArrowheads="1"/>
          </p:cNvPicPr>
          <p:nvPr/>
        </p:nvPicPr>
        <p:blipFill rotWithShape="1">
          <a:blip r:embed="rId3">
            <a:extLst>
              <a:ext uri="{28A0092B-C50C-407E-A947-70E740481C1C}">
                <a14:useLocalDpi xmlns:a14="http://schemas.microsoft.com/office/drawing/2010/main" val="0"/>
              </a:ext>
            </a:extLst>
          </a:blip>
          <a:srcRect t="10996"/>
          <a:stretch/>
        </p:blipFill>
        <p:spPr bwMode="auto">
          <a:xfrm>
            <a:off x="762000" y="1200150"/>
            <a:ext cx="4267200" cy="32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18" name="Google Shape;8204;p81"/>
          <p:cNvGrpSpPr/>
          <p:nvPr/>
        </p:nvGrpSpPr>
        <p:grpSpPr>
          <a:xfrm>
            <a:off x="6488241" y="1075486"/>
            <a:ext cx="442337" cy="419623"/>
            <a:chOff x="-6696925" y="3272575"/>
            <a:chExt cx="307200" cy="291425"/>
          </a:xfrm>
          <a:solidFill>
            <a:srgbClr val="F6B013"/>
          </a:solidFill>
        </p:grpSpPr>
        <p:sp>
          <p:nvSpPr>
            <p:cNvPr id="19" name="Google Shape;8205;p81"/>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206;p81"/>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2752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lvl="0"/>
            <a:r>
              <a:rPr lang="en-US" sz="2400" dirty="0" smtClean="0"/>
              <a:t>5.2  Google </a:t>
            </a:r>
            <a:r>
              <a:rPr lang="en-US" sz="2400" dirty="0"/>
              <a:t>Drive </a:t>
            </a:r>
            <a:r>
              <a:rPr lang="en-US" sz="2400" dirty="0" smtClean="0"/>
              <a:t>Bağlantısı - 2</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5243700" y="1581150"/>
            <a:ext cx="2833500" cy="2819400"/>
          </a:xfrm>
          <a:prstGeom prst="rect">
            <a:avLst/>
          </a:prstGeom>
        </p:spPr>
        <p:txBody>
          <a:bodyPr spcFirstLastPara="1" wrap="square" lIns="91425" tIns="91425" rIns="91425" bIns="91425" anchor="t" anchorCtr="0">
            <a:noAutofit/>
          </a:bodyPr>
          <a:lstStyle/>
          <a:p>
            <a:pPr marL="0" lvl="0" indent="0" algn="just"/>
            <a:endParaRPr lang="en-US" sz="1200" dirty="0" smtClean="0"/>
          </a:p>
          <a:p>
            <a:pPr marL="0" lvl="0" indent="0" algn="just"/>
            <a:endParaRPr lang="en-US" sz="1200" dirty="0" smtClean="0"/>
          </a:p>
          <a:p>
            <a:pPr marL="0" lvl="0" indent="0" algn="just"/>
            <a:r>
              <a:rPr lang="en-US" sz="1200" dirty="0" smtClean="0"/>
              <a:t>Kod yazmaya gerek duymadan Drive bağlantısı kurmak</a:t>
            </a:r>
            <a:r>
              <a:rPr lang="en-US" sz="1200" dirty="0"/>
              <a:t> </a:t>
            </a:r>
            <a:r>
              <a:rPr lang="en-US" sz="1200" dirty="0" smtClean="0"/>
              <a:t>istiyorsanız öncelikle, ‘</a:t>
            </a:r>
            <a:r>
              <a:rPr lang="en-US" sz="1200" b="1" dirty="0" smtClean="0"/>
              <a:t>Ekle</a:t>
            </a:r>
            <a:r>
              <a:rPr lang="en-US" sz="1200" dirty="0" smtClean="0"/>
              <a:t>’ sekmesinden ‘</a:t>
            </a:r>
            <a:r>
              <a:rPr lang="en-US" sz="1200" b="1" dirty="0" smtClean="0"/>
              <a:t>Kod snippet’leri</a:t>
            </a:r>
            <a:r>
              <a:rPr lang="en-US" sz="1200" dirty="0" smtClean="0"/>
              <a:t>’ butonuna tıklayınız. Sonrasında ‘</a:t>
            </a:r>
            <a:r>
              <a:rPr lang="en-US" sz="1200" b="1" dirty="0" smtClean="0"/>
              <a:t>Google Drive’dan </a:t>
            </a:r>
            <a:r>
              <a:rPr lang="en-US" sz="1200" b="1" dirty="0"/>
              <a:t>d</a:t>
            </a:r>
            <a:r>
              <a:rPr lang="en-US" sz="1200" b="1" dirty="0" smtClean="0"/>
              <a:t>osya aç</a:t>
            </a:r>
            <a:r>
              <a:rPr lang="en-US" sz="1200" dirty="0" smtClean="0"/>
              <a:t>’ </a:t>
            </a:r>
            <a:r>
              <a:rPr lang="en-US" sz="1200" i="1" dirty="0" smtClean="0"/>
              <a:t>(Open files from Google Drive)</a:t>
            </a:r>
            <a:r>
              <a:rPr lang="en-US" sz="1200" dirty="0" smtClean="0"/>
              <a:t> açılır sekmenin üzerine tıklayınız ve ok ile belirtilen kodu kopyalayıp kod bloğuna yapıştırınız. Sonrasında tek yapmanız gereken gri ok üzerinde tıklayıp </a:t>
            </a:r>
            <a:r>
              <a:rPr lang="en-US" sz="1200" i="1" dirty="0" smtClean="0"/>
              <a:t>(veya Ctrl + Enter) </a:t>
            </a:r>
            <a:r>
              <a:rPr lang="en-US" sz="1200" dirty="0" smtClean="0"/>
              <a:t>hücreyi çalışrmaktır.</a:t>
            </a:r>
            <a:endParaRPr lang="en-US" dirty="0"/>
          </a:p>
        </p:txBody>
      </p:sp>
      <p:grpSp>
        <p:nvGrpSpPr>
          <p:cNvPr id="18" name="Google Shape;8204;p81"/>
          <p:cNvGrpSpPr/>
          <p:nvPr/>
        </p:nvGrpSpPr>
        <p:grpSpPr>
          <a:xfrm>
            <a:off x="6488241" y="1200150"/>
            <a:ext cx="442337" cy="419623"/>
            <a:chOff x="-6696925" y="3272575"/>
            <a:chExt cx="307200" cy="291425"/>
          </a:xfrm>
          <a:solidFill>
            <a:srgbClr val="F6B013"/>
          </a:solidFill>
        </p:grpSpPr>
        <p:sp>
          <p:nvSpPr>
            <p:cNvPr id="19" name="Google Shape;8205;p81"/>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206;p81"/>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D:\Master's Degree\Mersin University\Dersler\Veri Bilimi\Colab, Drive ve Bağlantı Kurulumu\Görüntüler\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592"/>
            <a:ext cx="4114800" cy="35617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2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552150"/>
            <a:ext cx="7704000" cy="571800"/>
          </a:xfrm>
          <a:prstGeom prst="rect">
            <a:avLst/>
          </a:prstGeom>
        </p:spPr>
        <p:txBody>
          <a:bodyPr spcFirstLastPara="1" wrap="square" lIns="91425" tIns="91425" rIns="91425" bIns="91425" anchor="ctr" anchorCtr="0">
            <a:noAutofit/>
          </a:bodyPr>
          <a:lstStyle/>
          <a:p>
            <a:pPr lvl="0"/>
            <a:r>
              <a:rPr lang="en-US" sz="2400" dirty="0" smtClean="0"/>
              <a:t>5.3 </a:t>
            </a:r>
            <a:r>
              <a:rPr lang="en-US" sz="2400" dirty="0"/>
              <a:t>Yetkilendirme ve Erişim İzni</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5302525" y="1047750"/>
            <a:ext cx="3169350" cy="1066800"/>
          </a:xfrm>
          <a:prstGeom prst="rect">
            <a:avLst/>
          </a:prstGeom>
        </p:spPr>
        <p:txBody>
          <a:bodyPr spcFirstLastPara="1" wrap="square" lIns="91425" tIns="91425" rIns="91425" bIns="91425" anchor="t" anchorCtr="0">
            <a:noAutofit/>
          </a:bodyPr>
          <a:lstStyle/>
          <a:p>
            <a:pPr marL="0" lvl="0" indent="0" algn="ctr"/>
            <a:r>
              <a:rPr lang="en-US" dirty="0"/>
              <a:t>Bu adımda, Colab'ın Google Drive'a erişim izni almasına izin vermelisiniz. Kodu çalıştırdığınızda, </a:t>
            </a:r>
            <a:r>
              <a:rPr lang="en-US" dirty="0" smtClean="0"/>
              <a:t>‘</a:t>
            </a:r>
            <a:r>
              <a:rPr lang="en-US" b="1" dirty="0" smtClean="0"/>
              <a:t>Google Drive’a Bağlan</a:t>
            </a:r>
            <a:r>
              <a:rPr lang="en-US" dirty="0" smtClean="0"/>
              <a:t>’ butonuna tıkladıktan sonra bağlanmak istediğiniz Google hesabını seçiniz.</a:t>
            </a:r>
            <a:endParaRPr dirty="0"/>
          </a:p>
        </p:txBody>
      </p:sp>
      <p:pic>
        <p:nvPicPr>
          <p:cNvPr id="8194" name="Picture 2" descr="C:\Users\Kullanıcı\Desktop\3.png"/>
          <p:cNvPicPr>
            <a:picLocks noChangeAspect="1" noChangeArrowheads="1"/>
          </p:cNvPicPr>
          <p:nvPr/>
        </p:nvPicPr>
        <p:blipFill rotWithShape="1">
          <a:blip r:embed="rId3">
            <a:extLst>
              <a:ext uri="{28A0092B-C50C-407E-A947-70E740481C1C}">
                <a14:useLocalDpi xmlns:a14="http://schemas.microsoft.com/office/drawing/2010/main" val="0"/>
              </a:ext>
            </a:extLst>
          </a:blip>
          <a:srcRect t="9109"/>
          <a:stretch/>
        </p:blipFill>
        <p:spPr bwMode="auto">
          <a:xfrm>
            <a:off x="609600" y="1200150"/>
            <a:ext cx="4556105" cy="3359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195" name="Picture 3" descr="C:\Users\Kullanıcı\Desktop\4.png"/>
          <p:cNvPicPr>
            <a:picLocks noChangeAspect="1" noChangeArrowheads="1"/>
          </p:cNvPicPr>
          <p:nvPr/>
        </p:nvPicPr>
        <p:blipFill rotWithShape="1">
          <a:blip r:embed="rId4">
            <a:extLst>
              <a:ext uri="{28A0092B-C50C-407E-A947-70E740481C1C}">
                <a14:useLocalDpi xmlns:a14="http://schemas.microsoft.com/office/drawing/2010/main" val="0"/>
              </a:ext>
            </a:extLst>
          </a:blip>
          <a:srcRect t="11929" r="2688" b="1144"/>
          <a:stretch/>
        </p:blipFill>
        <p:spPr bwMode="auto">
          <a:xfrm>
            <a:off x="5715000" y="2622550"/>
            <a:ext cx="2298700" cy="193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Google Shape;6707;p78"/>
          <p:cNvSpPr/>
          <p:nvPr/>
        </p:nvSpPr>
        <p:spPr>
          <a:xfrm>
            <a:off x="6746249" y="666750"/>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rgbClr val="F6B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86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285750"/>
            <a:ext cx="7704000" cy="571800"/>
          </a:xfrm>
          <a:prstGeom prst="rect">
            <a:avLst/>
          </a:prstGeom>
        </p:spPr>
        <p:txBody>
          <a:bodyPr spcFirstLastPara="1" wrap="square" lIns="91425" tIns="91425" rIns="91425" bIns="91425" anchor="ctr" anchorCtr="0">
            <a:noAutofit/>
          </a:bodyPr>
          <a:lstStyle/>
          <a:p>
            <a:pPr lvl="0"/>
            <a:r>
              <a:rPr lang="en-US" sz="2400" dirty="0" smtClean="0"/>
              <a:t>5.4 </a:t>
            </a:r>
            <a:r>
              <a:rPr lang="en-US" sz="2400" dirty="0"/>
              <a:t>Yetkilendirme ve Erişim İzni</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5257800" y="2266950"/>
            <a:ext cx="2366400" cy="1219200"/>
          </a:xfrm>
          <a:prstGeom prst="rect">
            <a:avLst/>
          </a:prstGeom>
        </p:spPr>
        <p:txBody>
          <a:bodyPr spcFirstLastPara="1" wrap="square" lIns="91425" tIns="91425" rIns="91425" bIns="91425" anchor="t" anchorCtr="0">
            <a:noAutofit/>
          </a:bodyPr>
          <a:lstStyle/>
          <a:p>
            <a:pPr marL="0" lvl="0" indent="0" algn="ctr"/>
            <a:r>
              <a:rPr lang="en-US" dirty="0" smtClean="0"/>
              <a:t>Başarıyla bağlanmak istediğimiz hesabı seçtikten  sonra, çeşitli izinleri kabul etmemiz gerekmektedir. Onayladıktan sonra artık Colab üzerinden Drive’da bulunan veriler üzerinde çalışabiliriz.</a:t>
            </a:r>
            <a:endParaRPr dirty="0"/>
          </a:p>
        </p:txBody>
      </p:sp>
      <p:pic>
        <p:nvPicPr>
          <p:cNvPr id="9218" name="Picture 2" descr="C:\Users\Kullanıcı\Desktop\5.png"/>
          <p:cNvPicPr>
            <a:picLocks noChangeAspect="1" noChangeArrowheads="1"/>
          </p:cNvPicPr>
          <p:nvPr/>
        </p:nvPicPr>
        <p:blipFill rotWithShape="1">
          <a:blip r:embed="rId3">
            <a:extLst>
              <a:ext uri="{28A0092B-C50C-407E-A947-70E740481C1C}">
                <a14:useLocalDpi xmlns:a14="http://schemas.microsoft.com/office/drawing/2010/main" val="0"/>
              </a:ext>
            </a:extLst>
          </a:blip>
          <a:srcRect l="2152" t="6978" r="3436" b="2174"/>
          <a:stretch/>
        </p:blipFill>
        <p:spPr bwMode="auto">
          <a:xfrm>
            <a:off x="1760220" y="1181099"/>
            <a:ext cx="2446020" cy="33909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9" name="Google Shape;8204;p81"/>
          <p:cNvGrpSpPr/>
          <p:nvPr/>
        </p:nvGrpSpPr>
        <p:grpSpPr>
          <a:xfrm>
            <a:off x="6172200" y="1697387"/>
            <a:ext cx="442337" cy="419623"/>
            <a:chOff x="-6696925" y="3272575"/>
            <a:chExt cx="307200" cy="291425"/>
          </a:xfrm>
          <a:solidFill>
            <a:srgbClr val="F6B013"/>
          </a:solidFill>
        </p:grpSpPr>
        <p:sp>
          <p:nvSpPr>
            <p:cNvPr id="10" name="Google Shape;8205;p81"/>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206;p81"/>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21618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1407300" y="971550"/>
            <a:ext cx="6329400"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Done!</a:t>
            </a:r>
            <a:endParaRPr dirty="0"/>
          </a:p>
        </p:txBody>
      </p:sp>
      <p:sp>
        <p:nvSpPr>
          <p:cNvPr id="249" name="Google Shape;249;p35"/>
          <p:cNvSpPr txBox="1">
            <a:spLocks noGrp="1"/>
          </p:cNvSpPr>
          <p:nvPr>
            <p:ph type="subTitle" idx="1"/>
          </p:nvPr>
        </p:nvSpPr>
        <p:spPr>
          <a:xfrm>
            <a:off x="2008950" y="3153500"/>
            <a:ext cx="5126100" cy="801000"/>
          </a:xfrm>
          <a:prstGeom prst="rect">
            <a:avLst/>
          </a:prstGeom>
        </p:spPr>
        <p:txBody>
          <a:bodyPr spcFirstLastPara="1" wrap="square" lIns="91425" tIns="91425" rIns="91425" bIns="91425" anchor="ctr" anchorCtr="0">
            <a:noAutofit/>
          </a:bodyPr>
          <a:lstStyle/>
          <a:p>
            <a:pPr marL="0" lvl="0" indent="0"/>
            <a:r>
              <a:rPr lang="en-US" sz="1400" dirty="0"/>
              <a:t>Bu adımları izledikten sonra, Colab ve Google Drive arasındaki bağlantı başarılı bir şekilde kurulur ve projelerinizi Drive üzerinden yönetebilirsiniz. Bu adımlar, veri analizi, makine öğrenimi, kod geliştirme ve daha fazlası için Colab ve Drive'ı etkili bir şekilde kullanmanıza yardımcı olacaktır.</a:t>
            </a:r>
            <a:endParaRPr sz="1400" dirty="0"/>
          </a:p>
        </p:txBody>
      </p:sp>
      <p:cxnSp>
        <p:nvCxnSpPr>
          <p:cNvPr id="250" name="Google Shape;250;p35"/>
          <p:cNvCxnSpPr>
            <a:endCxn id="251"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51" name="Google Shape;251;p35"/>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48"/>
                                        </p:tgtEl>
                                      </p:cBhvr>
                                    </p:animEffect>
                                    <p:animScale>
                                      <p:cBhvr>
                                        <p:cTn id="7" dur="250" autoRev="1" fill="hold"/>
                                        <p:tgtEl>
                                          <p:spTgt spid="2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678900" y="1943850"/>
            <a:ext cx="5340900" cy="1466100"/>
          </a:xfrm>
          <a:prstGeom prst="rect">
            <a:avLst/>
          </a:prstGeom>
        </p:spPr>
        <p:txBody>
          <a:bodyPr spcFirstLastPara="1" wrap="square" lIns="91425" tIns="91425" rIns="91425" bIns="91425" anchor="ctr" anchorCtr="0">
            <a:noAutofit/>
          </a:bodyPr>
          <a:lstStyle/>
          <a:p>
            <a:pPr marL="0" lvl="0" indent="0"/>
            <a:r>
              <a:rPr lang="en-US" sz="4400" dirty="0" smtClean="0"/>
              <a:t>Temel Colab İpuçları</a:t>
            </a:r>
            <a:endParaRPr lang="en-US" sz="4000" dirty="0"/>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06.</a:t>
            </a:r>
            <a:endParaRPr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extLst>
      <p:ext uri="{BB962C8B-B14F-4D97-AF65-F5344CB8AC3E}">
        <p14:creationId xmlns:p14="http://schemas.microsoft.com/office/powerpoint/2010/main" val="34336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361950"/>
            <a:ext cx="7704000" cy="571800"/>
          </a:xfrm>
          <a:prstGeom prst="rect">
            <a:avLst/>
          </a:prstGeom>
        </p:spPr>
        <p:txBody>
          <a:bodyPr spcFirstLastPara="1" wrap="square" lIns="91425" tIns="91425" rIns="91425" bIns="91425" anchor="ctr" anchorCtr="0">
            <a:noAutofit/>
          </a:bodyPr>
          <a:lstStyle/>
          <a:p>
            <a:pPr lvl="0"/>
            <a:r>
              <a:rPr lang="en-US" sz="2400" dirty="0" smtClean="0"/>
              <a:t>6.1   GPU ile Çalışma</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4710300" y="1072059"/>
            <a:ext cx="3062100" cy="1271091"/>
          </a:xfrm>
          <a:prstGeom prst="rect">
            <a:avLst/>
          </a:prstGeom>
        </p:spPr>
        <p:txBody>
          <a:bodyPr spcFirstLastPara="1" wrap="square" lIns="91425" tIns="91425" rIns="91425" bIns="91425" anchor="t" anchorCtr="0">
            <a:noAutofit/>
          </a:bodyPr>
          <a:lstStyle/>
          <a:p>
            <a:pPr marL="0" lvl="0" indent="0" algn="just"/>
            <a:r>
              <a:rPr lang="en-US" sz="1200" dirty="0" smtClean="0"/>
              <a:t>Projelerin çeşitliliğine ve durumuna göre GPU gibi donanımlara ihtiyaç duyulabilir. GPU ile çalışmak zaman kazandırabilir. Colab ücretsiz sürümünde, geliştiricilere belirli bir süre için NVIDIA Tesla T4 GPU desteği vermektedir.</a:t>
            </a:r>
            <a:endParaRPr sz="1200" dirty="0"/>
          </a:p>
        </p:txBody>
      </p:sp>
      <p:pic>
        <p:nvPicPr>
          <p:cNvPr id="10242" name="Picture 2" descr="C:\Users\Kullanıcı\Deskt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3950"/>
            <a:ext cx="3861089" cy="2839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43" name="Picture 3" descr="C:\Users\Kullanıcı\Deskto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495550"/>
            <a:ext cx="3010564" cy="20443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27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720000" y="1240186"/>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Açıklama</a:t>
            </a:r>
            <a:endParaRPr dirty="0"/>
          </a:p>
        </p:txBody>
      </p:sp>
      <p:sp>
        <p:nvSpPr>
          <p:cNvPr id="299" name="Google Shape;299;p3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p>
            <a:pPr marL="0" lvl="0" indent="0"/>
            <a:r>
              <a:rPr lang="en-US" dirty="0"/>
              <a:t>Bu sunum, Google Colab (Google'ın ücretsiz Jupyter Notebook hizmeti) ile Google Drive'ı nasıl entegre edeceğinizi anlatmayı amaçlamaktadır.</a:t>
            </a:r>
            <a:endParaRPr dirty="0"/>
          </a:p>
        </p:txBody>
      </p:sp>
      <p:cxnSp>
        <p:nvCxnSpPr>
          <p:cNvPr id="300" name="Google Shape;300;p39"/>
          <p:cNvCxnSpPr>
            <a:endCxn id="301"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01" name="Google Shape;301;p39"/>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9">
                                            <p:txEl>
                                              <p:pRg st="0" end="0"/>
                                            </p:txEl>
                                          </p:spTgt>
                                        </p:tgtEl>
                                        <p:attrNameLst>
                                          <p:attrName>style.visibility</p:attrName>
                                        </p:attrNameLst>
                                      </p:cBhvr>
                                      <p:to>
                                        <p:strVal val="visible"/>
                                      </p:to>
                                    </p:set>
                                    <p:animEffect transition="in" filter="fade">
                                      <p:cBhvr>
                                        <p:cTn id="10" dur="500"/>
                                        <p:tgtEl>
                                          <p:spTgt spid="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P spid="2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a:spLocks noGrp="1"/>
          </p:cNvSpPr>
          <p:nvPr>
            <p:ph type="title"/>
          </p:nvPr>
        </p:nvSpPr>
        <p:spPr>
          <a:xfrm>
            <a:off x="720000" y="361950"/>
            <a:ext cx="7704000" cy="571800"/>
          </a:xfrm>
          <a:prstGeom prst="rect">
            <a:avLst/>
          </a:prstGeom>
        </p:spPr>
        <p:txBody>
          <a:bodyPr spcFirstLastPara="1" wrap="square" lIns="91425" tIns="91425" rIns="91425" bIns="91425" anchor="ctr" anchorCtr="0">
            <a:noAutofit/>
          </a:bodyPr>
          <a:lstStyle/>
          <a:p>
            <a:pPr lvl="0"/>
            <a:r>
              <a:rPr lang="en-US" sz="2400" dirty="0" smtClean="0"/>
              <a:t>6.2   Çalışmanızı Bilgisayarınıza İndirme</a:t>
            </a:r>
            <a:endParaRPr sz="2400" b="0" dirty="0"/>
          </a:p>
        </p:txBody>
      </p:sp>
      <p:cxnSp>
        <p:nvCxnSpPr>
          <p:cNvPr id="399" name="Google Shape;399;p44"/>
          <p:cNvCxnSpPr>
            <a:endCxn id="400"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400" name="Google Shape;400;p4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401" name="Google Shape;401;p44"/>
          <p:cNvSpPr txBox="1">
            <a:spLocks noGrp="1"/>
          </p:cNvSpPr>
          <p:nvPr>
            <p:ph type="subTitle" idx="1"/>
          </p:nvPr>
        </p:nvSpPr>
        <p:spPr>
          <a:xfrm>
            <a:off x="4710300" y="1453059"/>
            <a:ext cx="3062100" cy="2337891"/>
          </a:xfrm>
          <a:prstGeom prst="rect">
            <a:avLst/>
          </a:prstGeom>
        </p:spPr>
        <p:txBody>
          <a:bodyPr spcFirstLastPara="1" wrap="square" lIns="91425" tIns="91425" rIns="91425" bIns="91425" anchor="t" anchorCtr="0">
            <a:noAutofit/>
          </a:bodyPr>
          <a:lstStyle/>
          <a:p>
            <a:pPr marL="0" lvl="0" indent="0" algn="just"/>
            <a:r>
              <a:rPr lang="en-US" sz="1200" dirty="0" smtClean="0"/>
              <a:t>İndirmeden önce mutlaka</a:t>
            </a:r>
            <a:r>
              <a:rPr lang="en-US" sz="1200" dirty="0"/>
              <a:t> </a:t>
            </a:r>
            <a:r>
              <a:rPr lang="en-US" sz="1200" dirty="0" smtClean="0"/>
              <a:t>‘</a:t>
            </a:r>
            <a:r>
              <a:rPr lang="en-US" sz="1200" b="1" dirty="0" smtClean="0"/>
              <a:t>Dosya</a:t>
            </a:r>
            <a:r>
              <a:rPr lang="en-US" sz="1200" dirty="0" smtClean="0"/>
              <a:t>’ sekmesindeki ‘</a:t>
            </a:r>
            <a:r>
              <a:rPr lang="en-US" sz="1200" b="1" dirty="0" smtClean="0"/>
              <a:t>Kaydet</a:t>
            </a:r>
            <a:r>
              <a:rPr lang="en-US" sz="1200" dirty="0" smtClean="0"/>
              <a:t>’ butonuna tıklamanızı öneririm.</a:t>
            </a:r>
          </a:p>
          <a:p>
            <a:pPr marL="0" lvl="0" indent="0" algn="just"/>
            <a:endParaRPr lang="en-US" sz="1200" dirty="0"/>
          </a:p>
          <a:p>
            <a:pPr marL="0" lvl="0" indent="0" algn="just"/>
            <a:r>
              <a:rPr lang="en-US" sz="1200" dirty="0" smtClean="0"/>
              <a:t>‘</a:t>
            </a:r>
            <a:r>
              <a:rPr lang="en-US" sz="1200" b="1" dirty="0" smtClean="0"/>
              <a:t>Dosya</a:t>
            </a:r>
            <a:r>
              <a:rPr lang="en-US" sz="1200" dirty="0" smtClean="0"/>
              <a:t>’ sekmesine tıkladıktan sonra</a:t>
            </a:r>
            <a:r>
              <a:rPr lang="en-US" sz="1200" dirty="0"/>
              <a:t> </a:t>
            </a:r>
            <a:r>
              <a:rPr lang="en-US" sz="1200" dirty="0" smtClean="0"/>
              <a:t>‘</a:t>
            </a:r>
            <a:r>
              <a:rPr lang="en-US" sz="1200" b="1" dirty="0" smtClean="0"/>
              <a:t>İndir</a:t>
            </a:r>
            <a:r>
              <a:rPr lang="en-US" sz="1200" dirty="0" smtClean="0"/>
              <a:t>’ butonunun üzerine gelerek </a:t>
            </a:r>
            <a:r>
              <a:rPr lang="en-US" sz="1200" b="1" dirty="0" smtClean="0"/>
              <a:t>Python</a:t>
            </a:r>
            <a:r>
              <a:rPr lang="en-US" sz="1200" dirty="0" smtClean="0"/>
              <a:t> (.py) ve </a:t>
            </a:r>
            <a:r>
              <a:rPr lang="en-US" sz="1200" b="1" dirty="0" smtClean="0"/>
              <a:t>Jupyter Notebook</a:t>
            </a:r>
            <a:r>
              <a:rPr lang="en-US" sz="1200" dirty="0" smtClean="0"/>
              <a:t> (.ipynb) şeklinde 2 farklı formatta çalışmanızı indirebilirsiniz.</a:t>
            </a:r>
          </a:p>
          <a:p>
            <a:pPr marL="0" lvl="0" indent="0" algn="just"/>
            <a:endParaRPr lang="en-US" sz="1200" dirty="0"/>
          </a:p>
          <a:p>
            <a:pPr marL="0" lvl="0" indent="0" algn="just"/>
            <a:r>
              <a:rPr lang="en-US" sz="1200" dirty="0" smtClean="0"/>
              <a:t>Ek olarak, ‘</a:t>
            </a:r>
            <a:r>
              <a:rPr lang="en-US" sz="1200" b="1" dirty="0" smtClean="0"/>
              <a:t>Yazdır</a:t>
            </a:r>
            <a:r>
              <a:rPr lang="en-US" sz="1200" dirty="0" smtClean="0"/>
              <a:t>’ butonuna tıklayarak, </a:t>
            </a:r>
            <a:r>
              <a:rPr lang="en-US" sz="1200" b="1" dirty="0" smtClean="0"/>
              <a:t>PDF</a:t>
            </a:r>
            <a:r>
              <a:rPr lang="en-US" sz="1200" dirty="0" smtClean="0"/>
              <a:t> formatında projenizi indirebilirsiniz.</a:t>
            </a:r>
            <a:endParaRPr sz="1200" dirty="0"/>
          </a:p>
        </p:txBody>
      </p:sp>
      <p:pic>
        <p:nvPicPr>
          <p:cNvPr id="11266" name="Picture 2" descr="C:\Users\Kullanıcı\Deskto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46" y="1200150"/>
            <a:ext cx="4045558"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8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grpSp>
        <p:nvGrpSpPr>
          <p:cNvPr id="13" name="Google Shape;1140;p69"/>
          <p:cNvGrpSpPr/>
          <p:nvPr/>
        </p:nvGrpSpPr>
        <p:grpSpPr>
          <a:xfrm>
            <a:off x="751372" y="2637063"/>
            <a:ext cx="3352800" cy="430536"/>
            <a:chOff x="6336019" y="3733725"/>
            <a:chExt cx="2566206" cy="351310"/>
          </a:xfrm>
          <a:solidFill>
            <a:srgbClr val="F6B013"/>
          </a:solidFill>
        </p:grpSpPr>
        <p:sp>
          <p:nvSpPr>
            <p:cNvPr id="14" name="Google Shape;1141;p69"/>
            <p:cNvSpPr/>
            <p:nvPr/>
          </p:nvSpPr>
          <p:spPr>
            <a:xfrm>
              <a:off x="6336019" y="3733735"/>
              <a:ext cx="1881300" cy="35130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142;p69"/>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43;p69"/>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144;p69"/>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Google Shape;804;p62"/>
          <p:cNvSpPr txBox="1">
            <a:spLocks noGrp="1"/>
          </p:cNvSpPr>
          <p:nvPr>
            <p:ph type="title"/>
          </p:nvPr>
        </p:nvSpPr>
        <p:spPr>
          <a:xfrm>
            <a:off x="658200" y="1581150"/>
            <a:ext cx="42948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Teşekkürler!</a:t>
            </a:r>
            <a:endParaRPr dirty="0"/>
          </a:p>
        </p:txBody>
      </p:sp>
      <p:sp>
        <p:nvSpPr>
          <p:cNvPr id="9" name="Google Shape;805;p62"/>
          <p:cNvSpPr txBox="1">
            <a:spLocks/>
          </p:cNvSpPr>
          <p:nvPr/>
        </p:nvSpPr>
        <p:spPr>
          <a:xfrm>
            <a:off x="832500" y="2710813"/>
            <a:ext cx="3434700" cy="4919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1pPr>
            <a:lvl2pPr marL="914400" marR="0" lvl="1" indent="-317500" algn="l" rtl="0">
              <a:lnSpc>
                <a:spcPct val="115000"/>
              </a:lnSpc>
              <a:spcBef>
                <a:spcPts val="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2pPr>
            <a:lvl3pPr marL="1371600" marR="0" lvl="2"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3pPr>
            <a:lvl4pPr marL="1828800" marR="0" lvl="3"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4pPr>
            <a:lvl5pPr marL="2286000" marR="0" lvl="4"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5pPr>
            <a:lvl6pPr marL="2743200" marR="0" lvl="5"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6pPr>
            <a:lvl7pPr marL="3200400" marR="0" lvl="6"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7pPr>
            <a:lvl8pPr marL="3657600" marR="0" lvl="7"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8pPr>
            <a:lvl9pPr marL="4114800" marR="0" lvl="8" indent="-317500" algn="l" rtl="0">
              <a:lnSpc>
                <a:spcPct val="115000"/>
              </a:lnSpc>
              <a:spcBef>
                <a:spcPts val="1600"/>
              </a:spcBef>
              <a:spcAft>
                <a:spcPts val="1600"/>
              </a:spcAft>
              <a:buClr>
                <a:srgbClr val="434343"/>
              </a:buClr>
              <a:buSzPts val="1400"/>
              <a:buFont typeface="Nunito"/>
              <a:buChar char="■"/>
              <a:defRPr sz="1400" b="0" i="0" u="none" strike="noStrike" cap="none">
                <a:solidFill>
                  <a:srgbClr val="434343"/>
                </a:solidFill>
                <a:latin typeface="Nunito"/>
                <a:ea typeface="Nunito"/>
                <a:cs typeface="Nunito"/>
                <a:sym typeface="Nunito"/>
              </a:defRPr>
            </a:lvl9pPr>
          </a:lstStyle>
          <a:p>
            <a:pPr marL="0" indent="0">
              <a:buClr>
                <a:schemeClr val="lt1"/>
              </a:buClr>
              <a:buSzPts val="1100"/>
              <a:buFont typeface="Arial"/>
              <a:buNone/>
            </a:pPr>
            <a:r>
              <a:rPr lang="en-US" sz="1600" dirty="0" smtClean="0"/>
              <a:t>Sorularınızı alabilirim.</a:t>
            </a:r>
          </a:p>
          <a:p>
            <a:pPr marL="0" indent="0">
              <a:buClr>
                <a:schemeClr val="lt1"/>
              </a:buClr>
              <a:buSzPts val="1100"/>
              <a:buFont typeface="Arial"/>
              <a:buNone/>
            </a:pPr>
            <a:endParaRPr lang="en-US" sz="1600" dirty="0"/>
          </a:p>
        </p:txBody>
      </p:sp>
      <p:pic>
        <p:nvPicPr>
          <p:cNvPr id="10" name="Google Shape;820;p62"/>
          <p:cNvPicPr preferRelativeResize="0"/>
          <p:nvPr/>
        </p:nvPicPr>
        <p:blipFill rotWithShape="1">
          <a:blip r:embed="rId3">
            <a:alphaModFix/>
          </a:blip>
          <a:srcRect l="3679" r="38369"/>
          <a:stretch/>
        </p:blipFill>
        <p:spPr>
          <a:xfrm>
            <a:off x="4899375" y="539400"/>
            <a:ext cx="3531525" cy="4064700"/>
          </a:xfrm>
          <a:prstGeom prst="rect">
            <a:avLst/>
          </a:prstGeom>
          <a:noFill/>
          <a:ln w="19050" cap="flat" cmpd="sng">
            <a:solidFill>
              <a:schemeClr val="dk1"/>
            </a:solidFill>
            <a:prstDash val="solid"/>
            <a:round/>
            <a:headEnd type="none" w="sm" len="sm"/>
            <a:tailEnd type="none" w="sm" len="sm"/>
          </a:ln>
        </p:spPr>
      </p:pic>
      <p:cxnSp>
        <p:nvCxnSpPr>
          <p:cNvPr id="11" name="Google Shape;821;p62"/>
          <p:cNvCxnSpPr>
            <a:endCxn id="12"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12" name="Google Shape;822;p62"/>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18" name="Google Shape;805;p62"/>
          <p:cNvSpPr txBox="1">
            <a:spLocks/>
          </p:cNvSpPr>
          <p:nvPr/>
        </p:nvSpPr>
        <p:spPr>
          <a:xfrm>
            <a:off x="685800" y="4400550"/>
            <a:ext cx="3968100" cy="4919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1pPr>
            <a:lvl2pPr marL="914400" marR="0" lvl="1" indent="-317500" algn="l" rtl="0">
              <a:lnSpc>
                <a:spcPct val="115000"/>
              </a:lnSpc>
              <a:spcBef>
                <a:spcPts val="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2pPr>
            <a:lvl3pPr marL="1371600" marR="0" lvl="2"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3pPr>
            <a:lvl4pPr marL="1828800" marR="0" lvl="3"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4pPr>
            <a:lvl5pPr marL="2286000" marR="0" lvl="4"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5pPr>
            <a:lvl6pPr marL="2743200" marR="0" lvl="5"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6pPr>
            <a:lvl7pPr marL="3200400" marR="0" lvl="6"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7pPr>
            <a:lvl8pPr marL="3657600" marR="0" lvl="7" indent="-317500" algn="l" rtl="0">
              <a:lnSpc>
                <a:spcPct val="115000"/>
              </a:lnSpc>
              <a:spcBef>
                <a:spcPts val="1600"/>
              </a:spcBef>
              <a:spcAft>
                <a:spcPts val="0"/>
              </a:spcAft>
              <a:buClr>
                <a:srgbClr val="434343"/>
              </a:buClr>
              <a:buSzPts val="1400"/>
              <a:buFont typeface="Nunito"/>
              <a:buChar char="○"/>
              <a:defRPr sz="1400" b="0" i="0" u="none" strike="noStrike" cap="none">
                <a:solidFill>
                  <a:srgbClr val="434343"/>
                </a:solidFill>
                <a:latin typeface="Nunito"/>
                <a:ea typeface="Nunito"/>
                <a:cs typeface="Nunito"/>
                <a:sym typeface="Nunito"/>
              </a:defRPr>
            </a:lvl8pPr>
            <a:lvl9pPr marL="4114800" marR="0" lvl="8" indent="-317500" algn="l" rtl="0">
              <a:lnSpc>
                <a:spcPct val="115000"/>
              </a:lnSpc>
              <a:spcBef>
                <a:spcPts val="1600"/>
              </a:spcBef>
              <a:spcAft>
                <a:spcPts val="1600"/>
              </a:spcAft>
              <a:buClr>
                <a:srgbClr val="434343"/>
              </a:buClr>
              <a:buSzPts val="1400"/>
              <a:buFont typeface="Nunito"/>
              <a:buChar char="■"/>
              <a:defRPr sz="1400" b="0" i="0" u="none" strike="noStrike" cap="none">
                <a:solidFill>
                  <a:srgbClr val="434343"/>
                </a:solidFill>
                <a:latin typeface="Nunito"/>
                <a:ea typeface="Nunito"/>
                <a:cs typeface="Nunito"/>
                <a:sym typeface="Nunito"/>
              </a:defRPr>
            </a:lvl9pPr>
          </a:lstStyle>
          <a:p>
            <a:pPr marL="0" indent="0">
              <a:buClr>
                <a:schemeClr val="lt1"/>
              </a:buClr>
              <a:buSzPts val="1100"/>
              <a:buNone/>
            </a:pPr>
            <a:r>
              <a:rPr lang="en-US" sz="1600" dirty="0" smtClean="0"/>
              <a:t>Doğu</a:t>
            </a:r>
            <a:r>
              <a:rPr lang="en-US" sz="1600" dirty="0"/>
              <a:t> İLMAK  </a:t>
            </a:r>
            <a:r>
              <a:rPr lang="en-US" sz="1600" dirty="0" smtClean="0"/>
              <a:t>           </a:t>
            </a:r>
            <a:r>
              <a:rPr lang="en-US" sz="1100" dirty="0" smtClean="0"/>
              <a:t>doguilmak@gmail.com</a:t>
            </a:r>
            <a:endParaRPr lang="en-US" sz="1100" dirty="0"/>
          </a:p>
          <a:p>
            <a:pPr marL="0" indent="0">
              <a:buClr>
                <a:schemeClr val="lt1"/>
              </a:buClr>
              <a:buSzPts val="1100"/>
              <a:buFont typeface="Arial"/>
              <a:buNone/>
            </a:pP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a:spLocks noGrp="1"/>
          </p:cNvSpPr>
          <p:nvPr>
            <p:ph type="title" idx="15"/>
          </p:nvPr>
        </p:nvSpPr>
        <p:spPr>
          <a:xfrm>
            <a:off x="685800" y="361950"/>
            <a:ext cx="7704000" cy="57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İçerik</a:t>
            </a:r>
            <a:endParaRPr dirty="0"/>
          </a:p>
        </p:txBody>
      </p:sp>
      <p:sp>
        <p:nvSpPr>
          <p:cNvPr id="257" name="Google Shape;257;p36"/>
          <p:cNvSpPr txBox="1">
            <a:spLocks noGrp="1"/>
          </p:cNvSpPr>
          <p:nvPr>
            <p:ph type="subTitle" idx="1"/>
          </p:nvPr>
        </p:nvSpPr>
        <p:spPr>
          <a:xfrm>
            <a:off x="1143000" y="1276350"/>
            <a:ext cx="2486100" cy="667500"/>
          </a:xfrm>
          <a:prstGeom prst="rect">
            <a:avLst/>
          </a:prstGeom>
        </p:spPr>
        <p:txBody>
          <a:bodyPr spcFirstLastPara="1" wrap="square" lIns="91425" tIns="91425" rIns="91425" bIns="91425" anchor="ctr" anchorCtr="0">
            <a:noAutofit/>
          </a:bodyPr>
          <a:lstStyle/>
          <a:p>
            <a:pPr marL="0" lvl="0" indent="0"/>
            <a:r>
              <a:rPr lang="en-US" sz="2000" dirty="0"/>
              <a:t>Giriş</a:t>
            </a:r>
            <a:endParaRPr sz="2000" dirty="0"/>
          </a:p>
        </p:txBody>
      </p:sp>
      <p:sp>
        <p:nvSpPr>
          <p:cNvPr id="259" name="Google Shape;259;p36"/>
          <p:cNvSpPr txBox="1">
            <a:spLocks noGrp="1"/>
          </p:cNvSpPr>
          <p:nvPr>
            <p:ph type="title"/>
          </p:nvPr>
        </p:nvSpPr>
        <p:spPr>
          <a:xfrm>
            <a:off x="304800" y="1225954"/>
            <a:ext cx="935500" cy="65999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01.</a:t>
            </a:r>
            <a:endParaRPr sz="3200" dirty="0"/>
          </a:p>
        </p:txBody>
      </p:sp>
      <p:sp>
        <p:nvSpPr>
          <p:cNvPr id="260" name="Google Shape;260;p36"/>
          <p:cNvSpPr txBox="1">
            <a:spLocks noGrp="1"/>
          </p:cNvSpPr>
          <p:nvPr>
            <p:ph type="subTitle" idx="3"/>
          </p:nvPr>
        </p:nvSpPr>
        <p:spPr>
          <a:xfrm>
            <a:off x="1143000" y="2894850"/>
            <a:ext cx="2057400" cy="667500"/>
          </a:xfrm>
          <a:prstGeom prst="rect">
            <a:avLst/>
          </a:prstGeom>
        </p:spPr>
        <p:txBody>
          <a:bodyPr spcFirstLastPara="1" wrap="square" lIns="91425" tIns="91425" rIns="91425" bIns="91425" anchor="ctr" anchorCtr="0">
            <a:noAutofit/>
          </a:bodyPr>
          <a:lstStyle/>
          <a:p>
            <a:pPr marL="0" lvl="0" indent="0"/>
            <a:r>
              <a:rPr lang="en-US" sz="2000" dirty="0"/>
              <a:t>Niçin Colab ve Drive Bağlantısı Gereklidir?</a:t>
            </a:r>
            <a:endParaRPr sz="2000" dirty="0"/>
          </a:p>
        </p:txBody>
      </p:sp>
      <p:sp>
        <p:nvSpPr>
          <p:cNvPr id="262" name="Google Shape;262;p36"/>
          <p:cNvSpPr txBox="1">
            <a:spLocks noGrp="1"/>
          </p:cNvSpPr>
          <p:nvPr>
            <p:ph type="title" idx="5"/>
          </p:nvPr>
        </p:nvSpPr>
        <p:spPr>
          <a:xfrm>
            <a:off x="304800" y="2322579"/>
            <a:ext cx="935500" cy="85877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smtClean="0"/>
              <a:t>04.</a:t>
            </a:r>
            <a:endParaRPr sz="3200" dirty="0"/>
          </a:p>
        </p:txBody>
      </p:sp>
      <p:sp>
        <p:nvSpPr>
          <p:cNvPr id="263" name="Google Shape;263;p36"/>
          <p:cNvSpPr txBox="1">
            <a:spLocks noGrp="1"/>
          </p:cNvSpPr>
          <p:nvPr>
            <p:ph type="subTitle" idx="6"/>
          </p:nvPr>
        </p:nvSpPr>
        <p:spPr>
          <a:xfrm>
            <a:off x="3733800" y="1370850"/>
            <a:ext cx="2486100" cy="667500"/>
          </a:xfrm>
          <a:prstGeom prst="rect">
            <a:avLst/>
          </a:prstGeom>
        </p:spPr>
        <p:txBody>
          <a:bodyPr spcFirstLastPara="1" wrap="square" lIns="91425" tIns="91425" rIns="91425" bIns="91425" anchor="ctr" anchorCtr="0">
            <a:noAutofit/>
          </a:bodyPr>
          <a:lstStyle/>
          <a:p>
            <a:pPr marL="0" lvl="0" indent="0"/>
            <a:r>
              <a:rPr lang="en-US" sz="2000" dirty="0"/>
              <a:t>Google Drive Nedir?</a:t>
            </a:r>
            <a:endParaRPr sz="1800" dirty="0"/>
          </a:p>
        </p:txBody>
      </p:sp>
      <p:sp>
        <p:nvSpPr>
          <p:cNvPr id="265" name="Google Shape;265;p36"/>
          <p:cNvSpPr txBox="1">
            <a:spLocks noGrp="1"/>
          </p:cNvSpPr>
          <p:nvPr>
            <p:ph type="title" idx="8"/>
          </p:nvPr>
        </p:nvSpPr>
        <p:spPr>
          <a:xfrm>
            <a:off x="2667000" y="1201650"/>
            <a:ext cx="1158924" cy="57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a:t>02.</a:t>
            </a:r>
            <a:endParaRPr sz="3200" dirty="0"/>
          </a:p>
        </p:txBody>
      </p:sp>
      <p:sp>
        <p:nvSpPr>
          <p:cNvPr id="266" name="Google Shape;266;p36"/>
          <p:cNvSpPr txBox="1">
            <a:spLocks noGrp="1"/>
          </p:cNvSpPr>
          <p:nvPr>
            <p:ph type="subTitle" idx="9"/>
          </p:nvPr>
        </p:nvSpPr>
        <p:spPr>
          <a:xfrm>
            <a:off x="3733800" y="2760750"/>
            <a:ext cx="2156100" cy="667500"/>
          </a:xfrm>
          <a:prstGeom prst="rect">
            <a:avLst/>
          </a:prstGeom>
        </p:spPr>
        <p:txBody>
          <a:bodyPr spcFirstLastPara="1" wrap="square" lIns="91425" tIns="91425" rIns="91425" bIns="91425" anchor="ctr" anchorCtr="0">
            <a:noAutofit/>
          </a:bodyPr>
          <a:lstStyle/>
          <a:p>
            <a:pPr marL="0" lvl="0" indent="0"/>
            <a:r>
              <a:rPr lang="en-US" sz="2000" dirty="0"/>
              <a:t>Colab ile Google Drive Bağlantısı Adımları</a:t>
            </a:r>
            <a:endParaRPr sz="1800" dirty="0"/>
          </a:p>
        </p:txBody>
      </p:sp>
      <p:sp>
        <p:nvSpPr>
          <p:cNvPr id="268" name="Google Shape;268;p36"/>
          <p:cNvSpPr txBox="1">
            <a:spLocks noGrp="1"/>
          </p:cNvSpPr>
          <p:nvPr>
            <p:ph type="title" idx="14"/>
          </p:nvPr>
        </p:nvSpPr>
        <p:spPr>
          <a:xfrm>
            <a:off x="2674859" y="2361450"/>
            <a:ext cx="1158924" cy="77867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dirty="0" smtClean="0"/>
              <a:t>05.</a:t>
            </a:r>
            <a:endParaRPr sz="3200" dirty="0"/>
          </a:p>
        </p:txBody>
      </p:sp>
      <p:cxnSp>
        <p:nvCxnSpPr>
          <p:cNvPr id="269" name="Google Shape;269;p36"/>
          <p:cNvCxnSpPr/>
          <p:nvPr/>
        </p:nvCxnSpPr>
        <p:spPr>
          <a:xfrm>
            <a:off x="3886200" y="4868547"/>
            <a:ext cx="2445300" cy="0"/>
          </a:xfrm>
          <a:prstGeom prst="straightConnector1">
            <a:avLst/>
          </a:prstGeom>
          <a:noFill/>
          <a:ln w="19050" cap="flat" cmpd="sng">
            <a:solidFill>
              <a:srgbClr val="302926"/>
            </a:solidFill>
            <a:prstDash val="solid"/>
            <a:round/>
            <a:headEnd type="none" w="med" len="med"/>
            <a:tailEnd type="none" w="med" len="med"/>
          </a:ln>
        </p:spPr>
      </p:cxnSp>
      <p:sp>
        <p:nvSpPr>
          <p:cNvPr id="270" name="Google Shape;270;p36"/>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a:t>
            </a:r>
            <a:r>
              <a:rPr lang="it-IT" sz="1200" dirty="0" smtClean="0">
                <a:solidFill>
                  <a:srgbClr val="302926"/>
                </a:solidFill>
                <a:latin typeface="Nunito"/>
                <a:ea typeface="Nunito"/>
                <a:cs typeface="Nunito"/>
                <a:sym typeface="Nunito"/>
              </a:rPr>
              <a:t>Programı </a:t>
            </a:r>
            <a:r>
              <a:rPr lang="it-IT" sz="1200" dirty="0">
                <a:solidFill>
                  <a:srgbClr val="302926"/>
                </a:solidFill>
                <a:latin typeface="Nunito"/>
                <a:ea typeface="Nunito"/>
                <a:cs typeface="Nunito"/>
                <a:sym typeface="Nunito"/>
              </a:rPr>
              <a:t>Dersi</a:t>
            </a:r>
          </a:p>
        </p:txBody>
      </p:sp>
      <p:sp>
        <p:nvSpPr>
          <p:cNvPr id="22" name="Google Shape;263;p36"/>
          <p:cNvSpPr txBox="1">
            <a:spLocks/>
          </p:cNvSpPr>
          <p:nvPr/>
        </p:nvSpPr>
        <p:spPr>
          <a:xfrm>
            <a:off x="6705600" y="1370850"/>
            <a:ext cx="24861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100"/>
              <a:buFont typeface="Playfair Display"/>
              <a:buNone/>
              <a:defRPr sz="2400" b="0" i="0" u="none" strike="noStrike" cap="none">
                <a:solidFill>
                  <a:schemeClr val="dk1"/>
                </a:solidFill>
                <a:latin typeface="Abril Fatface"/>
                <a:ea typeface="Abril Fatface"/>
                <a:cs typeface="Abril Fatface"/>
                <a:sym typeface="Abril Fatface"/>
              </a:defRPr>
            </a:lvl1pPr>
            <a:lvl2pPr marL="914400" marR="0" lvl="1" indent="-317500" algn="ctr" rtl="0">
              <a:lnSpc>
                <a:spcPct val="115000"/>
              </a:lnSpc>
              <a:spcBef>
                <a:spcPts val="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15000"/>
              </a:lnSpc>
              <a:spcBef>
                <a:spcPts val="1600"/>
              </a:spcBef>
              <a:spcAft>
                <a:spcPts val="160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9pPr>
          </a:lstStyle>
          <a:p>
            <a:pPr marL="0" indent="0"/>
            <a:r>
              <a:rPr lang="en-US" sz="2000" dirty="0"/>
              <a:t>Google Colab Nedir?</a:t>
            </a:r>
            <a:endParaRPr lang="en-US" sz="1800" dirty="0"/>
          </a:p>
        </p:txBody>
      </p:sp>
      <p:sp>
        <p:nvSpPr>
          <p:cNvPr id="24" name="Google Shape;265;p36"/>
          <p:cNvSpPr txBox="1">
            <a:spLocks/>
          </p:cNvSpPr>
          <p:nvPr/>
        </p:nvSpPr>
        <p:spPr>
          <a:xfrm>
            <a:off x="5684944" y="1123950"/>
            <a:ext cx="1158924" cy="7294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Abril Fatface"/>
              <a:buNone/>
              <a:defRPr sz="2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 sz="3200" dirty="0" smtClean="0"/>
              <a:t>03.</a:t>
            </a:r>
            <a:endParaRPr lang="en" sz="3200" dirty="0"/>
          </a:p>
        </p:txBody>
      </p:sp>
      <p:sp>
        <p:nvSpPr>
          <p:cNvPr id="25" name="Google Shape;266;p36"/>
          <p:cNvSpPr txBox="1">
            <a:spLocks/>
          </p:cNvSpPr>
          <p:nvPr/>
        </p:nvSpPr>
        <p:spPr>
          <a:xfrm>
            <a:off x="6705600" y="2647950"/>
            <a:ext cx="21561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100"/>
              <a:buFont typeface="Playfair Display"/>
              <a:buNone/>
              <a:defRPr sz="2400" b="0" i="0" u="none" strike="noStrike" cap="none">
                <a:solidFill>
                  <a:schemeClr val="dk1"/>
                </a:solidFill>
                <a:latin typeface="Abril Fatface"/>
                <a:ea typeface="Abril Fatface"/>
                <a:cs typeface="Abril Fatface"/>
                <a:sym typeface="Abril Fatface"/>
              </a:defRPr>
            </a:lvl1pPr>
            <a:lvl2pPr marL="914400" marR="0" lvl="1" indent="-317500" algn="ctr" rtl="0">
              <a:lnSpc>
                <a:spcPct val="115000"/>
              </a:lnSpc>
              <a:spcBef>
                <a:spcPts val="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2pPr>
            <a:lvl3pPr marL="1371600" marR="0" lvl="2"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3pPr>
            <a:lvl4pPr marL="1828800" marR="0" lvl="3"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4pPr>
            <a:lvl5pPr marL="2286000" marR="0" lvl="4"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5pPr>
            <a:lvl6pPr marL="2743200" marR="0" lvl="5"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6pPr>
            <a:lvl7pPr marL="3200400" marR="0" lvl="6"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7pPr>
            <a:lvl8pPr marL="3657600" marR="0" lvl="7" indent="-317500" algn="ctr" rtl="0">
              <a:lnSpc>
                <a:spcPct val="115000"/>
              </a:lnSpc>
              <a:spcBef>
                <a:spcPts val="1600"/>
              </a:spcBef>
              <a:spcAft>
                <a:spcPts val="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8pPr>
            <a:lvl9pPr marL="4114800" marR="0" lvl="8" indent="-317500" algn="ctr" rtl="0">
              <a:lnSpc>
                <a:spcPct val="115000"/>
              </a:lnSpc>
              <a:spcBef>
                <a:spcPts val="1600"/>
              </a:spcBef>
              <a:spcAft>
                <a:spcPts val="1600"/>
              </a:spcAft>
              <a:buClr>
                <a:schemeClr val="dk1"/>
              </a:buClr>
              <a:buSzPts val="2100"/>
              <a:buFont typeface="Playfair Display"/>
              <a:buNone/>
              <a:defRPr sz="2100" b="1" i="0" u="none" strike="noStrike" cap="none">
                <a:solidFill>
                  <a:schemeClr val="dk1"/>
                </a:solidFill>
                <a:latin typeface="Playfair Display"/>
                <a:ea typeface="Playfair Display"/>
                <a:cs typeface="Playfair Display"/>
                <a:sym typeface="Playfair Display"/>
              </a:defRPr>
            </a:lvl9pPr>
          </a:lstStyle>
          <a:p>
            <a:pPr marL="0" indent="0"/>
            <a:r>
              <a:rPr lang="en-US" sz="2000" dirty="0"/>
              <a:t>Temel Colab İpuçları</a:t>
            </a:r>
            <a:endParaRPr lang="en-US" sz="1800" dirty="0"/>
          </a:p>
        </p:txBody>
      </p:sp>
      <p:sp>
        <p:nvSpPr>
          <p:cNvPr id="27" name="Google Shape;268;p36"/>
          <p:cNvSpPr txBox="1">
            <a:spLocks/>
          </p:cNvSpPr>
          <p:nvPr/>
        </p:nvSpPr>
        <p:spPr>
          <a:xfrm>
            <a:off x="5684944" y="2437650"/>
            <a:ext cx="1158924" cy="6996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000"/>
              <a:buFont typeface="Abril Fatface"/>
              <a:buNone/>
              <a:defRPr sz="26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en" sz="3200" dirty="0" smtClean="0"/>
              <a:t>06.</a:t>
            </a:r>
            <a:endParaRPr lang="en" sz="3200" dirty="0"/>
          </a:p>
        </p:txBody>
      </p:sp>
      <p:pic>
        <p:nvPicPr>
          <p:cNvPr id="3074" name="Picture 2" descr="C:\Users\Kullanıcı\Desktop\Google_Drive_-_Ne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54" y="4609970"/>
            <a:ext cx="1428082" cy="3834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ullanıcı\Desktop\Co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38028"/>
            <a:ext cx="1299840" cy="800722"/>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Google Shape;269;p36"/>
          <p:cNvCxnSpPr/>
          <p:nvPr/>
        </p:nvCxnSpPr>
        <p:spPr>
          <a:xfrm>
            <a:off x="-2057400" y="4857750"/>
            <a:ext cx="2445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500"/>
                                        <p:tgtEl>
                                          <p:spTgt spid="25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9"/>
                                        </p:tgtEl>
                                        <p:attrNameLst>
                                          <p:attrName>style.visibility</p:attrName>
                                        </p:attrNameLst>
                                      </p:cBhvr>
                                      <p:to>
                                        <p:strVal val="visible"/>
                                      </p:to>
                                    </p:set>
                                    <p:animEffect transition="in" filter="fade">
                                      <p:cBhvr>
                                        <p:cTn id="10" dur="500"/>
                                        <p:tgtEl>
                                          <p:spTgt spid="2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3">
                                            <p:txEl>
                                              <p:pRg st="0" end="0"/>
                                            </p:txEl>
                                          </p:spTgt>
                                        </p:tgtEl>
                                        <p:attrNameLst>
                                          <p:attrName>style.visibility</p:attrName>
                                        </p:attrNameLst>
                                      </p:cBhvr>
                                      <p:to>
                                        <p:strVal val="visible"/>
                                      </p:to>
                                    </p:set>
                                    <p:animEffect transition="in" filter="fade">
                                      <p:cBhvr>
                                        <p:cTn id="15" dur="500"/>
                                        <p:tgtEl>
                                          <p:spTgt spid="26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5"/>
                                        </p:tgtEl>
                                        <p:attrNameLst>
                                          <p:attrName>style.visibility</p:attrName>
                                        </p:attrNameLst>
                                      </p:cBhvr>
                                      <p:to>
                                        <p:strVal val="visible"/>
                                      </p:to>
                                    </p:set>
                                    <p:animEffect transition="in" filter="fade">
                                      <p:cBhvr>
                                        <p:cTn id="18" dur="500"/>
                                        <p:tgtEl>
                                          <p:spTgt spid="2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0">
                                            <p:txEl>
                                              <p:pRg st="0" end="0"/>
                                            </p:txEl>
                                          </p:spTgt>
                                        </p:tgtEl>
                                        <p:attrNameLst>
                                          <p:attrName>style.visibility</p:attrName>
                                        </p:attrNameLst>
                                      </p:cBhvr>
                                      <p:to>
                                        <p:strVal val="visible"/>
                                      </p:to>
                                    </p:set>
                                    <p:animEffect transition="in" filter="fade">
                                      <p:cBhvr>
                                        <p:cTn id="31" dur="500"/>
                                        <p:tgtEl>
                                          <p:spTgt spid="260">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2"/>
                                        </p:tgtEl>
                                        <p:attrNameLst>
                                          <p:attrName>style.visibility</p:attrName>
                                        </p:attrNameLst>
                                      </p:cBhvr>
                                      <p:to>
                                        <p:strVal val="visible"/>
                                      </p:to>
                                    </p:set>
                                    <p:animEffect transition="in" filter="fade">
                                      <p:cBhvr>
                                        <p:cTn id="34" dur="500"/>
                                        <p:tgtEl>
                                          <p:spTgt spid="2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6">
                                            <p:txEl>
                                              <p:pRg st="0" end="0"/>
                                            </p:txEl>
                                          </p:spTgt>
                                        </p:tgtEl>
                                        <p:attrNameLst>
                                          <p:attrName>style.visibility</p:attrName>
                                        </p:attrNameLst>
                                      </p:cBhvr>
                                      <p:to>
                                        <p:strVal val="visible"/>
                                      </p:to>
                                    </p:set>
                                    <p:animEffect transition="in" filter="fade">
                                      <p:cBhvr>
                                        <p:cTn id="39" dur="500"/>
                                        <p:tgtEl>
                                          <p:spTgt spid="26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8"/>
                                        </p:tgtEl>
                                        <p:attrNameLst>
                                          <p:attrName>style.visibility</p:attrName>
                                        </p:attrNameLst>
                                      </p:cBhvr>
                                      <p:to>
                                        <p:strVal val="visible"/>
                                      </p:to>
                                    </p:set>
                                    <p:animEffect transition="in" filter="fade">
                                      <p:cBhvr>
                                        <p:cTn id="42" dur="500"/>
                                        <p:tgtEl>
                                          <p:spTgt spid="26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build="p"/>
      <p:bldP spid="259" grpId="0"/>
      <p:bldP spid="260" grpId="0" build="p"/>
      <p:bldP spid="262" grpId="0"/>
      <p:bldP spid="263" grpId="0" build="p"/>
      <p:bldP spid="265" grpId="0"/>
      <p:bldP spid="266" grpId="0" build="p"/>
      <p:bldP spid="268" grpId="0"/>
      <p:bldP spid="22" grpId="0"/>
      <p:bldP spid="24" grpId="0"/>
      <p:bldP spid="25"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20000" y="2195100"/>
            <a:ext cx="4337700" cy="1466100"/>
          </a:xfrm>
          <a:prstGeom prst="rect">
            <a:avLst/>
          </a:prstGeom>
        </p:spPr>
        <p:txBody>
          <a:bodyPr spcFirstLastPara="1" wrap="square" lIns="91425" tIns="91425" rIns="91425" bIns="91425" anchor="ctr" anchorCtr="0">
            <a:noAutofit/>
          </a:bodyPr>
          <a:lstStyle/>
          <a:p>
            <a:pPr lvl="0"/>
            <a:r>
              <a:rPr lang="en-US" sz="5400" dirty="0"/>
              <a:t>Giriş</a:t>
            </a:r>
            <a:endParaRPr dirty="0"/>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77" name="Google Shape;277;p37"/>
          <p:cNvSpPr txBox="1">
            <a:spLocks noGrp="1"/>
          </p:cNvSpPr>
          <p:nvPr>
            <p:ph type="subTitle" idx="1"/>
          </p:nvPr>
        </p:nvSpPr>
        <p:spPr>
          <a:xfrm>
            <a:off x="720000" y="3676775"/>
            <a:ext cx="5067600" cy="713400"/>
          </a:xfrm>
          <a:prstGeom prst="rect">
            <a:avLst/>
          </a:prstGeom>
        </p:spPr>
        <p:txBody>
          <a:bodyPr spcFirstLastPara="1" wrap="square" lIns="91425" tIns="91425" rIns="91425" bIns="91425" anchor="t" anchorCtr="0">
            <a:noAutofit/>
          </a:bodyPr>
          <a:lstStyle/>
          <a:p>
            <a:pPr marL="0" lvl="0" indent="0">
              <a:spcAft>
                <a:spcPts val="1600"/>
              </a:spcAft>
            </a:pPr>
            <a:r>
              <a:rPr lang="en-US" sz="1600" dirty="0"/>
              <a:t>Bu sunum, Colab ve Google Drive arasındaki bağlantının önemini ve işbirliği potansiyelini vurgulayacak.</a:t>
            </a:r>
            <a:endParaRPr sz="1600"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Effect transition="in" filter="fade">
                                      <p:cBhvr>
                                        <p:cTn id="7" dur="500"/>
                                        <p:tgtEl>
                                          <p:spTgt spid="2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20000" y="2195100"/>
            <a:ext cx="4337700" cy="1466100"/>
          </a:xfrm>
          <a:prstGeom prst="rect">
            <a:avLst/>
          </a:prstGeom>
        </p:spPr>
        <p:txBody>
          <a:bodyPr spcFirstLastPara="1" wrap="square" lIns="91425" tIns="91425" rIns="91425" bIns="91425" anchor="ctr" anchorCtr="0">
            <a:noAutofit/>
          </a:bodyPr>
          <a:lstStyle/>
          <a:p>
            <a:pPr lvl="0"/>
            <a:r>
              <a:rPr lang="en-US" sz="5400" b="1" dirty="0"/>
              <a:t>Google Drive Nedir?</a:t>
            </a:r>
            <a:endParaRPr dirty="0"/>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a:t>
            </a:r>
            <a:endParaRPr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extLst>
      <p:ext uri="{BB962C8B-B14F-4D97-AF65-F5344CB8AC3E}">
        <p14:creationId xmlns:p14="http://schemas.microsoft.com/office/powerpoint/2010/main" val="197508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1"/>
          <p:cNvSpPr txBox="1">
            <a:spLocks noGrp="1"/>
          </p:cNvSpPr>
          <p:nvPr>
            <p:ph type="title"/>
          </p:nvPr>
        </p:nvSpPr>
        <p:spPr>
          <a:xfrm>
            <a:off x="1286628" y="2570503"/>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Depolama Hizmeti</a:t>
            </a:r>
            <a:endParaRPr sz="1800" dirty="0"/>
          </a:p>
        </p:txBody>
      </p:sp>
      <p:sp>
        <p:nvSpPr>
          <p:cNvPr id="318" name="Google Shape;318;p41"/>
          <p:cNvSpPr txBox="1">
            <a:spLocks noGrp="1"/>
          </p:cNvSpPr>
          <p:nvPr>
            <p:ph type="subTitle" idx="1"/>
          </p:nvPr>
        </p:nvSpPr>
        <p:spPr>
          <a:xfrm>
            <a:off x="5110088" y="3008850"/>
            <a:ext cx="2742600" cy="1010700"/>
          </a:xfrm>
          <a:prstGeom prst="rect">
            <a:avLst/>
          </a:prstGeom>
        </p:spPr>
        <p:txBody>
          <a:bodyPr spcFirstLastPara="1" wrap="square" lIns="91425" tIns="91425" rIns="91425" bIns="91425" anchor="ctr" anchorCtr="0">
            <a:noAutofit/>
          </a:bodyPr>
          <a:lstStyle/>
          <a:p>
            <a:pPr marL="0" lvl="0" indent="0"/>
            <a:r>
              <a:rPr lang="en-US" dirty="0"/>
              <a:t>Google Drive, verilerinizi güvenli bir şekilde saklamanıza, paylaşmanıza ve işbirliği yapmanıza olanak tanır.</a:t>
            </a:r>
            <a:endParaRPr dirty="0"/>
          </a:p>
        </p:txBody>
      </p:sp>
      <p:sp>
        <p:nvSpPr>
          <p:cNvPr id="319" name="Google Shape;319;p41"/>
          <p:cNvSpPr txBox="1">
            <a:spLocks noGrp="1"/>
          </p:cNvSpPr>
          <p:nvPr>
            <p:ph type="subTitle" idx="3"/>
          </p:nvPr>
        </p:nvSpPr>
        <p:spPr>
          <a:xfrm>
            <a:off x="1291312" y="3008850"/>
            <a:ext cx="2742600" cy="1010700"/>
          </a:xfrm>
          <a:prstGeom prst="rect">
            <a:avLst/>
          </a:prstGeom>
        </p:spPr>
        <p:txBody>
          <a:bodyPr spcFirstLastPara="1" wrap="square" lIns="91425" tIns="91425" rIns="91425" bIns="91425" anchor="ctr" anchorCtr="0">
            <a:noAutofit/>
          </a:bodyPr>
          <a:lstStyle/>
          <a:p>
            <a:pPr marL="0" lvl="0" indent="0"/>
            <a:r>
              <a:rPr lang="en-US" dirty="0"/>
              <a:t>Google Drive, çevrimiçi depolama ve dosya paylaşım hizmetidir.</a:t>
            </a:r>
            <a:endParaRPr dirty="0"/>
          </a:p>
        </p:txBody>
      </p:sp>
      <p:cxnSp>
        <p:nvCxnSpPr>
          <p:cNvPr id="327" name="Google Shape;327;p41"/>
          <p:cNvCxnSpPr>
            <a:endCxn id="328"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28" name="Google Shape;328;p41"/>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pic>
        <p:nvPicPr>
          <p:cNvPr id="2050" name="Picture 2" descr="C:\Users\Kullanıcı\Desktop\Google_Drive_-_Ne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733774"/>
            <a:ext cx="3120360" cy="83785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oogle Shape;8204;p81"/>
          <p:cNvGrpSpPr/>
          <p:nvPr/>
        </p:nvGrpSpPr>
        <p:grpSpPr>
          <a:xfrm>
            <a:off x="6248400" y="2108586"/>
            <a:ext cx="442337" cy="419623"/>
            <a:chOff x="-6696925" y="3272575"/>
            <a:chExt cx="307200" cy="291425"/>
          </a:xfrm>
          <a:solidFill>
            <a:srgbClr val="F6B013"/>
          </a:solidFill>
        </p:grpSpPr>
        <p:sp>
          <p:nvSpPr>
            <p:cNvPr id="19" name="Google Shape;8205;p81"/>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8206;p81"/>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8227;p81"/>
          <p:cNvGrpSpPr/>
          <p:nvPr/>
        </p:nvGrpSpPr>
        <p:grpSpPr>
          <a:xfrm>
            <a:off x="2522975" y="2108550"/>
            <a:ext cx="423043" cy="419659"/>
            <a:chOff x="-4837325" y="3612425"/>
            <a:chExt cx="293800" cy="291450"/>
          </a:xfrm>
          <a:solidFill>
            <a:srgbClr val="F6B013"/>
          </a:solidFill>
        </p:grpSpPr>
        <p:sp>
          <p:nvSpPr>
            <p:cNvPr id="22" name="Google Shape;8228;p81"/>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229;p81"/>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8230;p81"/>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Başlık 2"/>
          <p:cNvSpPr>
            <a:spLocks noGrp="1"/>
          </p:cNvSpPr>
          <p:nvPr>
            <p:ph type="title" idx="2"/>
          </p:nvPr>
        </p:nvSpPr>
        <p:spPr>
          <a:xfrm>
            <a:off x="5105400" y="2570503"/>
            <a:ext cx="2742600" cy="558900"/>
          </a:xfrm>
        </p:spPr>
        <p:txBody>
          <a:bodyPr/>
          <a:lstStyle/>
          <a:p>
            <a:r>
              <a:rPr lang="en-US" sz="1800" dirty="0" smtClean="0"/>
              <a:t>Güvenli</a:t>
            </a:r>
            <a:endParaRPr lang="en-US" sz="1800" dirty="0"/>
          </a:p>
        </p:txBody>
      </p:sp>
      <p:cxnSp>
        <p:nvCxnSpPr>
          <p:cNvPr id="26" name="Google Shape;269;p36"/>
          <p:cNvCxnSpPr/>
          <p:nvPr/>
        </p:nvCxnSpPr>
        <p:spPr>
          <a:xfrm>
            <a:off x="3886200" y="4868547"/>
            <a:ext cx="2445300" cy="0"/>
          </a:xfrm>
          <a:prstGeom prst="straightConnector1">
            <a:avLst/>
          </a:prstGeom>
          <a:noFill/>
          <a:ln w="19050" cap="flat" cmpd="sng">
            <a:solidFill>
              <a:srgbClr val="302926"/>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9">
                                            <p:txEl>
                                              <p:pRg st="0" end="0"/>
                                            </p:txEl>
                                          </p:spTgt>
                                        </p:tgtEl>
                                        <p:attrNameLst>
                                          <p:attrName>style.visibility</p:attrName>
                                        </p:attrNameLst>
                                      </p:cBhvr>
                                      <p:to>
                                        <p:strVal val="visible"/>
                                      </p:to>
                                    </p:set>
                                    <p:animEffect transition="in" filter="fade">
                                      <p:cBhvr>
                                        <p:cTn id="13" dur="500"/>
                                        <p:tgtEl>
                                          <p:spTgt spid="3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8">
                                            <p:txEl>
                                              <p:pRg st="0" end="0"/>
                                            </p:txEl>
                                          </p:spTgt>
                                        </p:tgtEl>
                                        <p:attrNameLst>
                                          <p:attrName>style.visibility</p:attrName>
                                        </p:attrNameLst>
                                      </p:cBhvr>
                                      <p:to>
                                        <p:strVal val="visible"/>
                                      </p:to>
                                    </p:set>
                                    <p:animEffect transition="in" filter="fade">
                                      <p:cBhvr>
                                        <p:cTn id="24" dur="500"/>
                                        <p:tgtEl>
                                          <p:spTgt spid="3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P spid="318" grpId="0" build="p"/>
      <p:bldP spid="319"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20000" y="2195100"/>
            <a:ext cx="4337700" cy="1466100"/>
          </a:xfrm>
          <a:prstGeom prst="rect">
            <a:avLst/>
          </a:prstGeom>
        </p:spPr>
        <p:txBody>
          <a:bodyPr spcFirstLastPara="1" wrap="square" lIns="91425" tIns="91425" rIns="91425" bIns="91425" anchor="ctr" anchorCtr="0">
            <a:noAutofit/>
          </a:bodyPr>
          <a:lstStyle/>
          <a:p>
            <a:pPr lvl="0"/>
            <a:r>
              <a:rPr lang="en-US" sz="5400" b="1" dirty="0"/>
              <a:t>Google Colab Nedir?</a:t>
            </a:r>
            <a:endParaRPr dirty="0"/>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03.</a:t>
            </a:r>
            <a:endParaRPr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extLst>
      <p:ext uri="{BB962C8B-B14F-4D97-AF65-F5344CB8AC3E}">
        <p14:creationId xmlns:p14="http://schemas.microsoft.com/office/powerpoint/2010/main" val="403196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1"/>
          <p:cNvSpPr txBox="1">
            <a:spLocks noGrp="1"/>
          </p:cNvSpPr>
          <p:nvPr>
            <p:ph type="title"/>
          </p:nvPr>
        </p:nvSpPr>
        <p:spPr>
          <a:xfrm>
            <a:off x="1286628" y="2570503"/>
            <a:ext cx="2742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Veri Analizi ve Kodlama</a:t>
            </a:r>
            <a:endParaRPr sz="1800" dirty="0"/>
          </a:p>
        </p:txBody>
      </p:sp>
      <p:sp>
        <p:nvSpPr>
          <p:cNvPr id="318" name="Google Shape;318;p41"/>
          <p:cNvSpPr txBox="1">
            <a:spLocks noGrp="1"/>
          </p:cNvSpPr>
          <p:nvPr>
            <p:ph type="subTitle" idx="1"/>
          </p:nvPr>
        </p:nvSpPr>
        <p:spPr>
          <a:xfrm>
            <a:off x="5110088" y="3008850"/>
            <a:ext cx="2742600" cy="1010700"/>
          </a:xfrm>
          <a:prstGeom prst="rect">
            <a:avLst/>
          </a:prstGeom>
        </p:spPr>
        <p:txBody>
          <a:bodyPr spcFirstLastPara="1" wrap="square" lIns="91425" tIns="91425" rIns="91425" bIns="91425" anchor="ctr" anchorCtr="0">
            <a:noAutofit/>
          </a:bodyPr>
          <a:lstStyle/>
          <a:p>
            <a:pPr marL="0" lvl="0" indent="0"/>
            <a:r>
              <a:rPr lang="en-US" dirty="0" smtClean="0"/>
              <a:t>Sanal ortam yaratarak, herhangi bir kurulum gerektirmeden bulut üzerinden projeler olşturabilirsiniz.</a:t>
            </a:r>
            <a:endParaRPr dirty="0"/>
          </a:p>
        </p:txBody>
      </p:sp>
      <p:sp>
        <p:nvSpPr>
          <p:cNvPr id="319" name="Google Shape;319;p41"/>
          <p:cNvSpPr txBox="1">
            <a:spLocks noGrp="1"/>
          </p:cNvSpPr>
          <p:nvPr>
            <p:ph type="subTitle" idx="3"/>
          </p:nvPr>
        </p:nvSpPr>
        <p:spPr>
          <a:xfrm>
            <a:off x="1291312" y="3008850"/>
            <a:ext cx="2742600" cy="1010700"/>
          </a:xfrm>
          <a:prstGeom prst="rect">
            <a:avLst/>
          </a:prstGeom>
        </p:spPr>
        <p:txBody>
          <a:bodyPr spcFirstLastPara="1" wrap="square" lIns="91425" tIns="91425" rIns="91425" bIns="91425" anchor="ctr" anchorCtr="0">
            <a:noAutofit/>
          </a:bodyPr>
          <a:lstStyle/>
          <a:p>
            <a:pPr marL="0" lvl="0" indent="0"/>
            <a:r>
              <a:rPr lang="en-US" dirty="0"/>
              <a:t>Google Colab, ücretsiz bir Jupyter Notebook hizmetidir ve veri analizi ve kodlama projeleri için kullanılır.</a:t>
            </a:r>
            <a:endParaRPr dirty="0"/>
          </a:p>
        </p:txBody>
      </p:sp>
      <p:cxnSp>
        <p:nvCxnSpPr>
          <p:cNvPr id="327" name="Google Shape;327;p41"/>
          <p:cNvCxnSpPr>
            <a:endCxn id="328"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328" name="Google Shape;328;p41"/>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
        <p:nvSpPr>
          <p:cNvPr id="3" name="Başlık 2"/>
          <p:cNvSpPr>
            <a:spLocks noGrp="1"/>
          </p:cNvSpPr>
          <p:nvPr>
            <p:ph type="title" idx="2"/>
          </p:nvPr>
        </p:nvSpPr>
        <p:spPr>
          <a:xfrm>
            <a:off x="5105400" y="2570503"/>
            <a:ext cx="2742600" cy="558900"/>
          </a:xfrm>
        </p:spPr>
        <p:txBody>
          <a:bodyPr/>
          <a:lstStyle/>
          <a:p>
            <a:r>
              <a:rPr lang="en-US" sz="1800" dirty="0" smtClean="0"/>
              <a:t>Kullanışlı</a:t>
            </a:r>
            <a:endParaRPr lang="en-US" sz="1800" dirty="0"/>
          </a:p>
        </p:txBody>
      </p:sp>
      <p:cxnSp>
        <p:nvCxnSpPr>
          <p:cNvPr id="26" name="Google Shape;269;p36"/>
          <p:cNvCxnSpPr/>
          <p:nvPr/>
        </p:nvCxnSpPr>
        <p:spPr>
          <a:xfrm>
            <a:off x="3886200" y="4868547"/>
            <a:ext cx="2445300" cy="0"/>
          </a:xfrm>
          <a:prstGeom prst="straightConnector1">
            <a:avLst/>
          </a:prstGeom>
          <a:noFill/>
          <a:ln w="19050" cap="flat" cmpd="sng">
            <a:solidFill>
              <a:srgbClr val="302926"/>
            </a:solidFill>
            <a:prstDash val="solid"/>
            <a:round/>
            <a:headEnd type="none" w="med" len="med"/>
            <a:tailEnd type="none" w="med" len="med"/>
          </a:ln>
        </p:spPr>
      </p:cxnSp>
      <p:pic>
        <p:nvPicPr>
          <p:cNvPr id="4098" name="Picture 2" descr="C:\Users\Kullanıcı\Desktop\Col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61950"/>
            <a:ext cx="2780717" cy="171296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oogle Shape;8289;p81"/>
          <p:cNvGrpSpPr/>
          <p:nvPr/>
        </p:nvGrpSpPr>
        <p:grpSpPr>
          <a:xfrm>
            <a:off x="2558720" y="2112264"/>
            <a:ext cx="423043" cy="421927"/>
            <a:chOff x="-2670575" y="3956600"/>
            <a:chExt cx="293800" cy="293025"/>
          </a:xfrm>
          <a:solidFill>
            <a:srgbClr val="F6B013"/>
          </a:solidFill>
        </p:grpSpPr>
        <p:sp>
          <p:nvSpPr>
            <p:cNvPr id="27" name="Google Shape;8290;p81"/>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291;p81"/>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8292;p81"/>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293;p81"/>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8389;p81"/>
          <p:cNvGrpSpPr/>
          <p:nvPr/>
        </p:nvGrpSpPr>
        <p:grpSpPr>
          <a:xfrm>
            <a:off x="6172200" y="2146091"/>
            <a:ext cx="444605" cy="419659"/>
            <a:chOff x="-1960150" y="3956600"/>
            <a:chExt cx="308775" cy="291450"/>
          </a:xfrm>
          <a:solidFill>
            <a:srgbClr val="F6B013"/>
          </a:solidFill>
        </p:grpSpPr>
        <p:sp>
          <p:nvSpPr>
            <p:cNvPr id="32" name="Google Shape;8390;p81"/>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391;p81"/>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81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9">
                                            <p:txEl>
                                              <p:pRg st="0" end="0"/>
                                            </p:txEl>
                                          </p:spTgt>
                                        </p:tgtEl>
                                        <p:attrNameLst>
                                          <p:attrName>style.visibility</p:attrName>
                                        </p:attrNameLst>
                                      </p:cBhvr>
                                      <p:to>
                                        <p:strVal val="visible"/>
                                      </p:to>
                                    </p:set>
                                    <p:animEffect transition="in" filter="fade">
                                      <p:cBhvr>
                                        <p:cTn id="13" dur="500"/>
                                        <p:tgtEl>
                                          <p:spTgt spid="3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8">
                                            <p:txEl>
                                              <p:pRg st="0" end="0"/>
                                            </p:txEl>
                                          </p:spTgt>
                                        </p:tgtEl>
                                        <p:attrNameLst>
                                          <p:attrName>style.visibility</p:attrName>
                                        </p:attrNameLst>
                                      </p:cBhvr>
                                      <p:to>
                                        <p:strVal val="visible"/>
                                      </p:to>
                                    </p:set>
                                    <p:animEffect transition="in" filter="fade">
                                      <p:cBhvr>
                                        <p:cTn id="24" dur="500"/>
                                        <p:tgtEl>
                                          <p:spTgt spid="3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P spid="318" grpId="0" build="p"/>
      <p:bldP spid="319"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685800" y="2419350"/>
            <a:ext cx="5340900" cy="1466100"/>
          </a:xfrm>
          <a:prstGeom prst="rect">
            <a:avLst/>
          </a:prstGeom>
        </p:spPr>
        <p:txBody>
          <a:bodyPr spcFirstLastPara="1" wrap="square" lIns="91425" tIns="91425" rIns="91425" bIns="91425" anchor="ctr" anchorCtr="0">
            <a:noAutofit/>
          </a:bodyPr>
          <a:lstStyle/>
          <a:p>
            <a:pPr marL="0" lvl="0" indent="0"/>
            <a:r>
              <a:rPr lang="en-US" sz="4400" dirty="0"/>
              <a:t>Niçin Colab ve Drive Bağlantısı Gereklidir?</a:t>
            </a:r>
          </a:p>
        </p:txBody>
      </p:sp>
      <p:sp>
        <p:nvSpPr>
          <p:cNvPr id="276" name="Google Shape;276;p37"/>
          <p:cNvSpPr txBox="1">
            <a:spLocks noGrp="1"/>
          </p:cNvSpPr>
          <p:nvPr>
            <p:ph type="title" idx="2"/>
          </p:nvPr>
        </p:nvSpPr>
        <p:spPr>
          <a:xfrm>
            <a:off x="720000" y="1178725"/>
            <a:ext cx="5067600" cy="100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04.</a:t>
            </a:r>
            <a:endParaRPr dirty="0"/>
          </a:p>
        </p:txBody>
      </p:sp>
      <p:cxnSp>
        <p:nvCxnSpPr>
          <p:cNvPr id="278" name="Google Shape;278;p37"/>
          <p:cNvCxnSpPr>
            <a:endCxn id="279" idx="1"/>
          </p:cNvCxnSpPr>
          <p:nvPr/>
        </p:nvCxnSpPr>
        <p:spPr>
          <a:xfrm>
            <a:off x="-331800" y="4868547"/>
            <a:ext cx="6663300" cy="0"/>
          </a:xfrm>
          <a:prstGeom prst="straightConnector1">
            <a:avLst/>
          </a:prstGeom>
          <a:noFill/>
          <a:ln w="19050" cap="flat" cmpd="sng">
            <a:solidFill>
              <a:srgbClr val="302926"/>
            </a:solidFill>
            <a:prstDash val="solid"/>
            <a:round/>
            <a:headEnd type="none" w="med" len="med"/>
            <a:tailEnd type="none" w="med" len="med"/>
          </a:ln>
        </p:spPr>
      </p:cxnSp>
      <p:sp>
        <p:nvSpPr>
          <p:cNvPr id="279" name="Google Shape;279;p37"/>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lvl="0" algn="r"/>
            <a:r>
              <a:rPr lang="it-IT" sz="1200" dirty="0">
                <a:solidFill>
                  <a:srgbClr val="302926"/>
                </a:solidFill>
                <a:latin typeface="Nunito"/>
                <a:ea typeface="Nunito"/>
                <a:cs typeface="Nunito"/>
                <a:sym typeface="Nunito"/>
              </a:rPr>
              <a:t>Veri Bilimi Lisans Programı Dersi</a:t>
            </a:r>
          </a:p>
        </p:txBody>
      </p:sp>
    </p:spTree>
    <p:extLst>
      <p:ext uri="{BB962C8B-B14F-4D97-AF65-F5344CB8AC3E}">
        <p14:creationId xmlns:p14="http://schemas.microsoft.com/office/powerpoint/2010/main" val="367611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689</Words>
  <Application>Microsoft Office PowerPoint</Application>
  <PresentationFormat>Ekran Gösterisi (16:9)</PresentationFormat>
  <Paragraphs>96</Paragraphs>
  <Slides>21</Slides>
  <Notes>21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Abril Fatface</vt:lpstr>
      <vt:lpstr>Nunito</vt:lpstr>
      <vt:lpstr>Playfair Display</vt:lpstr>
      <vt:lpstr>Elegant Lines Pitch Deck by Slidesgo</vt:lpstr>
      <vt:lpstr>PowerPoint Sunusu</vt:lpstr>
      <vt:lpstr>Açıklama</vt:lpstr>
      <vt:lpstr>İçerik</vt:lpstr>
      <vt:lpstr>Giriş</vt:lpstr>
      <vt:lpstr>Google Drive Nedir?</vt:lpstr>
      <vt:lpstr>Depolama Hizmeti</vt:lpstr>
      <vt:lpstr>Google Colab Nedir?</vt:lpstr>
      <vt:lpstr>Veri Analizi ve Kodlama</vt:lpstr>
      <vt:lpstr>Niçin Colab ve Drive Bağlantısı Gereklidir?</vt:lpstr>
      <vt:lpstr>Depolama</vt:lpstr>
      <vt:lpstr>Colab ile Google Drive Bağlantısı Adımları</vt:lpstr>
      <vt:lpstr>5.1   Colab'da Yeni Bir Notebook Oluşturun</vt:lpstr>
      <vt:lpstr>5.2  Google Drive Bağlantısı – 1</vt:lpstr>
      <vt:lpstr>5.2  Google Drive Bağlantısı - 2</vt:lpstr>
      <vt:lpstr>5.3 Yetkilendirme ve Erişim İzni</vt:lpstr>
      <vt:lpstr>5.4 Yetkilendirme ve Erişim İzni</vt:lpstr>
      <vt:lpstr>Done!</vt:lpstr>
      <vt:lpstr>Temel Colab İpuçları</vt:lpstr>
      <vt:lpstr>6.1   GPU ile Çalışma</vt:lpstr>
      <vt:lpstr>6.2   Çalışmanızı Bilgisayarınıza İndirme</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Lines Pitch Deck</dc:title>
  <dc:creator>Kullanıcı</dc:creator>
  <cp:lastModifiedBy>Kullanıcı</cp:lastModifiedBy>
  <cp:revision>21</cp:revision>
  <dcterms:modified xsi:type="dcterms:W3CDTF">2023-10-01T12:27:16Z</dcterms:modified>
</cp:coreProperties>
</file>