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632D8C-9374-484D-9CE7-F491162A304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152474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632D8C-9374-484D-9CE7-F491162A304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407605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632D8C-9374-484D-9CE7-F491162A304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2161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632D8C-9374-484D-9CE7-F491162A304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193285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632D8C-9374-484D-9CE7-F491162A3041}"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4639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632D8C-9374-484D-9CE7-F491162A3041}"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48331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632D8C-9374-484D-9CE7-F491162A3041}"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192787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632D8C-9374-484D-9CE7-F491162A3041}"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22755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32D8C-9374-484D-9CE7-F491162A3041}"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141928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632D8C-9374-484D-9CE7-F491162A3041}"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41074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632D8C-9374-484D-9CE7-F491162A3041}"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F2861-EAB9-43F0-9163-74BA2C471B55}" type="slidenum">
              <a:rPr lang="en-US" smtClean="0"/>
              <a:t>‹#›</a:t>
            </a:fld>
            <a:endParaRPr lang="en-US"/>
          </a:p>
        </p:txBody>
      </p:sp>
    </p:spTree>
    <p:extLst>
      <p:ext uri="{BB962C8B-B14F-4D97-AF65-F5344CB8AC3E}">
        <p14:creationId xmlns:p14="http://schemas.microsoft.com/office/powerpoint/2010/main" val="112779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32D8C-9374-484D-9CE7-F491162A3041}"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F2861-EAB9-43F0-9163-74BA2C471B55}" type="slidenum">
              <a:rPr lang="en-US" smtClean="0"/>
              <a:t>‹#›</a:t>
            </a:fld>
            <a:endParaRPr lang="en-US"/>
          </a:p>
        </p:txBody>
      </p:sp>
    </p:spTree>
    <p:extLst>
      <p:ext uri="{BB962C8B-B14F-4D97-AF65-F5344CB8AC3E}">
        <p14:creationId xmlns:p14="http://schemas.microsoft.com/office/powerpoint/2010/main" val="126947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Static Scope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9548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Ginger Bread Men Race</a:t>
            </a:r>
            <a:endParaRPr lang="en-US" dirty="0"/>
          </a:p>
        </p:txBody>
      </p:sp>
      <p:sp>
        <p:nvSpPr>
          <p:cNvPr id="3" name="Content Placeholder 2"/>
          <p:cNvSpPr>
            <a:spLocks noGrp="1"/>
          </p:cNvSpPr>
          <p:nvPr>
            <p:ph sz="half" idx="1"/>
          </p:nvPr>
        </p:nvSpPr>
        <p:spPr>
          <a:xfrm>
            <a:off x="838200" y="1825625"/>
            <a:ext cx="3883269" cy="4351338"/>
          </a:xfrm>
        </p:spPr>
        <p:txBody>
          <a:bodyPr/>
          <a:lstStyle/>
          <a:p>
            <a:r>
              <a:rPr lang="en-US" dirty="0" smtClean="0"/>
              <a:t>When I think of the Java Static property, I think of a Race, run by Ginger Bread Men</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987" y="3190074"/>
            <a:ext cx="1435955" cy="143595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927" y="3944991"/>
            <a:ext cx="1502101" cy="136207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6778" y="2743201"/>
            <a:ext cx="666873" cy="89374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5334" y="1463737"/>
            <a:ext cx="1322653" cy="127067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0013" y="4450181"/>
            <a:ext cx="1775586" cy="1423080"/>
          </a:xfrm>
          <a:prstGeom prst="rect">
            <a:avLst/>
          </a:prstGeom>
        </p:spPr>
      </p:pic>
    </p:spTree>
    <p:extLst>
      <p:ext uri="{BB962C8B-B14F-4D97-AF65-F5344CB8AC3E}">
        <p14:creationId xmlns:p14="http://schemas.microsoft.com/office/powerpoint/2010/main" val="264201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Cookie Cutter Class</a:t>
            </a:r>
            <a:endParaRPr lang="en-US" dirty="0"/>
          </a:p>
        </p:txBody>
      </p:sp>
      <p:sp>
        <p:nvSpPr>
          <p:cNvPr id="3" name="Content Placeholder 2"/>
          <p:cNvSpPr>
            <a:spLocks noGrp="1"/>
          </p:cNvSpPr>
          <p:nvPr>
            <p:ph sz="half" idx="1"/>
          </p:nvPr>
        </p:nvSpPr>
        <p:spPr>
          <a:xfrm>
            <a:off x="838200" y="1825625"/>
            <a:ext cx="6239608" cy="4351338"/>
          </a:xfrm>
        </p:spPr>
        <p:txBody>
          <a:bodyPr>
            <a:normAutofit fontScale="92500" lnSpcReduction="10000"/>
          </a:bodyPr>
          <a:lstStyle/>
          <a:p>
            <a:r>
              <a:rPr lang="en-US" dirty="0" smtClean="0"/>
              <a:t>To make the race interesting, we probably need a bunch of ginger bread men.  To do this, we will get a cookie cutter to make lots of ginger bread men.  In Java, this looks like:</a:t>
            </a:r>
          </a:p>
          <a:p>
            <a:pPr marL="0" indent="0">
              <a:buNone/>
            </a:pPr>
            <a:r>
              <a:rPr lang="en-US" dirty="0" smtClean="0"/>
              <a:t>        Public class </a:t>
            </a:r>
            <a:r>
              <a:rPr lang="en-US" dirty="0" err="1" smtClean="0"/>
              <a:t>CookieCutter</a:t>
            </a:r>
            <a:r>
              <a:rPr lang="en-US" dirty="0" smtClean="0"/>
              <a:t> {</a:t>
            </a:r>
          </a:p>
          <a:p>
            <a:pPr marL="0" indent="0">
              <a:buNone/>
            </a:pPr>
            <a:r>
              <a:rPr lang="en-US" dirty="0" smtClean="0"/>
              <a:t>        }</a:t>
            </a:r>
          </a:p>
          <a:p>
            <a:r>
              <a:rPr lang="en-US" dirty="0" smtClean="0"/>
              <a:t>The Cookie Cutter is a form for making cookies; but it is made of metal; so you wouldn’t want to eat it like a cookie.  Just make more cookies with it.</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5327" y="2532185"/>
            <a:ext cx="3786553" cy="2690445"/>
          </a:xfrm>
        </p:spPr>
      </p:pic>
    </p:spTree>
    <p:extLst>
      <p:ext uri="{BB962C8B-B14F-4D97-AF65-F5344CB8AC3E}">
        <p14:creationId xmlns:p14="http://schemas.microsoft.com/office/powerpoint/2010/main" val="78723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Cookie Cutter Features</a:t>
            </a:r>
            <a:endParaRPr lang="en-US" dirty="0"/>
          </a:p>
        </p:txBody>
      </p:sp>
      <p:sp>
        <p:nvSpPr>
          <p:cNvPr id="3" name="Content Placeholder 2"/>
          <p:cNvSpPr>
            <a:spLocks noGrp="1"/>
          </p:cNvSpPr>
          <p:nvPr>
            <p:ph sz="half" idx="1"/>
          </p:nvPr>
        </p:nvSpPr>
        <p:spPr/>
        <p:txBody>
          <a:bodyPr>
            <a:normAutofit fontScale="55000" lnSpcReduction="20000"/>
          </a:bodyPr>
          <a:lstStyle/>
          <a:p>
            <a:r>
              <a:rPr lang="en-US" sz="5100" dirty="0" smtClean="0"/>
              <a:t>The cookie cutter just gives a general shape to the cookie.</a:t>
            </a:r>
          </a:p>
          <a:p>
            <a:r>
              <a:rPr lang="en-US" sz="5100" dirty="0" smtClean="0"/>
              <a:t>It can have general features for the cookie, like eye color or number of buttons; but these will be blank in the cookie cutter, and will be customized later.</a:t>
            </a:r>
          </a:p>
          <a:p>
            <a:r>
              <a:rPr lang="en-US" sz="5100" dirty="0" smtClean="0"/>
              <a:t>The cookie cutter can also define some things the cookie can do, like walk or run.  In Java, this looks like:</a:t>
            </a:r>
          </a:p>
          <a:p>
            <a:endParaRPr lang="en-US" dirty="0"/>
          </a:p>
        </p:txBody>
      </p:sp>
      <p:sp>
        <p:nvSpPr>
          <p:cNvPr id="4" name="Content Placeholder 3"/>
          <p:cNvSpPr>
            <a:spLocks noGrp="1"/>
          </p:cNvSpPr>
          <p:nvPr>
            <p:ph sz="half" idx="2"/>
          </p:nvPr>
        </p:nvSpPr>
        <p:spPr/>
        <p:txBody>
          <a:bodyPr>
            <a:normAutofit fontScale="55000" lnSpcReduction="20000"/>
          </a:bodyPr>
          <a:lstStyle/>
          <a:p>
            <a:pPr marL="0" indent="0">
              <a:buNone/>
            </a:pPr>
            <a:r>
              <a:rPr lang="en-US" b="1" dirty="0"/>
              <a:t>public class </a:t>
            </a:r>
            <a:r>
              <a:rPr lang="en-US" b="1" dirty="0" err="1"/>
              <a:t>CookieCutter</a:t>
            </a:r>
            <a:r>
              <a:rPr lang="en-US" b="1" dirty="0"/>
              <a:t> </a:t>
            </a:r>
            <a:r>
              <a:rPr lang="en-US" b="1" dirty="0" smtClean="0"/>
              <a:t>{</a:t>
            </a:r>
            <a:endParaRPr lang="en-US" dirty="0"/>
          </a:p>
          <a:p>
            <a:pPr marL="0" indent="0">
              <a:buNone/>
            </a:pPr>
            <a:r>
              <a:rPr lang="en-US" dirty="0"/>
              <a:t> </a:t>
            </a:r>
            <a:r>
              <a:rPr lang="en-US" dirty="0" smtClean="0"/>
              <a:t>   String </a:t>
            </a:r>
            <a:r>
              <a:rPr lang="en-US" dirty="0" err="1"/>
              <a:t>eyeColor</a:t>
            </a:r>
            <a:r>
              <a:rPr lang="en-US" dirty="0"/>
              <a:t>;</a:t>
            </a:r>
          </a:p>
          <a:p>
            <a:pPr marL="0" indent="0">
              <a:buNone/>
            </a:pPr>
            <a:r>
              <a:rPr lang="en-US" b="1" dirty="0" smtClean="0"/>
              <a:t>    </a:t>
            </a:r>
            <a:r>
              <a:rPr lang="en-US" b="1" dirty="0" err="1" smtClean="0"/>
              <a:t>int</a:t>
            </a:r>
            <a:r>
              <a:rPr lang="en-US" b="1" dirty="0" smtClean="0"/>
              <a:t> </a:t>
            </a:r>
            <a:r>
              <a:rPr lang="en-US" b="1" dirty="0" err="1"/>
              <a:t>numberOfButtons</a:t>
            </a:r>
            <a:r>
              <a:rPr lang="en-US" b="1" dirty="0"/>
              <a:t>;</a:t>
            </a:r>
          </a:p>
          <a:p>
            <a:pPr marL="0" indent="0">
              <a:buNone/>
            </a:pPr>
            <a:r>
              <a:rPr lang="en-US" dirty="0" smtClean="0"/>
              <a:t>    String </a:t>
            </a:r>
            <a:r>
              <a:rPr lang="en-US" dirty="0" err="1"/>
              <a:t>runWalk</a:t>
            </a:r>
            <a:r>
              <a:rPr lang="en-US" dirty="0" smtClean="0"/>
              <a:t>;</a:t>
            </a:r>
            <a:endParaRPr lang="en-US" dirty="0"/>
          </a:p>
          <a:p>
            <a:pPr marL="0" indent="0">
              <a:buNone/>
            </a:pPr>
            <a:r>
              <a:rPr lang="en-US" dirty="0" smtClean="0"/>
              <a:t>    </a:t>
            </a:r>
            <a:r>
              <a:rPr lang="en-US" dirty="0" err="1" smtClean="0"/>
              <a:t>CookieCutter</a:t>
            </a:r>
            <a:r>
              <a:rPr lang="en-US" dirty="0" smtClean="0"/>
              <a:t> </a:t>
            </a:r>
            <a:r>
              <a:rPr lang="en-US" dirty="0"/>
              <a:t>(String </a:t>
            </a:r>
            <a:r>
              <a:rPr lang="en-US" dirty="0" err="1"/>
              <a:t>eyeColorIn</a:t>
            </a:r>
            <a:r>
              <a:rPr lang="en-US" dirty="0"/>
              <a:t>, </a:t>
            </a:r>
            <a:r>
              <a:rPr lang="en-US" b="1" dirty="0" err="1"/>
              <a:t>int</a:t>
            </a:r>
            <a:r>
              <a:rPr lang="en-US" b="1" dirty="0"/>
              <a:t> </a:t>
            </a:r>
            <a:r>
              <a:rPr lang="en-US" b="1" dirty="0" err="1"/>
              <a:t>numberOfButtonsIn</a:t>
            </a:r>
            <a:r>
              <a:rPr lang="en-US" b="1" dirty="0"/>
              <a:t>) {</a:t>
            </a:r>
          </a:p>
          <a:p>
            <a:pPr marL="0" indent="0">
              <a:buNone/>
            </a:pPr>
            <a:r>
              <a:rPr lang="en-US" dirty="0" smtClean="0"/>
              <a:t>        </a:t>
            </a:r>
            <a:r>
              <a:rPr lang="en-US" dirty="0" err="1" smtClean="0"/>
              <a:t>eyeColor</a:t>
            </a:r>
            <a:r>
              <a:rPr lang="en-US" dirty="0" smtClean="0"/>
              <a:t> </a:t>
            </a:r>
            <a:r>
              <a:rPr lang="en-US" dirty="0"/>
              <a:t>= </a:t>
            </a:r>
            <a:r>
              <a:rPr lang="en-US" dirty="0" err="1"/>
              <a:t>eyeColorIn</a:t>
            </a:r>
            <a:r>
              <a:rPr lang="en-US" dirty="0"/>
              <a:t>;</a:t>
            </a:r>
          </a:p>
          <a:p>
            <a:pPr marL="0" indent="0">
              <a:buNone/>
            </a:pPr>
            <a:r>
              <a:rPr lang="en-US" dirty="0" smtClean="0"/>
              <a:t>        </a:t>
            </a:r>
            <a:r>
              <a:rPr lang="en-US" dirty="0" err="1" smtClean="0"/>
              <a:t>numberOfButtons</a:t>
            </a:r>
            <a:r>
              <a:rPr lang="en-US" dirty="0" smtClean="0"/>
              <a:t> </a:t>
            </a:r>
            <a:r>
              <a:rPr lang="en-US" dirty="0"/>
              <a:t>= </a:t>
            </a:r>
            <a:r>
              <a:rPr lang="en-US" dirty="0" err="1"/>
              <a:t>numberOfButtonsIn</a:t>
            </a:r>
            <a:r>
              <a:rPr lang="en-US" dirty="0"/>
              <a:t>;</a:t>
            </a:r>
          </a:p>
          <a:p>
            <a:pPr marL="0" indent="0">
              <a:buNone/>
            </a:pPr>
            <a:r>
              <a:rPr lang="en-US" dirty="0" smtClean="0"/>
              <a:t>    }</a:t>
            </a:r>
            <a:endParaRPr lang="en-US" dirty="0"/>
          </a:p>
          <a:p>
            <a:pPr marL="0" indent="0">
              <a:buNone/>
            </a:pPr>
            <a:r>
              <a:rPr lang="en-US" b="1" dirty="0" smtClean="0"/>
              <a:t>    public </a:t>
            </a:r>
            <a:r>
              <a:rPr lang="en-US" b="1" dirty="0"/>
              <a:t>void walk() {</a:t>
            </a:r>
          </a:p>
          <a:p>
            <a:pPr marL="0" indent="0">
              <a:buNone/>
            </a:pPr>
            <a:r>
              <a:rPr lang="en-US" dirty="0" smtClean="0"/>
              <a:t>        </a:t>
            </a:r>
            <a:r>
              <a:rPr lang="en-US" dirty="0" err="1" smtClean="0"/>
              <a:t>runWalk</a:t>
            </a:r>
            <a:r>
              <a:rPr lang="en-US" dirty="0" smtClean="0"/>
              <a:t> </a:t>
            </a:r>
            <a:r>
              <a:rPr lang="en-US" dirty="0"/>
              <a:t>= "Walking</a:t>
            </a:r>
            <a:r>
              <a:rPr lang="en-US" dirty="0" smtClean="0"/>
              <a:t>";</a:t>
            </a:r>
            <a:endParaRPr lang="en-US" dirty="0"/>
          </a:p>
          <a:p>
            <a:pPr marL="0" indent="0">
              <a:buNone/>
            </a:pPr>
            <a:r>
              <a:rPr lang="en-US" dirty="0" smtClean="0"/>
              <a:t>    }</a:t>
            </a:r>
            <a:endParaRPr lang="en-US" dirty="0"/>
          </a:p>
          <a:p>
            <a:pPr marL="0" indent="0">
              <a:buNone/>
            </a:pPr>
            <a:r>
              <a:rPr lang="en-US" b="1" dirty="0" smtClean="0"/>
              <a:t>    public </a:t>
            </a:r>
            <a:r>
              <a:rPr lang="en-US" b="1" dirty="0"/>
              <a:t>void run() {</a:t>
            </a:r>
          </a:p>
          <a:p>
            <a:pPr marL="0" indent="0">
              <a:buNone/>
            </a:pPr>
            <a:r>
              <a:rPr lang="en-US" dirty="0" smtClean="0"/>
              <a:t>        </a:t>
            </a:r>
            <a:r>
              <a:rPr lang="en-US" dirty="0" err="1" smtClean="0"/>
              <a:t>runWalk</a:t>
            </a:r>
            <a:r>
              <a:rPr lang="en-US" dirty="0" smtClean="0"/>
              <a:t> </a:t>
            </a:r>
            <a:r>
              <a:rPr lang="en-US" dirty="0"/>
              <a:t>= "Running";</a:t>
            </a:r>
          </a:p>
          <a:p>
            <a:pPr marL="0" indent="0">
              <a:buNone/>
            </a:pPr>
            <a:r>
              <a:rPr lang="en-US" dirty="0" smtClean="0"/>
              <a:t>    }</a:t>
            </a:r>
            <a:endParaRPr lang="en-US" dirty="0"/>
          </a:p>
          <a:p>
            <a:pPr marL="0" indent="0">
              <a:buNone/>
            </a:pPr>
            <a:r>
              <a:rPr lang="en-US" dirty="0"/>
              <a:t>}</a:t>
            </a:r>
          </a:p>
        </p:txBody>
      </p:sp>
    </p:spTree>
    <p:extLst>
      <p:ext uri="{BB962C8B-B14F-4D97-AF65-F5344CB8AC3E}">
        <p14:creationId xmlns:p14="http://schemas.microsoft.com/office/powerpoint/2010/main" val="65555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a Cookie (Instantiation)</a:t>
            </a:r>
            <a:endParaRPr lang="en-US" dirty="0"/>
          </a:p>
        </p:txBody>
      </p:sp>
      <p:sp>
        <p:nvSpPr>
          <p:cNvPr id="3" name="Content Placeholder 2"/>
          <p:cNvSpPr>
            <a:spLocks noGrp="1"/>
          </p:cNvSpPr>
          <p:nvPr>
            <p:ph sz="half" idx="1"/>
          </p:nvPr>
        </p:nvSpPr>
        <p:spPr>
          <a:xfrm>
            <a:off x="838200" y="1825625"/>
            <a:ext cx="6318738" cy="4351338"/>
          </a:xfrm>
        </p:spPr>
        <p:txBody>
          <a:bodyPr>
            <a:normAutofit fontScale="92500" lnSpcReduction="20000"/>
          </a:bodyPr>
          <a:lstStyle/>
          <a:p>
            <a:r>
              <a:rPr lang="en-US" dirty="0" smtClean="0"/>
              <a:t>When we use the cookie cutter to make a cookie, it is blank</a:t>
            </a:r>
          </a:p>
          <a:p>
            <a:r>
              <a:rPr lang="en-US" dirty="0" smtClean="0"/>
              <a:t>After we create the cookie, we can customize it with eye color, or number of buttons</a:t>
            </a:r>
          </a:p>
          <a:p>
            <a:r>
              <a:rPr lang="en-US" dirty="0" smtClean="0"/>
              <a:t>In Java, this looks like:</a:t>
            </a:r>
          </a:p>
          <a:p>
            <a:r>
              <a:rPr lang="en-US" dirty="0" err="1" smtClean="0"/>
              <a:t>CookieCutter</a:t>
            </a:r>
            <a:r>
              <a:rPr lang="en-US" dirty="0" smtClean="0"/>
              <a:t> </a:t>
            </a:r>
            <a:r>
              <a:rPr lang="en-US" dirty="0" err="1" smtClean="0"/>
              <a:t>george</a:t>
            </a:r>
            <a:r>
              <a:rPr lang="en-US" dirty="0" smtClean="0"/>
              <a:t> = new </a:t>
            </a:r>
            <a:r>
              <a:rPr lang="en-US" dirty="0" err="1" smtClean="0"/>
              <a:t>CookieCutter</a:t>
            </a:r>
            <a:r>
              <a:rPr lang="en-US" dirty="0" smtClean="0"/>
              <a:t>(“White”, 2); - which creates a </a:t>
            </a:r>
            <a:r>
              <a:rPr lang="en-US" dirty="0" smtClean="0"/>
              <a:t>white </a:t>
            </a:r>
            <a:r>
              <a:rPr lang="en-US" dirty="0" smtClean="0"/>
              <a:t>eyed, 2-buttoned cookie</a:t>
            </a:r>
          </a:p>
          <a:p>
            <a:r>
              <a:rPr lang="en-US" dirty="0" err="1" smtClean="0"/>
              <a:t>CookieCutter</a:t>
            </a:r>
            <a:r>
              <a:rPr lang="en-US" dirty="0" smtClean="0"/>
              <a:t> </a:t>
            </a:r>
            <a:r>
              <a:rPr lang="en-US" dirty="0" err="1" smtClean="0"/>
              <a:t>sarah</a:t>
            </a:r>
            <a:r>
              <a:rPr lang="en-US" dirty="0" smtClean="0"/>
              <a:t> = new </a:t>
            </a:r>
            <a:r>
              <a:rPr lang="en-US" dirty="0" err="1" smtClean="0"/>
              <a:t>CookieCutter</a:t>
            </a:r>
            <a:r>
              <a:rPr lang="en-US" dirty="0" smtClean="0"/>
              <a:t>(“Red”, 3); - which creates a </a:t>
            </a:r>
            <a:r>
              <a:rPr lang="en-US" dirty="0" smtClean="0"/>
              <a:t>red </a:t>
            </a:r>
            <a:r>
              <a:rPr lang="en-US" dirty="0" smtClean="0"/>
              <a:t>eyed, 3-button cookie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46123" y="1825625"/>
            <a:ext cx="1447365" cy="120539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597" y="3834174"/>
            <a:ext cx="1419850" cy="16082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218" y="3834174"/>
            <a:ext cx="1608266" cy="1608266"/>
          </a:xfrm>
          <a:prstGeom prst="rect">
            <a:avLst/>
          </a:prstGeom>
        </p:spPr>
      </p:pic>
      <p:sp>
        <p:nvSpPr>
          <p:cNvPr id="8" name="Down Arrow 7"/>
          <p:cNvSpPr/>
          <p:nvPr/>
        </p:nvSpPr>
        <p:spPr>
          <a:xfrm rot="1708159">
            <a:off x="8447522" y="3221581"/>
            <a:ext cx="589084" cy="4448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stretch>
            <a:fillRect/>
          </a:stretch>
        </p:blipFill>
        <p:spPr>
          <a:xfrm rot="17840005">
            <a:off x="9716096" y="3177646"/>
            <a:ext cx="554784" cy="487722"/>
          </a:xfrm>
          <a:prstGeom prst="rect">
            <a:avLst/>
          </a:prstGeom>
        </p:spPr>
      </p:pic>
    </p:spTree>
    <p:extLst>
      <p:ext uri="{BB962C8B-B14F-4D97-AF65-F5344CB8AC3E}">
        <p14:creationId xmlns:p14="http://schemas.microsoft.com/office/powerpoint/2010/main" val="26859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Cookies are Dynamic</a:t>
            </a:r>
            <a:endParaRPr lang="en-US" dirty="0"/>
          </a:p>
        </p:txBody>
      </p:sp>
      <p:sp>
        <p:nvSpPr>
          <p:cNvPr id="3" name="Content Placeholder 2"/>
          <p:cNvSpPr>
            <a:spLocks noGrp="1"/>
          </p:cNvSpPr>
          <p:nvPr>
            <p:ph sz="half" idx="1"/>
          </p:nvPr>
        </p:nvSpPr>
        <p:spPr>
          <a:xfrm>
            <a:off x="838200" y="1825625"/>
            <a:ext cx="9607062" cy="4351338"/>
          </a:xfrm>
        </p:spPr>
        <p:txBody>
          <a:bodyPr>
            <a:normAutofit fontScale="92500" lnSpcReduction="20000"/>
          </a:bodyPr>
          <a:lstStyle/>
          <a:p>
            <a:r>
              <a:rPr lang="en-US" dirty="0" smtClean="0"/>
              <a:t>Cookies are dynamic.  They can move around on the race course, from the start to the finish.  You can even change whether they are running or walking. In Java: </a:t>
            </a:r>
          </a:p>
          <a:p>
            <a:pPr marL="0" indent="0">
              <a:buNone/>
            </a:pPr>
            <a:r>
              <a:rPr lang="en-US" dirty="0" smtClean="0"/>
              <a:t>        </a:t>
            </a:r>
            <a:r>
              <a:rPr lang="en-US" dirty="0" err="1" smtClean="0"/>
              <a:t>george.running</a:t>
            </a:r>
            <a:r>
              <a:rPr lang="en-US" dirty="0" smtClean="0"/>
              <a:t>();</a:t>
            </a:r>
          </a:p>
          <a:p>
            <a:pPr marL="0" indent="0">
              <a:buNone/>
            </a:pPr>
            <a:r>
              <a:rPr lang="en-US" dirty="0" smtClean="0"/>
              <a:t>        </a:t>
            </a:r>
            <a:r>
              <a:rPr lang="en-US" dirty="0" err="1" smtClean="0"/>
              <a:t>sarah.walking</a:t>
            </a:r>
            <a:r>
              <a:rPr lang="en-US" dirty="0" smtClean="0"/>
              <a:t>();</a:t>
            </a:r>
          </a:p>
          <a:p>
            <a:pPr marL="0" indent="0">
              <a:buNone/>
            </a:pPr>
            <a:r>
              <a:rPr lang="en-US" dirty="0"/>
              <a:t> </a:t>
            </a:r>
            <a:r>
              <a:rPr lang="en-US" dirty="0" smtClean="0"/>
              <a:t>  without affecting any of the other cookies</a:t>
            </a:r>
          </a:p>
          <a:p>
            <a:r>
              <a:rPr lang="en-US" dirty="0" smtClean="0"/>
              <a:t>You can change the properties of a cookie, like changing the eyes from red to blue, or one of the buttons might fall off</a:t>
            </a:r>
          </a:p>
          <a:p>
            <a:pPr marL="0" indent="0">
              <a:buNone/>
            </a:pPr>
            <a:r>
              <a:rPr lang="en-US" dirty="0"/>
              <a:t> </a:t>
            </a:r>
            <a:r>
              <a:rPr lang="en-US" dirty="0" smtClean="0"/>
              <a:t>       </a:t>
            </a:r>
            <a:r>
              <a:rPr lang="en-US" dirty="0" err="1" smtClean="0"/>
              <a:t>sarah.eyeColor</a:t>
            </a:r>
            <a:r>
              <a:rPr lang="en-US" dirty="0" smtClean="0"/>
              <a:t> = “blue”;</a:t>
            </a:r>
          </a:p>
          <a:p>
            <a:pPr marL="0" indent="0">
              <a:buNone/>
            </a:pPr>
            <a:r>
              <a:rPr lang="en-US" dirty="0"/>
              <a:t> </a:t>
            </a:r>
            <a:r>
              <a:rPr lang="en-US" dirty="0" smtClean="0"/>
              <a:t>       </a:t>
            </a:r>
            <a:r>
              <a:rPr lang="en-US" dirty="0" err="1" smtClean="0"/>
              <a:t>george.numButtons</a:t>
            </a:r>
            <a:r>
              <a:rPr lang="en-US" dirty="0" smtClean="0"/>
              <a:t> = 2;</a:t>
            </a:r>
          </a:p>
          <a:p>
            <a:r>
              <a:rPr lang="en-US" dirty="0" smtClean="0"/>
              <a:t>You can make as many cookies as you want</a:t>
            </a:r>
            <a:endParaRPr lang="en-US" dirty="0"/>
          </a:p>
        </p:txBody>
      </p:sp>
    </p:spTree>
    <p:extLst>
      <p:ext uri="{BB962C8B-B14F-4D97-AF65-F5344CB8AC3E}">
        <p14:creationId xmlns:p14="http://schemas.microsoft.com/office/powerpoint/2010/main" val="188505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things are Static</a:t>
            </a:r>
            <a:endParaRPr lang="en-US" dirty="0"/>
          </a:p>
        </p:txBody>
      </p:sp>
      <p:sp>
        <p:nvSpPr>
          <p:cNvPr id="3" name="Content Placeholder 2"/>
          <p:cNvSpPr>
            <a:spLocks noGrp="1"/>
          </p:cNvSpPr>
          <p:nvPr>
            <p:ph sz="half" idx="1"/>
          </p:nvPr>
        </p:nvSpPr>
        <p:spPr>
          <a:xfrm>
            <a:off x="838200" y="1825625"/>
            <a:ext cx="10178562" cy="4351338"/>
          </a:xfrm>
        </p:spPr>
        <p:txBody>
          <a:bodyPr>
            <a:normAutofit fontScale="92500" lnSpcReduction="20000"/>
          </a:bodyPr>
          <a:lstStyle/>
          <a:p>
            <a:r>
              <a:rPr lang="en-US" dirty="0" smtClean="0"/>
              <a:t>However, some things you only want one of, and you don’t want them to move.  Like the Start or Finish line of the race.  You wouldn’t want three start lines, that would be confusing, and you wouldn’t want the finish line to move around, that would be crazy.  So, some things don’t change, and they are labelled with the </a:t>
            </a:r>
            <a:r>
              <a:rPr lang="en-US" dirty="0" smtClean="0"/>
              <a:t>property </a:t>
            </a:r>
            <a:r>
              <a:rPr lang="en-US" dirty="0" smtClean="0"/>
              <a:t>static.  In Java:</a:t>
            </a:r>
          </a:p>
          <a:p>
            <a:pPr marL="0" indent="0">
              <a:buNone/>
            </a:pPr>
            <a:r>
              <a:rPr lang="en-US" dirty="0" smtClean="0"/>
              <a:t>        </a:t>
            </a:r>
            <a:r>
              <a:rPr lang="en-US" dirty="0" smtClean="0"/>
              <a:t>public </a:t>
            </a:r>
            <a:r>
              <a:rPr lang="en-US" dirty="0" smtClean="0"/>
              <a:t>static main(…)</a:t>
            </a:r>
          </a:p>
          <a:p>
            <a:pPr marL="0" indent="0">
              <a:buNone/>
            </a:pPr>
            <a:r>
              <a:rPr lang="en-US" dirty="0" smtClean="0"/>
              <a:t>(Note: in Java, the main function is the starting line of the Java program.  You only want one of these, and you don’t want it to move around).</a:t>
            </a:r>
          </a:p>
          <a:p>
            <a:r>
              <a:rPr lang="en-US" dirty="0" smtClean="0"/>
              <a:t>There are also some bits of information that you want everyone to be able to go to one fixed location to find.  For instance, ginger bread men are very concerned about whether it is raining or not.  So, we might want one variable that everyone can look at to see if it is raining.</a:t>
            </a:r>
          </a:p>
          <a:p>
            <a:pPr marL="0" indent="0">
              <a:buNone/>
            </a:pPr>
            <a:r>
              <a:rPr lang="en-US" dirty="0"/>
              <a:t> </a:t>
            </a:r>
            <a:r>
              <a:rPr lang="en-US" dirty="0" smtClean="0"/>
              <a:t>       public static </a:t>
            </a:r>
            <a:r>
              <a:rPr lang="en-US" dirty="0" err="1" smtClean="0"/>
              <a:t>boolean</a:t>
            </a:r>
            <a:r>
              <a:rPr lang="en-US" dirty="0" smtClean="0"/>
              <a:t> </a:t>
            </a:r>
            <a:r>
              <a:rPr lang="en-US" dirty="0" err="1" smtClean="0"/>
              <a:t>isItRaining</a:t>
            </a:r>
            <a:r>
              <a:rPr lang="en-US" dirty="0" smtClean="0"/>
              <a:t> = false;</a:t>
            </a:r>
            <a:endParaRPr lang="en-US" dirty="0"/>
          </a:p>
        </p:txBody>
      </p:sp>
    </p:spTree>
    <p:extLst>
      <p:ext uri="{BB962C8B-B14F-4D97-AF65-F5344CB8AC3E}">
        <p14:creationId xmlns:p14="http://schemas.microsoft.com/office/powerpoint/2010/main" val="155250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Static vs Dynamic</a:t>
            </a:r>
            <a:endParaRPr lang="en-US" dirty="0"/>
          </a:p>
        </p:txBody>
      </p:sp>
      <p:sp>
        <p:nvSpPr>
          <p:cNvPr id="3" name="Content Placeholder 2"/>
          <p:cNvSpPr>
            <a:spLocks noGrp="1"/>
          </p:cNvSpPr>
          <p:nvPr>
            <p:ph sz="half" idx="1"/>
          </p:nvPr>
        </p:nvSpPr>
        <p:spPr/>
        <p:txBody>
          <a:bodyPr>
            <a:normAutofit/>
          </a:bodyPr>
          <a:lstStyle/>
          <a:p>
            <a:r>
              <a:rPr lang="en-US" dirty="0" smtClean="0"/>
              <a:t>Static</a:t>
            </a:r>
          </a:p>
          <a:p>
            <a:r>
              <a:rPr lang="en-US" dirty="0" smtClean="0"/>
              <a:t>Needs to be specified with static keyword</a:t>
            </a:r>
          </a:p>
          <a:p>
            <a:r>
              <a:rPr lang="en-US" smtClean="0"/>
              <a:t>There c</a:t>
            </a:r>
            <a:r>
              <a:rPr lang="en-US" smtClean="0"/>
              <a:t>an </a:t>
            </a:r>
            <a:r>
              <a:rPr lang="en-US" dirty="0" smtClean="0"/>
              <a:t>only be one of these</a:t>
            </a:r>
          </a:p>
          <a:p>
            <a:r>
              <a:rPr lang="en-US" dirty="0" smtClean="0"/>
              <a:t>This is in a fixed location</a:t>
            </a:r>
          </a:p>
          <a:p>
            <a:r>
              <a:rPr lang="en-US" dirty="0" smtClean="0"/>
              <a:t>If this is public, everyone can locate this</a:t>
            </a:r>
            <a:endParaRPr lang="en-US" dirty="0"/>
          </a:p>
        </p:txBody>
      </p:sp>
      <p:sp>
        <p:nvSpPr>
          <p:cNvPr id="4" name="Content Placeholder 3"/>
          <p:cNvSpPr>
            <a:spLocks noGrp="1"/>
          </p:cNvSpPr>
          <p:nvPr>
            <p:ph sz="half" idx="2"/>
          </p:nvPr>
        </p:nvSpPr>
        <p:spPr/>
        <p:txBody>
          <a:bodyPr>
            <a:normAutofit/>
          </a:bodyPr>
          <a:lstStyle/>
          <a:p>
            <a:r>
              <a:rPr lang="en-US" dirty="0" smtClean="0"/>
              <a:t>Dynamic</a:t>
            </a:r>
          </a:p>
          <a:p>
            <a:r>
              <a:rPr lang="en-US" dirty="0" smtClean="0"/>
              <a:t>Is the default unless it is static</a:t>
            </a:r>
          </a:p>
          <a:p>
            <a:r>
              <a:rPr lang="en-US" dirty="0" smtClean="0"/>
              <a:t>There can be several instances of these items</a:t>
            </a:r>
          </a:p>
          <a:p>
            <a:r>
              <a:rPr lang="en-US" dirty="0" smtClean="0"/>
              <a:t>This can be in different locations in memory</a:t>
            </a:r>
          </a:p>
          <a:p>
            <a:r>
              <a:rPr lang="en-US" dirty="0" smtClean="0"/>
              <a:t>Even if this is public, you need to know the location of the instance to be able to </a:t>
            </a:r>
            <a:r>
              <a:rPr lang="en-US" smtClean="0"/>
              <a:t>access this</a:t>
            </a:r>
            <a:endParaRPr lang="en-US" dirty="0"/>
          </a:p>
        </p:txBody>
      </p:sp>
    </p:spTree>
    <p:extLst>
      <p:ext uri="{BB962C8B-B14F-4D97-AF65-F5344CB8AC3E}">
        <p14:creationId xmlns:p14="http://schemas.microsoft.com/office/powerpoint/2010/main" val="149196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695</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Static Scope</vt:lpstr>
      <vt:lpstr>Ginger Bread Men Race</vt:lpstr>
      <vt:lpstr>Cookie Cutter Class</vt:lpstr>
      <vt:lpstr>Cookie Cutter Features</vt:lpstr>
      <vt:lpstr>Creating a Cookie (Instantiation)</vt:lpstr>
      <vt:lpstr>Cookies are Dynamic</vt:lpstr>
      <vt:lpstr>Some things are Static</vt:lpstr>
      <vt:lpstr>Static vs Dynamic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Scope</dc:title>
  <dc:creator>snakada</dc:creator>
  <cp:lastModifiedBy>snakada</cp:lastModifiedBy>
  <cp:revision>10</cp:revision>
  <cp:lastPrinted>2016-01-15T05:38:11Z</cp:lastPrinted>
  <dcterms:created xsi:type="dcterms:W3CDTF">2016-01-15T04:11:26Z</dcterms:created>
  <dcterms:modified xsi:type="dcterms:W3CDTF">2016-01-15T05:44:48Z</dcterms:modified>
</cp:coreProperties>
</file>