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5" r:id="rId4"/>
    <p:sldId id="258" r:id="rId5"/>
    <p:sldId id="267" r:id="rId6"/>
    <p:sldId id="270" r:id="rId7"/>
    <p:sldId id="259" r:id="rId8"/>
    <p:sldId id="268" r:id="rId9"/>
    <p:sldId id="271" r:id="rId10"/>
    <p:sldId id="260" r:id="rId11"/>
    <p:sldId id="272" r:id="rId12"/>
    <p:sldId id="261" r:id="rId13"/>
    <p:sldId id="269" r:id="rId14"/>
    <p:sldId id="273" r:id="rId15"/>
    <p:sldId id="262" r:id="rId16"/>
    <p:sldId id="263" r:id="rId17"/>
    <p:sldId id="264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0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0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3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749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15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542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777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9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14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681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316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27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41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29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89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32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5F98-B625-409A-A1B7-4890C84F208C}" type="datetimeFigureOut">
              <a:rPr lang="es-419" smtClean="0"/>
              <a:t>24/10/2020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C71B16-902F-4730-BAF8-42B09993085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14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EF7C8-3823-4CA6-83F4-7148A0FA7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313" y="2514600"/>
            <a:ext cx="9596299" cy="2262781"/>
          </a:xfrm>
        </p:spPr>
        <p:txBody>
          <a:bodyPr/>
          <a:lstStyle/>
          <a:p>
            <a:r>
              <a:rPr lang="en-US" dirty="0"/>
              <a:t>CLASIFICADOR DE NOTICIAS</a:t>
            </a:r>
            <a:br>
              <a:rPr lang="en-US" dirty="0"/>
            </a:br>
            <a:endParaRPr lang="es-419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54C441-734F-4B00-9F93-62159216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PRUEBA ML ENGINEER </a:t>
            </a:r>
            <a:r>
              <a:rPr lang="es-ES" dirty="0" err="1"/>
              <a:t>Whale</a:t>
            </a:r>
            <a:r>
              <a:rPr lang="es-ES" dirty="0"/>
              <a:t> &amp; Jaguar </a:t>
            </a:r>
          </a:p>
          <a:p>
            <a:pPr algn="r"/>
            <a:r>
              <a:rPr lang="es-ES" dirty="0"/>
              <a:t>Cesar Nieto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538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517-31E0-45D5-B88A-67513FCB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Palabras mas usada por autor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67D46-4578-4C5E-A54E-F8ECE20D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35423"/>
            <a:ext cx="8915400" cy="3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932-2134-4842-ABF7-E4B7837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 para el estudio de sentimientos de cada autor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B3DE-EE2C-48E6-944B-E7F4FC1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sz="2400" dirty="0"/>
              <a:t>Escoger el 50 artículos de cada autor.</a:t>
            </a:r>
          </a:p>
          <a:p>
            <a:r>
              <a:rPr lang="es-419" sz="2400" dirty="0"/>
              <a:t>Para cada autor, </a:t>
            </a:r>
            <a:r>
              <a:rPr lang="es-419" sz="2400" dirty="0" err="1"/>
              <a:t>tokenizar</a:t>
            </a:r>
            <a:r>
              <a:rPr lang="es-419" sz="2400" dirty="0"/>
              <a:t> y lematizar cada articulo. </a:t>
            </a:r>
          </a:p>
          <a:p>
            <a:r>
              <a:rPr lang="es-419" sz="2400" dirty="0"/>
              <a:t>Para cada articulo, estimar los coeficientes de polarización y de subjetividad. Almacenar estos puntajes para todos los artículos.</a:t>
            </a:r>
          </a:p>
          <a:p>
            <a:r>
              <a:rPr lang="es-419" sz="2400" dirty="0"/>
              <a:t>Realizar la grafica de distribución de los datos de polarización y subjetividad para cada autor</a:t>
            </a:r>
          </a:p>
          <a:p>
            <a:r>
              <a:rPr lang="es-419" sz="2400" dirty="0"/>
              <a:t>Estimar el promedio y varianza de los histogramas de polarización y subjetividad.</a:t>
            </a:r>
          </a:p>
          <a:p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81602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A81D-FB67-49DA-85DE-8215F8F1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Estudio de sentimientos por cada autor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40C43-D74D-4F7B-90FB-BBC68DE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134" y="1616765"/>
            <a:ext cx="7236375" cy="49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FC3B-7774-4AB7-B41B-BCB49113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Identificación de temas de las noticias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2D445-F540-4429-ACB1-DF14B94A9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427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932-2134-4842-ABF7-E4B7837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 para la obtención de 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B3DE-EE2C-48E6-944B-E7F4FC1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sz="3000" dirty="0"/>
              <a:t>Escoger el 50 artículos de cada </a:t>
            </a:r>
            <a:r>
              <a:rPr lang="es-419" sz="3000" dirty="0" err="1"/>
              <a:t>categoria</a:t>
            </a:r>
            <a:r>
              <a:rPr lang="es-419" sz="3000" dirty="0"/>
              <a:t>.</a:t>
            </a:r>
          </a:p>
          <a:p>
            <a:r>
              <a:rPr lang="es-419" sz="3000" dirty="0"/>
              <a:t>Para cada </a:t>
            </a:r>
            <a:r>
              <a:rPr lang="es-419" sz="3000" dirty="0" err="1"/>
              <a:t>categoria</a:t>
            </a:r>
            <a:r>
              <a:rPr lang="es-419" sz="3000" dirty="0"/>
              <a:t>, </a:t>
            </a:r>
            <a:r>
              <a:rPr lang="es-419" sz="3000" dirty="0" err="1"/>
              <a:t>tokenizar</a:t>
            </a:r>
            <a:r>
              <a:rPr lang="es-419" sz="3000" dirty="0"/>
              <a:t> y lematizar cada articulo. </a:t>
            </a:r>
          </a:p>
          <a:p>
            <a:r>
              <a:rPr lang="es-419" sz="3000" dirty="0"/>
              <a:t>Calcular las palabras clave mas utilizadas en cada articulo</a:t>
            </a:r>
          </a:p>
          <a:p>
            <a:r>
              <a:rPr lang="es-419" sz="3000" dirty="0"/>
              <a:t>Utilizar estas palabras mas usadas para obtener </a:t>
            </a:r>
            <a:r>
              <a:rPr lang="es-419" sz="3000" dirty="0" err="1"/>
              <a:t>clusters</a:t>
            </a:r>
            <a:r>
              <a:rPr lang="es-419" sz="3000" dirty="0"/>
              <a:t> de palabras utilizando el algoritmo </a:t>
            </a:r>
            <a:r>
              <a:rPr lang="es-419" sz="3000" dirty="0" err="1"/>
              <a:t>Latent</a:t>
            </a:r>
            <a:r>
              <a:rPr lang="es-419" sz="3000" dirty="0"/>
              <a:t> Dirichlet </a:t>
            </a:r>
            <a:r>
              <a:rPr lang="es-419" sz="3000" dirty="0" err="1"/>
              <a:t>Allocation</a:t>
            </a:r>
            <a:r>
              <a:rPr lang="es-419" sz="3000" dirty="0"/>
              <a:t>.</a:t>
            </a:r>
          </a:p>
          <a:p>
            <a:r>
              <a:rPr lang="es-419" sz="3000" dirty="0"/>
              <a:t>Obtener los cinco </a:t>
            </a:r>
            <a:r>
              <a:rPr lang="es-419" sz="3000" dirty="0" err="1"/>
              <a:t>clusters</a:t>
            </a:r>
            <a:r>
              <a:rPr lang="es-419" sz="3000" dirty="0"/>
              <a:t> principales con 10 palabras cada uno.</a:t>
            </a:r>
          </a:p>
          <a:p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43843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52A6-7298-47A7-A1C8-64BBC8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Topic Modeling: Latent Dirichlet Allocation (LDA)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s-419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3108C-09E1-4A48-B78C-87147F9C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03303"/>
              </p:ext>
            </p:extLst>
          </p:nvPr>
        </p:nvGraphicFramePr>
        <p:xfrm>
          <a:off x="2592925" y="1558425"/>
          <a:ext cx="8181891" cy="4956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205">
                  <a:extLst>
                    <a:ext uri="{9D8B030D-6E8A-4147-A177-3AD203B41FA5}">
                      <a16:colId xmlns:a16="http://schemas.microsoft.com/office/drawing/2014/main" val="1869373123"/>
                    </a:ext>
                  </a:extLst>
                </a:gridCol>
                <a:gridCol w="1255507">
                  <a:extLst>
                    <a:ext uri="{9D8B030D-6E8A-4147-A177-3AD203B41FA5}">
                      <a16:colId xmlns:a16="http://schemas.microsoft.com/office/drawing/2014/main" val="3708764132"/>
                    </a:ext>
                  </a:extLst>
                </a:gridCol>
                <a:gridCol w="1558455">
                  <a:extLst>
                    <a:ext uri="{9D8B030D-6E8A-4147-A177-3AD203B41FA5}">
                      <a16:colId xmlns:a16="http://schemas.microsoft.com/office/drawing/2014/main" val="1677305615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4138953990"/>
                    </a:ext>
                  </a:extLst>
                </a:gridCol>
                <a:gridCol w="1598212">
                  <a:extLst>
                    <a:ext uri="{9D8B030D-6E8A-4147-A177-3AD203B41FA5}">
                      <a16:colId xmlns:a16="http://schemas.microsoft.com/office/drawing/2014/main" val="1858986877"/>
                    </a:ext>
                  </a:extLst>
                </a:gridCol>
                <a:gridCol w="1312764">
                  <a:extLst>
                    <a:ext uri="{9D8B030D-6E8A-4147-A177-3AD203B41FA5}">
                      <a16:colId xmlns:a16="http://schemas.microsoft.com/office/drawing/2014/main" val="1139807938"/>
                    </a:ext>
                  </a:extLst>
                </a:gridCol>
              </a:tblGrid>
              <a:tr h="270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1247822774"/>
                  </a:ext>
                </a:extLst>
              </a:tr>
              <a:tr h="1036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victim, case, assault, prosecutor, sexual, man, woman, attorney, abuse, lawyer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child, bus, girl, home, kid, school, nah, leave, family, face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suspect, victim, case, investigator, crime, school, authority, site, kill, hour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assault, woman, sexual, victim, lawsuit, trial, case, jury, guilty, attorney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shooting, release, officer, footage, hour, room, survivor, hearing, sentencing, period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3800689676"/>
                  </a:ext>
                </a:extLst>
              </a:tr>
              <a:tr h="1065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ENTERTAINMENT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set, hard, circumstance, offer, easy, feel, hour, scene, interview, happen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victim, hard, let, murder, suspect, rule, hour, circumstance, interview, crime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school, scene, season, violence, gun, happen, series, teen, leave, cast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set, sexual, let, hard, excuse, interview, feel, offer, hour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movie, offer, row, easy, let, hard, hour, rule, watch, excuse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2034751786"/>
                  </a:ext>
                </a:extLst>
              </a:tr>
              <a:tr h="737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WORLD NEWS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plane, flight, crash, official, kill, site, passenger, cuban, far, circumstance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nuclear, summit, test, korean, meeting, site, expert, program, talk, exercise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diary, abuse, page, museum, publish, entry, family, research, write, secret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group, attack, hour, israeli, military, nuclear, kill, responsibility, hard, protest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deal, party, nuclear, sanction, plastic, site, european, country, government, deep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611002649"/>
                  </a:ext>
                </a:extLst>
              </a:tr>
              <a:tr h="5375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farmer, worker, rice, yield, change, increase, community, country, series, climate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job, worker, income, basic, automation, virus, idea, community, union, human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farmer, ikigai, tree, world, plant, plastic, study, economy, seed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community, city, business, series, percent, content, home, big, land, change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social, anxiety, mental, symptom, disorder, feel, medium, bike, health, illness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983236574"/>
                  </a:ext>
                </a:extLst>
              </a:tr>
              <a:tr h="718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POLITICS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suit, shooting, lawsuit, winery, yacht, false, victim, file, cruise, conspiracy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ad, child, school, disclosure, public, issue, political, information, gun, site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bot, conservation, russian, tweet, group, month, research, request, meeting, spanish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neighbor, leader, love, immigrant, federal, declaration, rule, service, citizen, political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woman, abortion, rule, campaign, information, offer, share, responsibility, hard, easy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04" marR="34504" marT="0" marB="0" anchor="b"/>
                </a:tc>
                <a:extLst>
                  <a:ext uri="{0D108BD9-81ED-4DB2-BD59-A6C34878D82A}">
                    <a16:rowId xmlns:a16="http://schemas.microsoft.com/office/drawing/2014/main" val="93351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0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695-FC0C-4561-BE30-4A3447F5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Topic Modeling: Latent Dirichlet Allocation (LDA)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s-419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584650-FB07-4E03-B51A-C719861C5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14300"/>
              </p:ext>
            </p:extLst>
          </p:nvPr>
        </p:nvGraphicFramePr>
        <p:xfrm>
          <a:off x="2592925" y="1794357"/>
          <a:ext cx="8126231" cy="4572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543">
                  <a:extLst>
                    <a:ext uri="{9D8B030D-6E8A-4147-A177-3AD203B41FA5}">
                      <a16:colId xmlns:a16="http://schemas.microsoft.com/office/drawing/2014/main" val="54102575"/>
                    </a:ext>
                  </a:extLst>
                </a:gridCol>
                <a:gridCol w="1468294">
                  <a:extLst>
                    <a:ext uri="{9D8B030D-6E8A-4147-A177-3AD203B41FA5}">
                      <a16:colId xmlns:a16="http://schemas.microsoft.com/office/drawing/2014/main" val="2433553039"/>
                    </a:ext>
                  </a:extLst>
                </a:gridCol>
                <a:gridCol w="1411124">
                  <a:extLst>
                    <a:ext uri="{9D8B030D-6E8A-4147-A177-3AD203B41FA5}">
                      <a16:colId xmlns:a16="http://schemas.microsoft.com/office/drawing/2014/main" val="3455662814"/>
                    </a:ext>
                  </a:extLst>
                </a:gridCol>
                <a:gridCol w="1340037">
                  <a:extLst>
                    <a:ext uri="{9D8B030D-6E8A-4147-A177-3AD203B41FA5}">
                      <a16:colId xmlns:a16="http://schemas.microsoft.com/office/drawing/2014/main" val="833140109"/>
                    </a:ext>
                  </a:extLst>
                </a:gridCol>
                <a:gridCol w="1218215">
                  <a:extLst>
                    <a:ext uri="{9D8B030D-6E8A-4147-A177-3AD203B41FA5}">
                      <a16:colId xmlns:a16="http://schemas.microsoft.com/office/drawing/2014/main" val="1775741573"/>
                    </a:ext>
                  </a:extLst>
                </a:gridCol>
                <a:gridCol w="1570018">
                  <a:extLst>
                    <a:ext uri="{9D8B030D-6E8A-4147-A177-3AD203B41FA5}">
                      <a16:colId xmlns:a16="http://schemas.microsoft.com/office/drawing/2014/main" val="2914735953"/>
                    </a:ext>
                  </a:extLst>
                </a:gridCol>
              </a:tblGrid>
              <a:tr h="111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/>
                </a:tc>
                <a:extLst>
                  <a:ext uri="{0D108BD9-81ED-4DB2-BD59-A6C34878D82A}">
                    <a16:rowId xmlns:a16="http://schemas.microsoft.com/office/drawing/2014/main" val="891633502"/>
                  </a:ext>
                </a:extLst>
              </a:tr>
              <a:tr h="646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WEIRD NEWS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squirrel, woman, student, man, seat, post, offer, point, hard, allegedly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octopus, fawn, millennial, end, offer, hard, varie, site, rule, designate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cake, order, customer, online, profane, store, sword, graduation, write, censor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message, send, ade, zombie, site, man, allegedly, hard, text, urine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let, site, offer, responsibility, hard, easy, register, excuse, impossible, circumstance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val="2114524875"/>
                  </a:ext>
                </a:extLst>
              </a:tr>
              <a:tr h="646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BLACK VOICES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protest, player, anthem, black, national, understand, stand, violence, sit, patriotism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black, white, look, video, dance, person, let, hurt, easy, violence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black, man, rule, designate, hard, let, hour, easy, offer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feat, black, actress, film, protest, french, woman, hit, nomination,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black, officer, video, white, student, woman, stop, hard, violence, man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val="1262177321"/>
                  </a:ext>
                </a:extLst>
              </a:tr>
              <a:tr h="86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WOMEN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man, sexual, assault, let, rule, hard, period, offer, hour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sexual, student, allegation, harassment, festival, comment, director, male, ask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sexual, man, let, rule, excuse, hour, responsibility, offer, wear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abortion, gift, woman, rape, case, look, care, mom, feel, sign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woman, girl, young, abuse, petition, man, leader, social, event, offer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val="476408576"/>
                  </a:ext>
                </a:extLst>
              </a:tr>
              <a:tr h="646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COMEDY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offer, hard, let, hour, responsibility, locality, register, designate, site, citizen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hat, red, love, hit, porn, convinced, fear, rock, confuse, star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swamp, drain, shut, immigrant, let, outside, royal, black, watch, actually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coin, watch, hour, offer, excuse, site, impossible, designate, goodbye, coronavirus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episode, prove, animal, goofy, entry, competition, password, muslim, racist, late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val="1600769891"/>
                  </a:ext>
                </a:extLst>
              </a:tr>
              <a:tr h="86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QUEER VOICES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employee, organization, store, boy, participant, change, announce, scout, terminate, support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gay, offer, site, citizen, hour, hard, easy, let, community, period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transgender, man, photo, easy, woman, wear, site, gender, position, character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therapy, conversion, book, child, practice, young, family, love, kid, parent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church, happen, certificate, pastor, memorial, denomination, congregation, place, character, interim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00" marR="41500" marT="0" marB="0" anchor="b"/>
                </a:tc>
                <a:extLst>
                  <a:ext uri="{0D108BD9-81ED-4DB2-BD59-A6C34878D82A}">
                    <a16:rowId xmlns:a16="http://schemas.microsoft.com/office/drawing/2014/main" val="282210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74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9FFF-020C-4A3B-BA8F-A1CD1D8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Topic Modeling: Latent Dirichlet Allocation (LDA)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s-419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9AE5B-3246-4601-A232-2133D8213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0488"/>
              </p:ext>
            </p:extLst>
          </p:nvPr>
        </p:nvGraphicFramePr>
        <p:xfrm>
          <a:off x="2083116" y="2174257"/>
          <a:ext cx="9421496" cy="4202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827">
                  <a:extLst>
                    <a:ext uri="{9D8B030D-6E8A-4147-A177-3AD203B41FA5}">
                      <a16:colId xmlns:a16="http://schemas.microsoft.com/office/drawing/2014/main" val="65358540"/>
                    </a:ext>
                  </a:extLst>
                </a:gridCol>
                <a:gridCol w="1394791">
                  <a:extLst>
                    <a:ext uri="{9D8B030D-6E8A-4147-A177-3AD203B41FA5}">
                      <a16:colId xmlns:a16="http://schemas.microsoft.com/office/drawing/2014/main" val="2541481442"/>
                    </a:ext>
                  </a:extLst>
                </a:gridCol>
                <a:gridCol w="1606163">
                  <a:extLst>
                    <a:ext uri="{9D8B030D-6E8A-4147-A177-3AD203B41FA5}">
                      <a16:colId xmlns:a16="http://schemas.microsoft.com/office/drawing/2014/main" val="2492700650"/>
                    </a:ext>
                  </a:extLst>
                </a:gridCol>
                <a:gridCol w="1892411">
                  <a:extLst>
                    <a:ext uri="{9D8B030D-6E8A-4147-A177-3AD203B41FA5}">
                      <a16:colId xmlns:a16="http://schemas.microsoft.com/office/drawing/2014/main" val="4044629482"/>
                    </a:ext>
                  </a:extLst>
                </a:gridCol>
                <a:gridCol w="1649893">
                  <a:extLst>
                    <a:ext uri="{9D8B030D-6E8A-4147-A177-3AD203B41FA5}">
                      <a16:colId xmlns:a16="http://schemas.microsoft.com/office/drawing/2014/main" val="1787423427"/>
                    </a:ext>
                  </a:extLst>
                </a:gridCol>
                <a:gridCol w="1729411">
                  <a:extLst>
                    <a:ext uri="{9D8B030D-6E8A-4147-A177-3AD203B41FA5}">
                      <a16:colId xmlns:a16="http://schemas.microsoft.com/office/drawing/2014/main" val="252919217"/>
                    </a:ext>
                  </a:extLst>
                </a:gridCol>
              </a:tblGrid>
              <a:tr h="110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Topic, 0,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Topic, 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Topic, 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Topic, 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Topic, 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442858370"/>
                  </a:ext>
                </a:extLst>
              </a:tr>
              <a:tr h="640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SPORTS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athlete, excuse, sport, site, cheerleader, team, varie, offer, college, locality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college, player, school, basketball, athlete, sport, huffpost, hand, play, team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team, game, player, play, hard, pardon, point, rule, let, protest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sport, anthem, win, game, performance, song, race, play, million, finish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athlete, abuse, sexual, rule, team, female, hour, woman, let, level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4172531589"/>
                  </a:ext>
                </a:extLst>
              </a:tr>
              <a:tr h="781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BUSINESS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arbitration, sexual, harassment, group, card, breach, write, woman, assault, employee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tax, percent, city, million, offer, billion, gun, hour, rule, deal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woman, man, store, employee, business, trade, simmon, datum, offer, image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housing, city, appeal, community, environmental, resident, fight, build, supportive, homelessness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woman, sexual, assault, case, harassment, file, driver, letter, worker, public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916273098"/>
                  </a:ext>
                </a:extLst>
              </a:tr>
              <a:tr h="74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TRAVEL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flight, attendant, travel, passenger, plane, kid, book, trip, air, good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stay, town, region, city, island, couple, worth, love, place, country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city, travel, good, beach, food, hotel, summer, weather, restaurant, month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pet, animal, airline, dog, fly, cargo, death, carrier, travel, high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room, hotel, list, travel, germ, good, summer, remote, destination, affect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1669224565"/>
                  </a:ext>
                </a:extLst>
              </a:tr>
              <a:tr h="74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woman, sexual, allegation, story, harassment, tape, let, network, host, hour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news, union, organization, responsibility, medium, platform, site, begin, anti, newspaper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post, write, blog, sexual, woman, network, site, harassment, claim, hard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mean, coate, question, let, actually, talk, write, story, hard, lot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business, tabloid, coverage, boss, seize, financial, lawyer, allege, payment, month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2602929640"/>
                  </a:ext>
                </a:extLst>
              </a:tr>
              <a:tr h="74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TECH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user, datum, rule, information, app, site, hour, hard, offer, let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password, user, account, bug, store, internal, twitter, believe, mask, log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emoji, flamethrower, control, information, application, birth, site, offer, hard, pill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information, robot, rule, public, forget, ruling, conviction, search, remove, court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speech, lawsuit, hate, bug, housing, child, family, discrimination, disability, exclude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144" marR="41144" marT="0" marB="0" anchor="b"/>
                </a:tc>
                <a:extLst>
                  <a:ext uri="{0D108BD9-81ED-4DB2-BD59-A6C34878D82A}">
                    <a16:rowId xmlns:a16="http://schemas.microsoft.com/office/drawing/2014/main" val="5343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0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525-EBEA-40FA-9F39-9412863B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Caracterización de las descripciones de los artículos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160E1-A853-4481-BCE5-1C3ADDA69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Basándote en el texto de la descripción corta, caracteriza este </a:t>
            </a:r>
            <a:r>
              <a:rPr lang="es-ES" dirty="0" err="1"/>
              <a:t>dataset</a:t>
            </a:r>
            <a:r>
              <a:rPr lang="es-ES" dirty="0"/>
              <a:t>.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3806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270-AB9B-4CC4-8546-70207896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Distribución del numero de palabras clave de la descripción de los artículos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D9E8A-EDF2-4622-A14C-7A4FD2025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386" y="2300548"/>
            <a:ext cx="5854039" cy="39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5AB-7A3D-497E-A1BF-21E73D9E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Catalogando noticias a partir de el titulo y la descripción corta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C904-F70A-4A1D-95B4-4AE6CA1FB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 posible catalogar  noticias a partir de </a:t>
            </a:r>
            <a:r>
              <a:rPr lang="es-ES" dirty="0"/>
              <a:t>la descripción y los titulares?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46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99C4-37C7-49BE-8443-ECCA9A3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Algortimo</a:t>
            </a:r>
            <a:r>
              <a:rPr lang="es-419" dirty="0"/>
              <a:t> de clasificación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320743-C5F7-4FB5-9C93-AFA4CF38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3" y="2141338"/>
            <a:ext cx="8915400" cy="376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73D58-B437-4085-9EF9-5BC7708B4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08" y="4276808"/>
            <a:ext cx="1280891" cy="1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F480-7FA2-4335-AD90-D1A8A1A5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99" y="624110"/>
            <a:ext cx="10296014" cy="1280890"/>
          </a:xfrm>
        </p:spPr>
        <p:txBody>
          <a:bodyPr/>
          <a:lstStyle/>
          <a:p>
            <a:r>
              <a:rPr lang="es-419" dirty="0"/>
              <a:t>Desempeño del algoritmo de clasificación.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A8D3E2DB-1E56-4D53-BB91-8F53831E6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25288"/>
              </p:ext>
            </p:extLst>
          </p:nvPr>
        </p:nvGraphicFramePr>
        <p:xfrm>
          <a:off x="4270107" y="1436849"/>
          <a:ext cx="3651786" cy="5311888"/>
        </p:xfrm>
        <a:graphic>
          <a:graphicData uri="http://schemas.openxmlformats.org/drawingml/2006/table">
            <a:tbl>
              <a:tblPr/>
              <a:tblGrid>
                <a:gridCol w="1111414">
                  <a:extLst>
                    <a:ext uri="{9D8B030D-6E8A-4147-A177-3AD203B41FA5}">
                      <a16:colId xmlns:a16="http://schemas.microsoft.com/office/drawing/2014/main" val="3938049735"/>
                    </a:ext>
                  </a:extLst>
                </a:gridCol>
                <a:gridCol w="635093">
                  <a:extLst>
                    <a:ext uri="{9D8B030D-6E8A-4147-A177-3AD203B41FA5}">
                      <a16:colId xmlns:a16="http://schemas.microsoft.com/office/drawing/2014/main" val="2350963910"/>
                    </a:ext>
                  </a:extLst>
                </a:gridCol>
                <a:gridCol w="635093">
                  <a:extLst>
                    <a:ext uri="{9D8B030D-6E8A-4147-A177-3AD203B41FA5}">
                      <a16:colId xmlns:a16="http://schemas.microsoft.com/office/drawing/2014/main" val="3245929478"/>
                    </a:ext>
                  </a:extLst>
                </a:gridCol>
                <a:gridCol w="635093">
                  <a:extLst>
                    <a:ext uri="{9D8B030D-6E8A-4147-A177-3AD203B41FA5}">
                      <a16:colId xmlns:a16="http://schemas.microsoft.com/office/drawing/2014/main" val="424243969"/>
                    </a:ext>
                  </a:extLst>
                </a:gridCol>
                <a:gridCol w="635093">
                  <a:extLst>
                    <a:ext uri="{9D8B030D-6E8A-4147-A177-3AD203B41FA5}">
                      <a16:colId xmlns:a16="http://schemas.microsoft.com/office/drawing/2014/main" val="2084796296"/>
                    </a:ext>
                  </a:extLst>
                </a:gridCol>
              </a:tblGrid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33349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81602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ARTS &amp; CULTURE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09036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VOICES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63008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B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629823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6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17635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094094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57998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09170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ENTERTAINMENT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F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52847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FIFTY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4115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NEWS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67635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3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906723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LIVING 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661382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6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82158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LATINO VOICES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69859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0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783337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7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49037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2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0841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QUEER VOICES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18233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67405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218961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7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25197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78212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TASTE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08806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16273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WORLDPOST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30274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827392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NEWS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55319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75455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NEWS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28852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WORLDPOST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16863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06914"/>
                  </a:ext>
                </a:extLst>
              </a:tr>
              <a:tr h="134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avg/total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B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3832" marR="3832" marT="3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326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73EE2C-8322-454D-B579-291773519CF1}"/>
                  </a:ext>
                </a:extLst>
              </p:cNvPr>
              <p:cNvSpPr txBox="1"/>
              <p:nvPr/>
            </p:nvSpPr>
            <p:spPr>
              <a:xfrm>
                <a:off x="9410368" y="3429000"/>
                <a:ext cx="1269643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73EE2C-8322-454D-B579-291773519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68" y="3429000"/>
                <a:ext cx="1269643" cy="54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B5FB7-EF8A-491E-BE2F-CB19BF4F565D}"/>
                  </a:ext>
                </a:extLst>
              </p:cNvPr>
              <p:cNvSpPr txBox="1"/>
              <p:nvPr/>
            </p:nvSpPr>
            <p:spPr>
              <a:xfrm>
                <a:off x="9410367" y="4495800"/>
                <a:ext cx="1281505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B5FB7-EF8A-491E-BE2F-CB19BF4F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67" y="4495800"/>
                <a:ext cx="1281505" cy="548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533751B-190E-410F-A3AF-37B31E6D668F}"/>
              </a:ext>
            </a:extLst>
          </p:cNvPr>
          <p:cNvSpPr txBox="1"/>
          <p:nvPr/>
        </p:nvSpPr>
        <p:spPr>
          <a:xfrm>
            <a:off x="1789043" y="2742714"/>
            <a:ext cx="225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Entrenamiento con 40000 textos de prueba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A221D-DC10-4B51-A7B2-218C8BBDD164}"/>
              </a:ext>
            </a:extLst>
          </p:cNvPr>
          <p:cNvSpPr txBox="1"/>
          <p:nvPr/>
        </p:nvSpPr>
        <p:spPr>
          <a:xfrm>
            <a:off x="1789043" y="4503758"/>
            <a:ext cx="20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 utilizo regresión logística.</a:t>
            </a:r>
          </a:p>
        </p:txBody>
      </p:sp>
    </p:spTree>
    <p:extLst>
      <p:ext uri="{BB962C8B-B14F-4D97-AF65-F5344CB8AC3E}">
        <p14:creationId xmlns:p14="http://schemas.microsoft.com/office/powerpoint/2010/main" val="24578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5AB-7A3D-497E-A1BF-21E73D9E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Estilo de escritura de cada </a:t>
            </a:r>
            <a:r>
              <a:rPr lang="es-419" dirty="0" err="1"/>
              <a:t>categoria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C904-F70A-4A1D-95B4-4AE6CA1FB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escritura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categoría</a:t>
            </a:r>
            <a:r>
              <a:rPr lang="en-US" dirty="0"/>
              <a:t>?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8552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932-2134-4842-ABF7-E4B7837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 de estimación de palabras mas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B3DE-EE2C-48E6-944B-E7F4FC1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419" sz="2400" dirty="0"/>
              <a:t>Escoger el 50 artículos de cada categoría.</a:t>
            </a:r>
          </a:p>
          <a:p>
            <a:r>
              <a:rPr lang="es-419" sz="2400" dirty="0"/>
              <a:t>Para cada categoría, </a:t>
            </a:r>
            <a:r>
              <a:rPr lang="es-419" sz="2400" dirty="0" err="1"/>
              <a:t>tokenizar</a:t>
            </a:r>
            <a:r>
              <a:rPr lang="es-419" sz="2400" dirty="0"/>
              <a:t> y lematizar cada articulo. Encontrar las 30 palabras mas frecuentes de cada articulo.</a:t>
            </a:r>
          </a:p>
          <a:p>
            <a:r>
              <a:rPr lang="es-419" sz="2400" dirty="0"/>
              <a:t>Buscar las 50 palabras que mas aparecen en artículos.</a:t>
            </a:r>
          </a:p>
          <a:p>
            <a:r>
              <a:rPr lang="es-419" sz="2400" dirty="0"/>
              <a:t>Una vez obtenidas las palabras mas comunes en cada categoría, descartar las que se repiten en 15 categorías o mas.</a:t>
            </a:r>
          </a:p>
          <a:p>
            <a:r>
              <a:rPr lang="es-419" sz="2400" dirty="0"/>
              <a:t>Realizar el diagrama </a:t>
            </a:r>
            <a:r>
              <a:rPr lang="es-419" sz="2400" dirty="0" err="1"/>
              <a:t>wordcloud</a:t>
            </a:r>
            <a:r>
              <a:rPr lang="es-419" sz="2400" dirty="0"/>
              <a:t> con las palabras mas comunes y con la frecuencia que aparece en los artículos.</a:t>
            </a:r>
          </a:p>
        </p:txBody>
      </p:sp>
    </p:spTree>
    <p:extLst>
      <p:ext uri="{BB962C8B-B14F-4D97-AF65-F5344CB8AC3E}">
        <p14:creationId xmlns:p14="http://schemas.microsoft.com/office/powerpoint/2010/main" val="200551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5BF8-83E2-431A-8421-E6E33110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Palabras mas usadas por categoría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E2D1B79-AED0-45DE-985F-246416E7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16894"/>
            <a:ext cx="8915400" cy="36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525-EBEA-40FA-9F39-9412863B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Estilo de escritura de cada autor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160E1-A853-4481-BCE5-1C3ADDA69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se puede decir de los autores a partir de los datos?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537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932-2134-4842-ABF7-E4B7837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 de estimación de palabras mas utilizadas por autor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B3DE-EE2C-48E6-944B-E7F4FC1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419" sz="2400" dirty="0"/>
              <a:t>Escoger el 50 artículos de cada autor.</a:t>
            </a:r>
          </a:p>
          <a:p>
            <a:r>
              <a:rPr lang="es-419" sz="2400" dirty="0"/>
              <a:t>Para cada autor, </a:t>
            </a:r>
            <a:r>
              <a:rPr lang="es-419" sz="2400" dirty="0" err="1"/>
              <a:t>tokenizar</a:t>
            </a:r>
            <a:r>
              <a:rPr lang="es-419" sz="2400" dirty="0"/>
              <a:t> y lematizar cada articulo. Encontrar las 30 palabras mas frecuentes de cada articulo.</a:t>
            </a:r>
          </a:p>
          <a:p>
            <a:r>
              <a:rPr lang="es-419" sz="2400" dirty="0"/>
              <a:t>Buscar las 50 palabras que mas aparecen en artículos considerando todos los artículos por autor.</a:t>
            </a:r>
          </a:p>
          <a:p>
            <a:r>
              <a:rPr lang="es-419" sz="2400" dirty="0"/>
              <a:t>Una vez obtenidas las palabras mas comunes en cada categoría, descartar las que se repiten en 15 autores o mas.</a:t>
            </a:r>
          </a:p>
          <a:p>
            <a:r>
              <a:rPr lang="es-419" sz="2400" dirty="0"/>
              <a:t>Realizar el diagrama </a:t>
            </a:r>
            <a:r>
              <a:rPr lang="es-419" sz="2400" dirty="0" err="1"/>
              <a:t>wordcloud</a:t>
            </a:r>
            <a:r>
              <a:rPr lang="es-419" sz="2400" dirty="0"/>
              <a:t> con las palabras mas comunes y con la frecuencia que son utilizadas por autor.</a:t>
            </a:r>
          </a:p>
        </p:txBody>
      </p:sp>
    </p:spTree>
    <p:extLst>
      <p:ext uri="{BB962C8B-B14F-4D97-AF65-F5344CB8AC3E}">
        <p14:creationId xmlns:p14="http://schemas.microsoft.com/office/powerpoint/2010/main" val="1324011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784</TotalTime>
  <Words>2157</Words>
  <Application>Microsoft Office PowerPoint</Application>
  <PresentationFormat>Widescreen</PresentationFormat>
  <Paragraphs>320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sohne</vt:lpstr>
      <vt:lpstr>Wingdings 3</vt:lpstr>
      <vt:lpstr>Wisp</vt:lpstr>
      <vt:lpstr>CLASIFICADOR DE NOTICIAS </vt:lpstr>
      <vt:lpstr>Catalogando noticias a partir de el titulo y la descripción corta</vt:lpstr>
      <vt:lpstr>Algortimo de clasificación</vt:lpstr>
      <vt:lpstr>Desempeño del algoritmo de clasificación.</vt:lpstr>
      <vt:lpstr>Estilo de escritura de cada categoria</vt:lpstr>
      <vt:lpstr>Algoritmo de estimación de palabras mas utilizadas</vt:lpstr>
      <vt:lpstr>Palabras mas usadas por categoría</vt:lpstr>
      <vt:lpstr>Estilo de escritura de cada autor</vt:lpstr>
      <vt:lpstr>Algoritmo de estimación de palabras mas utilizadas por autor</vt:lpstr>
      <vt:lpstr>Palabras mas usada por autor</vt:lpstr>
      <vt:lpstr>Algoritmo para el estudio de sentimientos de cada autor</vt:lpstr>
      <vt:lpstr>Estudio de sentimientos por cada autor</vt:lpstr>
      <vt:lpstr>Identificación de temas de las noticias</vt:lpstr>
      <vt:lpstr>Algoritmo para la obtención de temas</vt:lpstr>
      <vt:lpstr>Topic Modeling: Latent Dirichlet Allocation (LDA) </vt:lpstr>
      <vt:lpstr>Topic Modeling: Latent Dirichlet Allocation (LDA) </vt:lpstr>
      <vt:lpstr>Topic Modeling: Latent Dirichlet Allocation (LDA) </vt:lpstr>
      <vt:lpstr>Caracterización de las descripciones de los artículos</vt:lpstr>
      <vt:lpstr>Distribución del numero de palabras clave de la descripción de los artículos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NOTICIAS</dc:title>
  <dc:creator>César Nieto</dc:creator>
  <cp:lastModifiedBy>César Nieto</cp:lastModifiedBy>
  <cp:revision>14</cp:revision>
  <dcterms:created xsi:type="dcterms:W3CDTF">2020-10-24T13:35:43Z</dcterms:created>
  <dcterms:modified xsi:type="dcterms:W3CDTF">2020-10-25T02:39:47Z</dcterms:modified>
</cp:coreProperties>
</file>