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62" r:id="rId21"/>
    <p:sldId id="458" r:id="rId22"/>
    <p:sldId id="459" r:id="rId23"/>
    <p:sldId id="460" r:id="rId24"/>
    <p:sldId id="402"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96" autoAdjust="0"/>
    <p:restoredTop sz="75669" autoAdjust="0"/>
  </p:normalViewPr>
  <p:slideViewPr>
    <p:cSldViewPr snapToGrid="0">
      <p:cViewPr varScale="1">
        <p:scale>
          <a:sx n="112" d="100"/>
          <a:sy n="112" d="100"/>
        </p:scale>
        <p:origin x="2200" y="200"/>
      </p:cViewPr>
      <p:guideLst>
        <p:guide orient="horz" pos="213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D99DD511-39F4-4E62-892C-B982DEC83017}" type="presOf" srcId="{3CA9C938-90A9-4933-8DE1-C4C07CAF1FC5}" destId="{8EDBE818-C5B5-4701-9525-ECBDD1D13983}" srcOrd="0" destOrd="0" presId="urn:microsoft.com/office/officeart/2008/layout/VerticalCurvedList"/>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30D56D6D-25F4-4270-9B23-BDCC00859B0B}" srcId="{7D87BD21-996C-48C9-8682-D9CFC7813447}" destId="{87B1A938-E900-420B-A620-70306F1D8247}" srcOrd="1" destOrd="0" parTransId="{44C422FF-5772-4360-AD5A-5227A6DCD7A9}" sibTransId="{67FD8315-C398-4FBC-9BC7-AB3676BF620E}"/>
    <dgm:cxn modelId="{85140777-4296-4B4E-9990-B2E889D92500}" srcId="{7D87BD21-996C-48C9-8682-D9CFC7813447}" destId="{15446CFA-CB1A-44F6-98E9-2C10065FE398}" srcOrd="3" destOrd="0" parTransId="{FE69D36B-42A7-424F-B0DD-527BEE857502}" sibTransId="{1BB4C7D7-493D-4563-A1D0-8956471C00C5}"/>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22F1D5AC-0039-42A5-994B-6837BEF22E24}" type="presOf" srcId="{39D9AF43-8F02-4E23-9D1C-E66193777131}" destId="{70D0EEB4-0344-4C1D-855F-2410E097A669}" srcOrd="0" destOrd="0" presId="urn:microsoft.com/office/officeart/2008/layout/VerticalCurvedList"/>
    <dgm:cxn modelId="{F2E3ADCE-BFD4-4E74-81B8-245ACB487593}" srcId="{7D87BD21-996C-48C9-8682-D9CFC7813447}" destId="{39D9AF43-8F02-4E23-9D1C-E66193777131}" srcOrd="0" destOrd="0" parTransId="{93D59459-7BFC-474A-82C5-A9D7D99B57BB}" sibTransId="{10FE6EC1-2A36-4D0A-BEC1-2EC756A5ED5D}"/>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marL="0" lvl="0" indent="0" algn="l" defTabSz="1955800">
            <a:lnSpc>
              <a:spcPct val="90000"/>
            </a:lnSpc>
            <a:spcBef>
              <a:spcPct val="0"/>
            </a:spcBef>
            <a:spcAft>
              <a:spcPct val="35000"/>
            </a:spcAft>
            <a:buNone/>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18/07/2025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r>
              <a:rPr lang="fr-FR" dirty="0"/>
              <a:t>Il existe plusieurs types de blockchain à savoir les blockchain publique, privée, de consortium, etc. </a:t>
            </a:r>
          </a:p>
          <a:p>
            <a:r>
              <a:rPr lang="fr-FR" dirty="0"/>
              <a:t>Mais toutes fonctionnent pratiquement de la </a:t>
            </a:r>
            <a:r>
              <a:rPr lang="fr-FR" dirty="0" err="1"/>
              <a:t>meme</a:t>
            </a:r>
            <a:r>
              <a:rPr lang="fr-FR" dirty="0"/>
              <a:t> façon…</a:t>
            </a:r>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r>
              <a:rPr lang="fr-FR" dirty="0"/>
              <a:t>Chers membres du jury, nous avons trouvé plusieurs </a:t>
            </a:r>
            <a:r>
              <a:rPr lang="fr-FR" dirty="0" err="1"/>
              <a:t>methodes</a:t>
            </a:r>
            <a:r>
              <a:rPr lang="fr-FR" dirty="0"/>
              <a:t> d’</a:t>
            </a:r>
            <a:r>
              <a:rPr lang="fr-FR" dirty="0" err="1"/>
              <a:t>auth</a:t>
            </a:r>
            <a:r>
              <a:rPr lang="fr-FR" dirty="0"/>
              <a:t> existantes, chacune avec des avantages et des limites</a:t>
            </a:r>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18/07/2025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18/07/2025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18/07/2025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18/07/2025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18/07/2025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18/07/2025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18/07/2025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0.xml"/><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12.xml"/><Relationship Id="rId5" Type="http://schemas.openxmlformats.org/officeDocument/2006/relationships/tags" Target="../tags/tag9.xml"/><Relationship Id="rId15" Type="http://schemas.microsoft.com/office/2007/relationships/hdphoto" Target="../media/hdphoto1.wdp"/><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3.xml.rels><?xml version="1.0" encoding="UTF-8" standalone="yes"?>
<Relationships xmlns="http://schemas.openxmlformats.org/package/2006/relationships"><Relationship Id="rId8" Type="http://schemas.openxmlformats.org/officeDocument/2006/relationships/image" Target="../media/image29.jpeg"/><Relationship Id="rId3" Type="http://schemas.openxmlformats.org/officeDocument/2006/relationships/image" Target="../media/image24.jpeg"/><Relationship Id="rId7"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5">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custDataLst>
      <p:tags r:id="rId1"/>
    </p:custDataLst>
    <p:extLst>
      <p:ext uri="{BB962C8B-B14F-4D97-AF65-F5344CB8AC3E}">
        <p14:creationId xmlns:p14="http://schemas.microsoft.com/office/powerpoint/2010/main" val="3287452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
        <p:nvSpPr>
          <p:cNvPr id="2" name="Ellipse 1"/>
          <p:cNvSpPr/>
          <p:nvPr/>
        </p:nvSpPr>
        <p:spPr>
          <a:xfrm>
            <a:off x="187106" y="27284"/>
            <a:ext cx="4584032" cy="184964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p:cNvSpPr/>
          <p:nvPr/>
        </p:nvSpPr>
        <p:spPr>
          <a:xfrm>
            <a:off x="6661488" y="51477"/>
            <a:ext cx="4584032" cy="178114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Ellipse 22"/>
          <p:cNvSpPr/>
          <p:nvPr/>
        </p:nvSpPr>
        <p:spPr>
          <a:xfrm>
            <a:off x="31146" y="2093147"/>
            <a:ext cx="5937606" cy="215399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Ellipse 30"/>
          <p:cNvSpPr/>
          <p:nvPr/>
        </p:nvSpPr>
        <p:spPr>
          <a:xfrm>
            <a:off x="7291137" y="2117207"/>
            <a:ext cx="3918294" cy="226228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Ellipse 36"/>
          <p:cNvSpPr/>
          <p:nvPr/>
        </p:nvSpPr>
        <p:spPr>
          <a:xfrm>
            <a:off x="116305" y="4571664"/>
            <a:ext cx="4584032" cy="199728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Ellipse 37"/>
          <p:cNvSpPr/>
          <p:nvPr/>
        </p:nvSpPr>
        <p:spPr>
          <a:xfrm>
            <a:off x="6661488" y="4571654"/>
            <a:ext cx="4584032" cy="227258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22" grpId="0" animBg="1"/>
      <p:bldP spid="23" grpId="0" animBg="1"/>
      <p:bldP spid="31"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13007150"/>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utilisée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existants, nous avons adopté la technique de Blockchain Ethereum en combinant l’utilisation d’un </a:t>
            </a:r>
            <a:r>
              <a:rPr lang="fr-FR" sz="2800" b="1" u="sng" dirty="0">
                <a:solidFill>
                  <a:schemeClr val="tx2"/>
                </a:solidFill>
              </a:rPr>
              <a:t>contrat intelligent</a:t>
            </a:r>
            <a:r>
              <a:rPr lang="fr-FR" sz="2800" b="1" dirty="0">
                <a:solidFill>
                  <a:schemeClr val="tx2"/>
                </a:solidFill>
              </a:rPr>
              <a:t>, de la </a:t>
            </a:r>
            <a:r>
              <a:rPr lang="fr-FR" sz="2800" b="1" u="sng" dirty="0">
                <a:solidFill>
                  <a:schemeClr val="tx2"/>
                </a:solidFill>
              </a:rPr>
              <a:t>signature numérique </a:t>
            </a:r>
            <a:r>
              <a:rPr lang="fr-FR" sz="2800" b="1" dirty="0">
                <a:solidFill>
                  <a:schemeClr val="tx2"/>
                </a:solidFill>
              </a:rPr>
              <a:t>en s’appuyant sur la technique à clés asymétriques ECDSA avec une courbe elliptique secp256r1, de </a:t>
            </a:r>
            <a:r>
              <a:rPr lang="fr-FR" sz="2800" b="1" u="sng" dirty="0">
                <a:solidFill>
                  <a:schemeClr val="tx2"/>
                </a:solidFill>
              </a:rPr>
              <a:t>l’horodatage électronique</a:t>
            </a:r>
            <a:r>
              <a:rPr lang="fr-FR" sz="2800" b="1" dirty="0">
                <a:solidFill>
                  <a:schemeClr val="tx2"/>
                </a:solidFill>
              </a:rPr>
              <a:t>, et de la </a:t>
            </a:r>
            <a:r>
              <a:rPr lang="fr-FR" sz="2800" b="1" u="sng" dirty="0">
                <a:solidFill>
                  <a:schemeClr val="tx2"/>
                </a:solidFill>
              </a:rPr>
              <a:t>technique de hachage </a:t>
            </a:r>
            <a:r>
              <a:rPr lang="fr-FR" sz="2800" b="1" dirty="0">
                <a:solidFill>
                  <a:schemeClr val="tx2"/>
                </a:solidFill>
              </a:rPr>
              <a:t>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fld id="{1E36F3E5-C5E8-0B48-BE8D-CF64AC6F4070}" type="slidenum">
                <a:rPr lang="en-US" altLang="ko-KR" sz="1600" b="1" smtClean="0">
                  <a:solidFill>
                    <a:prstClr val="white"/>
                  </a:solidFill>
                  <a:cs typeface="Arial" pitchFamily="34" charset="0"/>
                </a:rPr>
                <a:t>16</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fld id="{A1C4A51E-016C-D045-829F-615831631660}" type="slidenum">
                <a:rPr lang="en-US" altLang="ko-KR" sz="1600" b="1" smtClean="0">
                  <a:solidFill>
                    <a:prstClr val="white"/>
                  </a:solidFill>
                  <a:cs typeface="Arial" pitchFamily="34" charset="0"/>
                </a:rPr>
                <a:t>19</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custDataLst>
      <p:tags r:id="rId1"/>
    </p:custDataLst>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fld id="{1EE4CF15-48FB-3D47-B803-FFF5067D5928}" type="slidenum">
                <a:rPr lang="en-US" altLang="ko-KR" sz="1600" b="1" smtClean="0">
                  <a:solidFill>
                    <a:prstClr val="white"/>
                  </a:solidFill>
                  <a:cs typeface="Arial" pitchFamily="34" charset="0"/>
                </a:rPr>
                <a:t>20</a:t>
              </a:fld>
              <a:endParaRPr lang="ko-KR" altLang="en-US" sz="1600" b="1" dirty="0">
                <a:solidFill>
                  <a:prstClr val="white"/>
                </a:solidFill>
                <a:cs typeface="Arial" pitchFamily="34" charset="0"/>
              </a:endParaRPr>
            </a:p>
          </p:txBody>
        </p:sp>
      </p:gr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a:solidFill>
                  <a:srgbClr val="0070C0"/>
                </a:solidFill>
                <a:latin typeface="Arial" panose="020B0604020202020204" pitchFamily="34" charset="0"/>
                <a:cs typeface="Arial" panose="020B0604020202020204" pitchFamily="34" charset="0"/>
              </a:rPr>
              <a:t>Tests et validations</a:t>
            </a: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a:solidFill>
                  <a:srgbClr val="00B050"/>
                </a:solidFill>
                <a:latin typeface="Arial" panose="020B0604020202020204" pitchFamily="34" charset="0"/>
                <a:cs typeface="Arial" panose="020B0604020202020204" pitchFamily="34" charset="0"/>
              </a:rPr>
              <a:t>Suivi et évolution</a:t>
            </a: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a:latin typeface="Arial" panose="020B0604020202020204" pitchFamily="34" charset="0"/>
                <a:cs typeface="Arial" panose="020B0604020202020204" pitchFamily="34" charset="0"/>
              </a:rPr>
              <a:t>Déploiement et mise en production</a:t>
            </a: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8858"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494347"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down)">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down)">
                                      <p:cBhvr>
                                        <p:cTn id="47" dur="500"/>
                                        <p:tgtEl>
                                          <p:spTgt spid="1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down)">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wipe(down)">
                                      <p:cBhvr>
                                        <p:cTn id="62" dur="500"/>
                                        <p:tgtEl>
                                          <p:spTgt spid="45"/>
                                        </p:tgtEl>
                                      </p:cBhvr>
                                    </p:animEffect>
                                  </p:childTnLst>
                                </p:cTn>
                              </p:par>
                              <p:par>
                                <p:cTn id="63" presetID="22" presetClass="entr" presetSubtype="4" fill="hold" nodeType="withEffect">
                                  <p:stCondLst>
                                    <p:cond delay="0"/>
                                  </p:stCondLst>
                                  <p:childTnLst>
                                    <p:set>
                                      <p:cBhvr>
                                        <p:cTn id="64" dur="1" fill="hold">
                                          <p:stCondLst>
                                            <p:cond delay="0"/>
                                          </p:stCondLst>
                                        </p:cTn>
                                        <p:tgtEl>
                                          <p:spTgt spid="41"/>
                                        </p:tgtEl>
                                        <p:attrNameLst>
                                          <p:attrName>style.visibility</p:attrName>
                                        </p:attrNameLst>
                                      </p:cBhvr>
                                      <p:to>
                                        <p:strVal val="visible"/>
                                      </p:to>
                                    </p:set>
                                    <p:animEffect transition="in" filter="wipe(down)">
                                      <p:cBhvr>
                                        <p:cTn id="65" dur="500"/>
                                        <p:tgtEl>
                                          <p:spTgt spid="4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nodeType="clickEffect">
                                  <p:stCondLst>
                                    <p:cond delay="0"/>
                                  </p:stCondLst>
                                  <p:childTnLst>
                                    <p:set>
                                      <p:cBhvr>
                                        <p:cTn id="69" dur="1" fill="hold">
                                          <p:stCondLst>
                                            <p:cond delay="0"/>
                                          </p:stCondLst>
                                        </p:cTn>
                                        <p:tgtEl>
                                          <p:spTgt spid="44"/>
                                        </p:tgtEl>
                                        <p:attrNameLst>
                                          <p:attrName>style.visibility</p:attrName>
                                        </p:attrNameLst>
                                      </p:cBhvr>
                                      <p:to>
                                        <p:strVal val="visible"/>
                                      </p:to>
                                    </p:set>
                                    <p:animEffect transition="in" filter="wipe(down)">
                                      <p:cBhvr>
                                        <p:cTn id="70"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down)">
                                      <p:cBhvr>
                                        <p:cTn id="31" dur="5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8"/>
                                        </p:tgtEl>
                                        <p:attrNameLst>
                                          <p:attrName>style.visibility</p:attrName>
                                        </p:attrNameLst>
                                      </p:cBhvr>
                                      <p:to>
                                        <p:strVal val="visible"/>
                                      </p:to>
                                    </p:set>
                                    <p:animEffect transition="in" filter="wipe(down)">
                                      <p:cBhvr>
                                        <p:cTn id="36" dur="500"/>
                                        <p:tgtEl>
                                          <p:spTgt spid="18"/>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down)">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down)">
                                      <p:cBhvr>
                                        <p:cTn id="46" dur="500"/>
                                        <p:tgtEl>
                                          <p:spTgt spid="12"/>
                                        </p:tgtEl>
                                      </p:cBhvr>
                                    </p:animEffect>
                                  </p:childTnLst>
                                </p:cTn>
                              </p:par>
                              <p:par>
                                <p:cTn id="47" presetID="22" presetClass="entr" presetSubtype="4" fill="hold" nodeType="with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ipe(down)">
                                      <p:cBhvr>
                                        <p:cTn id="49" dur="500"/>
                                        <p:tgtEl>
                                          <p:spTgt spid="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wipe(down)">
                                      <p:cBhvr>
                                        <p:cTn id="54" dur="500"/>
                                        <p:tgtEl>
                                          <p:spTgt spid="14"/>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wipe(down)">
                                      <p:cBhvr>
                                        <p:cTn id="5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31531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384995"/>
          </a:xfrm>
          <a:prstGeom prst="rect">
            <a:avLst/>
          </a:prstGeom>
          <a:noFill/>
        </p:spPr>
        <p:txBody>
          <a:bodyPr wrap="square" rtlCol="0">
            <a:spAutoFit/>
          </a:bodyPr>
          <a:lstStyle/>
          <a:p>
            <a:pPr algn="just"/>
            <a:r>
              <a:rPr lang="fr-FR" sz="2800" b="1" u="sng" dirty="0">
                <a:solidFill>
                  <a:schemeClr val="tx2"/>
                </a:solidFill>
              </a:rPr>
              <a:t>Importance de documents administratifs : </a:t>
            </a:r>
          </a:p>
          <a:p>
            <a:pPr marL="457200" indent="-457200" algn="just">
              <a:buFont typeface="Wingdings" pitchFamily="2" charset="2"/>
              <a:buChar char="§"/>
            </a:pPr>
            <a:r>
              <a:rPr lang="fr-FR" sz="2800" b="1" dirty="0">
                <a:solidFill>
                  <a:schemeClr val="tx2"/>
                </a:solidFill>
              </a:rPr>
              <a:t>Fonctionnement de l'Administration</a:t>
            </a:r>
          </a:p>
          <a:p>
            <a:pPr marL="457200" indent="-457200" algn="just">
              <a:buFont typeface="Wingdings" pitchFamily="2" charset="2"/>
              <a:buChar char="§"/>
            </a:pPr>
            <a:r>
              <a:rPr lang="fr-FR" sz="2800" b="1" dirty="0">
                <a:solidFill>
                  <a:schemeClr val="tx2"/>
                </a:solidFill>
              </a:rPr>
              <a:t>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42554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u="sng" dirty="0">
                <a:solidFill>
                  <a:schemeClr val="tx2"/>
                </a:solidFill>
              </a:rPr>
              <a:t>Constat</a:t>
            </a:r>
            <a:r>
              <a:rPr lang="fr-FR" sz="2800" b="1" dirty="0">
                <a:solidFill>
                  <a:schemeClr val="tx2"/>
                </a:solidFill>
              </a:rPr>
              <a:t> : phénomène de documents administratifs numériques falsifiés grandissant et récurrent.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u="sng" dirty="0">
                <a:solidFill>
                  <a:schemeClr val="tx2"/>
                </a:solidFill>
              </a:rPr>
              <a:t>Conséquences</a:t>
            </a:r>
            <a:r>
              <a:rPr lang="fr-FR" sz="2800" b="1" dirty="0">
                <a:solidFill>
                  <a:schemeClr val="tx2"/>
                </a:solidFill>
              </a:rPr>
              <a:t>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Utilisation de</a:t>
            </a:r>
            <a:r>
              <a:rPr lang="fr-BF" sz="2800" b="1" dirty="0">
                <a:solidFill>
                  <a:schemeClr val="tx2"/>
                </a:solidFill>
              </a:rPr>
              <a:t> </a:t>
            </a:r>
            <a:r>
              <a:rPr lang="fr-FR" sz="2800" b="1" dirty="0">
                <a:solidFill>
                  <a:schemeClr val="tx2"/>
                </a:solidFill>
              </a:rPr>
              <a:t>ressources financières et humaines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144659"/>
            <a:ext cx="10822388"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33431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5">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2"/>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11.xml><?xml version="1.0" encoding="utf-8"?>
<p:tagLst xmlns:a="http://schemas.openxmlformats.org/drawingml/2006/main" xmlns:r="http://schemas.openxmlformats.org/officeDocument/2006/relationships" xmlns:p="http://schemas.openxmlformats.org/presentationml/2006/main">
  <p:tag name="NUM" val="21"/>
</p:tagLst>
</file>

<file path=ppt/tags/tag12.xml><?xml version="1.0" encoding="utf-8"?>
<p:tagLst xmlns:a="http://schemas.openxmlformats.org/drawingml/2006/main" xmlns:r="http://schemas.openxmlformats.org/officeDocument/2006/relationships" xmlns:p="http://schemas.openxmlformats.org/presentationml/2006/main">
  <p:tag name="NUM" val="22"/>
</p:tagLst>
</file>

<file path=ppt/tags/tag13.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TIMING" val="|1.6|2.7|2.4|3.7|2.4|2.3"/>
</p:tagLst>
</file>

<file path=ppt/tags/tag3.xml><?xml version="1.0" encoding="utf-8"?>
<p:tagLst xmlns:a="http://schemas.openxmlformats.org/drawingml/2006/main" xmlns:r="http://schemas.openxmlformats.org/officeDocument/2006/relationships" xmlns:p="http://schemas.openxmlformats.org/presentationml/2006/main">
  <p:tag name="TIMING" val="|13.6|46.4"/>
</p:tagLst>
</file>

<file path=ppt/tags/tag4.xml><?xml version="1.0" encoding="utf-8"?>
<p:tagLst xmlns:a="http://schemas.openxmlformats.org/drawingml/2006/main" xmlns:r="http://schemas.openxmlformats.org/officeDocument/2006/relationships" xmlns:p="http://schemas.openxmlformats.org/presentationml/2006/main">
  <p:tag name="TIMING" val="|23.4|8"/>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11"/>
</p:tagLst>
</file>

<file path=ppt/tags/tag8.xml><?xml version="1.0" encoding="utf-8"?>
<p:tagLst xmlns:a="http://schemas.openxmlformats.org/drawingml/2006/main" xmlns:r="http://schemas.openxmlformats.org/officeDocument/2006/relationships" xmlns:p="http://schemas.openxmlformats.org/presentationml/2006/main">
  <p:tag name="NUM" val="21"/>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34237</TotalTime>
  <Words>1947</Words>
  <Application>Microsoft Macintosh PowerPoint</Application>
  <PresentationFormat>Grand écran</PresentationFormat>
  <Paragraphs>385</Paragraphs>
  <Slides>29</Slides>
  <Notes>29</Notes>
  <HiddenSlides>0</HiddenSlides>
  <MMClips>0</MMClips>
  <ScaleCrop>false</ScaleCrop>
  <HeadingPairs>
    <vt:vector size="6" baseType="variant">
      <vt:variant>
        <vt:lpstr>Polices utilisées</vt:lpstr>
      </vt:variant>
      <vt:variant>
        <vt:i4>11</vt:i4>
      </vt:variant>
      <vt:variant>
        <vt:lpstr>Thème</vt:lpstr>
      </vt:variant>
      <vt:variant>
        <vt:i4>5</vt:i4>
      </vt:variant>
      <vt:variant>
        <vt:lpstr>Titres des diapositives</vt:lpstr>
      </vt:variant>
      <vt:variant>
        <vt:i4>29</vt:i4>
      </vt:variant>
    </vt:vector>
  </HeadingPairs>
  <TitlesOfParts>
    <vt:vector size="45" baseType="lpstr">
      <vt:lpstr>Malgun Gothic</vt:lpstr>
      <vt:lpstr>Aharoni</vt:lpstr>
      <vt:lpstr>Arial</vt:lpstr>
      <vt:lpstr>Arial Rounded MT Bold</vt:lpstr>
      <vt:lpstr>Calibri</vt:lpstr>
      <vt:lpstr>Calibri Light</vt:lpstr>
      <vt:lpstr>Karla</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ADMIN</cp:lastModifiedBy>
  <cp:revision>2605</cp:revision>
  <dcterms:created xsi:type="dcterms:W3CDTF">2020-01-26T16:26:07Z</dcterms:created>
  <dcterms:modified xsi:type="dcterms:W3CDTF">2025-07-19T10:11:59Z</dcterms:modified>
  <cp:category/>
</cp:coreProperties>
</file>