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62" r:id="rId21"/>
    <p:sldId id="458" r:id="rId22"/>
    <p:sldId id="459" r:id="rId23"/>
    <p:sldId id="460" r:id="rId24"/>
    <p:sldId id="402"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B7"/>
    <a:srgbClr val="C55A11"/>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75689" autoAdjust="0"/>
  </p:normalViewPr>
  <p:slideViewPr>
    <p:cSldViewPr snapToGrid="0">
      <p:cViewPr varScale="1">
        <p:scale>
          <a:sx n="124" d="100"/>
          <a:sy n="124" d="100"/>
        </p:scale>
        <p:origin x="1456" y="184"/>
      </p:cViewPr>
      <p:guideLst>
        <p:guide orient="horz" pos="2137"/>
        <p:guide pos="3840"/>
      </p:guideLst>
    </p:cSldViewPr>
  </p:slideViewPr>
  <p:notesTextViewPr>
    <p:cViewPr>
      <p:scale>
        <a:sx n="3" d="2"/>
        <a:sy n="3" d="2"/>
      </p:scale>
      <p:origin x="0" y="0"/>
    </p:cViewPr>
  </p:notesText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02/07/2025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r>
              <a:rPr lang="fr-FR" dirty="0"/>
              <a:t>Il existe plusieurs types de blockchain à savoir les blockchain publique, privée, de consortium, etc. </a:t>
            </a:r>
          </a:p>
          <a:p>
            <a:r>
              <a:rPr lang="fr-FR" dirty="0"/>
              <a:t>Mais toutes fonctionnent pratiquement de la </a:t>
            </a:r>
            <a:r>
              <a:rPr lang="fr-FR" dirty="0" err="1"/>
              <a:t>meme</a:t>
            </a:r>
            <a:r>
              <a:rPr lang="fr-FR" dirty="0"/>
              <a:t> façon…</a:t>
            </a:r>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r>
              <a:rPr lang="fr-FR" dirty="0"/>
              <a:t>Chers membres du jury, nous avons trouvé plusieurs </a:t>
            </a:r>
            <a:r>
              <a:rPr lang="fr-FR" dirty="0" err="1"/>
              <a:t>methodes</a:t>
            </a:r>
            <a:r>
              <a:rPr lang="fr-FR" dirty="0"/>
              <a:t> d’</a:t>
            </a:r>
            <a:r>
              <a:rPr lang="fr-FR" dirty="0" err="1"/>
              <a:t>auth</a:t>
            </a:r>
            <a:r>
              <a:rPr lang="fr-FR" dirty="0"/>
              <a:t> existantes, chacune avec des avantages et des limites</a:t>
            </a:r>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02/07/2025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03/07/2025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03/07/2025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03/07/2025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03/07/2025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03/07/2025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03/07/2025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03/07/2025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03/07/2025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03/07/2025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03/07/2025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02/07/2025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0.xml"/><Relationship Id="rId2" Type="http://schemas.openxmlformats.org/officeDocument/2006/relationships/tags" Target="../tags/tag2.xml"/><Relationship Id="rId16"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microsoft.com/office/2007/relationships/hdphoto" Target="../media/hdphoto1.wd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4">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13007150"/>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utilisée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existants,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fld id="{1E36F3E5-C5E8-0B48-BE8D-CF64AC6F4070}" type="slidenum">
                <a:rPr lang="en-US" altLang="ko-KR" sz="1600" b="1" smtClean="0">
                  <a:solidFill>
                    <a:prstClr val="white"/>
                  </a:solidFill>
                  <a:cs typeface="Arial" pitchFamily="34" charset="0"/>
                </a:rPr>
                <a:t>16</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fld id="{A1C4A51E-016C-D045-829F-615831631660}" type="slidenum">
                <a:rPr lang="en-US" altLang="ko-KR" sz="1600" b="1" smtClean="0">
                  <a:solidFill>
                    <a:prstClr val="white"/>
                  </a:solidFill>
                  <a:cs typeface="Arial" pitchFamily="34" charset="0"/>
                </a:rPr>
                <a:t>19</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6">
            <a:extLst>
              <a:ext uri="{FF2B5EF4-FFF2-40B4-BE49-F238E27FC236}">
                <a16:creationId xmlns:a16="http://schemas.microsoft.com/office/drawing/2014/main" id="{AC056079-246B-489E-9B87-4D4AA7A02C1A}"/>
              </a:ext>
            </a:extLst>
          </p:cNvPr>
          <p:cNvSpPr/>
          <p:nvPr/>
        </p:nvSpPr>
        <p:spPr>
          <a:xfrm>
            <a:off x="10756377" y="2773998"/>
            <a:ext cx="861230" cy="84330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36"/>
          <p:cNvSpPr/>
          <p:nvPr/>
        </p:nvSpPr>
        <p:spPr>
          <a:xfrm>
            <a:off x="2342481" y="2933212"/>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36"/>
          <p:cNvSpPr/>
          <p:nvPr/>
        </p:nvSpPr>
        <p:spPr>
          <a:xfrm>
            <a:off x="4039917" y="291439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fld id="{1EE4CF15-48FB-3D47-B803-FFF5067D5928}" type="slidenum">
                <a:rPr lang="en-US" altLang="ko-KR" sz="1600" b="1" smtClean="0">
                  <a:solidFill>
                    <a:prstClr val="white"/>
                  </a:solidFill>
                  <a:cs typeface="Arial" pitchFamily="34" charset="0"/>
                </a:rPr>
                <a:t>20</a:t>
              </a:fld>
              <a:endParaRPr lang="ko-KR" altLang="en-US" sz="1600" b="1" dirty="0">
                <a:solidFill>
                  <a:prstClr val="white"/>
                </a:solidFill>
                <a:cs typeface="Arial" pitchFamily="34" charset="0"/>
              </a:endParaRPr>
            </a:p>
          </p:txBody>
        </p:sp>
      </p:gr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
        <p:nvSpPr>
          <p:cNvPr id="49" name="Freeform 29">
            <a:extLst>
              <a:ext uri="{FF2B5EF4-FFF2-40B4-BE49-F238E27FC236}">
                <a16:creationId xmlns:a16="http://schemas.microsoft.com/office/drawing/2014/main" id="{369D9E4C-93FF-4C0F-831C-AC33AF7434BE}"/>
              </a:ext>
            </a:extLst>
          </p:cNvPr>
          <p:cNvSpPr/>
          <p:nvPr/>
        </p:nvSpPr>
        <p:spPr>
          <a:xfrm>
            <a:off x="6665921" y="334121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30">
            <a:extLst>
              <a:ext uri="{FF2B5EF4-FFF2-40B4-BE49-F238E27FC236}">
                <a16:creationId xmlns:a16="http://schemas.microsoft.com/office/drawing/2014/main" id="{741EFF7C-6EED-4146-BAC6-E161CBD15585}"/>
              </a:ext>
            </a:extLst>
          </p:cNvPr>
          <p:cNvSpPr/>
          <p:nvPr/>
        </p:nvSpPr>
        <p:spPr>
          <a:xfrm rot="5400000" flipV="1">
            <a:off x="10843292" y="2162183"/>
            <a:ext cx="932960" cy="20258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69357CC2-2535-4527-98CE-94143F4834EC}"/>
              </a:ext>
            </a:extLst>
          </p:cNvPr>
          <p:cNvSpPr/>
          <p:nvPr/>
        </p:nvSpPr>
        <p:spPr>
          <a:xfrm>
            <a:off x="10704506" y="2717662"/>
            <a:ext cx="1038874" cy="818176"/>
          </a:xfrm>
          <a:prstGeom prst="arc">
            <a:avLst>
              <a:gd name="adj1" fmla="val 10102109"/>
              <a:gd name="adj2" fmla="val 16131434"/>
            </a:avLst>
          </a:pr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3" name="TextBox 55">
            <a:extLst>
              <a:ext uri="{FF2B5EF4-FFF2-40B4-BE49-F238E27FC236}">
                <a16:creationId xmlns:a16="http://schemas.microsoft.com/office/drawing/2014/main" id="{64BAFBE8-FEE7-4D8C-AA95-84518CFBF170}"/>
              </a:ext>
            </a:extLst>
          </p:cNvPr>
          <p:cNvSpPr txBox="1"/>
          <p:nvPr>
            <p:custDataLst>
              <p:tags r:id="rId1"/>
            </p:custDataLst>
          </p:nvPr>
        </p:nvSpPr>
        <p:spPr>
          <a:xfrm>
            <a:off x="7092297" y="971668"/>
            <a:ext cx="1433619" cy="843303"/>
          </a:xfrm>
          <a:prstGeom prst="rect">
            <a:avLst/>
          </a:prstGeom>
          <a:noFill/>
        </p:spPr>
        <p:txBody>
          <a:bodyPr wrap="square" rtlCol="0" anchor="ctr">
            <a:noAutofit/>
          </a:bodyPr>
          <a:lstStyle/>
          <a:p>
            <a:pPr algn="ctr"/>
            <a:r>
              <a:rPr lang="fr-CA" sz="1600" b="1" dirty="0">
                <a:solidFill>
                  <a:srgbClr val="0070C0"/>
                </a:solidFill>
                <a:latin typeface="Arial" panose="020B0604020202020204" pitchFamily="34" charset="0"/>
                <a:cs typeface="Arial" panose="020B0604020202020204" pitchFamily="34" charset="0"/>
              </a:rPr>
              <a:t>Tests et validations</a:t>
            </a:r>
          </a:p>
        </p:txBody>
      </p:sp>
      <p:pic>
        <p:nvPicPr>
          <p:cNvPr id="54"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7827" y="3097092"/>
            <a:ext cx="532527" cy="532527"/>
          </a:xfrm>
          <a:prstGeom prst="rect">
            <a:avLst/>
          </a:prstGeom>
        </p:spPr>
      </p:pic>
      <p:sp>
        <p:nvSpPr>
          <p:cNvPr id="55" name="Oval 36"/>
          <p:cNvSpPr/>
          <p:nvPr/>
        </p:nvSpPr>
        <p:spPr>
          <a:xfrm>
            <a:off x="5646691" y="286941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a:extLst>
              <a:ext uri="{FF2B5EF4-FFF2-40B4-BE49-F238E27FC236}">
                <a16:creationId xmlns:a16="http://schemas.microsoft.com/office/drawing/2014/main" id="{741EFF7C-6EED-4146-BAC6-E161CBD15585}"/>
              </a:ext>
            </a:extLst>
          </p:cNvPr>
          <p:cNvSpPr/>
          <p:nvPr/>
        </p:nvSpPr>
        <p:spPr>
          <a:xfrm rot="5400000" flipV="1">
            <a:off x="7365486" y="226077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9357CC2-2535-4527-98CE-94143F4834EC}"/>
              </a:ext>
            </a:extLst>
          </p:cNvPr>
          <p:cNvSpPr/>
          <p:nvPr/>
        </p:nvSpPr>
        <p:spPr>
          <a:xfrm>
            <a:off x="7289670" y="276561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36"/>
          <p:cNvSpPr/>
          <p:nvPr/>
        </p:nvSpPr>
        <p:spPr>
          <a:xfrm>
            <a:off x="7396357" y="289098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p:cNvSpPr/>
          <p:nvPr/>
        </p:nvSpPr>
        <p:spPr>
          <a:xfrm>
            <a:off x="9058832" y="282936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34"/>
          <p:cNvSpPr/>
          <p:nvPr/>
        </p:nvSpPr>
        <p:spPr>
          <a:xfrm rot="16200000" flipV="1">
            <a:off x="9154845" y="4168882"/>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flipV="1">
            <a:off x="8990742" y="2742372"/>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29">
            <a:extLst>
              <a:ext uri="{FF2B5EF4-FFF2-40B4-BE49-F238E27FC236}">
                <a16:creationId xmlns:a16="http://schemas.microsoft.com/office/drawing/2014/main" id="{369D9E4C-93FF-4C0F-831C-AC33AF7434BE}"/>
              </a:ext>
            </a:extLst>
          </p:cNvPr>
          <p:cNvSpPr/>
          <p:nvPr/>
        </p:nvSpPr>
        <p:spPr>
          <a:xfrm>
            <a:off x="8366228" y="3220139"/>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55">
            <a:extLst>
              <a:ext uri="{FF2B5EF4-FFF2-40B4-BE49-F238E27FC236}">
                <a16:creationId xmlns:a16="http://schemas.microsoft.com/office/drawing/2014/main" id="{64BAFBE8-FEE7-4D8C-AA95-84518CFBF170}"/>
              </a:ext>
            </a:extLst>
          </p:cNvPr>
          <p:cNvSpPr txBox="1"/>
          <p:nvPr>
            <p:custDataLst>
              <p:tags r:id="rId2"/>
            </p:custDataLst>
          </p:nvPr>
        </p:nvSpPr>
        <p:spPr>
          <a:xfrm>
            <a:off x="10402717" y="991115"/>
            <a:ext cx="1433619" cy="843303"/>
          </a:xfrm>
          <a:prstGeom prst="rect">
            <a:avLst/>
          </a:prstGeom>
          <a:noFill/>
        </p:spPr>
        <p:txBody>
          <a:bodyPr wrap="square" rtlCol="0" anchor="ctr">
            <a:noAutofit/>
          </a:bodyPr>
          <a:lstStyle/>
          <a:p>
            <a:pPr algn="ctr"/>
            <a:r>
              <a:rPr lang="fr-CA" sz="1600" b="1" dirty="0">
                <a:solidFill>
                  <a:srgbClr val="00B050"/>
                </a:solidFill>
                <a:latin typeface="Arial" panose="020B0604020202020204" pitchFamily="34" charset="0"/>
                <a:cs typeface="Arial" panose="020B0604020202020204" pitchFamily="34" charset="0"/>
              </a:rPr>
              <a:t>Suivi et évolution</a:t>
            </a:r>
          </a:p>
        </p:txBody>
      </p:sp>
      <p:sp>
        <p:nvSpPr>
          <p:cNvPr id="66" name="Freeform 29">
            <a:extLst>
              <a:ext uri="{FF2B5EF4-FFF2-40B4-BE49-F238E27FC236}">
                <a16:creationId xmlns:a16="http://schemas.microsoft.com/office/drawing/2014/main" id="{369D9E4C-93FF-4C0F-831C-AC33AF7434BE}"/>
              </a:ext>
            </a:extLst>
          </p:cNvPr>
          <p:cNvSpPr/>
          <p:nvPr/>
        </p:nvSpPr>
        <p:spPr>
          <a:xfrm>
            <a:off x="10074887" y="321242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54"/>
          <p:cNvSpPr txBox="1"/>
          <p:nvPr>
            <p:custDataLst>
              <p:tags r:id="rId3"/>
            </p:custDataLst>
          </p:nvPr>
        </p:nvSpPr>
        <p:spPr>
          <a:xfrm>
            <a:off x="8667074" y="4525536"/>
            <a:ext cx="1892916" cy="803823"/>
          </a:xfrm>
          <a:prstGeom prst="rect">
            <a:avLst/>
          </a:prstGeom>
          <a:noFill/>
        </p:spPr>
        <p:txBody>
          <a:bodyPr wrap="square" rtlCol="0" anchor="ctr">
            <a:noAutofit/>
          </a:bodyPr>
          <a:lstStyle/>
          <a:p>
            <a:pPr algn="ctr"/>
            <a:r>
              <a:rPr lang="en-US" sz="1400" b="1" dirty="0">
                <a:latin typeface="Arial" panose="020B0604020202020204" pitchFamily="34" charset="0"/>
                <a:cs typeface="Arial" panose="020B0604020202020204" pitchFamily="34" charset="0"/>
              </a:rPr>
              <a:t>Déploiement et mise en production</a:t>
            </a:r>
          </a:p>
        </p:txBody>
      </p:sp>
      <p:sp>
        <p:nvSpPr>
          <p:cNvPr id="68" name="Freeform 58"/>
          <p:cNvSpPr>
            <a:spLocks noEditPoints="1"/>
          </p:cNvSpPr>
          <p:nvPr/>
        </p:nvSpPr>
        <p:spPr bwMode="auto">
          <a:xfrm>
            <a:off x="9281640" y="3070429"/>
            <a:ext cx="451381" cy="434245"/>
          </a:xfrm>
          <a:custGeom>
            <a:avLst/>
            <a:gdLst>
              <a:gd name="T0" fmla="*/ 52 w 105"/>
              <a:gd name="T1" fmla="*/ 47 h 104"/>
              <a:gd name="T2" fmla="*/ 52 w 105"/>
              <a:gd name="T3" fmla="*/ 58 h 104"/>
              <a:gd name="T4" fmla="*/ 52 w 105"/>
              <a:gd name="T5" fmla="*/ 38 h 104"/>
              <a:gd name="T6" fmla="*/ 52 w 105"/>
              <a:gd name="T7" fmla="*/ 67 h 104"/>
              <a:gd name="T8" fmla="*/ 52 w 105"/>
              <a:gd name="T9" fmla="*/ 38 h 104"/>
              <a:gd name="T10" fmla="*/ 19 w 105"/>
              <a:gd name="T11" fmla="*/ 71 h 104"/>
              <a:gd name="T12" fmla="*/ 12 w 105"/>
              <a:gd name="T13" fmla="*/ 85 h 104"/>
              <a:gd name="T14" fmla="*/ 26 w 105"/>
              <a:gd name="T15" fmla="*/ 93 h 104"/>
              <a:gd name="T16" fmla="*/ 42 w 105"/>
              <a:gd name="T17" fmla="*/ 90 h 104"/>
              <a:gd name="T18" fmla="*/ 47 w 105"/>
              <a:gd name="T19" fmla="*/ 104 h 104"/>
              <a:gd name="T20" fmla="*/ 62 w 105"/>
              <a:gd name="T21" fmla="*/ 99 h 104"/>
              <a:gd name="T22" fmla="*/ 72 w 105"/>
              <a:gd name="T23" fmla="*/ 86 h 104"/>
              <a:gd name="T24" fmla="*/ 86 w 105"/>
              <a:gd name="T25" fmla="*/ 93 h 104"/>
              <a:gd name="T26" fmla="*/ 93 w 105"/>
              <a:gd name="T27" fmla="*/ 79 h 104"/>
              <a:gd name="T28" fmla="*/ 90 w 105"/>
              <a:gd name="T29" fmla="*/ 63 h 104"/>
              <a:gd name="T30" fmla="*/ 105 w 105"/>
              <a:gd name="T31" fmla="*/ 57 h 104"/>
              <a:gd name="T32" fmla="*/ 100 w 105"/>
              <a:gd name="T33" fmla="*/ 42 h 104"/>
              <a:gd name="T34" fmla="*/ 86 w 105"/>
              <a:gd name="T35" fmla="*/ 33 h 104"/>
              <a:gd name="T36" fmla="*/ 93 w 105"/>
              <a:gd name="T37" fmla="*/ 19 h 104"/>
              <a:gd name="T38" fmla="*/ 79 w 105"/>
              <a:gd name="T39" fmla="*/ 12 h 104"/>
              <a:gd name="T40" fmla="*/ 63 w 105"/>
              <a:gd name="T41" fmla="*/ 15 h 104"/>
              <a:gd name="T42" fmla="*/ 58 w 105"/>
              <a:gd name="T43" fmla="*/ 0 h 104"/>
              <a:gd name="T44" fmla="*/ 42 w 105"/>
              <a:gd name="T45" fmla="*/ 5 h 104"/>
              <a:gd name="T46" fmla="*/ 33 w 105"/>
              <a:gd name="T47" fmla="*/ 18 h 104"/>
              <a:gd name="T48" fmla="*/ 19 w 105"/>
              <a:gd name="T49" fmla="*/ 12 h 104"/>
              <a:gd name="T50" fmla="*/ 12 w 105"/>
              <a:gd name="T51" fmla="*/ 26 h 104"/>
              <a:gd name="T52" fmla="*/ 15 w 105"/>
              <a:gd name="T53" fmla="*/ 42 h 104"/>
              <a:gd name="T54" fmla="*/ 0 w 105"/>
              <a:gd name="T55" fmla="*/ 47 h 104"/>
              <a:gd name="T56" fmla="*/ 5 w 105"/>
              <a:gd name="T57" fmla="*/ 62 h 104"/>
              <a:gd name="T58" fmla="*/ 52 w 105"/>
              <a:gd name="T59" fmla="*/ 29 h 104"/>
              <a:gd name="T60" fmla="*/ 52 w 105"/>
              <a:gd name="T61" fmla="*/ 76 h 104"/>
              <a:gd name="T62" fmla="*/ 52 w 105"/>
              <a:gd name="T63"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4">
                <a:moveTo>
                  <a:pt x="47" y="52"/>
                </a:moveTo>
                <a:cubicBezTo>
                  <a:pt x="47" y="49"/>
                  <a:pt x="49" y="47"/>
                  <a:pt x="52" y="47"/>
                </a:cubicBezTo>
                <a:cubicBezTo>
                  <a:pt x="56" y="47"/>
                  <a:pt x="58" y="49"/>
                  <a:pt x="58" y="52"/>
                </a:cubicBezTo>
                <a:cubicBezTo>
                  <a:pt x="58" y="55"/>
                  <a:pt x="56" y="58"/>
                  <a:pt x="52" y="58"/>
                </a:cubicBezTo>
                <a:cubicBezTo>
                  <a:pt x="49" y="58"/>
                  <a:pt x="47" y="55"/>
                  <a:pt x="47" y="52"/>
                </a:cubicBezTo>
                <a:close/>
                <a:moveTo>
                  <a:pt x="52" y="38"/>
                </a:moveTo>
                <a:cubicBezTo>
                  <a:pt x="44" y="38"/>
                  <a:pt x="38" y="44"/>
                  <a:pt x="38" y="52"/>
                </a:cubicBezTo>
                <a:cubicBezTo>
                  <a:pt x="38" y="60"/>
                  <a:pt x="44" y="67"/>
                  <a:pt x="52" y="67"/>
                </a:cubicBezTo>
                <a:cubicBezTo>
                  <a:pt x="60" y="67"/>
                  <a:pt x="67" y="60"/>
                  <a:pt x="67" y="52"/>
                </a:cubicBezTo>
                <a:cubicBezTo>
                  <a:pt x="67" y="44"/>
                  <a:pt x="60" y="38"/>
                  <a:pt x="52" y="38"/>
                </a:cubicBezTo>
                <a:close/>
                <a:moveTo>
                  <a:pt x="15" y="63"/>
                </a:moveTo>
                <a:cubicBezTo>
                  <a:pt x="16" y="66"/>
                  <a:pt x="17" y="69"/>
                  <a:pt x="19" y="71"/>
                </a:cubicBezTo>
                <a:cubicBezTo>
                  <a:pt x="12" y="79"/>
                  <a:pt x="12" y="79"/>
                  <a:pt x="12" y="79"/>
                </a:cubicBezTo>
                <a:cubicBezTo>
                  <a:pt x="10" y="80"/>
                  <a:pt x="10" y="84"/>
                  <a:pt x="12" y="85"/>
                </a:cubicBezTo>
                <a:cubicBezTo>
                  <a:pt x="19" y="93"/>
                  <a:pt x="19" y="93"/>
                  <a:pt x="19" y="93"/>
                </a:cubicBezTo>
                <a:cubicBezTo>
                  <a:pt x="21" y="95"/>
                  <a:pt x="24" y="95"/>
                  <a:pt x="26" y="93"/>
                </a:cubicBezTo>
                <a:cubicBezTo>
                  <a:pt x="33" y="86"/>
                  <a:pt x="33" y="86"/>
                  <a:pt x="33" y="86"/>
                </a:cubicBezTo>
                <a:cubicBezTo>
                  <a:pt x="36" y="88"/>
                  <a:pt x="39" y="89"/>
                  <a:pt x="42" y="90"/>
                </a:cubicBezTo>
                <a:cubicBezTo>
                  <a:pt x="42" y="99"/>
                  <a:pt x="42" y="99"/>
                  <a:pt x="42" y="99"/>
                </a:cubicBezTo>
                <a:cubicBezTo>
                  <a:pt x="42" y="102"/>
                  <a:pt x="45" y="104"/>
                  <a:pt x="47" y="104"/>
                </a:cubicBezTo>
                <a:cubicBezTo>
                  <a:pt x="58" y="104"/>
                  <a:pt x="58" y="104"/>
                  <a:pt x="58" y="104"/>
                </a:cubicBezTo>
                <a:cubicBezTo>
                  <a:pt x="60" y="104"/>
                  <a:pt x="62" y="102"/>
                  <a:pt x="62" y="99"/>
                </a:cubicBezTo>
                <a:cubicBezTo>
                  <a:pt x="63" y="90"/>
                  <a:pt x="63" y="90"/>
                  <a:pt x="63" y="90"/>
                </a:cubicBezTo>
                <a:cubicBezTo>
                  <a:pt x="66" y="89"/>
                  <a:pt x="69" y="88"/>
                  <a:pt x="72" y="86"/>
                </a:cubicBezTo>
                <a:cubicBezTo>
                  <a:pt x="79" y="93"/>
                  <a:pt x="79" y="93"/>
                  <a:pt x="79" y="93"/>
                </a:cubicBezTo>
                <a:cubicBezTo>
                  <a:pt x="81" y="95"/>
                  <a:pt x="84" y="95"/>
                  <a:pt x="86" y="93"/>
                </a:cubicBezTo>
                <a:cubicBezTo>
                  <a:pt x="93" y="85"/>
                  <a:pt x="93" y="85"/>
                  <a:pt x="93" y="85"/>
                </a:cubicBezTo>
                <a:cubicBezTo>
                  <a:pt x="95" y="84"/>
                  <a:pt x="95" y="80"/>
                  <a:pt x="93" y="79"/>
                </a:cubicBezTo>
                <a:cubicBezTo>
                  <a:pt x="86" y="71"/>
                  <a:pt x="86" y="71"/>
                  <a:pt x="86" y="71"/>
                </a:cubicBezTo>
                <a:cubicBezTo>
                  <a:pt x="88" y="69"/>
                  <a:pt x="89" y="66"/>
                  <a:pt x="90" y="63"/>
                </a:cubicBezTo>
                <a:cubicBezTo>
                  <a:pt x="100" y="62"/>
                  <a:pt x="100" y="62"/>
                  <a:pt x="100" y="62"/>
                </a:cubicBezTo>
                <a:cubicBezTo>
                  <a:pt x="102" y="62"/>
                  <a:pt x="105" y="60"/>
                  <a:pt x="105" y="57"/>
                </a:cubicBezTo>
                <a:cubicBezTo>
                  <a:pt x="105" y="47"/>
                  <a:pt x="105" y="47"/>
                  <a:pt x="105" y="47"/>
                </a:cubicBezTo>
                <a:cubicBezTo>
                  <a:pt x="105" y="44"/>
                  <a:pt x="102" y="42"/>
                  <a:pt x="100" y="42"/>
                </a:cubicBezTo>
                <a:cubicBezTo>
                  <a:pt x="90" y="42"/>
                  <a:pt x="90" y="42"/>
                  <a:pt x="90" y="42"/>
                </a:cubicBezTo>
                <a:cubicBezTo>
                  <a:pt x="89" y="39"/>
                  <a:pt x="88" y="36"/>
                  <a:pt x="86" y="33"/>
                </a:cubicBezTo>
                <a:cubicBezTo>
                  <a:pt x="93" y="26"/>
                  <a:pt x="93" y="26"/>
                  <a:pt x="93" y="26"/>
                </a:cubicBezTo>
                <a:cubicBezTo>
                  <a:pt x="95" y="24"/>
                  <a:pt x="95" y="21"/>
                  <a:pt x="93" y="19"/>
                </a:cubicBezTo>
                <a:cubicBezTo>
                  <a:pt x="86" y="12"/>
                  <a:pt x="86" y="12"/>
                  <a:pt x="86" y="12"/>
                </a:cubicBezTo>
                <a:cubicBezTo>
                  <a:pt x="84" y="10"/>
                  <a:pt x="81" y="10"/>
                  <a:pt x="79" y="12"/>
                </a:cubicBezTo>
                <a:cubicBezTo>
                  <a:pt x="72" y="18"/>
                  <a:pt x="72" y="18"/>
                  <a:pt x="72" y="18"/>
                </a:cubicBezTo>
                <a:cubicBezTo>
                  <a:pt x="69" y="17"/>
                  <a:pt x="66" y="16"/>
                  <a:pt x="63" y="15"/>
                </a:cubicBezTo>
                <a:cubicBezTo>
                  <a:pt x="62" y="5"/>
                  <a:pt x="62" y="5"/>
                  <a:pt x="62" y="5"/>
                </a:cubicBezTo>
                <a:cubicBezTo>
                  <a:pt x="62" y="2"/>
                  <a:pt x="60" y="0"/>
                  <a:pt x="58" y="0"/>
                </a:cubicBezTo>
                <a:cubicBezTo>
                  <a:pt x="47" y="0"/>
                  <a:pt x="47" y="0"/>
                  <a:pt x="47" y="0"/>
                </a:cubicBezTo>
                <a:cubicBezTo>
                  <a:pt x="45" y="0"/>
                  <a:pt x="42" y="2"/>
                  <a:pt x="42" y="5"/>
                </a:cubicBezTo>
                <a:cubicBezTo>
                  <a:pt x="42" y="15"/>
                  <a:pt x="42" y="15"/>
                  <a:pt x="42" y="15"/>
                </a:cubicBezTo>
                <a:cubicBezTo>
                  <a:pt x="39" y="16"/>
                  <a:pt x="36" y="17"/>
                  <a:pt x="33" y="18"/>
                </a:cubicBezTo>
                <a:cubicBezTo>
                  <a:pt x="26" y="12"/>
                  <a:pt x="26" y="12"/>
                  <a:pt x="26" y="12"/>
                </a:cubicBezTo>
                <a:cubicBezTo>
                  <a:pt x="24" y="10"/>
                  <a:pt x="21" y="10"/>
                  <a:pt x="19" y="12"/>
                </a:cubicBezTo>
                <a:cubicBezTo>
                  <a:pt x="12" y="19"/>
                  <a:pt x="12" y="19"/>
                  <a:pt x="12" y="19"/>
                </a:cubicBezTo>
                <a:cubicBezTo>
                  <a:pt x="10" y="21"/>
                  <a:pt x="10" y="24"/>
                  <a:pt x="12" y="26"/>
                </a:cubicBezTo>
                <a:cubicBezTo>
                  <a:pt x="19" y="33"/>
                  <a:pt x="19" y="33"/>
                  <a:pt x="19" y="33"/>
                </a:cubicBezTo>
                <a:cubicBezTo>
                  <a:pt x="17" y="36"/>
                  <a:pt x="16" y="39"/>
                  <a:pt x="15" y="42"/>
                </a:cubicBezTo>
                <a:cubicBezTo>
                  <a:pt x="5" y="42"/>
                  <a:pt x="5" y="42"/>
                  <a:pt x="5" y="42"/>
                </a:cubicBezTo>
                <a:cubicBezTo>
                  <a:pt x="3" y="42"/>
                  <a:pt x="0" y="44"/>
                  <a:pt x="0" y="47"/>
                </a:cubicBezTo>
                <a:cubicBezTo>
                  <a:pt x="0" y="57"/>
                  <a:pt x="0" y="57"/>
                  <a:pt x="0" y="57"/>
                </a:cubicBezTo>
                <a:cubicBezTo>
                  <a:pt x="0" y="60"/>
                  <a:pt x="3" y="62"/>
                  <a:pt x="5" y="62"/>
                </a:cubicBezTo>
                <a:lnTo>
                  <a:pt x="15" y="63"/>
                </a:lnTo>
                <a:close/>
                <a:moveTo>
                  <a:pt x="52" y="29"/>
                </a:moveTo>
                <a:cubicBezTo>
                  <a:pt x="65" y="29"/>
                  <a:pt x="76" y="39"/>
                  <a:pt x="76" y="52"/>
                </a:cubicBezTo>
                <a:cubicBezTo>
                  <a:pt x="76" y="65"/>
                  <a:pt x="65" y="76"/>
                  <a:pt x="52" y="76"/>
                </a:cubicBezTo>
                <a:cubicBezTo>
                  <a:pt x="40" y="76"/>
                  <a:pt x="29" y="65"/>
                  <a:pt x="29" y="52"/>
                </a:cubicBezTo>
                <a:cubicBezTo>
                  <a:pt x="29" y="39"/>
                  <a:pt x="40"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noEditPoints="1"/>
          </p:cNvSpPr>
          <p:nvPr/>
        </p:nvSpPr>
        <p:spPr bwMode="auto">
          <a:xfrm>
            <a:off x="2644611" y="3167300"/>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47B0B7"/>
          </a:solidFill>
          <a:ln>
            <a:noFill/>
          </a:ln>
        </p:spPr>
        <p:txBody>
          <a:bodyPr vert="horz" wrap="square" lIns="91440" tIns="45720" rIns="91440" bIns="45720" numCol="1" anchor="t" anchorCtr="0" compatLnSpc="1">
            <a:prstTxWarp prst="textNoShape">
              <a:avLst/>
            </a:prstTxWarp>
          </a:bodyPr>
          <a:lstStyle/>
          <a:p>
            <a:endParaRPr lang="en-US"/>
          </a:p>
        </p:txBody>
      </p:sp>
      <p:pic>
        <p:nvPicPr>
          <p:cNvPr id="70"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tretch>
            <a:fillRect/>
          </a:stretch>
        </p:blipFill>
        <p:spPr>
          <a:xfrm>
            <a:off x="5834132" y="3063376"/>
            <a:ext cx="532527" cy="532527"/>
          </a:xfrm>
          <a:prstGeom prst="rect">
            <a:avLst/>
          </a:prstGeom>
          <a:ln>
            <a:noFill/>
          </a:ln>
        </p:spPr>
      </p:pic>
      <p:pic>
        <p:nvPicPr>
          <p:cNvPr id="72" name="Graphic 61">
            <a:extLst>
              <a:ext uri="{FF2B5EF4-FFF2-40B4-BE49-F238E27FC236}">
                <a16:creationId xmlns:a16="http://schemas.microsoft.com/office/drawing/2014/main" id="{DB81E821-6C2E-12DF-9198-7625C1E5A45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20601" y="3051041"/>
            <a:ext cx="698321" cy="523231"/>
          </a:xfrm>
          <a:prstGeom prst="rect">
            <a:avLst/>
          </a:prstGeom>
        </p:spPr>
      </p:pic>
      <p:sp>
        <p:nvSpPr>
          <p:cNvPr id="73" name="Freeform 15"/>
          <p:cNvSpPr/>
          <p:nvPr/>
        </p:nvSpPr>
        <p:spPr>
          <a:xfrm>
            <a:off x="385508"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Oval 36"/>
          <p:cNvSpPr/>
          <p:nvPr/>
        </p:nvSpPr>
        <p:spPr>
          <a:xfrm>
            <a:off x="820912" y="292877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56"/>
          <p:cNvSpPr>
            <a:spLocks noEditPoints="1"/>
          </p:cNvSpPr>
          <p:nvPr/>
        </p:nvSpPr>
        <p:spPr bwMode="auto">
          <a:xfrm>
            <a:off x="1099226" y="3123756"/>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TextBox 55">
            <a:extLst>
              <a:ext uri="{FF2B5EF4-FFF2-40B4-BE49-F238E27FC236}">
                <a16:creationId xmlns:a16="http://schemas.microsoft.com/office/drawing/2014/main" id="{64BAFBE8-FEE7-4D8C-AA95-84518CFBF170}"/>
              </a:ext>
            </a:extLst>
          </p:cNvPr>
          <p:cNvSpPr txBox="1"/>
          <p:nvPr>
            <p:custDataLst>
              <p:tags r:id="rId4"/>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267" name="TextBox 55">
            <a:extLst>
              <a:ext uri="{FF2B5EF4-FFF2-40B4-BE49-F238E27FC236}">
                <a16:creationId xmlns:a16="http://schemas.microsoft.com/office/drawing/2014/main" id="{64BAFBE8-FEE7-4D8C-AA95-84518CFBF170}"/>
              </a:ext>
            </a:extLst>
          </p:cNvPr>
          <p:cNvSpPr txBox="1"/>
          <p:nvPr>
            <p:custDataLst>
              <p:tags r:id="rId5"/>
            </p:custDataLst>
          </p:nvPr>
        </p:nvSpPr>
        <p:spPr>
          <a:xfrm>
            <a:off x="1981509" y="4652352"/>
            <a:ext cx="1820773" cy="843303"/>
          </a:xfrm>
          <a:prstGeom prst="rect">
            <a:avLst/>
          </a:prstGeom>
          <a:noFill/>
        </p:spPr>
        <p:txBody>
          <a:bodyPr wrap="square" rtlCol="0" anchor="ctr">
            <a:noAutofit/>
          </a:bodyPr>
          <a:lstStyle/>
          <a:p>
            <a:pPr algn="ctr"/>
            <a:r>
              <a:rPr lang="en-US" sz="1600" b="1" dirty="0">
                <a:solidFill>
                  <a:srgbClr val="47B0B7"/>
                </a:solidFill>
                <a:latin typeface="Arial" panose="020B0604020202020204" pitchFamily="34" charset="0"/>
                <a:cs typeface="Arial" panose="020B0604020202020204" pitchFamily="34" charset="0"/>
              </a:rPr>
              <a:t>Définition du design UX et UI</a:t>
            </a:r>
            <a:endParaRPr lang="en-US" sz="1600" dirty="0">
              <a:solidFill>
                <a:srgbClr val="47B0B7"/>
              </a:solidFill>
              <a:latin typeface="Arial" panose="020B0604020202020204" pitchFamily="34" charset="0"/>
              <a:cs typeface="Arial" panose="020B0604020202020204" pitchFamily="34" charset="0"/>
            </a:endParaRPr>
          </a:p>
        </p:txBody>
      </p:sp>
      <p:sp>
        <p:nvSpPr>
          <p:cNvPr id="268" name="TextBox 55">
            <a:extLst>
              <a:ext uri="{FF2B5EF4-FFF2-40B4-BE49-F238E27FC236}">
                <a16:creationId xmlns:a16="http://schemas.microsoft.com/office/drawing/2014/main" id="{64BAFBE8-FEE7-4D8C-AA95-84518CFBF170}"/>
              </a:ext>
            </a:extLst>
          </p:cNvPr>
          <p:cNvSpPr txBox="1"/>
          <p:nvPr>
            <p:custDataLst>
              <p:tags r:id="rId6"/>
            </p:custDataLst>
          </p:nvPr>
        </p:nvSpPr>
        <p:spPr>
          <a:xfrm>
            <a:off x="3220523" y="971668"/>
            <a:ext cx="2320755" cy="843303"/>
          </a:xfrm>
          <a:prstGeom prst="rect">
            <a:avLst/>
          </a:prstGeom>
          <a:noFill/>
        </p:spPr>
        <p:txBody>
          <a:bodyPr wrap="square" rtlCol="0" anchor="ctr">
            <a:noAutofit/>
          </a:bodyPr>
          <a:lstStyle/>
          <a:p>
            <a:pPr algn="ctr"/>
            <a:r>
              <a:rPr lang="fr-FR" sz="1600" b="1" dirty="0">
                <a:solidFill>
                  <a:srgbClr val="7030A0"/>
                </a:solidFill>
                <a:latin typeface="Arial" panose="020B0604020202020204" pitchFamily="34" charset="0"/>
                <a:cs typeface="Arial" panose="020B0604020202020204" pitchFamily="34" charset="0"/>
              </a:rPr>
              <a:t>Développement du contrat intelligent</a:t>
            </a:r>
            <a:endParaRPr lang="en-US" sz="1200" dirty="0">
              <a:solidFill>
                <a:srgbClr val="7030A0"/>
              </a:solidFill>
              <a:latin typeface="Arial" panose="020B0604020202020204" pitchFamily="34" charset="0"/>
              <a:cs typeface="Arial" panose="020B0604020202020204" pitchFamily="34" charset="0"/>
            </a:endParaRPr>
          </a:p>
        </p:txBody>
      </p:sp>
      <p:sp>
        <p:nvSpPr>
          <p:cNvPr id="269" name="TextBox 55">
            <a:extLst>
              <a:ext uri="{FF2B5EF4-FFF2-40B4-BE49-F238E27FC236}">
                <a16:creationId xmlns:a16="http://schemas.microsoft.com/office/drawing/2014/main" id="{64BAFBE8-FEE7-4D8C-AA95-84518CFBF170}"/>
              </a:ext>
            </a:extLst>
          </p:cNvPr>
          <p:cNvSpPr txBox="1"/>
          <p:nvPr>
            <p:custDataLst>
              <p:tags r:id="rId7"/>
            </p:custDataLst>
          </p:nvPr>
        </p:nvSpPr>
        <p:spPr>
          <a:xfrm>
            <a:off x="5127170" y="4652352"/>
            <a:ext cx="2225643" cy="843303"/>
          </a:xfrm>
          <a:prstGeom prst="rect">
            <a:avLst/>
          </a:prstGeom>
          <a:noFill/>
        </p:spPr>
        <p:txBody>
          <a:bodyPr wrap="square" rtlCol="0" anchor="ctr">
            <a:noAutofit/>
          </a:bodyPr>
          <a:lstStyle/>
          <a:p>
            <a:pPr algn="ctr"/>
            <a:r>
              <a:rPr lang="en-US" sz="1600" b="1" dirty="0">
                <a:solidFill>
                  <a:srgbClr val="FF0000"/>
                </a:solidFill>
                <a:latin typeface="Arial" panose="020B0604020202020204" pitchFamily="34" charset="0"/>
                <a:cs typeface="Arial" panose="020B0604020202020204" pitchFamily="34" charset="0"/>
              </a:rPr>
              <a:t>Intégration aux frontend et backend</a:t>
            </a:r>
          </a:p>
        </p:txBody>
      </p:sp>
      <p:sp>
        <p:nvSpPr>
          <p:cNvPr id="270" name="Freeform 29">
            <a:extLst>
              <a:ext uri="{FF2B5EF4-FFF2-40B4-BE49-F238E27FC236}">
                <a16:creationId xmlns:a16="http://schemas.microsoft.com/office/drawing/2014/main" id="{369D9E4C-93FF-4C0F-831C-AC33AF7434BE}"/>
              </a:ext>
            </a:extLst>
          </p:cNvPr>
          <p:cNvSpPr/>
          <p:nvPr/>
        </p:nvSpPr>
        <p:spPr>
          <a:xfrm>
            <a:off x="6665921" y="334049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a:extLst>
              <a:ext uri="{FF2B5EF4-FFF2-40B4-BE49-F238E27FC236}">
                <a16:creationId xmlns:a16="http://schemas.microsoft.com/office/drawing/2014/main" id="{69357CC2-2535-4527-98CE-94143F4834EC}"/>
              </a:ext>
            </a:extLst>
          </p:cNvPr>
          <p:cNvSpPr/>
          <p:nvPr/>
        </p:nvSpPr>
        <p:spPr>
          <a:xfrm>
            <a:off x="7289670" y="276489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30">
            <a:extLst>
              <a:ext uri="{FF2B5EF4-FFF2-40B4-BE49-F238E27FC236}">
                <a16:creationId xmlns:a16="http://schemas.microsoft.com/office/drawing/2014/main" id="{741EFF7C-6EED-4146-BAC6-E161CBD15585}"/>
              </a:ext>
            </a:extLst>
          </p:cNvPr>
          <p:cNvSpPr/>
          <p:nvPr/>
        </p:nvSpPr>
        <p:spPr>
          <a:xfrm rot="5400000" flipV="1">
            <a:off x="7365487" y="226077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9">
            <a:extLst>
              <a:ext uri="{FF2B5EF4-FFF2-40B4-BE49-F238E27FC236}">
                <a16:creationId xmlns:a16="http://schemas.microsoft.com/office/drawing/2014/main" id="{369D9E4C-93FF-4C0F-831C-AC33AF7434BE}"/>
              </a:ext>
            </a:extLst>
          </p:cNvPr>
          <p:cNvSpPr/>
          <p:nvPr/>
        </p:nvSpPr>
        <p:spPr>
          <a:xfrm>
            <a:off x="6665922" y="3340496"/>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Arc 273">
            <a:extLst>
              <a:ext uri="{FF2B5EF4-FFF2-40B4-BE49-F238E27FC236}">
                <a16:creationId xmlns:a16="http://schemas.microsoft.com/office/drawing/2014/main" id="{69357CC2-2535-4527-98CE-94143F4834EC}"/>
              </a:ext>
            </a:extLst>
          </p:cNvPr>
          <p:cNvSpPr/>
          <p:nvPr/>
        </p:nvSpPr>
        <p:spPr>
          <a:xfrm>
            <a:off x="7289671" y="2764900"/>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30">
            <a:extLst>
              <a:ext uri="{FF2B5EF4-FFF2-40B4-BE49-F238E27FC236}">
                <a16:creationId xmlns:a16="http://schemas.microsoft.com/office/drawing/2014/main" id="{741EFF7C-6EED-4146-BAC6-E161CBD15585}"/>
              </a:ext>
            </a:extLst>
          </p:cNvPr>
          <p:cNvSpPr/>
          <p:nvPr/>
        </p:nvSpPr>
        <p:spPr>
          <a:xfrm rot="5400000" flipV="1">
            <a:off x="4056236" y="2271661"/>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9">
            <a:extLst>
              <a:ext uri="{FF2B5EF4-FFF2-40B4-BE49-F238E27FC236}">
                <a16:creationId xmlns:a16="http://schemas.microsoft.com/office/drawing/2014/main" id="{369D9E4C-93FF-4C0F-831C-AC33AF7434BE}"/>
              </a:ext>
            </a:extLst>
          </p:cNvPr>
          <p:cNvSpPr/>
          <p:nvPr/>
        </p:nvSpPr>
        <p:spPr>
          <a:xfrm>
            <a:off x="3356671" y="3351383"/>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Arc 276">
            <a:extLst>
              <a:ext uri="{FF2B5EF4-FFF2-40B4-BE49-F238E27FC236}">
                <a16:creationId xmlns:a16="http://schemas.microsoft.com/office/drawing/2014/main" id="{69357CC2-2535-4527-98CE-94143F4834EC}"/>
              </a:ext>
            </a:extLst>
          </p:cNvPr>
          <p:cNvSpPr/>
          <p:nvPr/>
        </p:nvSpPr>
        <p:spPr>
          <a:xfrm>
            <a:off x="3980420" y="2775787"/>
            <a:ext cx="1038874" cy="920476"/>
          </a:xfrm>
          <a:prstGeom prst="arc">
            <a:avLst>
              <a:gd name="adj1" fmla="val 10102109"/>
              <a:gd name="adj2" fmla="val 16131434"/>
            </a:avLst>
          </a:pr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Freeform 30">
            <a:extLst>
              <a:ext uri="{FF2B5EF4-FFF2-40B4-BE49-F238E27FC236}">
                <a16:creationId xmlns:a16="http://schemas.microsoft.com/office/drawing/2014/main" id="{741EFF7C-6EED-4146-BAC6-E161CBD15585}"/>
              </a:ext>
            </a:extLst>
          </p:cNvPr>
          <p:cNvSpPr/>
          <p:nvPr/>
        </p:nvSpPr>
        <p:spPr>
          <a:xfrm rot="5400000" flipV="1">
            <a:off x="877607"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0" name="Arc 279">
            <a:extLst>
              <a:ext uri="{FF2B5EF4-FFF2-40B4-BE49-F238E27FC236}">
                <a16:creationId xmlns:a16="http://schemas.microsoft.com/office/drawing/2014/main" id="{69357CC2-2535-4527-98CE-94143F4834EC}"/>
              </a:ext>
            </a:extLst>
          </p:cNvPr>
          <p:cNvSpPr/>
          <p:nvPr/>
        </p:nvSpPr>
        <p:spPr>
          <a:xfrm>
            <a:off x="730592"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Arc 281"/>
          <p:cNvSpPr/>
          <p:nvPr/>
        </p:nvSpPr>
        <p:spPr>
          <a:xfrm flipV="1">
            <a:off x="8989131" y="2742237"/>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9">
            <a:extLst>
              <a:ext uri="{FF2B5EF4-FFF2-40B4-BE49-F238E27FC236}">
                <a16:creationId xmlns:a16="http://schemas.microsoft.com/office/drawing/2014/main" id="{369D9E4C-93FF-4C0F-831C-AC33AF7434BE}"/>
              </a:ext>
            </a:extLst>
          </p:cNvPr>
          <p:cNvSpPr/>
          <p:nvPr/>
        </p:nvSpPr>
        <p:spPr>
          <a:xfrm>
            <a:off x="8364617" y="322000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34"/>
          <p:cNvSpPr/>
          <p:nvPr/>
        </p:nvSpPr>
        <p:spPr>
          <a:xfrm rot="16200000" flipV="1">
            <a:off x="580204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Arc 284"/>
          <p:cNvSpPr/>
          <p:nvPr/>
        </p:nvSpPr>
        <p:spPr>
          <a:xfrm flipV="1">
            <a:off x="5636332" y="2796668"/>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9">
            <a:extLst>
              <a:ext uri="{FF2B5EF4-FFF2-40B4-BE49-F238E27FC236}">
                <a16:creationId xmlns:a16="http://schemas.microsoft.com/office/drawing/2014/main" id="{369D9E4C-93FF-4C0F-831C-AC33AF7434BE}"/>
              </a:ext>
            </a:extLst>
          </p:cNvPr>
          <p:cNvSpPr/>
          <p:nvPr/>
        </p:nvSpPr>
        <p:spPr>
          <a:xfrm>
            <a:off x="501181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34"/>
          <p:cNvSpPr/>
          <p:nvPr/>
        </p:nvSpPr>
        <p:spPr>
          <a:xfrm rot="16200000" flipV="1">
            <a:off x="2525446" y="424508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Arc 287"/>
          <p:cNvSpPr/>
          <p:nvPr/>
        </p:nvSpPr>
        <p:spPr>
          <a:xfrm flipV="1">
            <a:off x="2348151" y="2858320"/>
            <a:ext cx="985352" cy="983387"/>
          </a:xfrm>
          <a:prstGeom prst="arc">
            <a:avLst>
              <a:gd name="adj1" fmla="val 10867139"/>
              <a:gd name="adj2" fmla="val 16661881"/>
            </a:avLst>
          </a:pr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9">
            <a:extLst>
              <a:ext uri="{FF2B5EF4-FFF2-40B4-BE49-F238E27FC236}">
                <a16:creationId xmlns:a16="http://schemas.microsoft.com/office/drawing/2014/main" id="{369D9E4C-93FF-4C0F-831C-AC33AF7434BE}"/>
              </a:ext>
            </a:extLst>
          </p:cNvPr>
          <p:cNvSpPr/>
          <p:nvPr/>
        </p:nvSpPr>
        <p:spPr>
          <a:xfrm>
            <a:off x="1792812" y="3294717"/>
            <a:ext cx="560357" cy="4720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34"/>
          <p:cNvSpPr/>
          <p:nvPr/>
        </p:nvSpPr>
        <p:spPr>
          <a:xfrm rot="16200000" flipV="1">
            <a:off x="580001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Arc 290"/>
          <p:cNvSpPr/>
          <p:nvPr/>
        </p:nvSpPr>
        <p:spPr>
          <a:xfrm flipV="1">
            <a:off x="5634302" y="2796668"/>
            <a:ext cx="960797" cy="1053506"/>
          </a:xfrm>
          <a:prstGeom prst="arc">
            <a:avLst>
              <a:gd name="adj1" fmla="val 10867139"/>
              <a:gd name="adj2" fmla="val 16661881"/>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
            <a:extLst>
              <a:ext uri="{FF2B5EF4-FFF2-40B4-BE49-F238E27FC236}">
                <a16:creationId xmlns:a16="http://schemas.microsoft.com/office/drawing/2014/main" id="{369D9E4C-93FF-4C0F-831C-AC33AF7434BE}"/>
              </a:ext>
            </a:extLst>
          </p:cNvPr>
          <p:cNvSpPr/>
          <p:nvPr/>
        </p:nvSpPr>
        <p:spPr>
          <a:xfrm>
            <a:off x="500978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16">
            <a:extLst>
              <a:ext uri="{FF2B5EF4-FFF2-40B4-BE49-F238E27FC236}">
                <a16:creationId xmlns:a16="http://schemas.microsoft.com/office/drawing/2014/main" id="{BA948ED2-9FBF-4AA3-B79F-470F043793BE}"/>
              </a:ext>
            </a:extLst>
          </p:cNvPr>
          <p:cNvSpPr>
            <a:spLocks noEditPoints="1"/>
          </p:cNvSpPr>
          <p:nvPr>
            <p:custDataLst>
              <p:tags r:id="rId8"/>
            </p:custDataLst>
          </p:nvPr>
        </p:nvSpPr>
        <p:spPr bwMode="auto">
          <a:xfrm>
            <a:off x="10983495" y="2946497"/>
            <a:ext cx="405799" cy="426778"/>
          </a:xfrm>
          <a:custGeom>
            <a:avLst/>
            <a:gdLst>
              <a:gd name="T0" fmla="*/ 11 w 100"/>
              <a:gd name="T1" fmla="*/ 77 h 106"/>
              <a:gd name="T2" fmla="*/ 31 w 100"/>
              <a:gd name="T3" fmla="*/ 71 h 106"/>
              <a:gd name="T4" fmla="*/ 72 w 100"/>
              <a:gd name="T5" fmla="*/ 82 h 106"/>
              <a:gd name="T6" fmla="*/ 97 w 100"/>
              <a:gd name="T7" fmla="*/ 72 h 106"/>
              <a:gd name="T8" fmla="*/ 100 w 100"/>
              <a:gd name="T9" fmla="*/ 66 h 106"/>
              <a:gd name="T10" fmla="*/ 100 w 100"/>
              <a:gd name="T11" fmla="*/ 12 h 106"/>
              <a:gd name="T12" fmla="*/ 95 w 100"/>
              <a:gd name="T13" fmla="*/ 7 h 106"/>
              <a:gd name="T14" fmla="*/ 90 w 100"/>
              <a:gd name="T15" fmla="*/ 9 h 106"/>
              <a:gd name="T16" fmla="*/ 70 w 100"/>
              <a:gd name="T17" fmla="*/ 15 h 106"/>
              <a:gd name="T18" fmla="*/ 32 w 100"/>
              <a:gd name="T19" fmla="*/ 4 h 106"/>
              <a:gd name="T20" fmla="*/ 11 w 100"/>
              <a:gd name="T21" fmla="*/ 9 h 106"/>
              <a:gd name="T22" fmla="*/ 11 w 100"/>
              <a:gd name="T23" fmla="*/ 5 h 106"/>
              <a:gd name="T24" fmla="*/ 5 w 100"/>
              <a:gd name="T25" fmla="*/ 0 h 106"/>
              <a:gd name="T26" fmla="*/ 0 w 100"/>
              <a:gd name="T27" fmla="*/ 5 h 106"/>
              <a:gd name="T28" fmla="*/ 0 w 100"/>
              <a:gd name="T29" fmla="*/ 101 h 106"/>
              <a:gd name="T30" fmla="*/ 5 w 100"/>
              <a:gd name="T31" fmla="*/ 106 h 106"/>
              <a:gd name="T32" fmla="*/ 11 w 100"/>
              <a:gd name="T33" fmla="*/ 101 h 106"/>
              <a:gd name="T34" fmla="*/ 11 w 100"/>
              <a:gd name="T35" fmla="*/ 77 h 106"/>
              <a:gd name="T36" fmla="*/ 20 w 100"/>
              <a:gd name="T37" fmla="*/ 22 h 106"/>
              <a:gd name="T38" fmla="*/ 20 w 100"/>
              <a:gd name="T39" fmla="*/ 57 h 106"/>
              <a:gd name="T40" fmla="*/ 15 w 100"/>
              <a:gd name="T41" fmla="*/ 62 h 106"/>
              <a:gd name="T42" fmla="*/ 11 w 100"/>
              <a:gd name="T43" fmla="*/ 57 h 106"/>
              <a:gd name="T44" fmla="*/ 11 w 100"/>
              <a:gd name="T45" fmla="*/ 22 h 106"/>
              <a:gd name="T46" fmla="*/ 15 w 100"/>
              <a:gd name="T47" fmla="*/ 17 h 106"/>
              <a:gd name="T48" fmla="*/ 20 w 100"/>
              <a:gd name="T49"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06">
                <a:moveTo>
                  <a:pt x="11" y="77"/>
                </a:moveTo>
                <a:cubicBezTo>
                  <a:pt x="11" y="77"/>
                  <a:pt x="17" y="71"/>
                  <a:pt x="31" y="71"/>
                </a:cubicBezTo>
                <a:cubicBezTo>
                  <a:pt x="46" y="71"/>
                  <a:pt x="59" y="82"/>
                  <a:pt x="72" y="82"/>
                </a:cubicBezTo>
                <a:cubicBezTo>
                  <a:pt x="84" y="82"/>
                  <a:pt x="92" y="77"/>
                  <a:pt x="97" y="72"/>
                </a:cubicBezTo>
                <a:cubicBezTo>
                  <a:pt x="98" y="71"/>
                  <a:pt x="100" y="68"/>
                  <a:pt x="100" y="66"/>
                </a:cubicBezTo>
                <a:cubicBezTo>
                  <a:pt x="100" y="12"/>
                  <a:pt x="100" y="12"/>
                  <a:pt x="100" y="12"/>
                </a:cubicBezTo>
                <a:cubicBezTo>
                  <a:pt x="100" y="9"/>
                  <a:pt x="98" y="7"/>
                  <a:pt x="95" y="7"/>
                </a:cubicBezTo>
                <a:cubicBezTo>
                  <a:pt x="93" y="7"/>
                  <a:pt x="92" y="8"/>
                  <a:pt x="90" y="9"/>
                </a:cubicBezTo>
                <a:cubicBezTo>
                  <a:pt x="88" y="11"/>
                  <a:pt x="83" y="15"/>
                  <a:pt x="70" y="15"/>
                </a:cubicBezTo>
                <a:cubicBezTo>
                  <a:pt x="58" y="15"/>
                  <a:pt x="48" y="4"/>
                  <a:pt x="32" y="4"/>
                </a:cubicBezTo>
                <a:cubicBezTo>
                  <a:pt x="17" y="4"/>
                  <a:pt x="11" y="9"/>
                  <a:pt x="11" y="9"/>
                </a:cubicBezTo>
                <a:cubicBezTo>
                  <a:pt x="11" y="5"/>
                  <a:pt x="11" y="5"/>
                  <a:pt x="11" y="5"/>
                </a:cubicBezTo>
                <a:cubicBezTo>
                  <a:pt x="11" y="2"/>
                  <a:pt x="8" y="0"/>
                  <a:pt x="5" y="0"/>
                </a:cubicBezTo>
                <a:cubicBezTo>
                  <a:pt x="2" y="0"/>
                  <a:pt x="0" y="2"/>
                  <a:pt x="0" y="5"/>
                </a:cubicBezTo>
                <a:cubicBezTo>
                  <a:pt x="0" y="101"/>
                  <a:pt x="0" y="101"/>
                  <a:pt x="0" y="101"/>
                </a:cubicBezTo>
                <a:cubicBezTo>
                  <a:pt x="0" y="104"/>
                  <a:pt x="2" y="106"/>
                  <a:pt x="5" y="106"/>
                </a:cubicBezTo>
                <a:cubicBezTo>
                  <a:pt x="8" y="106"/>
                  <a:pt x="11" y="104"/>
                  <a:pt x="11" y="101"/>
                </a:cubicBezTo>
                <a:lnTo>
                  <a:pt x="11" y="77"/>
                </a:lnTo>
                <a:close/>
                <a:moveTo>
                  <a:pt x="20" y="22"/>
                </a:moveTo>
                <a:cubicBezTo>
                  <a:pt x="20" y="57"/>
                  <a:pt x="20" y="57"/>
                  <a:pt x="20" y="57"/>
                </a:cubicBezTo>
                <a:cubicBezTo>
                  <a:pt x="20" y="60"/>
                  <a:pt x="18" y="62"/>
                  <a:pt x="15" y="62"/>
                </a:cubicBezTo>
                <a:cubicBezTo>
                  <a:pt x="13" y="62"/>
                  <a:pt x="11" y="60"/>
                  <a:pt x="11" y="57"/>
                </a:cubicBezTo>
                <a:cubicBezTo>
                  <a:pt x="11" y="22"/>
                  <a:pt x="11" y="22"/>
                  <a:pt x="11" y="22"/>
                </a:cubicBezTo>
                <a:cubicBezTo>
                  <a:pt x="11" y="19"/>
                  <a:pt x="13" y="17"/>
                  <a:pt x="15" y="17"/>
                </a:cubicBezTo>
                <a:cubicBezTo>
                  <a:pt x="18" y="17"/>
                  <a:pt x="20" y="19"/>
                  <a:pt x="20" y="2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297" name="Freeform 15"/>
          <p:cNvSpPr/>
          <p:nvPr/>
        </p:nvSpPr>
        <p:spPr>
          <a:xfrm>
            <a:off x="383567" y="3446670"/>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Freeform 30">
            <a:extLst>
              <a:ext uri="{FF2B5EF4-FFF2-40B4-BE49-F238E27FC236}">
                <a16:creationId xmlns:a16="http://schemas.microsoft.com/office/drawing/2014/main" id="{741EFF7C-6EED-4146-BAC6-E161CBD15585}"/>
              </a:ext>
            </a:extLst>
          </p:cNvPr>
          <p:cNvSpPr/>
          <p:nvPr/>
        </p:nvSpPr>
        <p:spPr>
          <a:xfrm rot="5400000" flipV="1">
            <a:off x="875666" y="234916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Arc 298">
            <a:extLst>
              <a:ext uri="{FF2B5EF4-FFF2-40B4-BE49-F238E27FC236}">
                <a16:creationId xmlns:a16="http://schemas.microsoft.com/office/drawing/2014/main" id="{69357CC2-2535-4527-98CE-94143F4834EC}"/>
              </a:ext>
            </a:extLst>
          </p:cNvPr>
          <p:cNvSpPr/>
          <p:nvPr/>
        </p:nvSpPr>
        <p:spPr>
          <a:xfrm>
            <a:off x="728651" y="2853289"/>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0" name="TextBox 55">
            <a:extLst>
              <a:ext uri="{FF2B5EF4-FFF2-40B4-BE49-F238E27FC236}">
                <a16:creationId xmlns:a16="http://schemas.microsoft.com/office/drawing/2014/main" id="{64BAFBE8-FEE7-4D8C-AA95-84518CFBF170}"/>
              </a:ext>
            </a:extLst>
          </p:cNvPr>
          <p:cNvSpPr txBox="1"/>
          <p:nvPr>
            <p:custDataLst>
              <p:tags r:id="rId9"/>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1" name="Freeform 15"/>
          <p:cNvSpPr/>
          <p:nvPr/>
        </p:nvSpPr>
        <p:spPr>
          <a:xfrm>
            <a:off x="383319"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30">
            <a:extLst>
              <a:ext uri="{FF2B5EF4-FFF2-40B4-BE49-F238E27FC236}">
                <a16:creationId xmlns:a16="http://schemas.microsoft.com/office/drawing/2014/main" id="{741EFF7C-6EED-4146-BAC6-E161CBD15585}"/>
              </a:ext>
            </a:extLst>
          </p:cNvPr>
          <p:cNvSpPr/>
          <p:nvPr/>
        </p:nvSpPr>
        <p:spPr>
          <a:xfrm rot="5400000" flipV="1">
            <a:off x="875666"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3" name="Arc 302">
            <a:extLst>
              <a:ext uri="{FF2B5EF4-FFF2-40B4-BE49-F238E27FC236}">
                <a16:creationId xmlns:a16="http://schemas.microsoft.com/office/drawing/2014/main" id="{69357CC2-2535-4527-98CE-94143F4834EC}"/>
              </a:ext>
            </a:extLst>
          </p:cNvPr>
          <p:cNvSpPr/>
          <p:nvPr/>
        </p:nvSpPr>
        <p:spPr>
          <a:xfrm>
            <a:off x="728651"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4" name="TextBox 55">
            <a:extLst>
              <a:ext uri="{FF2B5EF4-FFF2-40B4-BE49-F238E27FC236}">
                <a16:creationId xmlns:a16="http://schemas.microsoft.com/office/drawing/2014/main" id="{64BAFBE8-FEE7-4D8C-AA95-84518CFBF170}"/>
              </a:ext>
            </a:extLst>
          </p:cNvPr>
          <p:cNvSpPr txBox="1"/>
          <p:nvPr>
            <p:custDataLst>
              <p:tags r:id="rId10"/>
            </p:custDataLst>
          </p:nvPr>
        </p:nvSpPr>
        <p:spPr>
          <a:xfrm>
            <a:off x="98234" y="895981"/>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5" name="Freeform 30">
            <a:extLst>
              <a:ext uri="{FF2B5EF4-FFF2-40B4-BE49-F238E27FC236}">
                <a16:creationId xmlns:a16="http://schemas.microsoft.com/office/drawing/2014/main" id="{741EFF7C-6EED-4146-BAC6-E161CBD15585}"/>
              </a:ext>
            </a:extLst>
          </p:cNvPr>
          <p:cNvSpPr/>
          <p:nvPr/>
        </p:nvSpPr>
        <p:spPr>
          <a:xfrm rot="5400000" flipV="1">
            <a:off x="875667" y="234786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9093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2326"/>
                                  </p:iterate>
                                  <p:childTnLst>
                                    <p:set>
                                      <p:cBhvr override="childStyle">
                                        <p:cTn id="6" dur="1500" fill="hold"/>
                                        <p:tgtEl>
                                          <p:spTgt spid="30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67"/>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6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69"/>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1500" fill="hold"/>
                                        <p:tgtEl>
                                          <p:spTgt spid="53"/>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1500" fill="hold"/>
                                        <p:tgtEl>
                                          <p:spTgt spid="67"/>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1500" fill="hold"/>
                                        <p:tgtEl>
                                          <p:spTgt spid="6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5" grpId="0"/>
      <p:bldP spid="67" grpId="0"/>
      <p:bldP spid="267" grpId="0"/>
      <p:bldP spid="268" grpId="0"/>
      <p:bldP spid="269" grpId="0"/>
      <p:bldP spid="3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8858"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94347"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4">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21"/>
</p:tagLst>
</file>

<file path=ppt/tags/tag10.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NUM" val="21"/>
</p:tagLst>
</file>

<file path=ppt/tags/tag3.xml><?xml version="1.0" encoding="utf-8"?>
<p:tagLst xmlns:a="http://schemas.openxmlformats.org/drawingml/2006/main" xmlns:r="http://schemas.openxmlformats.org/officeDocument/2006/relationships" xmlns:p="http://schemas.openxmlformats.org/presentationml/2006/main">
  <p:tag name="NUM" val="11"/>
</p:tagLst>
</file>

<file path=ppt/tags/tag4.xml><?xml version="1.0" encoding="utf-8"?>
<p:tagLst xmlns:a="http://schemas.openxmlformats.org/drawingml/2006/main" xmlns:r="http://schemas.openxmlformats.org/officeDocument/2006/relationships" xmlns:p="http://schemas.openxmlformats.org/presentationml/2006/main">
  <p:tag name="NUM" val="21"/>
</p:tagLst>
</file>

<file path=ppt/tags/tag5.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1"/>
</p:tagLst>
</file>

<file path=ppt/tags/tag7.xml><?xml version="1.0" encoding="utf-8"?>
<p:tagLst xmlns:a="http://schemas.openxmlformats.org/drawingml/2006/main" xmlns:r="http://schemas.openxmlformats.org/officeDocument/2006/relationships" xmlns:p="http://schemas.openxmlformats.org/presentationml/2006/main">
  <p:tag name="NUM" val="21"/>
</p:tagLst>
</file>

<file path=ppt/tags/tag8.xml><?xml version="1.0" encoding="utf-8"?>
<p:tagLst xmlns:a="http://schemas.openxmlformats.org/drawingml/2006/main" xmlns:r="http://schemas.openxmlformats.org/officeDocument/2006/relationships" xmlns:p="http://schemas.openxmlformats.org/presentationml/2006/main">
  <p:tag name="NUM" val="22"/>
</p:tagLst>
</file>

<file path=ppt/tags/tag9.xml><?xml version="1.0" encoding="utf-8"?>
<p:tagLst xmlns:a="http://schemas.openxmlformats.org/drawingml/2006/main" xmlns:r="http://schemas.openxmlformats.org/officeDocument/2006/relationships" xmlns:p="http://schemas.openxmlformats.org/presentationml/2006/main">
  <p:tag name="NUM" val="2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32719</TotalTime>
  <Words>1963</Words>
  <Application>Microsoft Macintosh PowerPoint</Application>
  <PresentationFormat>Grand écran</PresentationFormat>
  <Paragraphs>383</Paragraphs>
  <Slides>29</Slides>
  <Notes>29</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29</vt:i4>
      </vt:variant>
    </vt:vector>
  </HeadingPairs>
  <TitlesOfParts>
    <vt:vector size="45"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2582</cp:revision>
  <dcterms:created xsi:type="dcterms:W3CDTF">2020-01-26T16:26:07Z</dcterms:created>
  <dcterms:modified xsi:type="dcterms:W3CDTF">2025-07-04T09:58:06Z</dcterms:modified>
  <cp:category/>
</cp:coreProperties>
</file>