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64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B6CEF-B38E-4BEE-905B-6E4AA97D29E7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F9A44-7006-4EB3-AD38-56CA2C5563F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502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B6CEF-B38E-4BEE-905B-6E4AA97D29E7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F9A44-7006-4EB3-AD38-56CA2C5563F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84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B6CEF-B38E-4BEE-905B-6E4AA97D29E7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F9A44-7006-4EB3-AD38-56CA2C5563F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188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B6CEF-B38E-4BEE-905B-6E4AA97D29E7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F9A44-7006-4EB3-AD38-56CA2C5563F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11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B6CEF-B38E-4BEE-905B-6E4AA97D29E7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F9A44-7006-4EB3-AD38-56CA2C5563F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555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B6CEF-B38E-4BEE-905B-6E4AA97D29E7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F9A44-7006-4EB3-AD38-56CA2C5563F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132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B6CEF-B38E-4BEE-905B-6E4AA97D29E7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F9A44-7006-4EB3-AD38-56CA2C5563F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376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B6CEF-B38E-4BEE-905B-6E4AA97D29E7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F9A44-7006-4EB3-AD38-56CA2C5563F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059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B6CEF-B38E-4BEE-905B-6E4AA97D29E7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F9A44-7006-4EB3-AD38-56CA2C5563F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678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B6CEF-B38E-4BEE-905B-6E4AA97D29E7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F9A44-7006-4EB3-AD38-56CA2C5563F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670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B6CEF-B38E-4BEE-905B-6E4AA97D29E7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F9A44-7006-4EB3-AD38-56CA2C5563F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016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7B6CEF-B38E-4BEE-905B-6E4AA97D29E7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CF9A44-7006-4EB3-AD38-56CA2C5563F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072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8" Type="http://schemas.microsoft.com/office/2007/relationships/hdphoto" Target="../media/hdphoto1.wdp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7" Type="http://schemas.openxmlformats.org/officeDocument/2006/relationships/image" Target="../media/image2.png"/><Relationship Id="rId2" Type="http://schemas.openxmlformats.org/officeDocument/2006/relationships/tags" Target="../tags/tag2.xml"/><Relationship Id="rId16" Type="http://schemas.openxmlformats.org/officeDocument/2006/relationships/image" Target="NUL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10" Type="http://schemas.openxmlformats.org/officeDocument/2006/relationships/image" Target="../media/image1.png"/><Relationship Id="rId19" Type="http://schemas.openxmlformats.org/officeDocument/2006/relationships/image" Target="../media/image3.png"/><Relationship Id="rId4" Type="http://schemas.openxmlformats.org/officeDocument/2006/relationships/tags" Target="../tags/tag4.xml"/><Relationship Id="rId9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16.xml"/><Relationship Id="rId13" Type="http://schemas.openxmlformats.org/officeDocument/2006/relationships/tags" Target="../tags/tag21.xml"/><Relationship Id="rId18" Type="http://schemas.microsoft.com/office/2007/relationships/hdphoto" Target="../media/hdphoto1.wdp"/><Relationship Id="rId3" Type="http://schemas.openxmlformats.org/officeDocument/2006/relationships/tags" Target="../tags/tag11.xml"/><Relationship Id="rId7" Type="http://schemas.openxmlformats.org/officeDocument/2006/relationships/tags" Target="../tags/tag15.xml"/><Relationship Id="rId12" Type="http://schemas.openxmlformats.org/officeDocument/2006/relationships/tags" Target="../tags/tag20.xml"/><Relationship Id="rId17" Type="http://schemas.openxmlformats.org/officeDocument/2006/relationships/image" Target="../media/image2.png"/><Relationship Id="rId2" Type="http://schemas.openxmlformats.org/officeDocument/2006/relationships/tags" Target="../tags/tag10.xml"/><Relationship Id="rId16" Type="http://schemas.openxmlformats.org/officeDocument/2006/relationships/image" Target="NULL"/><Relationship Id="rId1" Type="http://schemas.openxmlformats.org/officeDocument/2006/relationships/tags" Target="../tags/tag9.xml"/><Relationship Id="rId6" Type="http://schemas.openxmlformats.org/officeDocument/2006/relationships/tags" Target="../tags/tag14.xml"/><Relationship Id="rId11" Type="http://schemas.openxmlformats.org/officeDocument/2006/relationships/tags" Target="../tags/tag19.xml"/><Relationship Id="rId5" Type="http://schemas.openxmlformats.org/officeDocument/2006/relationships/tags" Target="../tags/tag13.xml"/><Relationship Id="rId15" Type="http://schemas.openxmlformats.org/officeDocument/2006/relationships/image" Target="../media/image1.png"/><Relationship Id="rId10" Type="http://schemas.openxmlformats.org/officeDocument/2006/relationships/tags" Target="../tags/tag18.xml"/><Relationship Id="rId19" Type="http://schemas.openxmlformats.org/officeDocument/2006/relationships/image" Target="../media/image3.png"/><Relationship Id="rId4" Type="http://schemas.openxmlformats.org/officeDocument/2006/relationships/tags" Target="../tags/tag12.xml"/><Relationship Id="rId9" Type="http://schemas.openxmlformats.org/officeDocument/2006/relationships/tags" Target="../tags/tag17.xml"/><Relationship Id="rId14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304038" y="2318992"/>
            <a:ext cx="2498103" cy="33747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464290" y="3667738"/>
            <a:ext cx="2177592" cy="19600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ZoneTexte 6"/>
          <p:cNvSpPr txBox="1"/>
          <p:nvPr/>
        </p:nvSpPr>
        <p:spPr>
          <a:xfrm>
            <a:off x="1541282" y="3992245"/>
            <a:ext cx="2031476" cy="33855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Fact n1</a:t>
            </a:r>
            <a:endParaRPr 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1533423" y="4373979"/>
            <a:ext cx="2039335" cy="33855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Fact n2</a:t>
            </a:r>
            <a:endParaRPr 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1541282" y="4757394"/>
            <a:ext cx="2031476" cy="33855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Fact n3</a:t>
            </a:r>
            <a:endParaRPr 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464294" y="2385691"/>
            <a:ext cx="2177592" cy="12153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ZoneTexte 11"/>
          <p:cNvSpPr txBox="1"/>
          <p:nvPr/>
        </p:nvSpPr>
        <p:spPr>
          <a:xfrm>
            <a:off x="1533423" y="2710984"/>
            <a:ext cx="2031476" cy="86177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Hash : 3a5bc</a:t>
            </a:r>
          </a:p>
          <a:p>
            <a:pPr algn="ctr"/>
            <a:r>
              <a:rPr lang="fr-FR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Previous hash </a:t>
            </a:r>
            <a:r>
              <a:rPr lang="fr-FR" sz="16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0001k</a:t>
            </a:r>
            <a:endParaRPr lang="en-US" sz="16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fr-FR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en-US" sz="16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1464295" y="2385691"/>
            <a:ext cx="2177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Bloc Header</a:t>
            </a:r>
            <a:endParaRPr lang="en-US" dirty="0"/>
          </a:p>
        </p:txBody>
      </p:sp>
      <p:sp>
        <p:nvSpPr>
          <p:cNvPr id="15" name="ZoneTexte 14"/>
          <p:cNvSpPr txBox="1"/>
          <p:nvPr/>
        </p:nvSpPr>
        <p:spPr>
          <a:xfrm>
            <a:off x="1464290" y="3671812"/>
            <a:ext cx="2177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Bloc Facts</a:t>
            </a:r>
            <a:endParaRPr lang="en-US" dirty="0"/>
          </a:p>
        </p:txBody>
      </p:sp>
      <p:sp>
        <p:nvSpPr>
          <p:cNvPr id="16" name="ZoneTexte 15"/>
          <p:cNvSpPr txBox="1"/>
          <p:nvPr/>
        </p:nvSpPr>
        <p:spPr>
          <a:xfrm>
            <a:off x="1533424" y="5154888"/>
            <a:ext cx="2031476" cy="33855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Fact n…</a:t>
            </a:r>
            <a:endParaRPr 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275047" y="2320563"/>
            <a:ext cx="2498103" cy="33747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435299" y="3669309"/>
            <a:ext cx="2177592" cy="19600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ZoneTexte 18"/>
          <p:cNvSpPr txBox="1"/>
          <p:nvPr/>
        </p:nvSpPr>
        <p:spPr>
          <a:xfrm>
            <a:off x="4512291" y="3993816"/>
            <a:ext cx="2031476" cy="33855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Fact m1</a:t>
            </a:r>
            <a:endParaRPr 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4504432" y="4375550"/>
            <a:ext cx="2039335" cy="33855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Fact m2</a:t>
            </a:r>
            <a:endParaRPr 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4512291" y="4758965"/>
            <a:ext cx="2031476" cy="33855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Fact m3</a:t>
            </a:r>
            <a:endParaRPr 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435303" y="2387262"/>
            <a:ext cx="2177592" cy="12153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ZoneTexte 22"/>
          <p:cNvSpPr txBox="1"/>
          <p:nvPr/>
        </p:nvSpPr>
        <p:spPr>
          <a:xfrm>
            <a:off x="4504432" y="2712555"/>
            <a:ext cx="2031476" cy="86177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Hash : d6gh1</a:t>
            </a:r>
          </a:p>
          <a:p>
            <a:pPr algn="ctr"/>
            <a:r>
              <a:rPr lang="fr-FR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Previous hash : 3a5bc</a:t>
            </a:r>
            <a:endParaRPr lang="en-US" sz="16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fr-FR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en-US" sz="16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ZoneTexte 23"/>
          <p:cNvSpPr txBox="1"/>
          <p:nvPr/>
        </p:nvSpPr>
        <p:spPr>
          <a:xfrm>
            <a:off x="4435304" y="2387262"/>
            <a:ext cx="2177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Bloc Header</a:t>
            </a:r>
            <a:endParaRPr lang="en-US" dirty="0"/>
          </a:p>
        </p:txBody>
      </p:sp>
      <p:sp>
        <p:nvSpPr>
          <p:cNvPr id="25" name="ZoneTexte 24"/>
          <p:cNvSpPr txBox="1"/>
          <p:nvPr/>
        </p:nvSpPr>
        <p:spPr>
          <a:xfrm>
            <a:off x="4435299" y="3673383"/>
            <a:ext cx="2177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Bloc Facts</a:t>
            </a:r>
            <a:endParaRPr lang="en-US" dirty="0"/>
          </a:p>
        </p:txBody>
      </p:sp>
      <p:sp>
        <p:nvSpPr>
          <p:cNvPr id="26" name="ZoneTexte 25"/>
          <p:cNvSpPr txBox="1"/>
          <p:nvPr/>
        </p:nvSpPr>
        <p:spPr>
          <a:xfrm>
            <a:off x="4504433" y="5156459"/>
            <a:ext cx="2031476" cy="33855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Fact m…</a:t>
            </a:r>
            <a:endParaRPr 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253925" y="2311136"/>
            <a:ext cx="2498103" cy="33747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7414177" y="3659882"/>
            <a:ext cx="2177592" cy="19600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ZoneTexte 28"/>
          <p:cNvSpPr txBox="1"/>
          <p:nvPr/>
        </p:nvSpPr>
        <p:spPr>
          <a:xfrm>
            <a:off x="7491169" y="3984389"/>
            <a:ext cx="2031476" cy="33855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Fact k1</a:t>
            </a:r>
            <a:endParaRPr 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ZoneTexte 29"/>
          <p:cNvSpPr txBox="1"/>
          <p:nvPr/>
        </p:nvSpPr>
        <p:spPr>
          <a:xfrm>
            <a:off x="7483310" y="4366123"/>
            <a:ext cx="2039335" cy="33855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Fact k2</a:t>
            </a:r>
            <a:endParaRPr 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ZoneTexte 30"/>
          <p:cNvSpPr txBox="1"/>
          <p:nvPr/>
        </p:nvSpPr>
        <p:spPr>
          <a:xfrm>
            <a:off x="7491169" y="4749538"/>
            <a:ext cx="2031476" cy="33855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Fact k3</a:t>
            </a:r>
            <a:endParaRPr 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414181" y="2377835"/>
            <a:ext cx="2177592" cy="12153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ZoneTexte 32"/>
          <p:cNvSpPr txBox="1"/>
          <p:nvPr/>
        </p:nvSpPr>
        <p:spPr>
          <a:xfrm>
            <a:off x="7483310" y="2703128"/>
            <a:ext cx="2031476" cy="86177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Hash : 7qk2f</a:t>
            </a:r>
          </a:p>
          <a:p>
            <a:pPr algn="ctr"/>
            <a:r>
              <a:rPr lang="fr-FR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Previous hash : d6gh1</a:t>
            </a:r>
            <a:endParaRPr lang="en-US" sz="16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fr-FR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en-US" sz="16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ZoneTexte 33"/>
          <p:cNvSpPr txBox="1"/>
          <p:nvPr/>
        </p:nvSpPr>
        <p:spPr>
          <a:xfrm>
            <a:off x="7414182" y="2377835"/>
            <a:ext cx="2177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Bloc Header</a:t>
            </a:r>
            <a:endParaRPr lang="en-US" dirty="0"/>
          </a:p>
        </p:txBody>
      </p:sp>
      <p:sp>
        <p:nvSpPr>
          <p:cNvPr id="35" name="ZoneTexte 34"/>
          <p:cNvSpPr txBox="1"/>
          <p:nvPr/>
        </p:nvSpPr>
        <p:spPr>
          <a:xfrm>
            <a:off x="7414177" y="3663956"/>
            <a:ext cx="2177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Bloc Facts</a:t>
            </a:r>
            <a:endParaRPr lang="en-US" dirty="0"/>
          </a:p>
        </p:txBody>
      </p:sp>
      <p:sp>
        <p:nvSpPr>
          <p:cNvPr id="36" name="ZoneTexte 35"/>
          <p:cNvSpPr txBox="1"/>
          <p:nvPr/>
        </p:nvSpPr>
        <p:spPr>
          <a:xfrm>
            <a:off x="7483311" y="5147032"/>
            <a:ext cx="2031476" cy="33855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Fact k…</a:t>
            </a:r>
            <a:endParaRPr 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ZoneTexte 36"/>
          <p:cNvSpPr txBox="1"/>
          <p:nvPr/>
        </p:nvSpPr>
        <p:spPr>
          <a:xfrm>
            <a:off x="1304038" y="5693790"/>
            <a:ext cx="24981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 smtClean="0"/>
              <a:t>Bloc n</a:t>
            </a:r>
            <a:endParaRPr lang="en-US" sz="2000" b="1" dirty="0"/>
          </a:p>
        </p:txBody>
      </p:sp>
      <p:sp>
        <p:nvSpPr>
          <p:cNvPr id="38" name="ZoneTexte 37"/>
          <p:cNvSpPr txBox="1"/>
          <p:nvPr/>
        </p:nvSpPr>
        <p:spPr>
          <a:xfrm>
            <a:off x="4275057" y="5714212"/>
            <a:ext cx="24981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 smtClean="0"/>
              <a:t>Bloc m</a:t>
            </a:r>
            <a:endParaRPr lang="en-US" sz="2000" b="1" dirty="0"/>
          </a:p>
        </p:txBody>
      </p:sp>
      <p:sp>
        <p:nvSpPr>
          <p:cNvPr id="39" name="ZoneTexte 38"/>
          <p:cNvSpPr txBox="1"/>
          <p:nvPr/>
        </p:nvSpPr>
        <p:spPr>
          <a:xfrm>
            <a:off x="7263350" y="5695358"/>
            <a:ext cx="24981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 smtClean="0"/>
              <a:t>Bloc k</a:t>
            </a:r>
            <a:endParaRPr lang="en-US" sz="2000" b="1" dirty="0"/>
          </a:p>
        </p:txBody>
      </p:sp>
      <p:cxnSp>
        <p:nvCxnSpPr>
          <p:cNvPr id="3" name="Connecteur droit 2"/>
          <p:cNvCxnSpPr/>
          <p:nvPr/>
        </p:nvCxnSpPr>
        <p:spPr>
          <a:xfrm>
            <a:off x="490196" y="3984389"/>
            <a:ext cx="744717" cy="0"/>
          </a:xfrm>
          <a:prstGeom prst="line">
            <a:avLst/>
          </a:prstGeom>
          <a:ln w="762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/>
          <p:cNvCxnSpPr/>
          <p:nvPr/>
        </p:nvCxnSpPr>
        <p:spPr>
          <a:xfrm>
            <a:off x="9843153" y="3901115"/>
            <a:ext cx="744717" cy="0"/>
          </a:xfrm>
          <a:prstGeom prst="line">
            <a:avLst/>
          </a:prstGeom>
          <a:ln w="762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avec flèche 42"/>
          <p:cNvCxnSpPr/>
          <p:nvPr/>
        </p:nvCxnSpPr>
        <p:spPr>
          <a:xfrm flipH="1" flipV="1">
            <a:off x="3103765" y="2910118"/>
            <a:ext cx="1516147" cy="224202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avec flèche 47"/>
          <p:cNvCxnSpPr/>
          <p:nvPr/>
        </p:nvCxnSpPr>
        <p:spPr>
          <a:xfrm flipH="1" flipV="1">
            <a:off x="6055928" y="2892832"/>
            <a:ext cx="1516147" cy="224202"/>
          </a:xfrm>
          <a:prstGeom prst="straightConnector1">
            <a:avLst/>
          </a:prstGeom>
          <a:ln w="571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9776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28041" y="1442301"/>
            <a:ext cx="6014302" cy="275262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llipse 2"/>
          <p:cNvSpPr/>
          <p:nvPr/>
        </p:nvSpPr>
        <p:spPr>
          <a:xfrm>
            <a:off x="2960016" y="1487467"/>
            <a:ext cx="1395168" cy="56560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>
                <a:solidFill>
                  <a:schemeClr val="tx1"/>
                </a:solidFill>
              </a:rPr>
              <a:t>Address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731496" y="1932491"/>
            <a:ext cx="2960016" cy="212103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797485" y="2215300"/>
            <a:ext cx="1244338" cy="377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Nonce</a:t>
            </a:r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7126664" y="2215295"/>
            <a:ext cx="1480007" cy="377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Balance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5797485" y="2748699"/>
            <a:ext cx="2809185" cy="5035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CodeHash</a:t>
            </a:r>
            <a:endParaRPr lang="en-US" b="1" dirty="0"/>
          </a:p>
        </p:txBody>
      </p:sp>
      <p:sp>
        <p:nvSpPr>
          <p:cNvPr id="8" name="Rectangle 7"/>
          <p:cNvSpPr/>
          <p:nvPr/>
        </p:nvSpPr>
        <p:spPr>
          <a:xfrm>
            <a:off x="5797485" y="3399143"/>
            <a:ext cx="2809185" cy="5129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StorageRoot</a:t>
            </a:r>
            <a:endParaRPr lang="en-US" b="1" dirty="0"/>
          </a:p>
        </p:txBody>
      </p:sp>
      <p:sp>
        <p:nvSpPr>
          <p:cNvPr id="9" name="Rectangle 8"/>
          <p:cNvSpPr/>
          <p:nvPr/>
        </p:nvSpPr>
        <p:spPr>
          <a:xfrm>
            <a:off x="5731496" y="1555419"/>
            <a:ext cx="2960016" cy="377072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Etat compte</a:t>
            </a:r>
            <a:endParaRPr lang="en-US" b="1" dirty="0"/>
          </a:p>
        </p:txBody>
      </p:sp>
      <p:sp>
        <p:nvSpPr>
          <p:cNvPr id="10" name="Rectangle 9"/>
          <p:cNvSpPr/>
          <p:nvPr/>
        </p:nvSpPr>
        <p:spPr>
          <a:xfrm>
            <a:off x="2828041" y="1065229"/>
            <a:ext cx="6014302" cy="377072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EOA ou CA</a:t>
            </a:r>
            <a:endParaRPr lang="en-US" b="1" dirty="0"/>
          </a:p>
        </p:txBody>
      </p:sp>
      <p:cxnSp>
        <p:nvCxnSpPr>
          <p:cNvPr id="12" name="Connecteur droit avec flèche 11"/>
          <p:cNvCxnSpPr>
            <a:stCxn id="3" idx="6"/>
            <a:endCxn id="18" idx="1"/>
          </p:cNvCxnSpPr>
          <p:nvPr/>
        </p:nvCxnSpPr>
        <p:spPr>
          <a:xfrm flipV="1">
            <a:off x="4355184" y="1751417"/>
            <a:ext cx="1376312" cy="18854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5731496" y="1939953"/>
            <a:ext cx="2960016" cy="212103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731496" y="1562881"/>
            <a:ext cx="2960016" cy="37707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smtClean="0"/>
              <a:t>Etat compte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94110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86">
            <a:extLst>
              <a:ext uri="{FF2B5EF4-FFF2-40B4-BE49-F238E27FC236}">
                <a16:creationId xmlns:a16="http://schemas.microsoft.com/office/drawing/2014/main" id="{AC056079-246B-489E-9B87-4D4AA7A02C1A}"/>
              </a:ext>
            </a:extLst>
          </p:cNvPr>
          <p:cNvSpPr/>
          <p:nvPr/>
        </p:nvSpPr>
        <p:spPr>
          <a:xfrm>
            <a:off x="10756377" y="2773998"/>
            <a:ext cx="861230" cy="84330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90500" dist="889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36"/>
          <p:cNvSpPr/>
          <p:nvPr/>
        </p:nvSpPr>
        <p:spPr>
          <a:xfrm>
            <a:off x="2342481" y="2933212"/>
            <a:ext cx="944469" cy="90744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90500" dist="889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36"/>
          <p:cNvSpPr/>
          <p:nvPr/>
        </p:nvSpPr>
        <p:spPr>
          <a:xfrm>
            <a:off x="4039917" y="2914390"/>
            <a:ext cx="944469" cy="90744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90500" dist="889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Google Shape;278;p4"/>
          <p:cNvSpPr/>
          <p:nvPr/>
        </p:nvSpPr>
        <p:spPr>
          <a:xfrm>
            <a:off x="0" y="6528838"/>
            <a:ext cx="12192000" cy="329162"/>
          </a:xfrm>
          <a:prstGeom prst="rect">
            <a:avLst/>
          </a:prstGeom>
          <a:solidFill>
            <a:srgbClr val="3C475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97935DAA-1662-4FF8-BE0B-B9A7F6A1AE4B}"/>
              </a:ext>
            </a:extLst>
          </p:cNvPr>
          <p:cNvGrpSpPr/>
          <p:nvPr/>
        </p:nvGrpSpPr>
        <p:grpSpPr>
          <a:xfrm>
            <a:off x="11536380" y="6207347"/>
            <a:ext cx="613184" cy="576000"/>
            <a:chOff x="9988695" y="7584849"/>
            <a:chExt cx="613184" cy="576000"/>
          </a:xfrm>
        </p:grpSpPr>
        <p:sp>
          <p:nvSpPr>
            <p:cNvPr id="10" name="Oval 6">
              <a:extLst>
                <a:ext uri="{FF2B5EF4-FFF2-40B4-BE49-F238E27FC236}">
                  <a16:creationId xmlns:a16="http://schemas.microsoft.com/office/drawing/2014/main" id="{E561B357-3F56-4812-BF10-791D4644C189}"/>
                </a:ext>
              </a:extLst>
            </p:cNvPr>
            <p:cNvSpPr/>
            <p:nvPr/>
          </p:nvSpPr>
          <p:spPr>
            <a:xfrm>
              <a:off x="10083192" y="7584849"/>
              <a:ext cx="481503" cy="576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3200">
                <a:solidFill>
                  <a:prstClr val="white"/>
                </a:solidFill>
              </a:endParaRPr>
            </a:p>
          </p:txBody>
        </p:sp>
        <p:sp>
          <p:nvSpPr>
            <p:cNvPr id="11" name="TextBox 32">
              <a:extLst>
                <a:ext uri="{FF2B5EF4-FFF2-40B4-BE49-F238E27FC236}">
                  <a16:creationId xmlns:a16="http://schemas.microsoft.com/office/drawing/2014/main" id="{233592E2-73BF-4AB9-B27A-2AFE2B25A82D}"/>
                </a:ext>
              </a:extLst>
            </p:cNvPr>
            <p:cNvSpPr txBox="1"/>
            <p:nvPr/>
          </p:nvSpPr>
          <p:spPr>
            <a:xfrm>
              <a:off x="9988695" y="7692974"/>
              <a:ext cx="61318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>
                  <a:solidFill>
                    <a:prstClr val="white"/>
                  </a:solidFill>
                  <a:cs typeface="Arial" pitchFamily="34" charset="0"/>
                </a:rPr>
                <a:t>16</a:t>
              </a:r>
              <a:endParaRPr lang="ko-KR" altLang="en-US" sz="1600" b="1" dirty="0">
                <a:solidFill>
                  <a:prstClr val="white"/>
                </a:solidFill>
                <a:cs typeface="Arial" pitchFamily="34" charset="0"/>
              </a:endParaRPr>
            </a:p>
          </p:txBody>
        </p:sp>
      </p:grpSp>
      <p:sp>
        <p:nvSpPr>
          <p:cNvPr id="12" name="Rogner un rectangle avec un coin du même côté 17">
            <a:extLst>
              <a:ext uri="{FF2B5EF4-FFF2-40B4-BE49-F238E27FC236}">
                <a16:creationId xmlns:a16="http://schemas.microsoft.com/office/drawing/2014/main" id="{8CADE3D4-4D40-B727-F10C-4D8423D2AB9B}"/>
              </a:ext>
            </a:extLst>
          </p:cNvPr>
          <p:cNvSpPr/>
          <p:nvPr/>
        </p:nvSpPr>
        <p:spPr>
          <a:xfrm flipV="1">
            <a:off x="5968752" y="-2"/>
            <a:ext cx="2292891" cy="600464"/>
          </a:xfrm>
          <a:prstGeom prst="snip2SameRect">
            <a:avLst/>
          </a:prstGeom>
          <a:solidFill>
            <a:schemeClr val="tx2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/>
            <a:endParaRPr lang="fr-FR" sz="1641" kern="0" dirty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13" name="ZoneTexte 19">
            <a:extLst>
              <a:ext uri="{FF2B5EF4-FFF2-40B4-BE49-F238E27FC236}">
                <a16:creationId xmlns:a16="http://schemas.microsoft.com/office/drawing/2014/main" id="{EACE0244-AA82-43A5-13A7-3AA4A14E7E13}"/>
              </a:ext>
            </a:extLst>
          </p:cNvPr>
          <p:cNvSpPr txBox="1"/>
          <p:nvPr/>
        </p:nvSpPr>
        <p:spPr>
          <a:xfrm>
            <a:off x="5998795" y="56269"/>
            <a:ext cx="2260813" cy="4289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 defTabSz="833384"/>
            <a:r>
              <a:rPr lang="fr-FR" sz="2187" b="1" kern="0" dirty="0">
                <a:solidFill>
                  <a:sysClr val="window" lastClr="FFFFFF"/>
                </a:solidFill>
                <a:latin typeface="Trebuchet MS" pitchFamily="34" charset="0"/>
              </a:rPr>
              <a:t>Implémentation</a:t>
            </a:r>
          </a:p>
        </p:txBody>
      </p:sp>
      <p:sp>
        <p:nvSpPr>
          <p:cNvPr id="14" name="Rogner un rectangle avec un coin du même côté 17">
            <a:extLst>
              <a:ext uri="{FF2B5EF4-FFF2-40B4-BE49-F238E27FC236}">
                <a16:creationId xmlns:a16="http://schemas.microsoft.com/office/drawing/2014/main" id="{ACDBC3C5-07AA-E84F-CCCE-5EF70193B65A}"/>
              </a:ext>
            </a:extLst>
          </p:cNvPr>
          <p:cNvSpPr/>
          <p:nvPr/>
        </p:nvSpPr>
        <p:spPr>
          <a:xfrm flipV="1">
            <a:off x="8278930" y="-4914"/>
            <a:ext cx="2131062" cy="600464"/>
          </a:xfrm>
          <a:prstGeom prst="snip2SameRect">
            <a:avLst/>
          </a:prstGeom>
          <a:solidFill>
            <a:schemeClr val="tx2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/>
            <a:endParaRPr lang="fr-FR" sz="1641" kern="0" dirty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15" name="Rogner un rectangle avec un coin du même côté 17">
            <a:extLst>
              <a:ext uri="{FF2B5EF4-FFF2-40B4-BE49-F238E27FC236}">
                <a16:creationId xmlns:a16="http://schemas.microsoft.com/office/drawing/2014/main" id="{4D3FBFB2-96EB-770D-388B-2C27A792E638}"/>
              </a:ext>
            </a:extLst>
          </p:cNvPr>
          <p:cNvSpPr/>
          <p:nvPr/>
        </p:nvSpPr>
        <p:spPr>
          <a:xfrm flipV="1">
            <a:off x="3922577" y="-2"/>
            <a:ext cx="2026853" cy="600464"/>
          </a:xfrm>
          <a:prstGeom prst="snip2SameRect">
            <a:avLst/>
          </a:prstGeom>
          <a:solidFill>
            <a:schemeClr val="accent2">
              <a:lumMod val="75000"/>
            </a:scheme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/>
            <a:endParaRPr lang="fr-FR" sz="1641" kern="0" dirty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16" name="Rogner un rectangle avec un coin du même côté 17">
            <a:extLst>
              <a:ext uri="{FF2B5EF4-FFF2-40B4-BE49-F238E27FC236}">
                <a16:creationId xmlns:a16="http://schemas.microsoft.com/office/drawing/2014/main" id="{F404606F-006C-F877-FD8F-5D89D0601E67}"/>
              </a:ext>
            </a:extLst>
          </p:cNvPr>
          <p:cNvSpPr/>
          <p:nvPr/>
        </p:nvSpPr>
        <p:spPr>
          <a:xfrm flipV="1">
            <a:off x="2049185" y="-2"/>
            <a:ext cx="1853343" cy="600464"/>
          </a:xfrm>
          <a:prstGeom prst="snip2SameRect">
            <a:avLst/>
          </a:prstGeom>
          <a:solidFill>
            <a:schemeClr val="tx2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/>
            <a:endParaRPr lang="fr-FR" sz="1641" kern="0" dirty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17" name="ZoneTexte 24">
            <a:extLst>
              <a:ext uri="{FF2B5EF4-FFF2-40B4-BE49-F238E27FC236}">
                <a16:creationId xmlns:a16="http://schemas.microsoft.com/office/drawing/2014/main" id="{7D8176F1-1FB9-76B1-CA60-80A2F8BEFCE4}"/>
              </a:ext>
            </a:extLst>
          </p:cNvPr>
          <p:cNvSpPr txBox="1"/>
          <p:nvPr/>
        </p:nvSpPr>
        <p:spPr>
          <a:xfrm>
            <a:off x="8279278" y="51478"/>
            <a:ext cx="2098864" cy="4289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 defTabSz="833384"/>
            <a:r>
              <a:rPr lang="fr-FR" sz="2187" b="1" kern="0" dirty="0">
                <a:solidFill>
                  <a:sysClr val="window" lastClr="FFFFFF"/>
                </a:solidFill>
                <a:latin typeface="Trebuchet MS" pitchFamily="34" charset="0"/>
              </a:rPr>
              <a:t>Démonstration</a:t>
            </a:r>
          </a:p>
        </p:txBody>
      </p:sp>
      <p:sp>
        <p:nvSpPr>
          <p:cNvPr id="18" name="ZoneTexte 14">
            <a:extLst>
              <a:ext uri="{FF2B5EF4-FFF2-40B4-BE49-F238E27FC236}">
                <a16:creationId xmlns:a16="http://schemas.microsoft.com/office/drawing/2014/main" id="{1F0DAEAE-6F45-9D16-68DF-80F731392ED9}"/>
              </a:ext>
            </a:extLst>
          </p:cNvPr>
          <p:cNvSpPr txBox="1"/>
          <p:nvPr/>
        </p:nvSpPr>
        <p:spPr>
          <a:xfrm>
            <a:off x="3952074" y="55313"/>
            <a:ext cx="1937931" cy="4289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187" b="1" kern="0" dirty="0">
                <a:solidFill>
                  <a:schemeClr val="bg1"/>
                </a:solidFill>
                <a:latin typeface="Trebuchet MS" pitchFamily="34" charset="0"/>
              </a:rPr>
              <a:t>Approche</a:t>
            </a:r>
          </a:p>
        </p:txBody>
      </p:sp>
      <p:sp>
        <p:nvSpPr>
          <p:cNvPr id="19" name="ZoneTexte 12">
            <a:extLst>
              <a:ext uri="{FF2B5EF4-FFF2-40B4-BE49-F238E27FC236}">
                <a16:creationId xmlns:a16="http://schemas.microsoft.com/office/drawing/2014/main" id="{E1080B11-BC99-EC97-758A-66D48E4E3B0E}"/>
              </a:ext>
            </a:extLst>
          </p:cNvPr>
          <p:cNvSpPr txBox="1"/>
          <p:nvPr/>
        </p:nvSpPr>
        <p:spPr>
          <a:xfrm>
            <a:off x="2081036" y="67018"/>
            <a:ext cx="1772127" cy="4289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2400" b="0" i="0" u="none" strike="noStrike" kern="0" cap="none" spc="0" normalizeH="0" baseline="0">
                <a:ln>
                  <a:noFill/>
                </a:ln>
                <a:solidFill>
                  <a:sysClr val="window" lastClr="FFFFFF">
                    <a:lumMod val="85000"/>
                  </a:sysClr>
                </a:solidFill>
                <a:effectLst/>
                <a:uLnTx/>
                <a:uFillTx/>
                <a:latin typeface="Trebuchet MS" pitchFamily="34" charset="0"/>
              </a:defRPr>
            </a:lvl1pPr>
          </a:lstStyle>
          <a:p>
            <a:r>
              <a:rPr lang="fr-FR" sz="2187" b="1" dirty="0">
                <a:solidFill>
                  <a:schemeClr val="bg1"/>
                </a:solidFill>
              </a:rPr>
              <a:t>État de l’art</a:t>
            </a:r>
          </a:p>
        </p:txBody>
      </p:sp>
      <p:sp>
        <p:nvSpPr>
          <p:cNvPr id="20" name="Rogner un rectangle avec un coin du même côté 17">
            <a:extLst>
              <a:ext uri="{FF2B5EF4-FFF2-40B4-BE49-F238E27FC236}">
                <a16:creationId xmlns:a16="http://schemas.microsoft.com/office/drawing/2014/main" id="{B4D73B7A-2A3B-CA32-C37E-E7A0CA726CDD}"/>
              </a:ext>
            </a:extLst>
          </p:cNvPr>
          <p:cNvSpPr/>
          <p:nvPr/>
        </p:nvSpPr>
        <p:spPr>
          <a:xfrm flipV="1">
            <a:off x="5742" y="-2"/>
            <a:ext cx="2019518" cy="600464"/>
          </a:xfrm>
          <a:prstGeom prst="snip2SameRect">
            <a:avLst/>
          </a:prstGeom>
          <a:solidFill>
            <a:schemeClr val="tx2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/>
            <a:endParaRPr lang="fr-FR" sz="1641" kern="0" dirty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09107509-B0DE-1B4F-D873-A8DAED37875D}"/>
              </a:ext>
            </a:extLst>
          </p:cNvPr>
          <p:cNvSpPr txBox="1"/>
          <p:nvPr/>
        </p:nvSpPr>
        <p:spPr>
          <a:xfrm>
            <a:off x="553004" y="6014409"/>
            <a:ext cx="115394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F" sz="2800" b="1" u="sng" dirty="0">
                <a:solidFill>
                  <a:schemeClr val="tx2"/>
                </a:solidFill>
              </a:rPr>
              <a:t>Méthodologie de mise en place de la DApp</a:t>
            </a:r>
          </a:p>
        </p:txBody>
      </p:sp>
      <p:sp>
        <p:nvSpPr>
          <p:cNvPr id="22" name="Rogner un rectangle avec un coin du même côté 17">
            <a:extLst>
              <a:ext uri="{FF2B5EF4-FFF2-40B4-BE49-F238E27FC236}">
                <a16:creationId xmlns:a16="http://schemas.microsoft.com/office/drawing/2014/main" id="{55141D1B-9650-BD3C-1EB6-38EEEE3FBDA9}"/>
              </a:ext>
            </a:extLst>
          </p:cNvPr>
          <p:cNvSpPr/>
          <p:nvPr/>
        </p:nvSpPr>
        <p:spPr>
          <a:xfrm flipV="1">
            <a:off x="10422194" y="-2605"/>
            <a:ext cx="1769806" cy="600464"/>
          </a:xfrm>
          <a:prstGeom prst="snip2SameRect">
            <a:avLst/>
          </a:prstGeom>
          <a:solidFill>
            <a:schemeClr val="tx2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algn="ctr"/>
            <a:endParaRPr lang="fr-FR" sz="1641" kern="0" dirty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CFA3B29F-0C3D-4766-A39A-5D39452AC0B5}"/>
              </a:ext>
            </a:extLst>
          </p:cNvPr>
          <p:cNvSpPr txBox="1"/>
          <p:nvPr/>
        </p:nvSpPr>
        <p:spPr>
          <a:xfrm>
            <a:off x="10496126" y="27285"/>
            <a:ext cx="1596348" cy="4289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 defTabSz="833384"/>
            <a:r>
              <a:rPr lang="fr-FR" sz="2187" b="1" kern="0" dirty="0">
                <a:solidFill>
                  <a:sysClr val="window" lastClr="FFFFFF"/>
                </a:solidFill>
                <a:latin typeface="Trebuchet MS" pitchFamily="34" charset="0"/>
              </a:rPr>
              <a:t>Conclusion</a:t>
            </a:r>
          </a:p>
        </p:txBody>
      </p:sp>
      <p:sp>
        <p:nvSpPr>
          <p:cNvPr id="24" name="ZoneTexte 11">
            <a:extLst>
              <a:ext uri="{FF2B5EF4-FFF2-40B4-BE49-F238E27FC236}">
                <a16:creationId xmlns:a16="http://schemas.microsoft.com/office/drawing/2014/main" id="{F5A8AA14-E3BB-51FA-04F9-A871E9CFBA5C}"/>
              </a:ext>
            </a:extLst>
          </p:cNvPr>
          <p:cNvSpPr txBox="1"/>
          <p:nvPr/>
        </p:nvSpPr>
        <p:spPr>
          <a:xfrm>
            <a:off x="31144" y="54792"/>
            <a:ext cx="1950365" cy="4289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 defTabSz="833384"/>
            <a:r>
              <a:rPr lang="fr-FR" sz="2187" b="1" kern="0" dirty="0">
                <a:solidFill>
                  <a:srgbClr val="6ED38F"/>
                </a:solidFill>
                <a:latin typeface="Trebuchet MS" pitchFamily="34" charset="0"/>
              </a:rPr>
              <a:t> </a:t>
            </a:r>
            <a:r>
              <a:rPr lang="fr-FR" sz="2187" b="1" dirty="0">
                <a:solidFill>
                  <a:schemeClr val="bg1"/>
                </a:solidFill>
                <a:latin typeface="Trebuchet MS" panose="020B0703020202090204" pitchFamily="34" charset="0"/>
              </a:rPr>
              <a:t>Introduction</a:t>
            </a:r>
            <a:endParaRPr lang="fr-FR" sz="2187" b="1" kern="0" dirty="0">
              <a:solidFill>
                <a:srgbClr val="6ED38F"/>
              </a:solidFill>
              <a:latin typeface="Trebuchet MS" panose="020B0703020202090204" pitchFamily="34" charset="0"/>
            </a:endParaRPr>
          </a:p>
        </p:txBody>
      </p:sp>
      <p:sp>
        <p:nvSpPr>
          <p:cNvPr id="25" name="Freeform 29">
            <a:extLst>
              <a:ext uri="{FF2B5EF4-FFF2-40B4-BE49-F238E27FC236}">
                <a16:creationId xmlns:a16="http://schemas.microsoft.com/office/drawing/2014/main" id="{369D9E4C-93FF-4C0F-831C-AC33AF7434BE}"/>
              </a:ext>
            </a:extLst>
          </p:cNvPr>
          <p:cNvSpPr/>
          <p:nvPr/>
        </p:nvSpPr>
        <p:spPr>
          <a:xfrm>
            <a:off x="6665921" y="3341215"/>
            <a:ext cx="617952" cy="45719"/>
          </a:xfrm>
          <a:custGeom>
            <a:avLst/>
            <a:gdLst>
              <a:gd name="connsiteX0" fmla="*/ 1403350 w 1403350"/>
              <a:gd name="connsiteY0" fmla="*/ 0 h 0"/>
              <a:gd name="connsiteX1" fmla="*/ 0 w 140335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03350">
                <a:moveTo>
                  <a:pt x="1403350" y="0"/>
                </a:moveTo>
                <a:lnTo>
                  <a:pt x="0" y="0"/>
                </a:lnTo>
              </a:path>
            </a:pathLst>
          </a:custGeom>
          <a:ln w="76200" cap="rnd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30">
            <a:extLst>
              <a:ext uri="{FF2B5EF4-FFF2-40B4-BE49-F238E27FC236}">
                <a16:creationId xmlns:a16="http://schemas.microsoft.com/office/drawing/2014/main" id="{741EFF7C-6EED-4146-BAC6-E161CBD15585}"/>
              </a:ext>
            </a:extLst>
          </p:cNvPr>
          <p:cNvSpPr/>
          <p:nvPr/>
        </p:nvSpPr>
        <p:spPr>
          <a:xfrm rot="5400000" flipV="1">
            <a:off x="10843292" y="2162183"/>
            <a:ext cx="932960" cy="202587"/>
          </a:xfrm>
          <a:custGeom>
            <a:avLst/>
            <a:gdLst>
              <a:gd name="connsiteX0" fmla="*/ 1403350 w 1403350"/>
              <a:gd name="connsiteY0" fmla="*/ 0 h 0"/>
              <a:gd name="connsiteX1" fmla="*/ 0 w 140335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03350">
                <a:moveTo>
                  <a:pt x="1403350" y="0"/>
                </a:moveTo>
                <a:lnTo>
                  <a:pt x="0" y="0"/>
                </a:lnTo>
              </a:path>
            </a:pathLst>
          </a:custGeom>
          <a:ln w="76200" cap="rnd">
            <a:solidFill>
              <a:srgbClr val="FFC000"/>
            </a:solidFill>
            <a:headEnd type="none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c 26">
            <a:extLst>
              <a:ext uri="{FF2B5EF4-FFF2-40B4-BE49-F238E27FC236}">
                <a16:creationId xmlns:a16="http://schemas.microsoft.com/office/drawing/2014/main" id="{69357CC2-2535-4527-98CE-94143F4834EC}"/>
              </a:ext>
            </a:extLst>
          </p:cNvPr>
          <p:cNvSpPr/>
          <p:nvPr/>
        </p:nvSpPr>
        <p:spPr>
          <a:xfrm>
            <a:off x="10704506" y="2717662"/>
            <a:ext cx="1038874" cy="818176"/>
          </a:xfrm>
          <a:prstGeom prst="arc">
            <a:avLst>
              <a:gd name="adj1" fmla="val 10102109"/>
              <a:gd name="adj2" fmla="val 16131434"/>
            </a:avLst>
          </a:prstGeom>
          <a:ln w="76200" cap="rnd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28" name="TextBox 55">
            <a:extLst>
              <a:ext uri="{FF2B5EF4-FFF2-40B4-BE49-F238E27FC236}">
                <a16:creationId xmlns:a16="http://schemas.microsoft.com/office/drawing/2014/main" id="{64BAFBE8-FEE7-4D8C-AA95-84518CFBF170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7092297" y="971668"/>
            <a:ext cx="1433619" cy="843303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fr-CA" sz="16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Tests et validations</a:t>
            </a:r>
            <a:endParaRPr lang="fr-CA" sz="16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9" name="Graphic 61" descr="Internet outline">
            <a:extLst>
              <a:ext uri="{FF2B5EF4-FFF2-40B4-BE49-F238E27FC236}">
                <a16:creationId xmlns:a16="http://schemas.microsoft.com/office/drawing/2014/main" id="{DB81E821-6C2E-12DF-9198-7625C1E5A45C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247827" y="3097092"/>
            <a:ext cx="532527" cy="532527"/>
          </a:xfrm>
          <a:prstGeom prst="rect">
            <a:avLst/>
          </a:prstGeom>
        </p:spPr>
      </p:pic>
      <p:sp>
        <p:nvSpPr>
          <p:cNvPr id="30" name="Oval 36"/>
          <p:cNvSpPr/>
          <p:nvPr/>
        </p:nvSpPr>
        <p:spPr>
          <a:xfrm>
            <a:off x="5646691" y="2869416"/>
            <a:ext cx="944469" cy="90744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90500" dist="889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30">
            <a:extLst>
              <a:ext uri="{FF2B5EF4-FFF2-40B4-BE49-F238E27FC236}">
                <a16:creationId xmlns:a16="http://schemas.microsoft.com/office/drawing/2014/main" id="{741EFF7C-6EED-4146-BAC6-E161CBD15585}"/>
              </a:ext>
            </a:extLst>
          </p:cNvPr>
          <p:cNvSpPr/>
          <p:nvPr/>
        </p:nvSpPr>
        <p:spPr>
          <a:xfrm rot="5400000" flipV="1">
            <a:off x="7365486" y="2260773"/>
            <a:ext cx="932960" cy="45719"/>
          </a:xfrm>
          <a:custGeom>
            <a:avLst/>
            <a:gdLst>
              <a:gd name="connsiteX0" fmla="*/ 1403350 w 1403350"/>
              <a:gd name="connsiteY0" fmla="*/ 0 h 0"/>
              <a:gd name="connsiteX1" fmla="*/ 0 w 140335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03350">
                <a:moveTo>
                  <a:pt x="1403350" y="0"/>
                </a:moveTo>
                <a:lnTo>
                  <a:pt x="0" y="0"/>
                </a:lnTo>
              </a:path>
            </a:pathLst>
          </a:custGeom>
          <a:ln w="76200" cap="rnd">
            <a:solidFill>
              <a:srgbClr val="0070C0"/>
            </a:solidFill>
            <a:headEnd type="none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c 31">
            <a:extLst>
              <a:ext uri="{FF2B5EF4-FFF2-40B4-BE49-F238E27FC236}">
                <a16:creationId xmlns:a16="http://schemas.microsoft.com/office/drawing/2014/main" id="{69357CC2-2535-4527-98CE-94143F4834EC}"/>
              </a:ext>
            </a:extLst>
          </p:cNvPr>
          <p:cNvSpPr/>
          <p:nvPr/>
        </p:nvSpPr>
        <p:spPr>
          <a:xfrm>
            <a:off x="7289670" y="2765619"/>
            <a:ext cx="1038874" cy="920476"/>
          </a:xfrm>
          <a:prstGeom prst="arc">
            <a:avLst>
              <a:gd name="adj1" fmla="val 10102109"/>
              <a:gd name="adj2" fmla="val 16131434"/>
            </a:avLst>
          </a:prstGeom>
          <a:ln w="76200" cap="rnd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6"/>
          <p:cNvSpPr/>
          <p:nvPr/>
        </p:nvSpPr>
        <p:spPr>
          <a:xfrm>
            <a:off x="7396357" y="2890980"/>
            <a:ext cx="944469" cy="90744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90500" dist="889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6"/>
          <p:cNvSpPr/>
          <p:nvPr/>
        </p:nvSpPr>
        <p:spPr>
          <a:xfrm>
            <a:off x="9058832" y="2829366"/>
            <a:ext cx="944469" cy="90744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90500" dist="889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34"/>
          <p:cNvSpPr/>
          <p:nvPr/>
        </p:nvSpPr>
        <p:spPr>
          <a:xfrm rot="16200000" flipV="1">
            <a:off x="9154845" y="4168882"/>
            <a:ext cx="739031" cy="53731"/>
          </a:xfrm>
          <a:custGeom>
            <a:avLst/>
            <a:gdLst>
              <a:gd name="connsiteX0" fmla="*/ 1403350 w 1403350"/>
              <a:gd name="connsiteY0" fmla="*/ 0 h 0"/>
              <a:gd name="connsiteX1" fmla="*/ 0 w 140335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03350">
                <a:moveTo>
                  <a:pt x="1403350" y="0"/>
                </a:moveTo>
                <a:lnTo>
                  <a:pt x="0" y="0"/>
                </a:lnTo>
              </a:path>
            </a:pathLst>
          </a:custGeom>
          <a:ln w="76200" cap="rnd">
            <a:solidFill>
              <a:schemeClr val="tx1"/>
            </a:solidFill>
            <a:headEnd type="none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Arc 35"/>
          <p:cNvSpPr/>
          <p:nvPr/>
        </p:nvSpPr>
        <p:spPr>
          <a:xfrm flipV="1">
            <a:off x="8990742" y="2742372"/>
            <a:ext cx="960797" cy="1053506"/>
          </a:xfrm>
          <a:prstGeom prst="arc">
            <a:avLst>
              <a:gd name="adj1" fmla="val 10867139"/>
              <a:gd name="adj2" fmla="val 16661881"/>
            </a:avLst>
          </a:prstGeom>
          <a:ln w="762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29">
            <a:extLst>
              <a:ext uri="{FF2B5EF4-FFF2-40B4-BE49-F238E27FC236}">
                <a16:creationId xmlns:a16="http://schemas.microsoft.com/office/drawing/2014/main" id="{369D9E4C-93FF-4C0F-831C-AC33AF7434BE}"/>
              </a:ext>
            </a:extLst>
          </p:cNvPr>
          <p:cNvSpPr/>
          <p:nvPr/>
        </p:nvSpPr>
        <p:spPr>
          <a:xfrm>
            <a:off x="8366228" y="3220139"/>
            <a:ext cx="617952" cy="45719"/>
          </a:xfrm>
          <a:custGeom>
            <a:avLst/>
            <a:gdLst>
              <a:gd name="connsiteX0" fmla="*/ 1403350 w 1403350"/>
              <a:gd name="connsiteY0" fmla="*/ 0 h 0"/>
              <a:gd name="connsiteX1" fmla="*/ 0 w 140335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03350">
                <a:moveTo>
                  <a:pt x="1403350" y="0"/>
                </a:moveTo>
                <a:lnTo>
                  <a:pt x="0" y="0"/>
                </a:lnTo>
              </a:path>
            </a:pathLst>
          </a:custGeom>
          <a:ln w="762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55">
            <a:extLst>
              <a:ext uri="{FF2B5EF4-FFF2-40B4-BE49-F238E27FC236}">
                <a16:creationId xmlns:a16="http://schemas.microsoft.com/office/drawing/2014/main" id="{64BAFBE8-FEE7-4D8C-AA95-84518CFBF170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0402717" y="991115"/>
            <a:ext cx="1433619" cy="843303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fr-CA" sz="1600" b="1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Suivi et évolution</a:t>
            </a:r>
            <a:endParaRPr lang="fr-CA" sz="1600" b="1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Freeform 29">
            <a:extLst>
              <a:ext uri="{FF2B5EF4-FFF2-40B4-BE49-F238E27FC236}">
                <a16:creationId xmlns:a16="http://schemas.microsoft.com/office/drawing/2014/main" id="{369D9E4C-93FF-4C0F-831C-AC33AF7434BE}"/>
              </a:ext>
            </a:extLst>
          </p:cNvPr>
          <p:cNvSpPr/>
          <p:nvPr/>
        </p:nvSpPr>
        <p:spPr>
          <a:xfrm>
            <a:off x="10074887" y="3212424"/>
            <a:ext cx="617952" cy="45719"/>
          </a:xfrm>
          <a:custGeom>
            <a:avLst/>
            <a:gdLst>
              <a:gd name="connsiteX0" fmla="*/ 1403350 w 1403350"/>
              <a:gd name="connsiteY0" fmla="*/ 0 h 0"/>
              <a:gd name="connsiteX1" fmla="*/ 0 w 140335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03350">
                <a:moveTo>
                  <a:pt x="1403350" y="0"/>
                </a:moveTo>
                <a:lnTo>
                  <a:pt x="0" y="0"/>
                </a:lnTo>
              </a:path>
            </a:pathLst>
          </a:custGeom>
          <a:ln w="76200" cap="rnd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54"/>
          <p:cNvSpPr txBox="1"/>
          <p:nvPr>
            <p:custDataLst>
              <p:tags r:id="rId3"/>
            </p:custDataLst>
          </p:nvPr>
        </p:nvSpPr>
        <p:spPr>
          <a:xfrm>
            <a:off x="8667074" y="4525536"/>
            <a:ext cx="1892916" cy="803823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Déploiement et mise en production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Freeform 58"/>
          <p:cNvSpPr>
            <a:spLocks noEditPoints="1"/>
          </p:cNvSpPr>
          <p:nvPr/>
        </p:nvSpPr>
        <p:spPr bwMode="auto">
          <a:xfrm>
            <a:off x="9281640" y="3070429"/>
            <a:ext cx="451381" cy="434245"/>
          </a:xfrm>
          <a:custGeom>
            <a:avLst/>
            <a:gdLst>
              <a:gd name="T0" fmla="*/ 52 w 105"/>
              <a:gd name="T1" fmla="*/ 47 h 104"/>
              <a:gd name="T2" fmla="*/ 52 w 105"/>
              <a:gd name="T3" fmla="*/ 58 h 104"/>
              <a:gd name="T4" fmla="*/ 52 w 105"/>
              <a:gd name="T5" fmla="*/ 38 h 104"/>
              <a:gd name="T6" fmla="*/ 52 w 105"/>
              <a:gd name="T7" fmla="*/ 67 h 104"/>
              <a:gd name="T8" fmla="*/ 52 w 105"/>
              <a:gd name="T9" fmla="*/ 38 h 104"/>
              <a:gd name="T10" fmla="*/ 19 w 105"/>
              <a:gd name="T11" fmla="*/ 71 h 104"/>
              <a:gd name="T12" fmla="*/ 12 w 105"/>
              <a:gd name="T13" fmla="*/ 85 h 104"/>
              <a:gd name="T14" fmla="*/ 26 w 105"/>
              <a:gd name="T15" fmla="*/ 93 h 104"/>
              <a:gd name="T16" fmla="*/ 42 w 105"/>
              <a:gd name="T17" fmla="*/ 90 h 104"/>
              <a:gd name="T18" fmla="*/ 47 w 105"/>
              <a:gd name="T19" fmla="*/ 104 h 104"/>
              <a:gd name="T20" fmla="*/ 62 w 105"/>
              <a:gd name="T21" fmla="*/ 99 h 104"/>
              <a:gd name="T22" fmla="*/ 72 w 105"/>
              <a:gd name="T23" fmla="*/ 86 h 104"/>
              <a:gd name="T24" fmla="*/ 86 w 105"/>
              <a:gd name="T25" fmla="*/ 93 h 104"/>
              <a:gd name="T26" fmla="*/ 93 w 105"/>
              <a:gd name="T27" fmla="*/ 79 h 104"/>
              <a:gd name="T28" fmla="*/ 90 w 105"/>
              <a:gd name="T29" fmla="*/ 63 h 104"/>
              <a:gd name="T30" fmla="*/ 105 w 105"/>
              <a:gd name="T31" fmla="*/ 57 h 104"/>
              <a:gd name="T32" fmla="*/ 100 w 105"/>
              <a:gd name="T33" fmla="*/ 42 h 104"/>
              <a:gd name="T34" fmla="*/ 86 w 105"/>
              <a:gd name="T35" fmla="*/ 33 h 104"/>
              <a:gd name="T36" fmla="*/ 93 w 105"/>
              <a:gd name="T37" fmla="*/ 19 h 104"/>
              <a:gd name="T38" fmla="*/ 79 w 105"/>
              <a:gd name="T39" fmla="*/ 12 h 104"/>
              <a:gd name="T40" fmla="*/ 63 w 105"/>
              <a:gd name="T41" fmla="*/ 15 h 104"/>
              <a:gd name="T42" fmla="*/ 58 w 105"/>
              <a:gd name="T43" fmla="*/ 0 h 104"/>
              <a:gd name="T44" fmla="*/ 42 w 105"/>
              <a:gd name="T45" fmla="*/ 5 h 104"/>
              <a:gd name="T46" fmla="*/ 33 w 105"/>
              <a:gd name="T47" fmla="*/ 18 h 104"/>
              <a:gd name="T48" fmla="*/ 19 w 105"/>
              <a:gd name="T49" fmla="*/ 12 h 104"/>
              <a:gd name="T50" fmla="*/ 12 w 105"/>
              <a:gd name="T51" fmla="*/ 26 h 104"/>
              <a:gd name="T52" fmla="*/ 15 w 105"/>
              <a:gd name="T53" fmla="*/ 42 h 104"/>
              <a:gd name="T54" fmla="*/ 0 w 105"/>
              <a:gd name="T55" fmla="*/ 47 h 104"/>
              <a:gd name="T56" fmla="*/ 5 w 105"/>
              <a:gd name="T57" fmla="*/ 62 h 104"/>
              <a:gd name="T58" fmla="*/ 52 w 105"/>
              <a:gd name="T59" fmla="*/ 29 h 104"/>
              <a:gd name="T60" fmla="*/ 52 w 105"/>
              <a:gd name="T61" fmla="*/ 76 h 104"/>
              <a:gd name="T62" fmla="*/ 52 w 105"/>
              <a:gd name="T63" fmla="*/ 29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05" h="104">
                <a:moveTo>
                  <a:pt x="47" y="52"/>
                </a:moveTo>
                <a:cubicBezTo>
                  <a:pt x="47" y="49"/>
                  <a:pt x="49" y="47"/>
                  <a:pt x="52" y="47"/>
                </a:cubicBezTo>
                <a:cubicBezTo>
                  <a:pt x="56" y="47"/>
                  <a:pt x="58" y="49"/>
                  <a:pt x="58" y="52"/>
                </a:cubicBezTo>
                <a:cubicBezTo>
                  <a:pt x="58" y="55"/>
                  <a:pt x="56" y="58"/>
                  <a:pt x="52" y="58"/>
                </a:cubicBezTo>
                <a:cubicBezTo>
                  <a:pt x="49" y="58"/>
                  <a:pt x="47" y="55"/>
                  <a:pt x="47" y="52"/>
                </a:cubicBezTo>
                <a:close/>
                <a:moveTo>
                  <a:pt x="52" y="38"/>
                </a:moveTo>
                <a:cubicBezTo>
                  <a:pt x="44" y="38"/>
                  <a:pt x="38" y="44"/>
                  <a:pt x="38" y="52"/>
                </a:cubicBezTo>
                <a:cubicBezTo>
                  <a:pt x="38" y="60"/>
                  <a:pt x="44" y="67"/>
                  <a:pt x="52" y="67"/>
                </a:cubicBezTo>
                <a:cubicBezTo>
                  <a:pt x="60" y="67"/>
                  <a:pt x="67" y="60"/>
                  <a:pt x="67" y="52"/>
                </a:cubicBezTo>
                <a:cubicBezTo>
                  <a:pt x="67" y="44"/>
                  <a:pt x="60" y="38"/>
                  <a:pt x="52" y="38"/>
                </a:cubicBezTo>
                <a:close/>
                <a:moveTo>
                  <a:pt x="15" y="63"/>
                </a:moveTo>
                <a:cubicBezTo>
                  <a:pt x="16" y="66"/>
                  <a:pt x="17" y="69"/>
                  <a:pt x="19" y="71"/>
                </a:cubicBezTo>
                <a:cubicBezTo>
                  <a:pt x="12" y="79"/>
                  <a:pt x="12" y="79"/>
                  <a:pt x="12" y="79"/>
                </a:cubicBezTo>
                <a:cubicBezTo>
                  <a:pt x="10" y="80"/>
                  <a:pt x="10" y="84"/>
                  <a:pt x="12" y="85"/>
                </a:cubicBezTo>
                <a:cubicBezTo>
                  <a:pt x="19" y="93"/>
                  <a:pt x="19" y="93"/>
                  <a:pt x="19" y="93"/>
                </a:cubicBezTo>
                <a:cubicBezTo>
                  <a:pt x="21" y="95"/>
                  <a:pt x="24" y="95"/>
                  <a:pt x="26" y="93"/>
                </a:cubicBezTo>
                <a:cubicBezTo>
                  <a:pt x="33" y="86"/>
                  <a:pt x="33" y="86"/>
                  <a:pt x="33" y="86"/>
                </a:cubicBezTo>
                <a:cubicBezTo>
                  <a:pt x="36" y="88"/>
                  <a:pt x="39" y="89"/>
                  <a:pt x="42" y="90"/>
                </a:cubicBezTo>
                <a:cubicBezTo>
                  <a:pt x="42" y="99"/>
                  <a:pt x="42" y="99"/>
                  <a:pt x="42" y="99"/>
                </a:cubicBezTo>
                <a:cubicBezTo>
                  <a:pt x="42" y="102"/>
                  <a:pt x="45" y="104"/>
                  <a:pt x="47" y="104"/>
                </a:cubicBezTo>
                <a:cubicBezTo>
                  <a:pt x="58" y="104"/>
                  <a:pt x="58" y="104"/>
                  <a:pt x="58" y="104"/>
                </a:cubicBezTo>
                <a:cubicBezTo>
                  <a:pt x="60" y="104"/>
                  <a:pt x="62" y="102"/>
                  <a:pt x="62" y="99"/>
                </a:cubicBezTo>
                <a:cubicBezTo>
                  <a:pt x="63" y="90"/>
                  <a:pt x="63" y="90"/>
                  <a:pt x="63" y="90"/>
                </a:cubicBezTo>
                <a:cubicBezTo>
                  <a:pt x="66" y="89"/>
                  <a:pt x="69" y="88"/>
                  <a:pt x="72" y="86"/>
                </a:cubicBezTo>
                <a:cubicBezTo>
                  <a:pt x="79" y="93"/>
                  <a:pt x="79" y="93"/>
                  <a:pt x="79" y="93"/>
                </a:cubicBezTo>
                <a:cubicBezTo>
                  <a:pt x="81" y="95"/>
                  <a:pt x="84" y="95"/>
                  <a:pt x="86" y="93"/>
                </a:cubicBezTo>
                <a:cubicBezTo>
                  <a:pt x="93" y="85"/>
                  <a:pt x="93" y="85"/>
                  <a:pt x="93" y="85"/>
                </a:cubicBezTo>
                <a:cubicBezTo>
                  <a:pt x="95" y="84"/>
                  <a:pt x="95" y="80"/>
                  <a:pt x="93" y="79"/>
                </a:cubicBezTo>
                <a:cubicBezTo>
                  <a:pt x="86" y="71"/>
                  <a:pt x="86" y="71"/>
                  <a:pt x="86" y="71"/>
                </a:cubicBezTo>
                <a:cubicBezTo>
                  <a:pt x="88" y="69"/>
                  <a:pt x="89" y="66"/>
                  <a:pt x="90" y="63"/>
                </a:cubicBezTo>
                <a:cubicBezTo>
                  <a:pt x="100" y="62"/>
                  <a:pt x="100" y="62"/>
                  <a:pt x="100" y="62"/>
                </a:cubicBezTo>
                <a:cubicBezTo>
                  <a:pt x="102" y="62"/>
                  <a:pt x="105" y="60"/>
                  <a:pt x="105" y="57"/>
                </a:cubicBezTo>
                <a:cubicBezTo>
                  <a:pt x="105" y="47"/>
                  <a:pt x="105" y="47"/>
                  <a:pt x="105" y="47"/>
                </a:cubicBezTo>
                <a:cubicBezTo>
                  <a:pt x="105" y="44"/>
                  <a:pt x="102" y="42"/>
                  <a:pt x="100" y="42"/>
                </a:cubicBezTo>
                <a:cubicBezTo>
                  <a:pt x="90" y="42"/>
                  <a:pt x="90" y="42"/>
                  <a:pt x="90" y="42"/>
                </a:cubicBezTo>
                <a:cubicBezTo>
                  <a:pt x="89" y="39"/>
                  <a:pt x="88" y="36"/>
                  <a:pt x="86" y="33"/>
                </a:cubicBezTo>
                <a:cubicBezTo>
                  <a:pt x="93" y="26"/>
                  <a:pt x="93" y="26"/>
                  <a:pt x="93" y="26"/>
                </a:cubicBezTo>
                <a:cubicBezTo>
                  <a:pt x="95" y="24"/>
                  <a:pt x="95" y="21"/>
                  <a:pt x="93" y="19"/>
                </a:cubicBezTo>
                <a:cubicBezTo>
                  <a:pt x="86" y="12"/>
                  <a:pt x="86" y="12"/>
                  <a:pt x="86" y="12"/>
                </a:cubicBezTo>
                <a:cubicBezTo>
                  <a:pt x="84" y="10"/>
                  <a:pt x="81" y="10"/>
                  <a:pt x="79" y="12"/>
                </a:cubicBezTo>
                <a:cubicBezTo>
                  <a:pt x="72" y="18"/>
                  <a:pt x="72" y="18"/>
                  <a:pt x="72" y="18"/>
                </a:cubicBezTo>
                <a:cubicBezTo>
                  <a:pt x="69" y="17"/>
                  <a:pt x="66" y="16"/>
                  <a:pt x="63" y="15"/>
                </a:cubicBezTo>
                <a:cubicBezTo>
                  <a:pt x="62" y="5"/>
                  <a:pt x="62" y="5"/>
                  <a:pt x="62" y="5"/>
                </a:cubicBezTo>
                <a:cubicBezTo>
                  <a:pt x="62" y="2"/>
                  <a:pt x="60" y="0"/>
                  <a:pt x="58" y="0"/>
                </a:cubicBezTo>
                <a:cubicBezTo>
                  <a:pt x="47" y="0"/>
                  <a:pt x="47" y="0"/>
                  <a:pt x="47" y="0"/>
                </a:cubicBezTo>
                <a:cubicBezTo>
                  <a:pt x="45" y="0"/>
                  <a:pt x="42" y="2"/>
                  <a:pt x="42" y="5"/>
                </a:cubicBezTo>
                <a:cubicBezTo>
                  <a:pt x="42" y="15"/>
                  <a:pt x="42" y="15"/>
                  <a:pt x="42" y="15"/>
                </a:cubicBezTo>
                <a:cubicBezTo>
                  <a:pt x="39" y="16"/>
                  <a:pt x="36" y="17"/>
                  <a:pt x="33" y="18"/>
                </a:cubicBezTo>
                <a:cubicBezTo>
                  <a:pt x="26" y="12"/>
                  <a:pt x="26" y="12"/>
                  <a:pt x="26" y="12"/>
                </a:cubicBezTo>
                <a:cubicBezTo>
                  <a:pt x="24" y="10"/>
                  <a:pt x="21" y="10"/>
                  <a:pt x="19" y="12"/>
                </a:cubicBezTo>
                <a:cubicBezTo>
                  <a:pt x="12" y="19"/>
                  <a:pt x="12" y="19"/>
                  <a:pt x="12" y="19"/>
                </a:cubicBezTo>
                <a:cubicBezTo>
                  <a:pt x="10" y="21"/>
                  <a:pt x="10" y="24"/>
                  <a:pt x="12" y="26"/>
                </a:cubicBezTo>
                <a:cubicBezTo>
                  <a:pt x="19" y="33"/>
                  <a:pt x="19" y="33"/>
                  <a:pt x="19" y="33"/>
                </a:cubicBezTo>
                <a:cubicBezTo>
                  <a:pt x="17" y="36"/>
                  <a:pt x="16" y="39"/>
                  <a:pt x="15" y="42"/>
                </a:cubicBezTo>
                <a:cubicBezTo>
                  <a:pt x="5" y="42"/>
                  <a:pt x="5" y="42"/>
                  <a:pt x="5" y="42"/>
                </a:cubicBezTo>
                <a:cubicBezTo>
                  <a:pt x="3" y="42"/>
                  <a:pt x="0" y="44"/>
                  <a:pt x="0" y="47"/>
                </a:cubicBezTo>
                <a:cubicBezTo>
                  <a:pt x="0" y="57"/>
                  <a:pt x="0" y="57"/>
                  <a:pt x="0" y="57"/>
                </a:cubicBezTo>
                <a:cubicBezTo>
                  <a:pt x="0" y="60"/>
                  <a:pt x="3" y="62"/>
                  <a:pt x="5" y="62"/>
                </a:cubicBezTo>
                <a:lnTo>
                  <a:pt x="15" y="63"/>
                </a:lnTo>
                <a:close/>
                <a:moveTo>
                  <a:pt x="52" y="29"/>
                </a:moveTo>
                <a:cubicBezTo>
                  <a:pt x="65" y="29"/>
                  <a:pt x="76" y="39"/>
                  <a:pt x="76" y="52"/>
                </a:cubicBezTo>
                <a:cubicBezTo>
                  <a:pt x="76" y="65"/>
                  <a:pt x="65" y="76"/>
                  <a:pt x="52" y="76"/>
                </a:cubicBezTo>
                <a:cubicBezTo>
                  <a:pt x="40" y="76"/>
                  <a:pt x="29" y="65"/>
                  <a:pt x="29" y="52"/>
                </a:cubicBezTo>
                <a:cubicBezTo>
                  <a:pt x="29" y="39"/>
                  <a:pt x="40" y="29"/>
                  <a:pt x="52" y="2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Freeform 56"/>
          <p:cNvSpPr>
            <a:spLocks noEditPoints="1"/>
          </p:cNvSpPr>
          <p:nvPr/>
        </p:nvSpPr>
        <p:spPr bwMode="auto">
          <a:xfrm>
            <a:off x="2644611" y="3167300"/>
            <a:ext cx="365838" cy="443071"/>
          </a:xfrm>
          <a:custGeom>
            <a:avLst/>
            <a:gdLst>
              <a:gd name="T0" fmla="*/ 9 w 85"/>
              <a:gd name="T1" fmla="*/ 0 h 106"/>
              <a:gd name="T2" fmla="*/ 0 w 85"/>
              <a:gd name="T3" fmla="*/ 9 h 106"/>
              <a:gd name="T4" fmla="*/ 0 w 85"/>
              <a:gd name="T5" fmla="*/ 98 h 106"/>
              <a:gd name="T6" fmla="*/ 9 w 85"/>
              <a:gd name="T7" fmla="*/ 106 h 106"/>
              <a:gd name="T8" fmla="*/ 76 w 85"/>
              <a:gd name="T9" fmla="*/ 106 h 106"/>
              <a:gd name="T10" fmla="*/ 85 w 85"/>
              <a:gd name="T11" fmla="*/ 98 h 106"/>
              <a:gd name="T12" fmla="*/ 85 w 85"/>
              <a:gd name="T13" fmla="*/ 31 h 106"/>
              <a:gd name="T14" fmla="*/ 81 w 85"/>
              <a:gd name="T15" fmla="*/ 23 h 106"/>
              <a:gd name="T16" fmla="*/ 61 w 85"/>
              <a:gd name="T17" fmla="*/ 3 h 106"/>
              <a:gd name="T18" fmla="*/ 54 w 85"/>
              <a:gd name="T19" fmla="*/ 0 h 106"/>
              <a:gd name="T20" fmla="*/ 9 w 85"/>
              <a:gd name="T21" fmla="*/ 0 h 106"/>
              <a:gd name="T22" fmla="*/ 40 w 85"/>
              <a:gd name="T23" fmla="*/ 16 h 106"/>
              <a:gd name="T24" fmla="*/ 45 w 85"/>
              <a:gd name="T25" fmla="*/ 11 h 106"/>
              <a:gd name="T26" fmla="*/ 49 w 85"/>
              <a:gd name="T27" fmla="*/ 16 h 106"/>
              <a:gd name="T28" fmla="*/ 49 w 85"/>
              <a:gd name="T29" fmla="*/ 32 h 106"/>
              <a:gd name="T30" fmla="*/ 52 w 85"/>
              <a:gd name="T31" fmla="*/ 36 h 106"/>
              <a:gd name="T32" fmla="*/ 69 w 85"/>
              <a:gd name="T33" fmla="*/ 36 h 106"/>
              <a:gd name="T34" fmla="*/ 73 w 85"/>
              <a:gd name="T35" fmla="*/ 40 h 106"/>
              <a:gd name="T36" fmla="*/ 69 w 85"/>
              <a:gd name="T37" fmla="*/ 44 h 106"/>
              <a:gd name="T38" fmla="*/ 49 w 85"/>
              <a:gd name="T39" fmla="*/ 44 h 106"/>
              <a:gd name="T40" fmla="*/ 40 w 85"/>
              <a:gd name="T41" fmla="*/ 36 h 106"/>
              <a:gd name="T42" fmla="*/ 40 w 85"/>
              <a:gd name="T43" fmla="*/ 16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85" h="106">
                <a:moveTo>
                  <a:pt x="9" y="0"/>
                </a:moveTo>
                <a:cubicBezTo>
                  <a:pt x="4" y="0"/>
                  <a:pt x="0" y="4"/>
                  <a:pt x="0" y="9"/>
                </a:cubicBezTo>
                <a:cubicBezTo>
                  <a:pt x="0" y="98"/>
                  <a:pt x="0" y="98"/>
                  <a:pt x="0" y="98"/>
                </a:cubicBezTo>
                <a:cubicBezTo>
                  <a:pt x="0" y="103"/>
                  <a:pt x="4" y="106"/>
                  <a:pt x="9" y="106"/>
                </a:cubicBezTo>
                <a:cubicBezTo>
                  <a:pt x="76" y="106"/>
                  <a:pt x="76" y="106"/>
                  <a:pt x="76" y="106"/>
                </a:cubicBezTo>
                <a:cubicBezTo>
                  <a:pt x="81" y="106"/>
                  <a:pt x="85" y="103"/>
                  <a:pt x="85" y="98"/>
                </a:cubicBezTo>
                <a:cubicBezTo>
                  <a:pt x="85" y="31"/>
                  <a:pt x="85" y="31"/>
                  <a:pt x="85" y="31"/>
                </a:cubicBezTo>
                <a:cubicBezTo>
                  <a:pt x="85" y="28"/>
                  <a:pt x="83" y="25"/>
                  <a:pt x="81" y="23"/>
                </a:cubicBezTo>
                <a:cubicBezTo>
                  <a:pt x="61" y="3"/>
                  <a:pt x="61" y="3"/>
                  <a:pt x="61" y="3"/>
                </a:cubicBezTo>
                <a:cubicBezTo>
                  <a:pt x="59" y="1"/>
                  <a:pt x="57" y="0"/>
                  <a:pt x="54" y="0"/>
                </a:cubicBezTo>
                <a:lnTo>
                  <a:pt x="9" y="0"/>
                </a:lnTo>
                <a:close/>
                <a:moveTo>
                  <a:pt x="40" y="16"/>
                </a:moveTo>
                <a:cubicBezTo>
                  <a:pt x="40" y="13"/>
                  <a:pt x="42" y="11"/>
                  <a:pt x="45" y="11"/>
                </a:cubicBezTo>
                <a:cubicBezTo>
                  <a:pt x="47" y="11"/>
                  <a:pt x="49" y="13"/>
                  <a:pt x="49" y="16"/>
                </a:cubicBezTo>
                <a:cubicBezTo>
                  <a:pt x="49" y="32"/>
                  <a:pt x="49" y="32"/>
                  <a:pt x="49" y="32"/>
                </a:cubicBezTo>
                <a:cubicBezTo>
                  <a:pt x="49" y="34"/>
                  <a:pt x="51" y="36"/>
                  <a:pt x="52" y="36"/>
                </a:cubicBezTo>
                <a:cubicBezTo>
                  <a:pt x="69" y="36"/>
                  <a:pt x="69" y="36"/>
                  <a:pt x="69" y="36"/>
                </a:cubicBezTo>
                <a:cubicBezTo>
                  <a:pt x="71" y="36"/>
                  <a:pt x="73" y="38"/>
                  <a:pt x="73" y="40"/>
                </a:cubicBezTo>
                <a:cubicBezTo>
                  <a:pt x="73" y="42"/>
                  <a:pt x="71" y="44"/>
                  <a:pt x="69" y="44"/>
                </a:cubicBezTo>
                <a:cubicBezTo>
                  <a:pt x="49" y="44"/>
                  <a:pt x="49" y="44"/>
                  <a:pt x="49" y="44"/>
                </a:cubicBezTo>
                <a:cubicBezTo>
                  <a:pt x="44" y="44"/>
                  <a:pt x="40" y="40"/>
                  <a:pt x="40" y="36"/>
                </a:cubicBezTo>
                <a:lnTo>
                  <a:pt x="40" y="16"/>
                </a:lnTo>
                <a:close/>
              </a:path>
            </a:pathLst>
          </a:custGeom>
          <a:solidFill>
            <a:srgbClr val="47B0B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3" name="Graphic 61" descr="Internet outline">
            <a:extLst>
              <a:ext uri="{FF2B5EF4-FFF2-40B4-BE49-F238E27FC236}">
                <a16:creationId xmlns:a16="http://schemas.microsoft.com/office/drawing/2014/main" id="{DB81E821-6C2E-12DF-9198-7625C1E5A45C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833104" y="3060955"/>
            <a:ext cx="532527" cy="532527"/>
          </a:xfrm>
          <a:prstGeom prst="rect">
            <a:avLst/>
          </a:prstGeom>
        </p:spPr>
      </p:pic>
      <p:pic>
        <p:nvPicPr>
          <p:cNvPr id="44" name="Graphic 61">
            <a:extLst>
              <a:ext uri="{FF2B5EF4-FFF2-40B4-BE49-F238E27FC236}">
                <a16:creationId xmlns:a16="http://schemas.microsoft.com/office/drawing/2014/main" id="{DB81E821-6C2E-12DF-9198-7625C1E5A45C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0601" y="3051041"/>
            <a:ext cx="698321" cy="523231"/>
          </a:xfrm>
          <a:prstGeom prst="rect">
            <a:avLst/>
          </a:prstGeom>
        </p:spPr>
      </p:pic>
      <p:sp>
        <p:nvSpPr>
          <p:cNvPr id="45" name="Freeform 15"/>
          <p:cNvSpPr/>
          <p:nvPr/>
        </p:nvSpPr>
        <p:spPr>
          <a:xfrm>
            <a:off x="389038" y="3435005"/>
            <a:ext cx="334991" cy="45719"/>
          </a:xfrm>
          <a:custGeom>
            <a:avLst/>
            <a:gdLst>
              <a:gd name="connsiteX0" fmla="*/ 1403350 w 1403350"/>
              <a:gd name="connsiteY0" fmla="*/ 0 h 0"/>
              <a:gd name="connsiteX1" fmla="*/ 0 w 140335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03350">
                <a:moveTo>
                  <a:pt x="1403350" y="0"/>
                </a:moveTo>
                <a:lnTo>
                  <a:pt x="0" y="0"/>
                </a:lnTo>
              </a:path>
            </a:pathLst>
          </a:custGeom>
          <a:ln w="76200" cap="rnd">
            <a:solidFill>
              <a:schemeClr val="accent2"/>
            </a:solidFill>
            <a:headEnd type="none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36"/>
          <p:cNvSpPr/>
          <p:nvPr/>
        </p:nvSpPr>
        <p:spPr>
          <a:xfrm>
            <a:off x="820912" y="2928776"/>
            <a:ext cx="944469" cy="90744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90500" dist="889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 56"/>
          <p:cNvSpPr>
            <a:spLocks noEditPoints="1"/>
          </p:cNvSpPr>
          <p:nvPr/>
        </p:nvSpPr>
        <p:spPr bwMode="auto">
          <a:xfrm>
            <a:off x="1099226" y="3123756"/>
            <a:ext cx="365838" cy="443071"/>
          </a:xfrm>
          <a:custGeom>
            <a:avLst/>
            <a:gdLst>
              <a:gd name="T0" fmla="*/ 9 w 85"/>
              <a:gd name="T1" fmla="*/ 0 h 106"/>
              <a:gd name="T2" fmla="*/ 0 w 85"/>
              <a:gd name="T3" fmla="*/ 9 h 106"/>
              <a:gd name="T4" fmla="*/ 0 w 85"/>
              <a:gd name="T5" fmla="*/ 98 h 106"/>
              <a:gd name="T6" fmla="*/ 9 w 85"/>
              <a:gd name="T7" fmla="*/ 106 h 106"/>
              <a:gd name="T8" fmla="*/ 76 w 85"/>
              <a:gd name="T9" fmla="*/ 106 h 106"/>
              <a:gd name="T10" fmla="*/ 85 w 85"/>
              <a:gd name="T11" fmla="*/ 98 h 106"/>
              <a:gd name="T12" fmla="*/ 85 w 85"/>
              <a:gd name="T13" fmla="*/ 31 h 106"/>
              <a:gd name="T14" fmla="*/ 81 w 85"/>
              <a:gd name="T15" fmla="*/ 23 h 106"/>
              <a:gd name="T16" fmla="*/ 61 w 85"/>
              <a:gd name="T17" fmla="*/ 3 h 106"/>
              <a:gd name="T18" fmla="*/ 54 w 85"/>
              <a:gd name="T19" fmla="*/ 0 h 106"/>
              <a:gd name="T20" fmla="*/ 9 w 85"/>
              <a:gd name="T21" fmla="*/ 0 h 106"/>
              <a:gd name="T22" fmla="*/ 40 w 85"/>
              <a:gd name="T23" fmla="*/ 16 h 106"/>
              <a:gd name="T24" fmla="*/ 45 w 85"/>
              <a:gd name="T25" fmla="*/ 11 h 106"/>
              <a:gd name="T26" fmla="*/ 49 w 85"/>
              <a:gd name="T27" fmla="*/ 16 h 106"/>
              <a:gd name="T28" fmla="*/ 49 w 85"/>
              <a:gd name="T29" fmla="*/ 32 h 106"/>
              <a:gd name="T30" fmla="*/ 52 w 85"/>
              <a:gd name="T31" fmla="*/ 36 h 106"/>
              <a:gd name="T32" fmla="*/ 69 w 85"/>
              <a:gd name="T33" fmla="*/ 36 h 106"/>
              <a:gd name="T34" fmla="*/ 73 w 85"/>
              <a:gd name="T35" fmla="*/ 40 h 106"/>
              <a:gd name="T36" fmla="*/ 69 w 85"/>
              <a:gd name="T37" fmla="*/ 44 h 106"/>
              <a:gd name="T38" fmla="*/ 49 w 85"/>
              <a:gd name="T39" fmla="*/ 44 h 106"/>
              <a:gd name="T40" fmla="*/ 40 w 85"/>
              <a:gd name="T41" fmla="*/ 36 h 106"/>
              <a:gd name="T42" fmla="*/ 40 w 85"/>
              <a:gd name="T43" fmla="*/ 16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85" h="106">
                <a:moveTo>
                  <a:pt x="9" y="0"/>
                </a:moveTo>
                <a:cubicBezTo>
                  <a:pt x="4" y="0"/>
                  <a:pt x="0" y="4"/>
                  <a:pt x="0" y="9"/>
                </a:cubicBezTo>
                <a:cubicBezTo>
                  <a:pt x="0" y="98"/>
                  <a:pt x="0" y="98"/>
                  <a:pt x="0" y="98"/>
                </a:cubicBezTo>
                <a:cubicBezTo>
                  <a:pt x="0" y="103"/>
                  <a:pt x="4" y="106"/>
                  <a:pt x="9" y="106"/>
                </a:cubicBezTo>
                <a:cubicBezTo>
                  <a:pt x="76" y="106"/>
                  <a:pt x="76" y="106"/>
                  <a:pt x="76" y="106"/>
                </a:cubicBezTo>
                <a:cubicBezTo>
                  <a:pt x="81" y="106"/>
                  <a:pt x="85" y="103"/>
                  <a:pt x="85" y="98"/>
                </a:cubicBezTo>
                <a:cubicBezTo>
                  <a:pt x="85" y="31"/>
                  <a:pt x="85" y="31"/>
                  <a:pt x="85" y="31"/>
                </a:cubicBezTo>
                <a:cubicBezTo>
                  <a:pt x="85" y="28"/>
                  <a:pt x="83" y="25"/>
                  <a:pt x="81" y="23"/>
                </a:cubicBezTo>
                <a:cubicBezTo>
                  <a:pt x="61" y="3"/>
                  <a:pt x="61" y="3"/>
                  <a:pt x="61" y="3"/>
                </a:cubicBezTo>
                <a:cubicBezTo>
                  <a:pt x="59" y="1"/>
                  <a:pt x="57" y="0"/>
                  <a:pt x="54" y="0"/>
                </a:cubicBezTo>
                <a:lnTo>
                  <a:pt x="9" y="0"/>
                </a:lnTo>
                <a:close/>
                <a:moveTo>
                  <a:pt x="40" y="16"/>
                </a:moveTo>
                <a:cubicBezTo>
                  <a:pt x="40" y="13"/>
                  <a:pt x="42" y="11"/>
                  <a:pt x="45" y="11"/>
                </a:cubicBezTo>
                <a:cubicBezTo>
                  <a:pt x="47" y="11"/>
                  <a:pt x="49" y="13"/>
                  <a:pt x="49" y="16"/>
                </a:cubicBezTo>
                <a:cubicBezTo>
                  <a:pt x="49" y="32"/>
                  <a:pt x="49" y="32"/>
                  <a:pt x="49" y="32"/>
                </a:cubicBezTo>
                <a:cubicBezTo>
                  <a:pt x="49" y="34"/>
                  <a:pt x="51" y="36"/>
                  <a:pt x="52" y="36"/>
                </a:cubicBezTo>
                <a:cubicBezTo>
                  <a:pt x="69" y="36"/>
                  <a:pt x="69" y="36"/>
                  <a:pt x="69" y="36"/>
                </a:cubicBezTo>
                <a:cubicBezTo>
                  <a:pt x="71" y="36"/>
                  <a:pt x="73" y="38"/>
                  <a:pt x="73" y="40"/>
                </a:cubicBezTo>
                <a:cubicBezTo>
                  <a:pt x="73" y="42"/>
                  <a:pt x="71" y="44"/>
                  <a:pt x="69" y="44"/>
                </a:cubicBezTo>
                <a:cubicBezTo>
                  <a:pt x="49" y="44"/>
                  <a:pt x="49" y="44"/>
                  <a:pt x="49" y="44"/>
                </a:cubicBezTo>
                <a:cubicBezTo>
                  <a:pt x="44" y="44"/>
                  <a:pt x="40" y="40"/>
                  <a:pt x="40" y="36"/>
                </a:cubicBezTo>
                <a:lnTo>
                  <a:pt x="40" y="1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TextBox 55">
            <a:extLst>
              <a:ext uri="{FF2B5EF4-FFF2-40B4-BE49-F238E27FC236}">
                <a16:creationId xmlns:a16="http://schemas.microsoft.com/office/drawing/2014/main" id="{64BAFBE8-FEE7-4D8C-AA95-84518CFBF170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98233" y="895980"/>
            <a:ext cx="2405481" cy="843303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fr-FR" sz="1600" b="1" dirty="0" smtClean="0">
                <a:solidFill>
                  <a:srgbClr val="E46C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Compréhension </a:t>
            </a:r>
            <a:r>
              <a:rPr lang="fr-FR" sz="1600" b="1" dirty="0">
                <a:solidFill>
                  <a:srgbClr val="E46C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 concept et la définition du projet</a:t>
            </a:r>
            <a:endParaRPr lang="fr-CA" sz="1600" b="1" dirty="0">
              <a:solidFill>
                <a:srgbClr val="E46C0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TextBox 55">
            <a:extLst>
              <a:ext uri="{FF2B5EF4-FFF2-40B4-BE49-F238E27FC236}">
                <a16:creationId xmlns:a16="http://schemas.microsoft.com/office/drawing/2014/main" id="{64BAFBE8-FEE7-4D8C-AA95-84518CFBF170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981509" y="4652352"/>
            <a:ext cx="1820773" cy="843303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1600" b="1" dirty="0">
                <a:solidFill>
                  <a:srgbClr val="47B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Définition du design UX et UI</a:t>
            </a:r>
            <a:endParaRPr lang="en-US" sz="1600" dirty="0">
              <a:solidFill>
                <a:srgbClr val="47B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TextBox 55">
            <a:extLst>
              <a:ext uri="{FF2B5EF4-FFF2-40B4-BE49-F238E27FC236}">
                <a16:creationId xmlns:a16="http://schemas.microsoft.com/office/drawing/2014/main" id="{64BAFBE8-FEE7-4D8C-AA95-84518CFBF170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3220523" y="971668"/>
            <a:ext cx="2320755" cy="843303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fr-FR" sz="16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Développement du contrat intelligent</a:t>
            </a:r>
            <a:endParaRPr lang="en-US" sz="1200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TextBox 55">
            <a:extLst>
              <a:ext uri="{FF2B5EF4-FFF2-40B4-BE49-F238E27FC236}">
                <a16:creationId xmlns:a16="http://schemas.microsoft.com/office/drawing/2014/main" id="{64BAFBE8-FEE7-4D8C-AA95-84518CFBF170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5127170" y="4652352"/>
            <a:ext cx="2225643" cy="843303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16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Intégration aux frontend et backend</a:t>
            </a:r>
            <a:endParaRPr lang="en-US" sz="16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Freeform 29">
            <a:extLst>
              <a:ext uri="{FF2B5EF4-FFF2-40B4-BE49-F238E27FC236}">
                <a16:creationId xmlns:a16="http://schemas.microsoft.com/office/drawing/2014/main" id="{369D9E4C-93FF-4C0F-831C-AC33AF7434BE}"/>
              </a:ext>
            </a:extLst>
          </p:cNvPr>
          <p:cNvSpPr/>
          <p:nvPr/>
        </p:nvSpPr>
        <p:spPr>
          <a:xfrm>
            <a:off x="6665921" y="3340495"/>
            <a:ext cx="617952" cy="45719"/>
          </a:xfrm>
          <a:custGeom>
            <a:avLst/>
            <a:gdLst>
              <a:gd name="connsiteX0" fmla="*/ 1403350 w 1403350"/>
              <a:gd name="connsiteY0" fmla="*/ 0 h 0"/>
              <a:gd name="connsiteX1" fmla="*/ 0 w 140335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03350">
                <a:moveTo>
                  <a:pt x="1403350" y="0"/>
                </a:moveTo>
                <a:lnTo>
                  <a:pt x="0" y="0"/>
                </a:lnTo>
              </a:path>
            </a:pathLst>
          </a:custGeom>
          <a:ln w="76200" cap="rnd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Arc 52">
            <a:extLst>
              <a:ext uri="{FF2B5EF4-FFF2-40B4-BE49-F238E27FC236}">
                <a16:creationId xmlns:a16="http://schemas.microsoft.com/office/drawing/2014/main" id="{69357CC2-2535-4527-98CE-94143F4834EC}"/>
              </a:ext>
            </a:extLst>
          </p:cNvPr>
          <p:cNvSpPr/>
          <p:nvPr/>
        </p:nvSpPr>
        <p:spPr>
          <a:xfrm>
            <a:off x="7289670" y="2764899"/>
            <a:ext cx="1038874" cy="920476"/>
          </a:xfrm>
          <a:prstGeom prst="arc">
            <a:avLst>
              <a:gd name="adj1" fmla="val 10102109"/>
              <a:gd name="adj2" fmla="val 16131434"/>
            </a:avLst>
          </a:prstGeom>
          <a:ln w="76200" cap="rnd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reeform 30">
            <a:extLst>
              <a:ext uri="{FF2B5EF4-FFF2-40B4-BE49-F238E27FC236}">
                <a16:creationId xmlns:a16="http://schemas.microsoft.com/office/drawing/2014/main" id="{741EFF7C-6EED-4146-BAC6-E161CBD15585}"/>
              </a:ext>
            </a:extLst>
          </p:cNvPr>
          <p:cNvSpPr/>
          <p:nvPr/>
        </p:nvSpPr>
        <p:spPr>
          <a:xfrm rot="5400000" flipV="1">
            <a:off x="7365487" y="2260774"/>
            <a:ext cx="932960" cy="45719"/>
          </a:xfrm>
          <a:custGeom>
            <a:avLst/>
            <a:gdLst>
              <a:gd name="connsiteX0" fmla="*/ 1403350 w 1403350"/>
              <a:gd name="connsiteY0" fmla="*/ 0 h 0"/>
              <a:gd name="connsiteX1" fmla="*/ 0 w 140335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03350">
                <a:moveTo>
                  <a:pt x="1403350" y="0"/>
                </a:moveTo>
                <a:lnTo>
                  <a:pt x="0" y="0"/>
                </a:lnTo>
              </a:path>
            </a:pathLst>
          </a:custGeom>
          <a:ln w="76200" cap="rnd">
            <a:solidFill>
              <a:srgbClr val="0070C0"/>
            </a:solidFill>
            <a:headEnd type="none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reeform 29">
            <a:extLst>
              <a:ext uri="{FF2B5EF4-FFF2-40B4-BE49-F238E27FC236}">
                <a16:creationId xmlns:a16="http://schemas.microsoft.com/office/drawing/2014/main" id="{369D9E4C-93FF-4C0F-831C-AC33AF7434BE}"/>
              </a:ext>
            </a:extLst>
          </p:cNvPr>
          <p:cNvSpPr/>
          <p:nvPr/>
        </p:nvSpPr>
        <p:spPr>
          <a:xfrm>
            <a:off x="6665922" y="3340496"/>
            <a:ext cx="617952" cy="45719"/>
          </a:xfrm>
          <a:custGeom>
            <a:avLst/>
            <a:gdLst>
              <a:gd name="connsiteX0" fmla="*/ 1403350 w 1403350"/>
              <a:gd name="connsiteY0" fmla="*/ 0 h 0"/>
              <a:gd name="connsiteX1" fmla="*/ 0 w 140335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03350">
                <a:moveTo>
                  <a:pt x="1403350" y="0"/>
                </a:moveTo>
                <a:lnTo>
                  <a:pt x="0" y="0"/>
                </a:lnTo>
              </a:path>
            </a:pathLst>
          </a:custGeom>
          <a:ln w="76200" cap="rnd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Arc 55">
            <a:extLst>
              <a:ext uri="{FF2B5EF4-FFF2-40B4-BE49-F238E27FC236}">
                <a16:creationId xmlns:a16="http://schemas.microsoft.com/office/drawing/2014/main" id="{69357CC2-2535-4527-98CE-94143F4834EC}"/>
              </a:ext>
            </a:extLst>
          </p:cNvPr>
          <p:cNvSpPr/>
          <p:nvPr/>
        </p:nvSpPr>
        <p:spPr>
          <a:xfrm>
            <a:off x="7289671" y="2764900"/>
            <a:ext cx="1038874" cy="920476"/>
          </a:xfrm>
          <a:prstGeom prst="arc">
            <a:avLst>
              <a:gd name="adj1" fmla="val 10102109"/>
              <a:gd name="adj2" fmla="val 16131434"/>
            </a:avLst>
          </a:prstGeom>
          <a:ln w="76200" cap="rnd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reeform 30">
            <a:extLst>
              <a:ext uri="{FF2B5EF4-FFF2-40B4-BE49-F238E27FC236}">
                <a16:creationId xmlns:a16="http://schemas.microsoft.com/office/drawing/2014/main" id="{741EFF7C-6EED-4146-BAC6-E161CBD15585}"/>
              </a:ext>
            </a:extLst>
          </p:cNvPr>
          <p:cNvSpPr/>
          <p:nvPr/>
        </p:nvSpPr>
        <p:spPr>
          <a:xfrm rot="5400000" flipV="1">
            <a:off x="4056236" y="2271661"/>
            <a:ext cx="932960" cy="45719"/>
          </a:xfrm>
          <a:custGeom>
            <a:avLst/>
            <a:gdLst>
              <a:gd name="connsiteX0" fmla="*/ 1403350 w 1403350"/>
              <a:gd name="connsiteY0" fmla="*/ 0 h 0"/>
              <a:gd name="connsiteX1" fmla="*/ 0 w 140335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03350">
                <a:moveTo>
                  <a:pt x="1403350" y="0"/>
                </a:moveTo>
                <a:lnTo>
                  <a:pt x="0" y="0"/>
                </a:lnTo>
              </a:path>
            </a:pathLst>
          </a:custGeom>
          <a:ln w="76200" cap="rnd">
            <a:solidFill>
              <a:srgbClr val="7030A0"/>
            </a:solidFill>
            <a:headEnd type="none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 29">
            <a:extLst>
              <a:ext uri="{FF2B5EF4-FFF2-40B4-BE49-F238E27FC236}">
                <a16:creationId xmlns:a16="http://schemas.microsoft.com/office/drawing/2014/main" id="{369D9E4C-93FF-4C0F-831C-AC33AF7434BE}"/>
              </a:ext>
            </a:extLst>
          </p:cNvPr>
          <p:cNvSpPr/>
          <p:nvPr/>
        </p:nvSpPr>
        <p:spPr>
          <a:xfrm>
            <a:off x="3356671" y="3351383"/>
            <a:ext cx="617952" cy="45719"/>
          </a:xfrm>
          <a:custGeom>
            <a:avLst/>
            <a:gdLst>
              <a:gd name="connsiteX0" fmla="*/ 1403350 w 1403350"/>
              <a:gd name="connsiteY0" fmla="*/ 0 h 0"/>
              <a:gd name="connsiteX1" fmla="*/ 0 w 140335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03350">
                <a:moveTo>
                  <a:pt x="1403350" y="0"/>
                </a:moveTo>
                <a:lnTo>
                  <a:pt x="0" y="0"/>
                </a:lnTo>
              </a:path>
            </a:pathLst>
          </a:custGeom>
          <a:ln w="762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Arc 58">
            <a:extLst>
              <a:ext uri="{FF2B5EF4-FFF2-40B4-BE49-F238E27FC236}">
                <a16:creationId xmlns:a16="http://schemas.microsoft.com/office/drawing/2014/main" id="{69357CC2-2535-4527-98CE-94143F4834EC}"/>
              </a:ext>
            </a:extLst>
          </p:cNvPr>
          <p:cNvSpPr/>
          <p:nvPr/>
        </p:nvSpPr>
        <p:spPr>
          <a:xfrm>
            <a:off x="3980420" y="2775787"/>
            <a:ext cx="1038874" cy="920476"/>
          </a:xfrm>
          <a:prstGeom prst="arc">
            <a:avLst>
              <a:gd name="adj1" fmla="val 10102109"/>
              <a:gd name="adj2" fmla="val 16131434"/>
            </a:avLst>
          </a:prstGeom>
          <a:ln w="76200" cap="rnd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reeform 30">
            <a:extLst>
              <a:ext uri="{FF2B5EF4-FFF2-40B4-BE49-F238E27FC236}">
                <a16:creationId xmlns:a16="http://schemas.microsoft.com/office/drawing/2014/main" id="{741EFF7C-6EED-4146-BAC6-E161CBD15585}"/>
              </a:ext>
            </a:extLst>
          </p:cNvPr>
          <p:cNvSpPr/>
          <p:nvPr/>
        </p:nvSpPr>
        <p:spPr>
          <a:xfrm rot="5400000" flipV="1">
            <a:off x="877606" y="2347861"/>
            <a:ext cx="932960" cy="45719"/>
          </a:xfrm>
          <a:custGeom>
            <a:avLst/>
            <a:gdLst>
              <a:gd name="connsiteX0" fmla="*/ 1403350 w 1403350"/>
              <a:gd name="connsiteY0" fmla="*/ 0 h 0"/>
              <a:gd name="connsiteX1" fmla="*/ 0 w 140335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03350">
                <a:moveTo>
                  <a:pt x="1403350" y="0"/>
                </a:moveTo>
                <a:lnTo>
                  <a:pt x="0" y="0"/>
                </a:lnTo>
              </a:path>
            </a:pathLst>
          </a:custGeom>
          <a:ln w="76200" cap="rnd">
            <a:solidFill>
              <a:schemeClr val="accent2"/>
            </a:solidFill>
            <a:headEnd type="none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Arc 60">
            <a:extLst>
              <a:ext uri="{FF2B5EF4-FFF2-40B4-BE49-F238E27FC236}">
                <a16:creationId xmlns:a16="http://schemas.microsoft.com/office/drawing/2014/main" id="{69357CC2-2535-4527-98CE-94143F4834EC}"/>
              </a:ext>
            </a:extLst>
          </p:cNvPr>
          <p:cNvSpPr/>
          <p:nvPr/>
        </p:nvSpPr>
        <p:spPr>
          <a:xfrm>
            <a:off x="730591" y="2851986"/>
            <a:ext cx="1110072" cy="920476"/>
          </a:xfrm>
          <a:prstGeom prst="arc">
            <a:avLst>
              <a:gd name="adj1" fmla="val 10102109"/>
              <a:gd name="adj2" fmla="val 16131434"/>
            </a:avLst>
          </a:prstGeom>
          <a:ln w="762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Arc 61"/>
          <p:cNvSpPr/>
          <p:nvPr/>
        </p:nvSpPr>
        <p:spPr>
          <a:xfrm flipV="1">
            <a:off x="8989131" y="2742237"/>
            <a:ext cx="960797" cy="1053506"/>
          </a:xfrm>
          <a:prstGeom prst="arc">
            <a:avLst>
              <a:gd name="adj1" fmla="val 10867139"/>
              <a:gd name="adj2" fmla="val 16661881"/>
            </a:avLst>
          </a:prstGeom>
          <a:ln w="762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Freeform 29">
            <a:extLst>
              <a:ext uri="{FF2B5EF4-FFF2-40B4-BE49-F238E27FC236}">
                <a16:creationId xmlns:a16="http://schemas.microsoft.com/office/drawing/2014/main" id="{369D9E4C-93FF-4C0F-831C-AC33AF7434BE}"/>
              </a:ext>
            </a:extLst>
          </p:cNvPr>
          <p:cNvSpPr/>
          <p:nvPr/>
        </p:nvSpPr>
        <p:spPr>
          <a:xfrm>
            <a:off x="8364617" y="3220004"/>
            <a:ext cx="617952" cy="45719"/>
          </a:xfrm>
          <a:custGeom>
            <a:avLst/>
            <a:gdLst>
              <a:gd name="connsiteX0" fmla="*/ 1403350 w 1403350"/>
              <a:gd name="connsiteY0" fmla="*/ 0 h 0"/>
              <a:gd name="connsiteX1" fmla="*/ 0 w 140335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03350">
                <a:moveTo>
                  <a:pt x="1403350" y="0"/>
                </a:moveTo>
                <a:lnTo>
                  <a:pt x="0" y="0"/>
                </a:lnTo>
              </a:path>
            </a:pathLst>
          </a:custGeom>
          <a:ln w="762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Freeform 34"/>
          <p:cNvSpPr/>
          <p:nvPr/>
        </p:nvSpPr>
        <p:spPr>
          <a:xfrm rot="16200000" flipV="1">
            <a:off x="5802046" y="4223313"/>
            <a:ext cx="739031" cy="53731"/>
          </a:xfrm>
          <a:custGeom>
            <a:avLst/>
            <a:gdLst>
              <a:gd name="connsiteX0" fmla="*/ 1403350 w 1403350"/>
              <a:gd name="connsiteY0" fmla="*/ 0 h 0"/>
              <a:gd name="connsiteX1" fmla="*/ 0 w 140335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03350">
                <a:moveTo>
                  <a:pt x="1403350" y="0"/>
                </a:moveTo>
                <a:lnTo>
                  <a:pt x="0" y="0"/>
                </a:lnTo>
              </a:path>
            </a:pathLst>
          </a:custGeom>
          <a:ln w="76200" cap="rnd">
            <a:solidFill>
              <a:schemeClr val="tx1"/>
            </a:solidFill>
            <a:headEnd type="none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Arc 64"/>
          <p:cNvSpPr/>
          <p:nvPr/>
        </p:nvSpPr>
        <p:spPr>
          <a:xfrm flipV="1">
            <a:off x="5636332" y="2796668"/>
            <a:ext cx="960797" cy="1053506"/>
          </a:xfrm>
          <a:prstGeom prst="arc">
            <a:avLst>
              <a:gd name="adj1" fmla="val 10867139"/>
              <a:gd name="adj2" fmla="val 16661881"/>
            </a:avLst>
          </a:prstGeom>
          <a:ln w="762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Freeform 29">
            <a:extLst>
              <a:ext uri="{FF2B5EF4-FFF2-40B4-BE49-F238E27FC236}">
                <a16:creationId xmlns:a16="http://schemas.microsoft.com/office/drawing/2014/main" id="{369D9E4C-93FF-4C0F-831C-AC33AF7434BE}"/>
              </a:ext>
            </a:extLst>
          </p:cNvPr>
          <p:cNvSpPr/>
          <p:nvPr/>
        </p:nvSpPr>
        <p:spPr>
          <a:xfrm>
            <a:off x="5011818" y="3274435"/>
            <a:ext cx="617952" cy="45719"/>
          </a:xfrm>
          <a:custGeom>
            <a:avLst/>
            <a:gdLst>
              <a:gd name="connsiteX0" fmla="*/ 1403350 w 1403350"/>
              <a:gd name="connsiteY0" fmla="*/ 0 h 0"/>
              <a:gd name="connsiteX1" fmla="*/ 0 w 140335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03350">
                <a:moveTo>
                  <a:pt x="1403350" y="0"/>
                </a:moveTo>
                <a:lnTo>
                  <a:pt x="0" y="0"/>
                </a:lnTo>
              </a:path>
            </a:pathLst>
          </a:custGeom>
          <a:ln w="762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Freeform 34"/>
          <p:cNvSpPr/>
          <p:nvPr/>
        </p:nvSpPr>
        <p:spPr>
          <a:xfrm rot="16200000" flipV="1">
            <a:off x="2525446" y="4245083"/>
            <a:ext cx="739031" cy="53731"/>
          </a:xfrm>
          <a:custGeom>
            <a:avLst/>
            <a:gdLst>
              <a:gd name="connsiteX0" fmla="*/ 1403350 w 1403350"/>
              <a:gd name="connsiteY0" fmla="*/ 0 h 0"/>
              <a:gd name="connsiteX1" fmla="*/ 0 w 140335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03350">
                <a:moveTo>
                  <a:pt x="1403350" y="0"/>
                </a:moveTo>
                <a:lnTo>
                  <a:pt x="0" y="0"/>
                </a:lnTo>
              </a:path>
            </a:pathLst>
          </a:custGeom>
          <a:ln w="76200" cap="rnd">
            <a:solidFill>
              <a:srgbClr val="47B0B7"/>
            </a:solidFill>
            <a:headEnd type="none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Arc 67"/>
          <p:cNvSpPr/>
          <p:nvPr/>
        </p:nvSpPr>
        <p:spPr>
          <a:xfrm flipV="1">
            <a:off x="2348151" y="2858320"/>
            <a:ext cx="985352" cy="983387"/>
          </a:xfrm>
          <a:prstGeom prst="arc">
            <a:avLst>
              <a:gd name="adj1" fmla="val 10867139"/>
              <a:gd name="adj2" fmla="val 16661881"/>
            </a:avLst>
          </a:prstGeom>
          <a:ln w="76200" cap="rnd">
            <a:solidFill>
              <a:srgbClr val="47B0B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Freeform 29">
            <a:extLst>
              <a:ext uri="{FF2B5EF4-FFF2-40B4-BE49-F238E27FC236}">
                <a16:creationId xmlns:a16="http://schemas.microsoft.com/office/drawing/2014/main" id="{369D9E4C-93FF-4C0F-831C-AC33AF7434BE}"/>
              </a:ext>
            </a:extLst>
          </p:cNvPr>
          <p:cNvSpPr/>
          <p:nvPr/>
        </p:nvSpPr>
        <p:spPr>
          <a:xfrm>
            <a:off x="1792812" y="3294717"/>
            <a:ext cx="560357" cy="47207"/>
          </a:xfrm>
          <a:custGeom>
            <a:avLst/>
            <a:gdLst>
              <a:gd name="connsiteX0" fmla="*/ 1403350 w 1403350"/>
              <a:gd name="connsiteY0" fmla="*/ 0 h 0"/>
              <a:gd name="connsiteX1" fmla="*/ 0 w 140335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03350">
                <a:moveTo>
                  <a:pt x="1403350" y="0"/>
                </a:moveTo>
                <a:lnTo>
                  <a:pt x="0" y="0"/>
                </a:lnTo>
              </a:path>
            </a:pathLst>
          </a:custGeom>
          <a:ln w="76200" cap="rnd">
            <a:solidFill>
              <a:srgbClr val="47B0B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Freeform 34"/>
          <p:cNvSpPr/>
          <p:nvPr/>
        </p:nvSpPr>
        <p:spPr>
          <a:xfrm rot="16200000" flipV="1">
            <a:off x="5800016" y="4223313"/>
            <a:ext cx="739031" cy="53731"/>
          </a:xfrm>
          <a:custGeom>
            <a:avLst/>
            <a:gdLst>
              <a:gd name="connsiteX0" fmla="*/ 1403350 w 1403350"/>
              <a:gd name="connsiteY0" fmla="*/ 0 h 0"/>
              <a:gd name="connsiteX1" fmla="*/ 0 w 140335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03350">
                <a:moveTo>
                  <a:pt x="1403350" y="0"/>
                </a:moveTo>
                <a:lnTo>
                  <a:pt x="0" y="0"/>
                </a:lnTo>
              </a:path>
            </a:pathLst>
          </a:custGeom>
          <a:ln w="76200" cap="rnd">
            <a:solidFill>
              <a:srgbClr val="00B050"/>
            </a:solidFill>
            <a:headEnd type="none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Arc 70"/>
          <p:cNvSpPr/>
          <p:nvPr/>
        </p:nvSpPr>
        <p:spPr>
          <a:xfrm flipV="1">
            <a:off x="5634302" y="2796668"/>
            <a:ext cx="960797" cy="1053506"/>
          </a:xfrm>
          <a:prstGeom prst="arc">
            <a:avLst>
              <a:gd name="adj1" fmla="val 10867139"/>
              <a:gd name="adj2" fmla="val 16661881"/>
            </a:avLst>
          </a:prstGeom>
          <a:ln w="76200" cap="rnd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Freeform 29">
            <a:extLst>
              <a:ext uri="{FF2B5EF4-FFF2-40B4-BE49-F238E27FC236}">
                <a16:creationId xmlns:a16="http://schemas.microsoft.com/office/drawing/2014/main" id="{369D9E4C-93FF-4C0F-831C-AC33AF7434BE}"/>
              </a:ext>
            </a:extLst>
          </p:cNvPr>
          <p:cNvSpPr/>
          <p:nvPr/>
        </p:nvSpPr>
        <p:spPr>
          <a:xfrm>
            <a:off x="5009788" y="3274435"/>
            <a:ext cx="617952" cy="45719"/>
          </a:xfrm>
          <a:custGeom>
            <a:avLst/>
            <a:gdLst>
              <a:gd name="connsiteX0" fmla="*/ 1403350 w 1403350"/>
              <a:gd name="connsiteY0" fmla="*/ 0 h 0"/>
              <a:gd name="connsiteX1" fmla="*/ 0 w 140335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03350">
                <a:moveTo>
                  <a:pt x="1403350" y="0"/>
                </a:moveTo>
                <a:lnTo>
                  <a:pt x="0" y="0"/>
                </a:lnTo>
              </a:path>
            </a:pathLst>
          </a:custGeom>
          <a:ln w="76200" cap="rnd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 16">
            <a:extLst>
              <a:ext uri="{FF2B5EF4-FFF2-40B4-BE49-F238E27FC236}">
                <a16:creationId xmlns:a16="http://schemas.microsoft.com/office/drawing/2014/main" id="{BA948ED2-9FBF-4AA3-B79F-470F043793BE}"/>
              </a:ext>
            </a:extLst>
          </p:cNvPr>
          <p:cNvSpPr>
            <a:spLocks noEditPoints="1"/>
          </p:cNvSpPr>
          <p:nvPr>
            <p:custDataLst>
              <p:tags r:id="rId8"/>
            </p:custDataLst>
          </p:nvPr>
        </p:nvSpPr>
        <p:spPr bwMode="auto">
          <a:xfrm>
            <a:off x="10983495" y="2946497"/>
            <a:ext cx="405799" cy="426778"/>
          </a:xfrm>
          <a:custGeom>
            <a:avLst/>
            <a:gdLst>
              <a:gd name="T0" fmla="*/ 11 w 100"/>
              <a:gd name="T1" fmla="*/ 77 h 106"/>
              <a:gd name="T2" fmla="*/ 31 w 100"/>
              <a:gd name="T3" fmla="*/ 71 h 106"/>
              <a:gd name="T4" fmla="*/ 72 w 100"/>
              <a:gd name="T5" fmla="*/ 82 h 106"/>
              <a:gd name="T6" fmla="*/ 97 w 100"/>
              <a:gd name="T7" fmla="*/ 72 h 106"/>
              <a:gd name="T8" fmla="*/ 100 w 100"/>
              <a:gd name="T9" fmla="*/ 66 h 106"/>
              <a:gd name="T10" fmla="*/ 100 w 100"/>
              <a:gd name="T11" fmla="*/ 12 h 106"/>
              <a:gd name="T12" fmla="*/ 95 w 100"/>
              <a:gd name="T13" fmla="*/ 7 h 106"/>
              <a:gd name="T14" fmla="*/ 90 w 100"/>
              <a:gd name="T15" fmla="*/ 9 h 106"/>
              <a:gd name="T16" fmla="*/ 70 w 100"/>
              <a:gd name="T17" fmla="*/ 15 h 106"/>
              <a:gd name="T18" fmla="*/ 32 w 100"/>
              <a:gd name="T19" fmla="*/ 4 h 106"/>
              <a:gd name="T20" fmla="*/ 11 w 100"/>
              <a:gd name="T21" fmla="*/ 9 h 106"/>
              <a:gd name="T22" fmla="*/ 11 w 100"/>
              <a:gd name="T23" fmla="*/ 5 h 106"/>
              <a:gd name="T24" fmla="*/ 5 w 100"/>
              <a:gd name="T25" fmla="*/ 0 h 106"/>
              <a:gd name="T26" fmla="*/ 0 w 100"/>
              <a:gd name="T27" fmla="*/ 5 h 106"/>
              <a:gd name="T28" fmla="*/ 0 w 100"/>
              <a:gd name="T29" fmla="*/ 101 h 106"/>
              <a:gd name="T30" fmla="*/ 5 w 100"/>
              <a:gd name="T31" fmla="*/ 106 h 106"/>
              <a:gd name="T32" fmla="*/ 11 w 100"/>
              <a:gd name="T33" fmla="*/ 101 h 106"/>
              <a:gd name="T34" fmla="*/ 11 w 100"/>
              <a:gd name="T35" fmla="*/ 77 h 106"/>
              <a:gd name="T36" fmla="*/ 20 w 100"/>
              <a:gd name="T37" fmla="*/ 22 h 106"/>
              <a:gd name="T38" fmla="*/ 20 w 100"/>
              <a:gd name="T39" fmla="*/ 57 h 106"/>
              <a:gd name="T40" fmla="*/ 15 w 100"/>
              <a:gd name="T41" fmla="*/ 62 h 106"/>
              <a:gd name="T42" fmla="*/ 11 w 100"/>
              <a:gd name="T43" fmla="*/ 57 h 106"/>
              <a:gd name="T44" fmla="*/ 11 w 100"/>
              <a:gd name="T45" fmla="*/ 22 h 106"/>
              <a:gd name="T46" fmla="*/ 15 w 100"/>
              <a:gd name="T47" fmla="*/ 17 h 106"/>
              <a:gd name="T48" fmla="*/ 20 w 100"/>
              <a:gd name="T49" fmla="*/ 22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00" h="106">
                <a:moveTo>
                  <a:pt x="11" y="77"/>
                </a:moveTo>
                <a:cubicBezTo>
                  <a:pt x="11" y="77"/>
                  <a:pt x="17" y="71"/>
                  <a:pt x="31" y="71"/>
                </a:cubicBezTo>
                <a:cubicBezTo>
                  <a:pt x="46" y="71"/>
                  <a:pt x="59" y="82"/>
                  <a:pt x="72" y="82"/>
                </a:cubicBezTo>
                <a:cubicBezTo>
                  <a:pt x="84" y="82"/>
                  <a:pt x="92" y="77"/>
                  <a:pt x="97" y="72"/>
                </a:cubicBezTo>
                <a:cubicBezTo>
                  <a:pt x="98" y="71"/>
                  <a:pt x="100" y="68"/>
                  <a:pt x="100" y="66"/>
                </a:cubicBezTo>
                <a:cubicBezTo>
                  <a:pt x="100" y="12"/>
                  <a:pt x="100" y="12"/>
                  <a:pt x="100" y="12"/>
                </a:cubicBezTo>
                <a:cubicBezTo>
                  <a:pt x="100" y="9"/>
                  <a:pt x="98" y="7"/>
                  <a:pt x="95" y="7"/>
                </a:cubicBezTo>
                <a:cubicBezTo>
                  <a:pt x="93" y="7"/>
                  <a:pt x="92" y="8"/>
                  <a:pt x="90" y="9"/>
                </a:cubicBezTo>
                <a:cubicBezTo>
                  <a:pt x="88" y="11"/>
                  <a:pt x="83" y="15"/>
                  <a:pt x="70" y="15"/>
                </a:cubicBezTo>
                <a:cubicBezTo>
                  <a:pt x="58" y="15"/>
                  <a:pt x="48" y="4"/>
                  <a:pt x="32" y="4"/>
                </a:cubicBezTo>
                <a:cubicBezTo>
                  <a:pt x="17" y="4"/>
                  <a:pt x="11" y="9"/>
                  <a:pt x="11" y="9"/>
                </a:cubicBezTo>
                <a:cubicBezTo>
                  <a:pt x="11" y="5"/>
                  <a:pt x="11" y="5"/>
                  <a:pt x="11" y="5"/>
                </a:cubicBezTo>
                <a:cubicBezTo>
                  <a:pt x="11" y="2"/>
                  <a:pt x="8" y="0"/>
                  <a:pt x="5" y="0"/>
                </a:cubicBezTo>
                <a:cubicBezTo>
                  <a:pt x="2" y="0"/>
                  <a:pt x="0" y="2"/>
                  <a:pt x="0" y="5"/>
                </a:cubicBezTo>
                <a:cubicBezTo>
                  <a:pt x="0" y="101"/>
                  <a:pt x="0" y="101"/>
                  <a:pt x="0" y="101"/>
                </a:cubicBezTo>
                <a:cubicBezTo>
                  <a:pt x="0" y="104"/>
                  <a:pt x="2" y="106"/>
                  <a:pt x="5" y="106"/>
                </a:cubicBezTo>
                <a:cubicBezTo>
                  <a:pt x="8" y="106"/>
                  <a:pt x="11" y="104"/>
                  <a:pt x="11" y="101"/>
                </a:cubicBezTo>
                <a:lnTo>
                  <a:pt x="11" y="77"/>
                </a:lnTo>
                <a:close/>
                <a:moveTo>
                  <a:pt x="20" y="22"/>
                </a:moveTo>
                <a:cubicBezTo>
                  <a:pt x="20" y="57"/>
                  <a:pt x="20" y="57"/>
                  <a:pt x="20" y="57"/>
                </a:cubicBezTo>
                <a:cubicBezTo>
                  <a:pt x="20" y="60"/>
                  <a:pt x="18" y="62"/>
                  <a:pt x="15" y="62"/>
                </a:cubicBezTo>
                <a:cubicBezTo>
                  <a:pt x="13" y="62"/>
                  <a:pt x="11" y="60"/>
                  <a:pt x="11" y="57"/>
                </a:cubicBezTo>
                <a:cubicBezTo>
                  <a:pt x="11" y="22"/>
                  <a:pt x="11" y="22"/>
                  <a:pt x="11" y="22"/>
                </a:cubicBezTo>
                <a:cubicBezTo>
                  <a:pt x="11" y="19"/>
                  <a:pt x="13" y="17"/>
                  <a:pt x="15" y="17"/>
                </a:cubicBezTo>
                <a:cubicBezTo>
                  <a:pt x="18" y="17"/>
                  <a:pt x="20" y="19"/>
                  <a:pt x="20" y="22"/>
                </a:cubicBezTo>
                <a:close/>
              </a:path>
            </a:pathLst>
          </a:custGeom>
          <a:solidFill>
            <a:srgbClr val="FFC000"/>
          </a:solidFill>
          <a:ln>
            <a:solidFill>
              <a:srgbClr val="FFC000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1106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Oval 86">
            <a:extLst>
              <a:ext uri="{FF2B5EF4-FFF2-40B4-BE49-F238E27FC236}">
                <a16:creationId xmlns:a16="http://schemas.microsoft.com/office/drawing/2014/main" id="{AC056079-246B-489E-9B87-4D4AA7A02C1A}"/>
              </a:ext>
            </a:extLst>
          </p:cNvPr>
          <p:cNvSpPr/>
          <p:nvPr/>
        </p:nvSpPr>
        <p:spPr>
          <a:xfrm>
            <a:off x="10777551" y="2847271"/>
            <a:ext cx="861230" cy="84330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90500" dist="889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5" name="Group 10">
            <a:extLst>
              <a:ext uri="{FF2B5EF4-FFF2-40B4-BE49-F238E27FC236}">
                <a16:creationId xmlns:a16="http://schemas.microsoft.com/office/drawing/2014/main" id="{D63818D3-5EC8-4F42-B20F-C1EFFEBAD3E0}"/>
              </a:ext>
            </a:extLst>
          </p:cNvPr>
          <p:cNvGrpSpPr/>
          <p:nvPr/>
        </p:nvGrpSpPr>
        <p:grpSpPr>
          <a:xfrm>
            <a:off x="254530" y="1256624"/>
            <a:ext cx="11156536" cy="4496100"/>
            <a:chOff x="-120328" y="1431574"/>
            <a:chExt cx="12222045" cy="5078602"/>
          </a:xfrm>
        </p:grpSpPr>
        <p:grpSp>
          <p:nvGrpSpPr>
            <p:cNvPr id="56" name="Group 16"/>
            <p:cNvGrpSpPr/>
            <p:nvPr>
              <p:custDataLst>
                <p:tags r:id="rId4"/>
              </p:custDataLst>
            </p:nvPr>
          </p:nvGrpSpPr>
          <p:grpSpPr>
            <a:xfrm>
              <a:off x="362029" y="2475071"/>
              <a:ext cx="1096034" cy="2105027"/>
              <a:chOff x="1031275" y="1781173"/>
              <a:chExt cx="1371603" cy="2105027"/>
            </a:xfrm>
          </p:grpSpPr>
          <p:sp>
            <p:nvSpPr>
              <p:cNvPr id="88" name="Arc 87"/>
              <p:cNvSpPr/>
              <p:nvPr/>
            </p:nvSpPr>
            <p:spPr>
              <a:xfrm>
                <a:off x="1031275" y="2514600"/>
                <a:ext cx="1371603" cy="1371600"/>
              </a:xfrm>
              <a:prstGeom prst="arc">
                <a:avLst>
                  <a:gd name="adj1" fmla="val 10812873"/>
                  <a:gd name="adj2" fmla="val 16131434"/>
                </a:avLst>
              </a:prstGeom>
              <a:ln w="76200" cap="rnd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Freeform 15"/>
              <p:cNvSpPr/>
              <p:nvPr/>
            </p:nvSpPr>
            <p:spPr>
              <a:xfrm rot="5400000">
                <a:off x="1321314" y="2124073"/>
                <a:ext cx="731520" cy="45719"/>
              </a:xfrm>
              <a:custGeom>
                <a:avLst/>
                <a:gdLst>
                  <a:gd name="connsiteX0" fmla="*/ 1403350 w 1403350"/>
                  <a:gd name="connsiteY0" fmla="*/ 0 h 0"/>
                  <a:gd name="connsiteX1" fmla="*/ 0 w 1403350"/>
                  <a:gd name="connsiteY1" fmla="*/ 0 h 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403350">
                    <a:moveTo>
                      <a:pt x="1403350" y="0"/>
                    </a:moveTo>
                    <a:lnTo>
                      <a:pt x="0" y="0"/>
                    </a:lnTo>
                  </a:path>
                </a:pathLst>
              </a:custGeom>
              <a:ln w="76200" cap="rnd">
                <a:solidFill>
                  <a:schemeClr val="accent2"/>
                </a:solidFill>
                <a:headEnd type="none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7" name="Group 2">
              <a:extLst>
                <a:ext uri="{FF2B5EF4-FFF2-40B4-BE49-F238E27FC236}">
                  <a16:creationId xmlns:a16="http://schemas.microsoft.com/office/drawing/2014/main" id="{21F2F0F7-765F-43D5-A713-A96847DDD660}"/>
                </a:ext>
              </a:extLst>
            </p:cNvPr>
            <p:cNvGrpSpPr/>
            <p:nvPr/>
          </p:nvGrpSpPr>
          <p:grpSpPr>
            <a:xfrm>
              <a:off x="-120328" y="1431574"/>
              <a:ext cx="12222045" cy="5078602"/>
              <a:chOff x="-120328" y="1431574"/>
              <a:chExt cx="12222045" cy="5078602"/>
            </a:xfrm>
          </p:grpSpPr>
          <p:grpSp>
            <p:nvGrpSpPr>
              <p:cNvPr id="58" name="Group 17"/>
              <p:cNvGrpSpPr/>
              <p:nvPr>
                <p:custDataLst>
                  <p:tags r:id="rId5"/>
                </p:custDataLst>
              </p:nvPr>
            </p:nvGrpSpPr>
            <p:grpSpPr>
              <a:xfrm flipV="1">
                <a:off x="1548100" y="3203744"/>
                <a:ext cx="1900696" cy="2385242"/>
                <a:chOff x="-44279" y="1432053"/>
                <a:chExt cx="2410968" cy="2385242"/>
              </a:xfrm>
            </p:grpSpPr>
            <p:sp>
              <p:nvSpPr>
                <p:cNvPr id="85" name="Arc 84"/>
                <p:cNvSpPr/>
                <p:nvPr/>
              </p:nvSpPr>
              <p:spPr>
                <a:xfrm>
                  <a:off x="627858" y="2445696"/>
                  <a:ext cx="1738831" cy="1371599"/>
                </a:xfrm>
                <a:prstGeom prst="arc">
                  <a:avLst>
                    <a:gd name="adj1" fmla="val 10179004"/>
                    <a:gd name="adj2" fmla="val 16387281"/>
                  </a:avLst>
                </a:prstGeom>
                <a:ln w="76200" cap="rnd">
                  <a:solidFill>
                    <a:srgbClr val="3BA0B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Freeform 19"/>
                <p:cNvSpPr/>
                <p:nvPr/>
              </p:nvSpPr>
              <p:spPr>
                <a:xfrm flipV="1">
                  <a:off x="-44279" y="3128330"/>
                  <a:ext cx="644416" cy="148624"/>
                </a:xfrm>
                <a:custGeom>
                  <a:avLst/>
                  <a:gdLst>
                    <a:gd name="connsiteX0" fmla="*/ 1403350 w 1403350"/>
                    <a:gd name="connsiteY0" fmla="*/ 0 h 0"/>
                    <a:gd name="connsiteX1" fmla="*/ 0 w 1403350"/>
                    <a:gd name="connsiteY1" fmla="*/ 0 h 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403350">
                      <a:moveTo>
                        <a:pt x="1403350" y="0"/>
                      </a:moveTo>
                      <a:lnTo>
                        <a:pt x="0" y="0"/>
                      </a:lnTo>
                    </a:path>
                  </a:pathLst>
                </a:custGeom>
                <a:ln w="76200" cap="rnd">
                  <a:solidFill>
                    <a:srgbClr val="3BA0B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7" name="Freeform 20"/>
                <p:cNvSpPr/>
                <p:nvPr/>
              </p:nvSpPr>
              <p:spPr>
                <a:xfrm rot="5400000">
                  <a:off x="1076784" y="1895081"/>
                  <a:ext cx="1000417" cy="74361"/>
                </a:xfrm>
                <a:custGeom>
                  <a:avLst/>
                  <a:gdLst>
                    <a:gd name="connsiteX0" fmla="*/ 1403350 w 1403350"/>
                    <a:gd name="connsiteY0" fmla="*/ 0 h 0"/>
                    <a:gd name="connsiteX1" fmla="*/ 0 w 1403350"/>
                    <a:gd name="connsiteY1" fmla="*/ 0 h 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403350">
                      <a:moveTo>
                        <a:pt x="1403350" y="0"/>
                      </a:moveTo>
                      <a:lnTo>
                        <a:pt x="0" y="0"/>
                      </a:lnTo>
                    </a:path>
                  </a:pathLst>
                </a:custGeom>
                <a:ln w="76200" cap="rnd">
                  <a:solidFill>
                    <a:srgbClr val="3BA0BB"/>
                  </a:solidFill>
                  <a:headEnd type="none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9" name="Group 27"/>
              <p:cNvGrpSpPr/>
              <p:nvPr>
                <p:custDataLst>
                  <p:tags r:id="rId6"/>
                </p:custDataLst>
              </p:nvPr>
            </p:nvGrpSpPr>
            <p:grpSpPr>
              <a:xfrm>
                <a:off x="3288149" y="2286496"/>
                <a:ext cx="2106894" cy="2036906"/>
                <a:chOff x="-297533" y="1564235"/>
                <a:chExt cx="2505041" cy="2036906"/>
              </a:xfrm>
            </p:grpSpPr>
            <p:sp>
              <p:nvSpPr>
                <p:cNvPr id="82" name="Arc 81"/>
                <p:cNvSpPr/>
                <p:nvPr/>
              </p:nvSpPr>
              <p:spPr>
                <a:xfrm>
                  <a:off x="441340" y="2407237"/>
                  <a:ext cx="1766168" cy="1193904"/>
                </a:xfrm>
                <a:prstGeom prst="arc">
                  <a:avLst>
                    <a:gd name="adj1" fmla="val 10618756"/>
                    <a:gd name="adj2" fmla="val 16131434"/>
                  </a:avLst>
                </a:prstGeom>
                <a:ln w="76200" cap="rnd">
                  <a:solidFill>
                    <a:srgbClr val="896FA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Freeform 29"/>
                <p:cNvSpPr/>
                <p:nvPr/>
              </p:nvSpPr>
              <p:spPr>
                <a:xfrm>
                  <a:off x="-297533" y="3021825"/>
                  <a:ext cx="726269" cy="236502"/>
                </a:xfrm>
                <a:custGeom>
                  <a:avLst/>
                  <a:gdLst>
                    <a:gd name="connsiteX0" fmla="*/ 1403350 w 1403350"/>
                    <a:gd name="connsiteY0" fmla="*/ 0 h 0"/>
                    <a:gd name="connsiteX1" fmla="*/ 0 w 1403350"/>
                    <a:gd name="connsiteY1" fmla="*/ 0 h 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403350">
                      <a:moveTo>
                        <a:pt x="1403350" y="0"/>
                      </a:moveTo>
                      <a:lnTo>
                        <a:pt x="0" y="0"/>
                      </a:lnTo>
                    </a:path>
                  </a:pathLst>
                </a:custGeom>
                <a:ln w="76200" cap="rnd">
                  <a:solidFill>
                    <a:srgbClr val="896FA8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4" name="Freeform 30"/>
                <p:cNvSpPr/>
                <p:nvPr/>
              </p:nvSpPr>
              <p:spPr>
                <a:xfrm rot="5400000">
                  <a:off x="849561" y="1954549"/>
                  <a:ext cx="850328" cy="69699"/>
                </a:xfrm>
                <a:custGeom>
                  <a:avLst/>
                  <a:gdLst>
                    <a:gd name="connsiteX0" fmla="*/ 1403350 w 1403350"/>
                    <a:gd name="connsiteY0" fmla="*/ 0 h 0"/>
                    <a:gd name="connsiteX1" fmla="*/ 0 w 1403350"/>
                    <a:gd name="connsiteY1" fmla="*/ 0 h 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403350">
                      <a:moveTo>
                        <a:pt x="1403350" y="0"/>
                      </a:moveTo>
                      <a:lnTo>
                        <a:pt x="0" y="0"/>
                      </a:lnTo>
                    </a:path>
                  </a:pathLst>
                </a:custGeom>
                <a:ln w="76200" cap="rnd">
                  <a:solidFill>
                    <a:srgbClr val="896FA8"/>
                  </a:solidFill>
                  <a:headEnd type="none"/>
                  <a:tailEnd type="oval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1" name="TextBox 50"/>
              <p:cNvSpPr txBox="1"/>
              <p:nvPr>
                <p:custDataLst>
                  <p:tags r:id="rId7"/>
                </p:custDataLst>
              </p:nvPr>
            </p:nvSpPr>
            <p:spPr>
              <a:xfrm>
                <a:off x="-120328" y="1431574"/>
                <a:ext cx="1976266" cy="907964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fr-FR" sz="1400" b="1" dirty="0">
                    <a:solidFill>
                      <a:srgbClr val="E46C0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</a:t>
                </a:r>
                <a:r>
                  <a:rPr lang="fr-FR" sz="1400" b="1" dirty="0" smtClean="0">
                    <a:solidFill>
                      <a:srgbClr val="E46C0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ompréhension </a:t>
                </a:r>
                <a:r>
                  <a:rPr lang="fr-FR" sz="1400" b="1" dirty="0">
                    <a:solidFill>
                      <a:srgbClr val="E46C0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du concept et la définition du </a:t>
                </a:r>
                <a:r>
                  <a:rPr lang="fr-FR" sz="1400" b="1" dirty="0" smtClean="0">
                    <a:solidFill>
                      <a:srgbClr val="E46C0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projet</a:t>
                </a:r>
                <a:endParaRPr lang="fr-CA" sz="1400" b="1" dirty="0">
                  <a:solidFill>
                    <a:srgbClr val="E46C0A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2" name="TextBox 52"/>
              <p:cNvSpPr txBox="1"/>
              <p:nvPr>
                <p:custDataLst>
                  <p:tags r:id="rId8"/>
                </p:custDataLst>
              </p:nvPr>
            </p:nvSpPr>
            <p:spPr>
              <a:xfrm>
                <a:off x="1855938" y="5602212"/>
                <a:ext cx="1808540" cy="907964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en-US" sz="1400" b="1" dirty="0" smtClean="0">
                    <a:solidFill>
                      <a:srgbClr val="3BA0BB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Définition du design UX et UI</a:t>
                </a:r>
                <a:endPara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3" name="TextBox 53"/>
              <p:cNvSpPr txBox="1"/>
              <p:nvPr>
                <p:custDataLst>
                  <p:tags r:id="rId9"/>
                </p:custDataLst>
              </p:nvPr>
            </p:nvSpPr>
            <p:spPr>
              <a:xfrm>
                <a:off x="3478587" y="1431574"/>
                <a:ext cx="2326554" cy="690885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fr-FR" sz="1600" b="1" dirty="0" smtClean="0">
                    <a:solidFill>
                      <a:srgbClr val="896FA8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Développement du contrat intelligent</a:t>
                </a:r>
                <a:endParaRPr lang="en-US" sz="12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4" name="TextBox 54"/>
              <p:cNvSpPr txBox="1"/>
              <p:nvPr>
                <p:custDataLst>
                  <p:tags r:id="rId10"/>
                </p:custDataLst>
              </p:nvPr>
            </p:nvSpPr>
            <p:spPr>
              <a:xfrm>
                <a:off x="5413533" y="5269638"/>
                <a:ext cx="1891765" cy="907964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en-US" sz="1400" b="1" dirty="0" smtClean="0">
                    <a:solidFill>
                      <a:srgbClr val="55983A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Intégration aux frontend et backend</a:t>
                </a:r>
                <a:endParaRPr lang="en-US" sz="1400" b="1" dirty="0">
                  <a:solidFill>
                    <a:srgbClr val="55983A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65" name="Groupe 64">
                <a:extLst>
                  <a:ext uri="{FF2B5EF4-FFF2-40B4-BE49-F238E27FC236}">
                    <a16:creationId xmlns:a16="http://schemas.microsoft.com/office/drawing/2014/main" id="{75AA9375-8C2A-4E03-BF64-28AAAEF7A74A}"/>
                  </a:ext>
                </a:extLst>
              </p:cNvPr>
              <p:cNvGrpSpPr/>
              <p:nvPr>
                <p:custDataLst>
                  <p:tags r:id="rId11"/>
                </p:custDataLst>
              </p:nvPr>
            </p:nvGrpSpPr>
            <p:grpSpPr>
              <a:xfrm>
                <a:off x="443700" y="3292066"/>
                <a:ext cx="1066800" cy="1066800"/>
                <a:chOff x="777299" y="3352967"/>
                <a:chExt cx="1066800" cy="1066800"/>
              </a:xfrm>
            </p:grpSpPr>
            <p:sp>
              <p:nvSpPr>
                <p:cNvPr id="80" name="Oval 5"/>
                <p:cNvSpPr/>
                <p:nvPr/>
              </p:nvSpPr>
              <p:spPr>
                <a:xfrm>
                  <a:off x="777299" y="3352967"/>
                  <a:ext cx="1066800" cy="10668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190500" dist="88900" dir="2700000" algn="tl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Freeform 56"/>
                <p:cNvSpPr>
                  <a:spLocks noEditPoints="1"/>
                </p:cNvSpPr>
                <p:nvPr/>
              </p:nvSpPr>
              <p:spPr bwMode="auto">
                <a:xfrm>
                  <a:off x="1091009" y="3624028"/>
                  <a:ext cx="400778" cy="500474"/>
                </a:xfrm>
                <a:custGeom>
                  <a:avLst/>
                  <a:gdLst>
                    <a:gd name="T0" fmla="*/ 9 w 85"/>
                    <a:gd name="T1" fmla="*/ 0 h 106"/>
                    <a:gd name="T2" fmla="*/ 0 w 85"/>
                    <a:gd name="T3" fmla="*/ 9 h 106"/>
                    <a:gd name="T4" fmla="*/ 0 w 85"/>
                    <a:gd name="T5" fmla="*/ 98 h 106"/>
                    <a:gd name="T6" fmla="*/ 9 w 85"/>
                    <a:gd name="T7" fmla="*/ 106 h 106"/>
                    <a:gd name="T8" fmla="*/ 76 w 85"/>
                    <a:gd name="T9" fmla="*/ 106 h 106"/>
                    <a:gd name="T10" fmla="*/ 85 w 85"/>
                    <a:gd name="T11" fmla="*/ 98 h 106"/>
                    <a:gd name="T12" fmla="*/ 85 w 85"/>
                    <a:gd name="T13" fmla="*/ 31 h 106"/>
                    <a:gd name="T14" fmla="*/ 81 w 85"/>
                    <a:gd name="T15" fmla="*/ 23 h 106"/>
                    <a:gd name="T16" fmla="*/ 61 w 85"/>
                    <a:gd name="T17" fmla="*/ 3 h 106"/>
                    <a:gd name="T18" fmla="*/ 54 w 85"/>
                    <a:gd name="T19" fmla="*/ 0 h 106"/>
                    <a:gd name="T20" fmla="*/ 9 w 85"/>
                    <a:gd name="T21" fmla="*/ 0 h 106"/>
                    <a:gd name="T22" fmla="*/ 40 w 85"/>
                    <a:gd name="T23" fmla="*/ 16 h 106"/>
                    <a:gd name="T24" fmla="*/ 45 w 85"/>
                    <a:gd name="T25" fmla="*/ 11 h 106"/>
                    <a:gd name="T26" fmla="*/ 49 w 85"/>
                    <a:gd name="T27" fmla="*/ 16 h 106"/>
                    <a:gd name="T28" fmla="*/ 49 w 85"/>
                    <a:gd name="T29" fmla="*/ 32 h 106"/>
                    <a:gd name="T30" fmla="*/ 52 w 85"/>
                    <a:gd name="T31" fmla="*/ 36 h 106"/>
                    <a:gd name="T32" fmla="*/ 69 w 85"/>
                    <a:gd name="T33" fmla="*/ 36 h 106"/>
                    <a:gd name="T34" fmla="*/ 73 w 85"/>
                    <a:gd name="T35" fmla="*/ 40 h 106"/>
                    <a:gd name="T36" fmla="*/ 69 w 85"/>
                    <a:gd name="T37" fmla="*/ 44 h 106"/>
                    <a:gd name="T38" fmla="*/ 49 w 85"/>
                    <a:gd name="T39" fmla="*/ 44 h 106"/>
                    <a:gd name="T40" fmla="*/ 40 w 85"/>
                    <a:gd name="T41" fmla="*/ 36 h 106"/>
                    <a:gd name="T42" fmla="*/ 40 w 85"/>
                    <a:gd name="T43" fmla="*/ 16 h 1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85" h="106">
                      <a:moveTo>
                        <a:pt x="9" y="0"/>
                      </a:moveTo>
                      <a:cubicBezTo>
                        <a:pt x="4" y="0"/>
                        <a:pt x="0" y="4"/>
                        <a:pt x="0" y="9"/>
                      </a:cubicBezTo>
                      <a:cubicBezTo>
                        <a:pt x="0" y="98"/>
                        <a:pt x="0" y="98"/>
                        <a:pt x="0" y="98"/>
                      </a:cubicBezTo>
                      <a:cubicBezTo>
                        <a:pt x="0" y="103"/>
                        <a:pt x="4" y="106"/>
                        <a:pt x="9" y="106"/>
                      </a:cubicBezTo>
                      <a:cubicBezTo>
                        <a:pt x="76" y="106"/>
                        <a:pt x="76" y="106"/>
                        <a:pt x="76" y="106"/>
                      </a:cubicBezTo>
                      <a:cubicBezTo>
                        <a:pt x="81" y="106"/>
                        <a:pt x="85" y="103"/>
                        <a:pt x="85" y="98"/>
                      </a:cubicBezTo>
                      <a:cubicBezTo>
                        <a:pt x="85" y="31"/>
                        <a:pt x="85" y="31"/>
                        <a:pt x="85" y="31"/>
                      </a:cubicBezTo>
                      <a:cubicBezTo>
                        <a:pt x="85" y="28"/>
                        <a:pt x="83" y="25"/>
                        <a:pt x="81" y="23"/>
                      </a:cubicBezTo>
                      <a:cubicBezTo>
                        <a:pt x="61" y="3"/>
                        <a:pt x="61" y="3"/>
                        <a:pt x="61" y="3"/>
                      </a:cubicBezTo>
                      <a:cubicBezTo>
                        <a:pt x="59" y="1"/>
                        <a:pt x="57" y="0"/>
                        <a:pt x="54" y="0"/>
                      </a:cubicBezTo>
                      <a:lnTo>
                        <a:pt x="9" y="0"/>
                      </a:lnTo>
                      <a:close/>
                      <a:moveTo>
                        <a:pt x="40" y="16"/>
                      </a:moveTo>
                      <a:cubicBezTo>
                        <a:pt x="40" y="13"/>
                        <a:pt x="42" y="11"/>
                        <a:pt x="45" y="11"/>
                      </a:cubicBezTo>
                      <a:cubicBezTo>
                        <a:pt x="47" y="11"/>
                        <a:pt x="49" y="13"/>
                        <a:pt x="49" y="16"/>
                      </a:cubicBezTo>
                      <a:cubicBezTo>
                        <a:pt x="49" y="32"/>
                        <a:pt x="49" y="32"/>
                        <a:pt x="49" y="32"/>
                      </a:cubicBezTo>
                      <a:cubicBezTo>
                        <a:pt x="49" y="34"/>
                        <a:pt x="51" y="36"/>
                        <a:pt x="52" y="36"/>
                      </a:cubicBezTo>
                      <a:cubicBezTo>
                        <a:pt x="69" y="36"/>
                        <a:pt x="69" y="36"/>
                        <a:pt x="69" y="36"/>
                      </a:cubicBezTo>
                      <a:cubicBezTo>
                        <a:pt x="71" y="36"/>
                        <a:pt x="73" y="38"/>
                        <a:pt x="73" y="40"/>
                      </a:cubicBezTo>
                      <a:cubicBezTo>
                        <a:pt x="73" y="42"/>
                        <a:pt x="71" y="44"/>
                        <a:pt x="69" y="44"/>
                      </a:cubicBezTo>
                      <a:cubicBezTo>
                        <a:pt x="49" y="44"/>
                        <a:pt x="49" y="44"/>
                        <a:pt x="49" y="44"/>
                      </a:cubicBezTo>
                      <a:cubicBezTo>
                        <a:pt x="44" y="44"/>
                        <a:pt x="40" y="40"/>
                        <a:pt x="40" y="36"/>
                      </a:cubicBezTo>
                      <a:lnTo>
                        <a:pt x="40" y="16"/>
                      </a:lnTo>
                      <a:close/>
                    </a:path>
                  </a:pathLst>
                </a:custGeom>
                <a:solidFill>
                  <a:srgbClr val="E46C0A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66" name="Groupe 65">
                <a:extLst>
                  <a:ext uri="{FF2B5EF4-FFF2-40B4-BE49-F238E27FC236}">
                    <a16:creationId xmlns:a16="http://schemas.microsoft.com/office/drawing/2014/main" id="{086CF2CB-3185-4296-972C-08C69ED5F708}"/>
                  </a:ext>
                </a:extLst>
              </p:cNvPr>
              <p:cNvGrpSpPr/>
              <p:nvPr>
                <p:custDataLst>
                  <p:tags r:id="rId12"/>
                </p:custDataLst>
              </p:nvPr>
            </p:nvGrpSpPr>
            <p:grpSpPr>
              <a:xfrm>
                <a:off x="4030943" y="3133407"/>
                <a:ext cx="2718083" cy="2049608"/>
                <a:chOff x="4277396" y="3123968"/>
                <a:chExt cx="2718083" cy="2049608"/>
              </a:xfrm>
            </p:grpSpPr>
            <p:grpSp>
              <p:nvGrpSpPr>
                <p:cNvPr id="73" name="Group 31"/>
                <p:cNvGrpSpPr/>
                <p:nvPr/>
              </p:nvGrpSpPr>
              <p:grpSpPr>
                <a:xfrm flipV="1">
                  <a:off x="5280053" y="3123968"/>
                  <a:ext cx="1715426" cy="2049608"/>
                  <a:chOff x="-690709" y="1885985"/>
                  <a:chExt cx="1983711" cy="2049608"/>
                </a:xfrm>
              </p:grpSpPr>
              <p:sp>
                <p:nvSpPr>
                  <p:cNvPr id="75" name="Arc 74"/>
                  <p:cNvSpPr/>
                  <p:nvPr/>
                </p:nvSpPr>
                <p:spPr>
                  <a:xfrm>
                    <a:off x="80816" y="2745598"/>
                    <a:ext cx="1212186" cy="1189995"/>
                  </a:xfrm>
                  <a:prstGeom prst="arc">
                    <a:avLst>
                      <a:gd name="adj1" fmla="val 10867139"/>
                      <a:gd name="adj2" fmla="val 16661881"/>
                    </a:avLst>
                  </a:prstGeom>
                  <a:ln w="76200" cap="rnd">
                    <a:solidFill>
                      <a:srgbClr val="55983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6" name="Freeform 33"/>
                  <p:cNvSpPr/>
                  <p:nvPr/>
                </p:nvSpPr>
                <p:spPr>
                  <a:xfrm>
                    <a:off x="-690709" y="3324918"/>
                    <a:ext cx="711521" cy="180956"/>
                  </a:xfrm>
                  <a:custGeom>
                    <a:avLst/>
                    <a:gdLst>
                      <a:gd name="connsiteX0" fmla="*/ 1403350 w 1403350"/>
                      <a:gd name="connsiteY0" fmla="*/ 0 h 0"/>
                      <a:gd name="connsiteX1" fmla="*/ 0 w 1403350"/>
                      <a:gd name="connsiteY1" fmla="*/ 0 h 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403350">
                        <a:moveTo>
                          <a:pt x="1403350" y="0"/>
                        </a:moveTo>
                        <a:lnTo>
                          <a:pt x="0" y="0"/>
                        </a:lnTo>
                      </a:path>
                    </a:pathLst>
                  </a:custGeom>
                  <a:ln w="76200" cap="rnd">
                    <a:solidFill>
                      <a:srgbClr val="55983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77" name="Freeform 34"/>
                  <p:cNvSpPr/>
                  <p:nvPr/>
                </p:nvSpPr>
                <p:spPr>
                  <a:xfrm rot="5400000">
                    <a:off x="281052" y="2269479"/>
                    <a:ext cx="834778" cy="67790"/>
                  </a:xfrm>
                  <a:custGeom>
                    <a:avLst/>
                    <a:gdLst>
                      <a:gd name="connsiteX0" fmla="*/ 1403350 w 1403350"/>
                      <a:gd name="connsiteY0" fmla="*/ 0 h 0"/>
                      <a:gd name="connsiteX1" fmla="*/ 0 w 1403350"/>
                      <a:gd name="connsiteY1" fmla="*/ 0 h 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403350">
                        <a:moveTo>
                          <a:pt x="1403350" y="0"/>
                        </a:moveTo>
                        <a:lnTo>
                          <a:pt x="0" y="0"/>
                        </a:lnTo>
                      </a:path>
                    </a:pathLst>
                  </a:custGeom>
                  <a:ln w="76200" cap="rnd">
                    <a:solidFill>
                      <a:srgbClr val="55983A"/>
                    </a:solidFill>
                    <a:headEnd type="none"/>
                    <a:tailEnd type="oval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74" name="Oval 36"/>
                <p:cNvSpPr/>
                <p:nvPr/>
              </p:nvSpPr>
              <p:spPr>
                <a:xfrm>
                  <a:off x="4277396" y="3259086"/>
                  <a:ext cx="1030431" cy="102501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blurRad="190500" dist="88900" dir="2700000" algn="tl" rotWithShape="0">
                    <a:prstClr val="black">
                      <a:alpha val="3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1" name="Oval 22"/>
              <p:cNvSpPr/>
              <p:nvPr/>
            </p:nvSpPr>
            <p:spPr>
              <a:xfrm>
                <a:off x="2208774" y="3292065"/>
                <a:ext cx="1066798" cy="10668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190500" dist="88900" dir="2700000" algn="tl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Freeform 16">
                <a:extLst>
                  <a:ext uri="{FF2B5EF4-FFF2-40B4-BE49-F238E27FC236}">
                    <a16:creationId xmlns:a16="http://schemas.microsoft.com/office/drawing/2014/main" id="{BA948ED2-9FBF-4AA3-B79F-470F043793BE}"/>
                  </a:ext>
                </a:extLst>
              </p:cNvPr>
              <p:cNvSpPr>
                <a:spLocks noEditPoints="1"/>
              </p:cNvSpPr>
              <p:nvPr>
                <p:custDataLst>
                  <p:tags r:id="rId13"/>
                </p:custDataLst>
              </p:nvPr>
            </p:nvSpPr>
            <p:spPr bwMode="auto">
              <a:xfrm>
                <a:off x="11657162" y="3389568"/>
                <a:ext cx="444555" cy="482070"/>
              </a:xfrm>
              <a:custGeom>
                <a:avLst/>
                <a:gdLst>
                  <a:gd name="T0" fmla="*/ 11 w 100"/>
                  <a:gd name="T1" fmla="*/ 77 h 106"/>
                  <a:gd name="T2" fmla="*/ 31 w 100"/>
                  <a:gd name="T3" fmla="*/ 71 h 106"/>
                  <a:gd name="T4" fmla="*/ 72 w 100"/>
                  <a:gd name="T5" fmla="*/ 82 h 106"/>
                  <a:gd name="T6" fmla="*/ 97 w 100"/>
                  <a:gd name="T7" fmla="*/ 72 h 106"/>
                  <a:gd name="T8" fmla="*/ 100 w 100"/>
                  <a:gd name="T9" fmla="*/ 66 h 106"/>
                  <a:gd name="T10" fmla="*/ 100 w 100"/>
                  <a:gd name="T11" fmla="*/ 12 h 106"/>
                  <a:gd name="T12" fmla="*/ 95 w 100"/>
                  <a:gd name="T13" fmla="*/ 7 h 106"/>
                  <a:gd name="T14" fmla="*/ 90 w 100"/>
                  <a:gd name="T15" fmla="*/ 9 h 106"/>
                  <a:gd name="T16" fmla="*/ 70 w 100"/>
                  <a:gd name="T17" fmla="*/ 15 h 106"/>
                  <a:gd name="T18" fmla="*/ 32 w 100"/>
                  <a:gd name="T19" fmla="*/ 4 h 106"/>
                  <a:gd name="T20" fmla="*/ 11 w 100"/>
                  <a:gd name="T21" fmla="*/ 9 h 106"/>
                  <a:gd name="T22" fmla="*/ 11 w 100"/>
                  <a:gd name="T23" fmla="*/ 5 h 106"/>
                  <a:gd name="T24" fmla="*/ 5 w 100"/>
                  <a:gd name="T25" fmla="*/ 0 h 106"/>
                  <a:gd name="T26" fmla="*/ 0 w 100"/>
                  <a:gd name="T27" fmla="*/ 5 h 106"/>
                  <a:gd name="T28" fmla="*/ 0 w 100"/>
                  <a:gd name="T29" fmla="*/ 101 h 106"/>
                  <a:gd name="T30" fmla="*/ 5 w 100"/>
                  <a:gd name="T31" fmla="*/ 106 h 106"/>
                  <a:gd name="T32" fmla="*/ 11 w 100"/>
                  <a:gd name="T33" fmla="*/ 101 h 106"/>
                  <a:gd name="T34" fmla="*/ 11 w 100"/>
                  <a:gd name="T35" fmla="*/ 77 h 106"/>
                  <a:gd name="T36" fmla="*/ 20 w 100"/>
                  <a:gd name="T37" fmla="*/ 22 h 106"/>
                  <a:gd name="T38" fmla="*/ 20 w 100"/>
                  <a:gd name="T39" fmla="*/ 57 h 106"/>
                  <a:gd name="T40" fmla="*/ 15 w 100"/>
                  <a:gd name="T41" fmla="*/ 62 h 106"/>
                  <a:gd name="T42" fmla="*/ 11 w 100"/>
                  <a:gd name="T43" fmla="*/ 57 h 106"/>
                  <a:gd name="T44" fmla="*/ 11 w 100"/>
                  <a:gd name="T45" fmla="*/ 22 h 106"/>
                  <a:gd name="T46" fmla="*/ 15 w 100"/>
                  <a:gd name="T47" fmla="*/ 17 h 106"/>
                  <a:gd name="T48" fmla="*/ 20 w 100"/>
                  <a:gd name="T49" fmla="*/ 22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0" h="106">
                    <a:moveTo>
                      <a:pt x="11" y="77"/>
                    </a:moveTo>
                    <a:cubicBezTo>
                      <a:pt x="11" y="77"/>
                      <a:pt x="17" y="71"/>
                      <a:pt x="31" y="71"/>
                    </a:cubicBezTo>
                    <a:cubicBezTo>
                      <a:pt x="46" y="71"/>
                      <a:pt x="59" y="82"/>
                      <a:pt x="72" y="82"/>
                    </a:cubicBezTo>
                    <a:cubicBezTo>
                      <a:pt x="84" y="82"/>
                      <a:pt x="92" y="77"/>
                      <a:pt x="97" y="72"/>
                    </a:cubicBezTo>
                    <a:cubicBezTo>
                      <a:pt x="98" y="71"/>
                      <a:pt x="100" y="68"/>
                      <a:pt x="100" y="66"/>
                    </a:cubicBezTo>
                    <a:cubicBezTo>
                      <a:pt x="100" y="12"/>
                      <a:pt x="100" y="12"/>
                      <a:pt x="100" y="12"/>
                    </a:cubicBezTo>
                    <a:cubicBezTo>
                      <a:pt x="100" y="9"/>
                      <a:pt x="98" y="7"/>
                      <a:pt x="95" y="7"/>
                    </a:cubicBezTo>
                    <a:cubicBezTo>
                      <a:pt x="93" y="7"/>
                      <a:pt x="92" y="8"/>
                      <a:pt x="90" y="9"/>
                    </a:cubicBezTo>
                    <a:cubicBezTo>
                      <a:pt x="88" y="11"/>
                      <a:pt x="83" y="15"/>
                      <a:pt x="70" y="15"/>
                    </a:cubicBezTo>
                    <a:cubicBezTo>
                      <a:pt x="58" y="15"/>
                      <a:pt x="48" y="4"/>
                      <a:pt x="32" y="4"/>
                    </a:cubicBezTo>
                    <a:cubicBezTo>
                      <a:pt x="17" y="4"/>
                      <a:pt x="11" y="9"/>
                      <a:pt x="11" y="9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1" y="2"/>
                      <a:pt x="8" y="0"/>
                      <a:pt x="5" y="0"/>
                    </a:cubicBezTo>
                    <a:cubicBezTo>
                      <a:pt x="2" y="0"/>
                      <a:pt x="0" y="2"/>
                      <a:pt x="0" y="5"/>
                    </a:cubicBezTo>
                    <a:cubicBezTo>
                      <a:pt x="0" y="101"/>
                      <a:pt x="0" y="101"/>
                      <a:pt x="0" y="101"/>
                    </a:cubicBezTo>
                    <a:cubicBezTo>
                      <a:pt x="0" y="104"/>
                      <a:pt x="2" y="106"/>
                      <a:pt x="5" y="106"/>
                    </a:cubicBezTo>
                    <a:cubicBezTo>
                      <a:pt x="8" y="106"/>
                      <a:pt x="11" y="104"/>
                      <a:pt x="11" y="101"/>
                    </a:cubicBezTo>
                    <a:lnTo>
                      <a:pt x="11" y="77"/>
                    </a:lnTo>
                    <a:close/>
                    <a:moveTo>
                      <a:pt x="20" y="22"/>
                    </a:moveTo>
                    <a:cubicBezTo>
                      <a:pt x="20" y="57"/>
                      <a:pt x="20" y="57"/>
                      <a:pt x="20" y="57"/>
                    </a:cubicBezTo>
                    <a:cubicBezTo>
                      <a:pt x="20" y="60"/>
                      <a:pt x="18" y="62"/>
                      <a:pt x="15" y="62"/>
                    </a:cubicBezTo>
                    <a:cubicBezTo>
                      <a:pt x="13" y="62"/>
                      <a:pt x="11" y="60"/>
                      <a:pt x="11" y="57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1" y="19"/>
                      <a:pt x="13" y="17"/>
                      <a:pt x="15" y="17"/>
                    </a:cubicBezTo>
                    <a:cubicBezTo>
                      <a:pt x="18" y="17"/>
                      <a:pt x="20" y="19"/>
                      <a:pt x="20" y="22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FFC000"/>
                  </a:solidFill>
                </a:endParaRPr>
              </a:p>
            </p:txBody>
          </p:sp>
        </p:grpSp>
      </p:grpSp>
      <p:sp>
        <p:nvSpPr>
          <p:cNvPr id="91" name="Freeform 29">
            <a:extLst>
              <a:ext uri="{FF2B5EF4-FFF2-40B4-BE49-F238E27FC236}">
                <a16:creationId xmlns:a16="http://schemas.microsoft.com/office/drawing/2014/main" id="{369D9E4C-93FF-4C0F-831C-AC33AF7434BE}"/>
              </a:ext>
            </a:extLst>
          </p:cNvPr>
          <p:cNvSpPr/>
          <p:nvPr/>
        </p:nvSpPr>
        <p:spPr>
          <a:xfrm>
            <a:off x="6665921" y="3341215"/>
            <a:ext cx="617952" cy="45719"/>
          </a:xfrm>
          <a:custGeom>
            <a:avLst/>
            <a:gdLst>
              <a:gd name="connsiteX0" fmla="*/ 1403350 w 1403350"/>
              <a:gd name="connsiteY0" fmla="*/ 0 h 0"/>
              <a:gd name="connsiteX1" fmla="*/ 0 w 140335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03350">
                <a:moveTo>
                  <a:pt x="1403350" y="0"/>
                </a:moveTo>
                <a:lnTo>
                  <a:pt x="0" y="0"/>
                </a:lnTo>
              </a:path>
            </a:pathLst>
          </a:custGeom>
          <a:ln w="76200" cap="rnd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Freeform 30">
            <a:extLst>
              <a:ext uri="{FF2B5EF4-FFF2-40B4-BE49-F238E27FC236}">
                <a16:creationId xmlns:a16="http://schemas.microsoft.com/office/drawing/2014/main" id="{741EFF7C-6EED-4146-BAC6-E161CBD15585}"/>
              </a:ext>
            </a:extLst>
          </p:cNvPr>
          <p:cNvSpPr/>
          <p:nvPr/>
        </p:nvSpPr>
        <p:spPr>
          <a:xfrm rot="5400000" flipV="1">
            <a:off x="10843292" y="2162183"/>
            <a:ext cx="932960" cy="202587"/>
          </a:xfrm>
          <a:custGeom>
            <a:avLst/>
            <a:gdLst>
              <a:gd name="connsiteX0" fmla="*/ 1403350 w 1403350"/>
              <a:gd name="connsiteY0" fmla="*/ 0 h 0"/>
              <a:gd name="connsiteX1" fmla="*/ 0 w 140335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03350">
                <a:moveTo>
                  <a:pt x="1403350" y="0"/>
                </a:moveTo>
                <a:lnTo>
                  <a:pt x="0" y="0"/>
                </a:lnTo>
              </a:path>
            </a:pathLst>
          </a:custGeom>
          <a:ln w="76200" cap="rnd">
            <a:solidFill>
              <a:srgbClr val="FFC000"/>
            </a:solidFill>
            <a:headEnd type="none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Arc 92">
            <a:extLst>
              <a:ext uri="{FF2B5EF4-FFF2-40B4-BE49-F238E27FC236}">
                <a16:creationId xmlns:a16="http://schemas.microsoft.com/office/drawing/2014/main" id="{69357CC2-2535-4527-98CE-94143F4834EC}"/>
              </a:ext>
            </a:extLst>
          </p:cNvPr>
          <p:cNvSpPr/>
          <p:nvPr/>
        </p:nvSpPr>
        <p:spPr>
          <a:xfrm>
            <a:off x="10704506" y="2717662"/>
            <a:ext cx="1038874" cy="1008706"/>
          </a:xfrm>
          <a:prstGeom prst="arc">
            <a:avLst>
              <a:gd name="adj1" fmla="val 10102109"/>
              <a:gd name="adj2" fmla="val 16131434"/>
            </a:avLst>
          </a:prstGeom>
          <a:ln w="76200" cap="rnd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94" name="TextBox 55">
            <a:extLst>
              <a:ext uri="{FF2B5EF4-FFF2-40B4-BE49-F238E27FC236}">
                <a16:creationId xmlns:a16="http://schemas.microsoft.com/office/drawing/2014/main" id="{64BAFBE8-FEE7-4D8C-AA95-84518CFBF170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7092297" y="971668"/>
            <a:ext cx="1433619" cy="843303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fr-CA" sz="16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Tests et validations</a:t>
            </a:r>
            <a:endParaRPr lang="fr-CA" sz="16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6" name="Graphic 61" descr="Internet outline">
            <a:extLst>
              <a:ext uri="{FF2B5EF4-FFF2-40B4-BE49-F238E27FC236}">
                <a16:creationId xmlns:a16="http://schemas.microsoft.com/office/drawing/2014/main" id="{DB81E821-6C2E-12DF-9198-7625C1E5A45C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247827" y="3097092"/>
            <a:ext cx="532527" cy="532527"/>
          </a:xfrm>
          <a:prstGeom prst="rect">
            <a:avLst/>
          </a:prstGeom>
        </p:spPr>
      </p:pic>
      <p:sp>
        <p:nvSpPr>
          <p:cNvPr id="97" name="Oval 36"/>
          <p:cNvSpPr/>
          <p:nvPr/>
        </p:nvSpPr>
        <p:spPr>
          <a:xfrm>
            <a:off x="5646691" y="2869416"/>
            <a:ext cx="944469" cy="90744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90500" dist="889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Freeform 30">
            <a:extLst>
              <a:ext uri="{FF2B5EF4-FFF2-40B4-BE49-F238E27FC236}">
                <a16:creationId xmlns:a16="http://schemas.microsoft.com/office/drawing/2014/main" id="{741EFF7C-6EED-4146-BAC6-E161CBD15585}"/>
              </a:ext>
            </a:extLst>
          </p:cNvPr>
          <p:cNvSpPr/>
          <p:nvPr/>
        </p:nvSpPr>
        <p:spPr>
          <a:xfrm rot="5400000" flipV="1">
            <a:off x="7365486" y="2260773"/>
            <a:ext cx="932960" cy="45719"/>
          </a:xfrm>
          <a:custGeom>
            <a:avLst/>
            <a:gdLst>
              <a:gd name="connsiteX0" fmla="*/ 1403350 w 1403350"/>
              <a:gd name="connsiteY0" fmla="*/ 0 h 0"/>
              <a:gd name="connsiteX1" fmla="*/ 0 w 140335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03350">
                <a:moveTo>
                  <a:pt x="1403350" y="0"/>
                </a:moveTo>
                <a:lnTo>
                  <a:pt x="0" y="0"/>
                </a:lnTo>
              </a:path>
            </a:pathLst>
          </a:custGeom>
          <a:ln w="76200" cap="rnd">
            <a:solidFill>
              <a:srgbClr val="0070C0"/>
            </a:solidFill>
            <a:headEnd type="none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Arc 98">
            <a:extLst>
              <a:ext uri="{FF2B5EF4-FFF2-40B4-BE49-F238E27FC236}">
                <a16:creationId xmlns:a16="http://schemas.microsoft.com/office/drawing/2014/main" id="{69357CC2-2535-4527-98CE-94143F4834EC}"/>
              </a:ext>
            </a:extLst>
          </p:cNvPr>
          <p:cNvSpPr/>
          <p:nvPr/>
        </p:nvSpPr>
        <p:spPr>
          <a:xfrm>
            <a:off x="7289670" y="2765619"/>
            <a:ext cx="1038874" cy="920476"/>
          </a:xfrm>
          <a:prstGeom prst="arc">
            <a:avLst>
              <a:gd name="adj1" fmla="val 10102109"/>
              <a:gd name="adj2" fmla="val 16131434"/>
            </a:avLst>
          </a:prstGeom>
          <a:ln w="76200" cap="rnd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36"/>
          <p:cNvSpPr/>
          <p:nvPr/>
        </p:nvSpPr>
        <p:spPr>
          <a:xfrm>
            <a:off x="7396357" y="2890980"/>
            <a:ext cx="944469" cy="90744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90500" dist="889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Oval 36"/>
          <p:cNvSpPr/>
          <p:nvPr/>
        </p:nvSpPr>
        <p:spPr>
          <a:xfrm>
            <a:off x="9058832" y="2829366"/>
            <a:ext cx="944469" cy="90744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90500" dist="889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Freeform 34"/>
          <p:cNvSpPr/>
          <p:nvPr/>
        </p:nvSpPr>
        <p:spPr>
          <a:xfrm rot="16200000" flipV="1">
            <a:off x="9154845" y="4168882"/>
            <a:ext cx="739031" cy="53731"/>
          </a:xfrm>
          <a:custGeom>
            <a:avLst/>
            <a:gdLst>
              <a:gd name="connsiteX0" fmla="*/ 1403350 w 1403350"/>
              <a:gd name="connsiteY0" fmla="*/ 0 h 0"/>
              <a:gd name="connsiteX1" fmla="*/ 0 w 140335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03350">
                <a:moveTo>
                  <a:pt x="1403350" y="0"/>
                </a:moveTo>
                <a:lnTo>
                  <a:pt x="0" y="0"/>
                </a:lnTo>
              </a:path>
            </a:pathLst>
          </a:custGeom>
          <a:ln w="76200" cap="rnd">
            <a:solidFill>
              <a:schemeClr val="tx1"/>
            </a:solidFill>
            <a:headEnd type="none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Arc 135"/>
          <p:cNvSpPr/>
          <p:nvPr/>
        </p:nvSpPr>
        <p:spPr>
          <a:xfrm flipV="1">
            <a:off x="8990742" y="2742372"/>
            <a:ext cx="960797" cy="1053506"/>
          </a:xfrm>
          <a:prstGeom prst="arc">
            <a:avLst>
              <a:gd name="adj1" fmla="val 10867139"/>
              <a:gd name="adj2" fmla="val 16661881"/>
            </a:avLst>
          </a:prstGeom>
          <a:ln w="762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Freeform 29">
            <a:extLst>
              <a:ext uri="{FF2B5EF4-FFF2-40B4-BE49-F238E27FC236}">
                <a16:creationId xmlns:a16="http://schemas.microsoft.com/office/drawing/2014/main" id="{369D9E4C-93FF-4C0F-831C-AC33AF7434BE}"/>
              </a:ext>
            </a:extLst>
          </p:cNvPr>
          <p:cNvSpPr/>
          <p:nvPr/>
        </p:nvSpPr>
        <p:spPr>
          <a:xfrm>
            <a:off x="8366228" y="3220139"/>
            <a:ext cx="617952" cy="45719"/>
          </a:xfrm>
          <a:custGeom>
            <a:avLst/>
            <a:gdLst>
              <a:gd name="connsiteX0" fmla="*/ 1403350 w 1403350"/>
              <a:gd name="connsiteY0" fmla="*/ 0 h 0"/>
              <a:gd name="connsiteX1" fmla="*/ 0 w 140335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03350">
                <a:moveTo>
                  <a:pt x="1403350" y="0"/>
                </a:moveTo>
                <a:lnTo>
                  <a:pt x="0" y="0"/>
                </a:lnTo>
              </a:path>
            </a:pathLst>
          </a:custGeom>
          <a:ln w="7620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TextBox 55">
            <a:extLst>
              <a:ext uri="{FF2B5EF4-FFF2-40B4-BE49-F238E27FC236}">
                <a16:creationId xmlns:a16="http://schemas.microsoft.com/office/drawing/2014/main" id="{64BAFBE8-FEE7-4D8C-AA95-84518CFBF170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0402717" y="991115"/>
            <a:ext cx="1433619" cy="843303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fr-CA" sz="1600" b="1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Suivi et évolution</a:t>
            </a:r>
            <a:endParaRPr lang="fr-CA" sz="1600" b="1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0" name="Freeform 29">
            <a:extLst>
              <a:ext uri="{FF2B5EF4-FFF2-40B4-BE49-F238E27FC236}">
                <a16:creationId xmlns:a16="http://schemas.microsoft.com/office/drawing/2014/main" id="{369D9E4C-93FF-4C0F-831C-AC33AF7434BE}"/>
              </a:ext>
            </a:extLst>
          </p:cNvPr>
          <p:cNvSpPr/>
          <p:nvPr/>
        </p:nvSpPr>
        <p:spPr>
          <a:xfrm>
            <a:off x="10074887" y="3212424"/>
            <a:ext cx="617952" cy="45719"/>
          </a:xfrm>
          <a:custGeom>
            <a:avLst/>
            <a:gdLst>
              <a:gd name="connsiteX0" fmla="*/ 1403350 w 1403350"/>
              <a:gd name="connsiteY0" fmla="*/ 0 h 0"/>
              <a:gd name="connsiteX1" fmla="*/ 0 w 140335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03350">
                <a:moveTo>
                  <a:pt x="1403350" y="0"/>
                </a:moveTo>
                <a:lnTo>
                  <a:pt x="0" y="0"/>
                </a:lnTo>
              </a:path>
            </a:pathLst>
          </a:custGeom>
          <a:ln w="76200" cap="rnd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TextBox 54"/>
          <p:cNvSpPr txBox="1"/>
          <p:nvPr>
            <p:custDataLst>
              <p:tags r:id="rId3"/>
            </p:custDataLst>
          </p:nvPr>
        </p:nvSpPr>
        <p:spPr>
          <a:xfrm>
            <a:off x="8667074" y="4525536"/>
            <a:ext cx="1892916" cy="803823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Déploiement et mise en production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2" name="Freeform 58"/>
          <p:cNvSpPr>
            <a:spLocks noEditPoints="1"/>
          </p:cNvSpPr>
          <p:nvPr/>
        </p:nvSpPr>
        <p:spPr bwMode="auto">
          <a:xfrm>
            <a:off x="9281640" y="3070429"/>
            <a:ext cx="451381" cy="434245"/>
          </a:xfrm>
          <a:custGeom>
            <a:avLst/>
            <a:gdLst>
              <a:gd name="T0" fmla="*/ 52 w 105"/>
              <a:gd name="T1" fmla="*/ 47 h 104"/>
              <a:gd name="T2" fmla="*/ 52 w 105"/>
              <a:gd name="T3" fmla="*/ 58 h 104"/>
              <a:gd name="T4" fmla="*/ 52 w 105"/>
              <a:gd name="T5" fmla="*/ 38 h 104"/>
              <a:gd name="T6" fmla="*/ 52 w 105"/>
              <a:gd name="T7" fmla="*/ 67 h 104"/>
              <a:gd name="T8" fmla="*/ 52 w 105"/>
              <a:gd name="T9" fmla="*/ 38 h 104"/>
              <a:gd name="T10" fmla="*/ 19 w 105"/>
              <a:gd name="T11" fmla="*/ 71 h 104"/>
              <a:gd name="T12" fmla="*/ 12 w 105"/>
              <a:gd name="T13" fmla="*/ 85 h 104"/>
              <a:gd name="T14" fmla="*/ 26 w 105"/>
              <a:gd name="T15" fmla="*/ 93 h 104"/>
              <a:gd name="T16" fmla="*/ 42 w 105"/>
              <a:gd name="T17" fmla="*/ 90 h 104"/>
              <a:gd name="T18" fmla="*/ 47 w 105"/>
              <a:gd name="T19" fmla="*/ 104 h 104"/>
              <a:gd name="T20" fmla="*/ 62 w 105"/>
              <a:gd name="T21" fmla="*/ 99 h 104"/>
              <a:gd name="T22" fmla="*/ 72 w 105"/>
              <a:gd name="T23" fmla="*/ 86 h 104"/>
              <a:gd name="T24" fmla="*/ 86 w 105"/>
              <a:gd name="T25" fmla="*/ 93 h 104"/>
              <a:gd name="T26" fmla="*/ 93 w 105"/>
              <a:gd name="T27" fmla="*/ 79 h 104"/>
              <a:gd name="T28" fmla="*/ 90 w 105"/>
              <a:gd name="T29" fmla="*/ 63 h 104"/>
              <a:gd name="T30" fmla="*/ 105 w 105"/>
              <a:gd name="T31" fmla="*/ 57 h 104"/>
              <a:gd name="T32" fmla="*/ 100 w 105"/>
              <a:gd name="T33" fmla="*/ 42 h 104"/>
              <a:gd name="T34" fmla="*/ 86 w 105"/>
              <a:gd name="T35" fmla="*/ 33 h 104"/>
              <a:gd name="T36" fmla="*/ 93 w 105"/>
              <a:gd name="T37" fmla="*/ 19 h 104"/>
              <a:gd name="T38" fmla="*/ 79 w 105"/>
              <a:gd name="T39" fmla="*/ 12 h 104"/>
              <a:gd name="T40" fmla="*/ 63 w 105"/>
              <a:gd name="T41" fmla="*/ 15 h 104"/>
              <a:gd name="T42" fmla="*/ 58 w 105"/>
              <a:gd name="T43" fmla="*/ 0 h 104"/>
              <a:gd name="T44" fmla="*/ 42 w 105"/>
              <a:gd name="T45" fmla="*/ 5 h 104"/>
              <a:gd name="T46" fmla="*/ 33 w 105"/>
              <a:gd name="T47" fmla="*/ 18 h 104"/>
              <a:gd name="T48" fmla="*/ 19 w 105"/>
              <a:gd name="T49" fmla="*/ 12 h 104"/>
              <a:gd name="T50" fmla="*/ 12 w 105"/>
              <a:gd name="T51" fmla="*/ 26 h 104"/>
              <a:gd name="T52" fmla="*/ 15 w 105"/>
              <a:gd name="T53" fmla="*/ 42 h 104"/>
              <a:gd name="T54" fmla="*/ 0 w 105"/>
              <a:gd name="T55" fmla="*/ 47 h 104"/>
              <a:gd name="T56" fmla="*/ 5 w 105"/>
              <a:gd name="T57" fmla="*/ 62 h 104"/>
              <a:gd name="T58" fmla="*/ 52 w 105"/>
              <a:gd name="T59" fmla="*/ 29 h 104"/>
              <a:gd name="T60" fmla="*/ 52 w 105"/>
              <a:gd name="T61" fmla="*/ 76 h 104"/>
              <a:gd name="T62" fmla="*/ 52 w 105"/>
              <a:gd name="T63" fmla="*/ 29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05" h="104">
                <a:moveTo>
                  <a:pt x="47" y="52"/>
                </a:moveTo>
                <a:cubicBezTo>
                  <a:pt x="47" y="49"/>
                  <a:pt x="49" y="47"/>
                  <a:pt x="52" y="47"/>
                </a:cubicBezTo>
                <a:cubicBezTo>
                  <a:pt x="56" y="47"/>
                  <a:pt x="58" y="49"/>
                  <a:pt x="58" y="52"/>
                </a:cubicBezTo>
                <a:cubicBezTo>
                  <a:pt x="58" y="55"/>
                  <a:pt x="56" y="58"/>
                  <a:pt x="52" y="58"/>
                </a:cubicBezTo>
                <a:cubicBezTo>
                  <a:pt x="49" y="58"/>
                  <a:pt x="47" y="55"/>
                  <a:pt x="47" y="52"/>
                </a:cubicBezTo>
                <a:close/>
                <a:moveTo>
                  <a:pt x="52" y="38"/>
                </a:moveTo>
                <a:cubicBezTo>
                  <a:pt x="44" y="38"/>
                  <a:pt x="38" y="44"/>
                  <a:pt x="38" y="52"/>
                </a:cubicBezTo>
                <a:cubicBezTo>
                  <a:pt x="38" y="60"/>
                  <a:pt x="44" y="67"/>
                  <a:pt x="52" y="67"/>
                </a:cubicBezTo>
                <a:cubicBezTo>
                  <a:pt x="60" y="67"/>
                  <a:pt x="67" y="60"/>
                  <a:pt x="67" y="52"/>
                </a:cubicBezTo>
                <a:cubicBezTo>
                  <a:pt x="67" y="44"/>
                  <a:pt x="60" y="38"/>
                  <a:pt x="52" y="38"/>
                </a:cubicBezTo>
                <a:close/>
                <a:moveTo>
                  <a:pt x="15" y="63"/>
                </a:moveTo>
                <a:cubicBezTo>
                  <a:pt x="16" y="66"/>
                  <a:pt x="17" y="69"/>
                  <a:pt x="19" y="71"/>
                </a:cubicBezTo>
                <a:cubicBezTo>
                  <a:pt x="12" y="79"/>
                  <a:pt x="12" y="79"/>
                  <a:pt x="12" y="79"/>
                </a:cubicBezTo>
                <a:cubicBezTo>
                  <a:pt x="10" y="80"/>
                  <a:pt x="10" y="84"/>
                  <a:pt x="12" y="85"/>
                </a:cubicBezTo>
                <a:cubicBezTo>
                  <a:pt x="19" y="93"/>
                  <a:pt x="19" y="93"/>
                  <a:pt x="19" y="93"/>
                </a:cubicBezTo>
                <a:cubicBezTo>
                  <a:pt x="21" y="95"/>
                  <a:pt x="24" y="95"/>
                  <a:pt x="26" y="93"/>
                </a:cubicBezTo>
                <a:cubicBezTo>
                  <a:pt x="33" y="86"/>
                  <a:pt x="33" y="86"/>
                  <a:pt x="33" y="86"/>
                </a:cubicBezTo>
                <a:cubicBezTo>
                  <a:pt x="36" y="88"/>
                  <a:pt x="39" y="89"/>
                  <a:pt x="42" y="90"/>
                </a:cubicBezTo>
                <a:cubicBezTo>
                  <a:pt x="42" y="99"/>
                  <a:pt x="42" y="99"/>
                  <a:pt x="42" y="99"/>
                </a:cubicBezTo>
                <a:cubicBezTo>
                  <a:pt x="42" y="102"/>
                  <a:pt x="45" y="104"/>
                  <a:pt x="47" y="104"/>
                </a:cubicBezTo>
                <a:cubicBezTo>
                  <a:pt x="58" y="104"/>
                  <a:pt x="58" y="104"/>
                  <a:pt x="58" y="104"/>
                </a:cubicBezTo>
                <a:cubicBezTo>
                  <a:pt x="60" y="104"/>
                  <a:pt x="62" y="102"/>
                  <a:pt x="62" y="99"/>
                </a:cubicBezTo>
                <a:cubicBezTo>
                  <a:pt x="63" y="90"/>
                  <a:pt x="63" y="90"/>
                  <a:pt x="63" y="90"/>
                </a:cubicBezTo>
                <a:cubicBezTo>
                  <a:pt x="66" y="89"/>
                  <a:pt x="69" y="88"/>
                  <a:pt x="72" y="86"/>
                </a:cubicBezTo>
                <a:cubicBezTo>
                  <a:pt x="79" y="93"/>
                  <a:pt x="79" y="93"/>
                  <a:pt x="79" y="93"/>
                </a:cubicBezTo>
                <a:cubicBezTo>
                  <a:pt x="81" y="95"/>
                  <a:pt x="84" y="95"/>
                  <a:pt x="86" y="93"/>
                </a:cubicBezTo>
                <a:cubicBezTo>
                  <a:pt x="93" y="85"/>
                  <a:pt x="93" y="85"/>
                  <a:pt x="93" y="85"/>
                </a:cubicBezTo>
                <a:cubicBezTo>
                  <a:pt x="95" y="84"/>
                  <a:pt x="95" y="80"/>
                  <a:pt x="93" y="79"/>
                </a:cubicBezTo>
                <a:cubicBezTo>
                  <a:pt x="86" y="71"/>
                  <a:pt x="86" y="71"/>
                  <a:pt x="86" y="71"/>
                </a:cubicBezTo>
                <a:cubicBezTo>
                  <a:pt x="88" y="69"/>
                  <a:pt x="89" y="66"/>
                  <a:pt x="90" y="63"/>
                </a:cubicBezTo>
                <a:cubicBezTo>
                  <a:pt x="100" y="62"/>
                  <a:pt x="100" y="62"/>
                  <a:pt x="100" y="62"/>
                </a:cubicBezTo>
                <a:cubicBezTo>
                  <a:pt x="102" y="62"/>
                  <a:pt x="105" y="60"/>
                  <a:pt x="105" y="57"/>
                </a:cubicBezTo>
                <a:cubicBezTo>
                  <a:pt x="105" y="47"/>
                  <a:pt x="105" y="47"/>
                  <a:pt x="105" y="47"/>
                </a:cubicBezTo>
                <a:cubicBezTo>
                  <a:pt x="105" y="44"/>
                  <a:pt x="102" y="42"/>
                  <a:pt x="100" y="42"/>
                </a:cubicBezTo>
                <a:cubicBezTo>
                  <a:pt x="90" y="42"/>
                  <a:pt x="90" y="42"/>
                  <a:pt x="90" y="42"/>
                </a:cubicBezTo>
                <a:cubicBezTo>
                  <a:pt x="89" y="39"/>
                  <a:pt x="88" y="36"/>
                  <a:pt x="86" y="33"/>
                </a:cubicBezTo>
                <a:cubicBezTo>
                  <a:pt x="93" y="26"/>
                  <a:pt x="93" y="26"/>
                  <a:pt x="93" y="26"/>
                </a:cubicBezTo>
                <a:cubicBezTo>
                  <a:pt x="95" y="24"/>
                  <a:pt x="95" y="21"/>
                  <a:pt x="93" y="19"/>
                </a:cubicBezTo>
                <a:cubicBezTo>
                  <a:pt x="86" y="12"/>
                  <a:pt x="86" y="12"/>
                  <a:pt x="86" y="12"/>
                </a:cubicBezTo>
                <a:cubicBezTo>
                  <a:pt x="84" y="10"/>
                  <a:pt x="81" y="10"/>
                  <a:pt x="79" y="12"/>
                </a:cubicBezTo>
                <a:cubicBezTo>
                  <a:pt x="72" y="18"/>
                  <a:pt x="72" y="18"/>
                  <a:pt x="72" y="18"/>
                </a:cubicBezTo>
                <a:cubicBezTo>
                  <a:pt x="69" y="17"/>
                  <a:pt x="66" y="16"/>
                  <a:pt x="63" y="15"/>
                </a:cubicBezTo>
                <a:cubicBezTo>
                  <a:pt x="62" y="5"/>
                  <a:pt x="62" y="5"/>
                  <a:pt x="62" y="5"/>
                </a:cubicBezTo>
                <a:cubicBezTo>
                  <a:pt x="62" y="2"/>
                  <a:pt x="60" y="0"/>
                  <a:pt x="58" y="0"/>
                </a:cubicBezTo>
                <a:cubicBezTo>
                  <a:pt x="47" y="0"/>
                  <a:pt x="47" y="0"/>
                  <a:pt x="47" y="0"/>
                </a:cubicBezTo>
                <a:cubicBezTo>
                  <a:pt x="45" y="0"/>
                  <a:pt x="42" y="2"/>
                  <a:pt x="42" y="5"/>
                </a:cubicBezTo>
                <a:cubicBezTo>
                  <a:pt x="42" y="15"/>
                  <a:pt x="42" y="15"/>
                  <a:pt x="42" y="15"/>
                </a:cubicBezTo>
                <a:cubicBezTo>
                  <a:pt x="39" y="16"/>
                  <a:pt x="36" y="17"/>
                  <a:pt x="33" y="18"/>
                </a:cubicBezTo>
                <a:cubicBezTo>
                  <a:pt x="26" y="12"/>
                  <a:pt x="26" y="12"/>
                  <a:pt x="26" y="12"/>
                </a:cubicBezTo>
                <a:cubicBezTo>
                  <a:pt x="24" y="10"/>
                  <a:pt x="21" y="10"/>
                  <a:pt x="19" y="12"/>
                </a:cubicBezTo>
                <a:cubicBezTo>
                  <a:pt x="12" y="19"/>
                  <a:pt x="12" y="19"/>
                  <a:pt x="12" y="19"/>
                </a:cubicBezTo>
                <a:cubicBezTo>
                  <a:pt x="10" y="21"/>
                  <a:pt x="10" y="24"/>
                  <a:pt x="12" y="26"/>
                </a:cubicBezTo>
                <a:cubicBezTo>
                  <a:pt x="19" y="33"/>
                  <a:pt x="19" y="33"/>
                  <a:pt x="19" y="33"/>
                </a:cubicBezTo>
                <a:cubicBezTo>
                  <a:pt x="17" y="36"/>
                  <a:pt x="16" y="39"/>
                  <a:pt x="15" y="42"/>
                </a:cubicBezTo>
                <a:cubicBezTo>
                  <a:pt x="5" y="42"/>
                  <a:pt x="5" y="42"/>
                  <a:pt x="5" y="42"/>
                </a:cubicBezTo>
                <a:cubicBezTo>
                  <a:pt x="3" y="42"/>
                  <a:pt x="0" y="44"/>
                  <a:pt x="0" y="47"/>
                </a:cubicBezTo>
                <a:cubicBezTo>
                  <a:pt x="0" y="57"/>
                  <a:pt x="0" y="57"/>
                  <a:pt x="0" y="57"/>
                </a:cubicBezTo>
                <a:cubicBezTo>
                  <a:pt x="0" y="60"/>
                  <a:pt x="3" y="62"/>
                  <a:pt x="5" y="62"/>
                </a:cubicBezTo>
                <a:lnTo>
                  <a:pt x="15" y="63"/>
                </a:lnTo>
                <a:close/>
                <a:moveTo>
                  <a:pt x="52" y="29"/>
                </a:moveTo>
                <a:cubicBezTo>
                  <a:pt x="65" y="29"/>
                  <a:pt x="76" y="39"/>
                  <a:pt x="76" y="52"/>
                </a:cubicBezTo>
                <a:cubicBezTo>
                  <a:pt x="76" y="65"/>
                  <a:pt x="65" y="76"/>
                  <a:pt x="52" y="76"/>
                </a:cubicBezTo>
                <a:cubicBezTo>
                  <a:pt x="40" y="76"/>
                  <a:pt x="29" y="65"/>
                  <a:pt x="29" y="52"/>
                </a:cubicBezTo>
                <a:cubicBezTo>
                  <a:pt x="29" y="39"/>
                  <a:pt x="40" y="29"/>
                  <a:pt x="52" y="2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" name="Freeform 56"/>
          <p:cNvSpPr>
            <a:spLocks noEditPoints="1"/>
          </p:cNvSpPr>
          <p:nvPr/>
        </p:nvSpPr>
        <p:spPr bwMode="auto">
          <a:xfrm>
            <a:off x="2688157" y="3154688"/>
            <a:ext cx="365838" cy="443071"/>
          </a:xfrm>
          <a:custGeom>
            <a:avLst/>
            <a:gdLst>
              <a:gd name="T0" fmla="*/ 9 w 85"/>
              <a:gd name="T1" fmla="*/ 0 h 106"/>
              <a:gd name="T2" fmla="*/ 0 w 85"/>
              <a:gd name="T3" fmla="*/ 9 h 106"/>
              <a:gd name="T4" fmla="*/ 0 w 85"/>
              <a:gd name="T5" fmla="*/ 98 h 106"/>
              <a:gd name="T6" fmla="*/ 9 w 85"/>
              <a:gd name="T7" fmla="*/ 106 h 106"/>
              <a:gd name="T8" fmla="*/ 76 w 85"/>
              <a:gd name="T9" fmla="*/ 106 h 106"/>
              <a:gd name="T10" fmla="*/ 85 w 85"/>
              <a:gd name="T11" fmla="*/ 98 h 106"/>
              <a:gd name="T12" fmla="*/ 85 w 85"/>
              <a:gd name="T13" fmla="*/ 31 h 106"/>
              <a:gd name="T14" fmla="*/ 81 w 85"/>
              <a:gd name="T15" fmla="*/ 23 h 106"/>
              <a:gd name="T16" fmla="*/ 61 w 85"/>
              <a:gd name="T17" fmla="*/ 3 h 106"/>
              <a:gd name="T18" fmla="*/ 54 w 85"/>
              <a:gd name="T19" fmla="*/ 0 h 106"/>
              <a:gd name="T20" fmla="*/ 9 w 85"/>
              <a:gd name="T21" fmla="*/ 0 h 106"/>
              <a:gd name="T22" fmla="*/ 40 w 85"/>
              <a:gd name="T23" fmla="*/ 16 h 106"/>
              <a:gd name="T24" fmla="*/ 45 w 85"/>
              <a:gd name="T25" fmla="*/ 11 h 106"/>
              <a:gd name="T26" fmla="*/ 49 w 85"/>
              <a:gd name="T27" fmla="*/ 16 h 106"/>
              <a:gd name="T28" fmla="*/ 49 w 85"/>
              <a:gd name="T29" fmla="*/ 32 h 106"/>
              <a:gd name="T30" fmla="*/ 52 w 85"/>
              <a:gd name="T31" fmla="*/ 36 h 106"/>
              <a:gd name="T32" fmla="*/ 69 w 85"/>
              <a:gd name="T33" fmla="*/ 36 h 106"/>
              <a:gd name="T34" fmla="*/ 73 w 85"/>
              <a:gd name="T35" fmla="*/ 40 h 106"/>
              <a:gd name="T36" fmla="*/ 69 w 85"/>
              <a:gd name="T37" fmla="*/ 44 h 106"/>
              <a:gd name="T38" fmla="*/ 49 w 85"/>
              <a:gd name="T39" fmla="*/ 44 h 106"/>
              <a:gd name="T40" fmla="*/ 40 w 85"/>
              <a:gd name="T41" fmla="*/ 36 h 106"/>
              <a:gd name="T42" fmla="*/ 40 w 85"/>
              <a:gd name="T43" fmla="*/ 16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85" h="106">
                <a:moveTo>
                  <a:pt x="9" y="0"/>
                </a:moveTo>
                <a:cubicBezTo>
                  <a:pt x="4" y="0"/>
                  <a:pt x="0" y="4"/>
                  <a:pt x="0" y="9"/>
                </a:cubicBezTo>
                <a:cubicBezTo>
                  <a:pt x="0" y="98"/>
                  <a:pt x="0" y="98"/>
                  <a:pt x="0" y="98"/>
                </a:cubicBezTo>
                <a:cubicBezTo>
                  <a:pt x="0" y="103"/>
                  <a:pt x="4" y="106"/>
                  <a:pt x="9" y="106"/>
                </a:cubicBezTo>
                <a:cubicBezTo>
                  <a:pt x="76" y="106"/>
                  <a:pt x="76" y="106"/>
                  <a:pt x="76" y="106"/>
                </a:cubicBezTo>
                <a:cubicBezTo>
                  <a:pt x="81" y="106"/>
                  <a:pt x="85" y="103"/>
                  <a:pt x="85" y="98"/>
                </a:cubicBezTo>
                <a:cubicBezTo>
                  <a:pt x="85" y="31"/>
                  <a:pt x="85" y="31"/>
                  <a:pt x="85" y="31"/>
                </a:cubicBezTo>
                <a:cubicBezTo>
                  <a:pt x="85" y="28"/>
                  <a:pt x="83" y="25"/>
                  <a:pt x="81" y="23"/>
                </a:cubicBezTo>
                <a:cubicBezTo>
                  <a:pt x="61" y="3"/>
                  <a:pt x="61" y="3"/>
                  <a:pt x="61" y="3"/>
                </a:cubicBezTo>
                <a:cubicBezTo>
                  <a:pt x="59" y="1"/>
                  <a:pt x="57" y="0"/>
                  <a:pt x="54" y="0"/>
                </a:cubicBezTo>
                <a:lnTo>
                  <a:pt x="9" y="0"/>
                </a:lnTo>
                <a:close/>
                <a:moveTo>
                  <a:pt x="40" y="16"/>
                </a:moveTo>
                <a:cubicBezTo>
                  <a:pt x="40" y="13"/>
                  <a:pt x="42" y="11"/>
                  <a:pt x="45" y="11"/>
                </a:cubicBezTo>
                <a:cubicBezTo>
                  <a:pt x="47" y="11"/>
                  <a:pt x="49" y="13"/>
                  <a:pt x="49" y="16"/>
                </a:cubicBezTo>
                <a:cubicBezTo>
                  <a:pt x="49" y="32"/>
                  <a:pt x="49" y="32"/>
                  <a:pt x="49" y="32"/>
                </a:cubicBezTo>
                <a:cubicBezTo>
                  <a:pt x="49" y="34"/>
                  <a:pt x="51" y="36"/>
                  <a:pt x="52" y="36"/>
                </a:cubicBezTo>
                <a:cubicBezTo>
                  <a:pt x="69" y="36"/>
                  <a:pt x="69" y="36"/>
                  <a:pt x="69" y="36"/>
                </a:cubicBezTo>
                <a:cubicBezTo>
                  <a:pt x="71" y="36"/>
                  <a:pt x="73" y="38"/>
                  <a:pt x="73" y="40"/>
                </a:cubicBezTo>
                <a:cubicBezTo>
                  <a:pt x="73" y="42"/>
                  <a:pt x="71" y="44"/>
                  <a:pt x="69" y="44"/>
                </a:cubicBezTo>
                <a:cubicBezTo>
                  <a:pt x="49" y="44"/>
                  <a:pt x="49" y="44"/>
                  <a:pt x="49" y="44"/>
                </a:cubicBezTo>
                <a:cubicBezTo>
                  <a:pt x="44" y="44"/>
                  <a:pt x="40" y="40"/>
                  <a:pt x="40" y="36"/>
                </a:cubicBezTo>
                <a:lnTo>
                  <a:pt x="40" y="16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44" name="Graphic 61" descr="Internet outline">
            <a:extLst>
              <a:ext uri="{FF2B5EF4-FFF2-40B4-BE49-F238E27FC236}">
                <a16:creationId xmlns:a16="http://schemas.microsoft.com/office/drawing/2014/main" id="{DB81E821-6C2E-12DF-9198-7625C1E5A45C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833104" y="3060955"/>
            <a:ext cx="532527" cy="532527"/>
          </a:xfrm>
          <a:prstGeom prst="rect">
            <a:avLst/>
          </a:prstGeom>
        </p:spPr>
      </p:pic>
      <p:pic>
        <p:nvPicPr>
          <p:cNvPr id="145" name="Graphic 61">
            <a:extLst>
              <a:ext uri="{FF2B5EF4-FFF2-40B4-BE49-F238E27FC236}">
                <a16:creationId xmlns:a16="http://schemas.microsoft.com/office/drawing/2014/main" id="{DB81E821-6C2E-12DF-9198-7625C1E5A45C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0601" y="3061927"/>
            <a:ext cx="698321" cy="523231"/>
          </a:xfrm>
          <a:prstGeom prst="rect">
            <a:avLst/>
          </a:prstGeom>
        </p:spPr>
      </p:pic>
      <p:sp>
        <p:nvSpPr>
          <p:cNvPr id="146" name="Freeform 15"/>
          <p:cNvSpPr/>
          <p:nvPr/>
        </p:nvSpPr>
        <p:spPr>
          <a:xfrm>
            <a:off x="389038" y="3435005"/>
            <a:ext cx="334991" cy="45719"/>
          </a:xfrm>
          <a:custGeom>
            <a:avLst/>
            <a:gdLst>
              <a:gd name="connsiteX0" fmla="*/ 1403350 w 1403350"/>
              <a:gd name="connsiteY0" fmla="*/ 0 h 0"/>
              <a:gd name="connsiteX1" fmla="*/ 0 w 140335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03350">
                <a:moveTo>
                  <a:pt x="1403350" y="0"/>
                </a:moveTo>
                <a:lnTo>
                  <a:pt x="0" y="0"/>
                </a:lnTo>
              </a:path>
            </a:pathLst>
          </a:custGeom>
          <a:ln w="76200" cap="rnd">
            <a:solidFill>
              <a:schemeClr val="accent2"/>
            </a:solidFill>
            <a:headEnd type="none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72681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9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1"/>
</p:tagLst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3459</TotalTime>
  <Words>167</Words>
  <Application>Microsoft Office PowerPoint</Application>
  <PresentationFormat>Grand écran</PresentationFormat>
  <Paragraphs>60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11" baseType="lpstr">
      <vt:lpstr>맑은 고딕</vt:lpstr>
      <vt:lpstr>Arial</vt:lpstr>
      <vt:lpstr>Calibri</vt:lpstr>
      <vt:lpstr>Calibri Light</vt:lpstr>
      <vt:lpstr>Times New Roman</vt:lpstr>
      <vt:lpstr>Trebuchet MS</vt:lpstr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Canisius</dc:creator>
  <cp:lastModifiedBy>Canisius</cp:lastModifiedBy>
  <cp:revision>54</cp:revision>
  <dcterms:created xsi:type="dcterms:W3CDTF">2024-10-21T12:59:17Z</dcterms:created>
  <dcterms:modified xsi:type="dcterms:W3CDTF">2025-07-01T16:53:36Z</dcterms:modified>
</cp:coreProperties>
</file>