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exe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2FEE4F-2C5D-40BA-B4BE-803F5496778E}">
  <a:tblStyle styleId="{132FEE4F-2C5D-40BA-B4BE-803F54967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6efb85e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6efb85e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a6efb85e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a6efb85e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a6efb85e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a6efb85e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6efb85e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6efb85e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d85347a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d85347a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d85347a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d85347a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d85347a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d85347a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d85347a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d85347a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d85347a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d85347a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a6efb85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a6efb85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a6efb85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a6efb85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a6efb85e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a6efb85e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a6efb85e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a6efb85e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a6efb85e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a6efb85e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a6efb85e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a6efb85e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a6efb85e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a6efb85e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a6efb85e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a6efb85e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arashnic/fitb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9225" y="821500"/>
            <a:ext cx="8432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9325" y="2804175"/>
            <a:ext cx="843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9B8A"/>
                </a:solidFill>
              </a:rPr>
              <a:t>Google Data Analytics Capstone Project</a:t>
            </a:r>
            <a:endParaRPr b="1" sz="2400">
              <a:solidFill>
                <a:srgbClr val="F09B8A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29250" y="4417150"/>
            <a:ext cx="231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Author: Qanitah Nizam</a:t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Last Updated: 20-11-22</a:t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425" y="229675"/>
            <a:ext cx="1298300" cy="24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549300" y="1627950"/>
            <a:ext cx="20100" cy="2147400"/>
          </a:xfrm>
          <a:prstGeom prst="straightConnector1">
            <a:avLst/>
          </a:prstGeom>
          <a:noFill/>
          <a:ln cap="flat" cmpd="sng" w="28575">
            <a:solidFill>
              <a:srgbClr val="F09B8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Steps Analysis</a:t>
            </a:r>
            <a:endParaRPr b="1">
              <a:solidFill>
                <a:srgbClr val="F09B8A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On average people take 7,876 Steps Per day.</a:t>
            </a:r>
            <a:endParaRPr b="1">
              <a:solidFill>
                <a:srgbClr val="959595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050" y="1822700"/>
            <a:ext cx="2961900" cy="24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785225" y="4064875"/>
            <a:ext cx="216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Daily Steps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33">
                <a:solidFill>
                  <a:srgbClr val="959595"/>
                </a:solidFill>
              </a:rPr>
              <a:t>Around 5PM - 7PM people take the most steps</a:t>
            </a:r>
            <a:endParaRPr b="1" sz="2033">
              <a:solidFill>
                <a:srgbClr val="95959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9B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9B8A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63" y="1017725"/>
            <a:ext cx="8009874" cy="39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People are OUT &amp; ABOUT on SATURDAY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00" y="860163"/>
            <a:ext cx="366989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3975"/>
          <a:stretch/>
        </p:blipFill>
        <p:spPr>
          <a:xfrm>
            <a:off x="4723775" y="830700"/>
            <a:ext cx="3960675" cy="3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148550" y="4681125"/>
            <a:ext cx="22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Steps on Saturday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5303300" y="4681125"/>
            <a:ext cx="32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Sedentary Minutes</a:t>
            </a:r>
            <a:r>
              <a:rPr lang="en"/>
              <a:t> on Saturday</a:t>
            </a:r>
            <a:endParaRPr/>
          </a:p>
        </p:txBody>
      </p:sp>
      <p:cxnSp>
        <p:nvCxnSpPr>
          <p:cNvPr id="142" name="Google Shape;142;p24"/>
          <p:cNvCxnSpPr/>
          <p:nvPr/>
        </p:nvCxnSpPr>
        <p:spPr>
          <a:xfrm>
            <a:off x="3550800" y="1049300"/>
            <a:ext cx="18600" cy="3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3578900" y="4684425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3560175" y="1068050"/>
            <a:ext cx="5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>
            <a:off x="4094200" y="1086775"/>
            <a:ext cx="0" cy="3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4"/>
          <p:cNvCxnSpPr/>
          <p:nvPr/>
        </p:nvCxnSpPr>
        <p:spPr>
          <a:xfrm>
            <a:off x="5677525" y="1667650"/>
            <a:ext cx="9300" cy="30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5199725" y="1667650"/>
            <a:ext cx="4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4"/>
          <p:cNvCxnSpPr/>
          <p:nvPr/>
        </p:nvCxnSpPr>
        <p:spPr>
          <a:xfrm>
            <a:off x="5209075" y="4684425"/>
            <a:ext cx="477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5218450" y="1667650"/>
            <a:ext cx="0" cy="30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Percentage of Active Mins</a:t>
            </a:r>
            <a:endParaRPr b="1" sz="2020">
              <a:solidFill>
                <a:schemeClr val="dk2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25" y="445026"/>
            <a:ext cx="3924600" cy="404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11700" y="1248425"/>
            <a:ext cx="341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400"/>
              <a:buChar char="●"/>
            </a:pPr>
            <a:r>
              <a:rPr lang="en">
                <a:solidFill>
                  <a:srgbClr val="959595"/>
                </a:solidFill>
              </a:rPr>
              <a:t>Users tend to spend more time being sedentary.</a:t>
            </a:r>
            <a:endParaRPr>
              <a:solidFill>
                <a:srgbClr val="95959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5959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400"/>
              <a:buChar char="●"/>
            </a:pPr>
            <a:r>
              <a:rPr lang="en">
                <a:solidFill>
                  <a:srgbClr val="959595"/>
                </a:solidFill>
              </a:rPr>
              <a:t>They spend around 15% of their time in lightly active tasks.</a:t>
            </a:r>
            <a:endParaRPr>
              <a:solidFill>
                <a:srgbClr val="95959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5959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400"/>
              <a:buChar char="●"/>
            </a:pPr>
            <a:r>
              <a:rPr lang="en">
                <a:solidFill>
                  <a:srgbClr val="959595"/>
                </a:solidFill>
              </a:rPr>
              <a:t>Only 1.74% of the user’s time is spend in very active activities such as, workout, running, or swimming.</a:t>
            </a:r>
            <a:endParaRPr>
              <a:solidFill>
                <a:srgbClr val="95959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5959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400"/>
              <a:buChar char="●"/>
            </a:pPr>
            <a:r>
              <a:rPr lang="en">
                <a:solidFill>
                  <a:srgbClr val="959595"/>
                </a:solidFill>
              </a:rPr>
              <a:t>Remaining 1.11% of the time users are </a:t>
            </a:r>
            <a:r>
              <a:rPr lang="en">
                <a:solidFill>
                  <a:srgbClr val="959595"/>
                </a:solidFill>
              </a:rPr>
              <a:t>found</a:t>
            </a:r>
            <a:r>
              <a:rPr lang="en">
                <a:solidFill>
                  <a:srgbClr val="959595"/>
                </a:solidFill>
              </a:rPr>
              <a:t> fairly active.</a:t>
            </a:r>
            <a:endParaRPr>
              <a:solidFill>
                <a:srgbClr val="95959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75125"/>
            <a:ext cx="8520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dk2"/>
                </a:solidFill>
              </a:rPr>
              <a:t>Users Weight Variation throughout the Month</a:t>
            </a:r>
            <a:endParaRPr b="1" sz="2220">
              <a:solidFill>
                <a:schemeClr val="dk2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25" y="1017725"/>
            <a:ext cx="819962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chemeClr val="dk2"/>
                </a:solidFill>
              </a:rPr>
              <a:t>Users who were more active </a:t>
            </a:r>
            <a:r>
              <a:rPr b="1" lang="en" sz="1920">
                <a:solidFill>
                  <a:schemeClr val="dk2"/>
                </a:solidFill>
              </a:rPr>
              <a:t>burn</a:t>
            </a:r>
            <a:r>
              <a:rPr b="1" lang="en" sz="1920">
                <a:solidFill>
                  <a:schemeClr val="dk2"/>
                </a:solidFill>
              </a:rPr>
              <a:t> more calories</a:t>
            </a:r>
            <a:endParaRPr b="1" sz="1920">
              <a:solidFill>
                <a:schemeClr val="dk2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75" y="799000"/>
            <a:ext cx="7691101" cy="40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Recommendations</a:t>
            </a:r>
            <a:endParaRPr b="1">
              <a:solidFill>
                <a:srgbClr val="F09B8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69025" y="749075"/>
            <a:ext cx="75105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17658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2550">
                <a:solidFill>
                  <a:srgbClr val="959595"/>
                </a:solidFill>
              </a:rPr>
              <a:t>To reduce awake time in bed by 25% remind the user to go to sleep, when awake time in bed exceeds 20 mins.</a:t>
            </a:r>
            <a:endParaRPr b="1" sz="2550">
              <a:solidFill>
                <a:srgbClr val="959595"/>
              </a:solidFill>
            </a:endParaRPr>
          </a:p>
          <a:p>
            <a:pPr indent="-3176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2550">
                <a:solidFill>
                  <a:srgbClr val="959595"/>
                </a:solidFill>
              </a:rPr>
              <a:t>To increase very active minutes by 15% give a workout alert to the user everyday.</a:t>
            </a:r>
            <a:endParaRPr b="1" sz="2550">
              <a:solidFill>
                <a:srgbClr val="959595"/>
              </a:solidFill>
            </a:endParaRPr>
          </a:p>
          <a:p>
            <a:pPr indent="-3176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2550">
                <a:solidFill>
                  <a:srgbClr val="959595"/>
                </a:solidFill>
              </a:rPr>
              <a:t>To reach daily steps upto 10K remind users to take a walk every 15 min.</a:t>
            </a:r>
            <a:endParaRPr b="1" sz="2550">
              <a:solidFill>
                <a:srgbClr val="959595"/>
              </a:solidFill>
            </a:endParaRPr>
          </a:p>
          <a:p>
            <a:pPr indent="-3176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2550">
                <a:solidFill>
                  <a:srgbClr val="959595"/>
                </a:solidFill>
              </a:rPr>
              <a:t>Introducing a concept of leaderboard. It will create enthusiasm among the users to keep meeting their daily health goals.</a:t>
            </a:r>
            <a:endParaRPr b="1" sz="2550">
              <a:solidFill>
                <a:srgbClr val="95959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Thank You</a:t>
            </a:r>
            <a:endParaRPr b="1">
              <a:solidFill>
                <a:srgbClr val="F09B8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19100" y="445025"/>
            <a:ext cx="81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Project Background</a:t>
            </a:r>
            <a:endParaRPr b="1">
              <a:solidFill>
                <a:srgbClr val="F09B8A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11300" y="1246050"/>
            <a:ext cx="54210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5500">
                <a:solidFill>
                  <a:srgbClr val="959595"/>
                </a:solidFill>
              </a:rPr>
              <a:t>High-tech Smart device company</a:t>
            </a:r>
            <a:endParaRPr b="1" sz="5500">
              <a:solidFill>
                <a:srgbClr val="959595"/>
              </a:solidFill>
            </a:endParaRPr>
          </a:p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5500">
                <a:solidFill>
                  <a:srgbClr val="959595"/>
                </a:solidFill>
              </a:rPr>
              <a:t>Focused on women</a:t>
            </a:r>
            <a:endParaRPr b="1" sz="5500">
              <a:solidFill>
                <a:srgbClr val="959595"/>
              </a:solidFill>
            </a:endParaRPr>
          </a:p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●"/>
            </a:pPr>
            <a:r>
              <a:rPr b="1" lang="en" sz="5500">
                <a:solidFill>
                  <a:srgbClr val="959595"/>
                </a:solidFill>
              </a:rPr>
              <a:t>Products: </a:t>
            </a:r>
            <a:endParaRPr b="1" sz="5500">
              <a:solidFill>
                <a:srgbClr val="959595"/>
              </a:solidFill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○"/>
            </a:pPr>
            <a:r>
              <a:rPr lang="en" sz="4300">
                <a:solidFill>
                  <a:srgbClr val="959595"/>
                </a:solidFill>
              </a:rPr>
              <a:t>Ivy - monitors heart rate, cardiac coherence, respiratory rate, activity, and sleep.</a:t>
            </a:r>
            <a:endParaRPr sz="4300">
              <a:solidFill>
                <a:srgbClr val="959595"/>
              </a:solidFill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ct val="100000"/>
              <a:buChar char="○"/>
            </a:pPr>
            <a:r>
              <a:rPr lang="en" sz="4300">
                <a:solidFill>
                  <a:srgbClr val="959595"/>
                </a:solidFill>
              </a:rPr>
              <a:t>Leaf - tracks activity, sleep, stress, meditation and reproductive health.</a:t>
            </a:r>
            <a:endParaRPr sz="4300">
              <a:solidFill>
                <a:srgbClr val="959595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9B8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09B8A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3070" l="0" r="0" t="14397"/>
          <a:stretch/>
        </p:blipFill>
        <p:spPr>
          <a:xfrm>
            <a:off x="6791425" y="589225"/>
            <a:ext cx="1451625" cy="13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17180" l="18806" r="15825" t="18378"/>
          <a:stretch/>
        </p:blipFill>
        <p:spPr>
          <a:xfrm>
            <a:off x="7001050" y="2701575"/>
            <a:ext cx="948900" cy="14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518838" y="1659550"/>
            <a:ext cx="9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Ivy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458938" y="3839800"/>
            <a:ext cx="7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Objective</a:t>
            </a:r>
            <a:endParaRPr b="1">
              <a:solidFill>
                <a:srgbClr val="F09B8A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To grow and become a larger player in the smart device industry.</a:t>
            </a:r>
            <a:endParaRPr b="1">
              <a:solidFill>
                <a:srgbClr val="959595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9350" y="2666675"/>
            <a:ext cx="14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Business Task</a:t>
            </a:r>
            <a:endParaRPr b="1">
              <a:solidFill>
                <a:srgbClr val="959595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2047425" y="2268950"/>
            <a:ext cx="0" cy="13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2117500" y="2268950"/>
            <a:ext cx="543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What are some trends in smart device usage?</a:t>
            </a:r>
            <a:endParaRPr b="1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How could these trends could apply to bellabeat consumers?</a:t>
            </a:r>
            <a:endParaRPr b="1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How could these trends help influence bellabeat marketing strategy?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DataSet</a:t>
            </a:r>
            <a:endParaRPr b="1">
              <a:solidFill>
                <a:srgbClr val="F09B8A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700"/>
              <a:buChar char="●"/>
            </a:pPr>
            <a:r>
              <a:rPr b="1" lang="en" sz="1700">
                <a:solidFill>
                  <a:srgbClr val="959595"/>
                </a:solidFill>
              </a:rPr>
              <a:t>Data Source: 33 participants FitBit Fitness Tracker Data from Mobius: </a:t>
            </a:r>
            <a:r>
              <a:rPr b="1" lang="en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https://www.kaggle.com/arashnic/fitbit</a:t>
            </a:r>
            <a:endParaRPr b="1" sz="1700">
              <a:solidFill>
                <a:srgbClr val="1155CC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700"/>
              <a:buChar char="●"/>
            </a:pPr>
            <a:r>
              <a:rPr b="1" lang="en" sz="1700">
                <a:solidFill>
                  <a:srgbClr val="959595"/>
                </a:solidFill>
              </a:rPr>
              <a:t>The dataset has 18 CSV.</a:t>
            </a:r>
            <a:endParaRPr b="1" sz="1700">
              <a:solidFill>
                <a:srgbClr val="95959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700"/>
              <a:buChar char="●"/>
            </a:pPr>
            <a:r>
              <a:rPr b="1" lang="en" sz="1700">
                <a:solidFill>
                  <a:srgbClr val="959595"/>
                </a:solidFill>
              </a:rPr>
              <a:t>Only 30 user data is available. The central limit theorem general rule of n≥30 applies.</a:t>
            </a:r>
            <a:endParaRPr b="1" sz="1700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155CC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2061100" y="30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{132FEE4F-2C5D-40BA-B4BE-803F5496778E}</a:tableStyleId>
              </a:tblPr>
              <a:tblGrid>
                <a:gridCol w="2413000"/>
                <a:gridCol w="2413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59595"/>
                          </a:solidFill>
                        </a:rPr>
                        <a:t>FitBit Dataset</a:t>
                      </a:r>
                      <a:endParaRPr b="1"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59595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959595"/>
                          </a:solidFill>
                        </a:rPr>
                        <a:t>aily_activity_merged</a:t>
                      </a:r>
                      <a:endParaRPr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59595"/>
                          </a:solidFill>
                        </a:rPr>
                        <a:t>33 users</a:t>
                      </a:r>
                      <a:endParaRPr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59595"/>
                          </a:solidFill>
                        </a:rPr>
                        <a:t>sleepDay_merged</a:t>
                      </a:r>
                      <a:endParaRPr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59595"/>
                          </a:solidFill>
                        </a:rPr>
                        <a:t>24 users</a:t>
                      </a:r>
                      <a:endParaRPr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59595"/>
                          </a:solidFill>
                        </a:rPr>
                        <a:t>h</a:t>
                      </a:r>
                      <a:r>
                        <a:rPr lang="en">
                          <a:solidFill>
                            <a:srgbClr val="959595"/>
                          </a:solidFill>
                        </a:rPr>
                        <a:t>ourlySteps_merged</a:t>
                      </a:r>
                      <a:endParaRPr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59595"/>
                          </a:solidFill>
                        </a:rPr>
                        <a:t>8  users</a:t>
                      </a:r>
                      <a:endParaRPr>
                        <a:solidFill>
                          <a:srgbClr val="95959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Data Cleaning</a:t>
            </a:r>
            <a:endParaRPr b="1">
              <a:solidFill>
                <a:srgbClr val="F09B8A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800"/>
              <a:buChar char="●"/>
            </a:pPr>
            <a:r>
              <a:rPr lang="en">
                <a:solidFill>
                  <a:srgbClr val="959595"/>
                </a:solidFill>
              </a:rPr>
              <a:t>Loaded Dataset to R</a:t>
            </a:r>
            <a:endParaRPr>
              <a:solidFill>
                <a:srgbClr val="95959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800"/>
              <a:buChar char="●"/>
            </a:pPr>
            <a:r>
              <a:rPr lang="en">
                <a:solidFill>
                  <a:srgbClr val="959595"/>
                </a:solidFill>
              </a:rPr>
              <a:t>Split Date &amp; Time into separate columns</a:t>
            </a:r>
            <a:endParaRPr>
              <a:solidFill>
                <a:srgbClr val="95959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800"/>
              <a:buChar char="●"/>
            </a:pPr>
            <a:r>
              <a:rPr lang="en">
                <a:solidFill>
                  <a:srgbClr val="959595"/>
                </a:solidFill>
              </a:rPr>
              <a:t>Removed duplicate and null values</a:t>
            </a:r>
            <a:endParaRPr>
              <a:solidFill>
                <a:srgbClr val="95959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800"/>
              <a:buChar char="●"/>
            </a:pPr>
            <a:r>
              <a:rPr lang="en">
                <a:solidFill>
                  <a:srgbClr val="959595"/>
                </a:solidFill>
              </a:rPr>
              <a:t>Corrected data types</a:t>
            </a:r>
            <a:endParaRPr>
              <a:solidFill>
                <a:srgbClr val="95959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5959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5959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936300" y="2257150"/>
            <a:ext cx="3655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rgbClr val="F09B8A"/>
                </a:solidFill>
              </a:rPr>
              <a:t>Useful Insights </a:t>
            </a:r>
            <a:endParaRPr b="1" sz="3600">
              <a:solidFill>
                <a:srgbClr val="F09B8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9B8A"/>
                </a:solidFill>
              </a:rPr>
              <a:t>Sleep Analysis</a:t>
            </a:r>
            <a:endParaRPr b="1">
              <a:solidFill>
                <a:srgbClr val="F09B8A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51125" y="1534588"/>
            <a:ext cx="55749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On </a:t>
            </a:r>
            <a:r>
              <a:rPr b="1" lang="en">
                <a:solidFill>
                  <a:srgbClr val="959595"/>
                </a:solidFill>
              </a:rPr>
              <a:t>average</a:t>
            </a:r>
            <a:r>
              <a:rPr b="1" lang="en">
                <a:solidFill>
                  <a:srgbClr val="959595"/>
                </a:solidFill>
              </a:rPr>
              <a:t> a person sleeps 7 hours every day.</a:t>
            </a:r>
            <a:endParaRPr b="1">
              <a:solidFill>
                <a:srgbClr val="959595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11621" r="0" t="0"/>
          <a:stretch/>
        </p:blipFill>
        <p:spPr>
          <a:xfrm>
            <a:off x="6022400" y="917175"/>
            <a:ext cx="1974125" cy="15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58" y="2571750"/>
            <a:ext cx="2321717" cy="1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661325" y="3452175"/>
            <a:ext cx="55749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On average Bed time per day is 7.6 hours.</a:t>
            </a:r>
            <a:endParaRPr b="1">
              <a:solidFill>
                <a:srgbClr val="959595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278375" y="4221750"/>
            <a:ext cx="11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Bed time</a:t>
            </a:r>
            <a:endParaRPr b="1" sz="17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242425" y="2511813"/>
            <a:ext cx="14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Sleep time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687875" y="1152475"/>
            <a:ext cx="6471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9595"/>
                </a:solidFill>
              </a:rPr>
              <a:t>Average Awake Time   =    Bed Time - Sleep Time</a:t>
            </a:r>
            <a:endParaRPr b="1">
              <a:solidFill>
                <a:srgbClr val="959595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3" y="2107648"/>
            <a:ext cx="2305075" cy="19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267"/>
              <a:buNone/>
            </a:pPr>
            <a:r>
              <a:rPr b="1" lang="en" sz="2342">
                <a:solidFill>
                  <a:srgbClr val="959595"/>
                </a:solidFill>
              </a:rPr>
              <a:t>Average Sleeping time day-wise</a:t>
            </a:r>
            <a:endParaRPr b="1" sz="2342">
              <a:solidFill>
                <a:srgbClr val="9595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5410"/>
              <a:buNone/>
            </a:pPr>
            <a:r>
              <a:rPr b="1" lang="en" sz="1786">
                <a:solidFill>
                  <a:srgbClr val="959595"/>
                </a:solidFill>
              </a:rPr>
              <a:t>People sleep most on SUNDAY</a:t>
            </a:r>
            <a:endParaRPr b="1" sz="1786">
              <a:solidFill>
                <a:srgbClr val="959595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1283" t="0"/>
          <a:stretch/>
        </p:blipFill>
        <p:spPr>
          <a:xfrm>
            <a:off x="1300950" y="1110200"/>
            <a:ext cx="630942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