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269CF90-856C-454A-882C-023202A8A065}" type="datetimeFigureOut">
              <a:rPr lang="zh-CN" altLang="en-US" smtClean="0"/>
              <a:t>2023/5/29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40052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69CF90-856C-454A-882C-023202A8A065}" type="datetimeFigureOut">
              <a:rPr lang="zh-CN" altLang="en-US" smtClean="0"/>
              <a:t>2023/5/29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32647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69CF90-856C-454A-882C-023202A8A065}" type="datetimeFigureOut">
              <a:rPr lang="zh-CN" altLang="en-US" smtClean="0"/>
              <a:t>2023/5/29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267442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69CF90-856C-454A-882C-023202A8A065}" type="datetimeFigureOut">
              <a:rPr lang="zh-CN" altLang="en-US" smtClean="0"/>
              <a:t>2023/5/29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6577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269CF90-856C-454A-882C-023202A8A065}" type="datetimeFigureOut">
              <a:rPr lang="zh-CN" altLang="en-US" smtClean="0"/>
              <a:t>2023/5/29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353469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69CF90-856C-454A-882C-023202A8A065}" type="datetimeFigureOut">
              <a:rPr lang="zh-CN" altLang="en-US" smtClean="0"/>
              <a:t>2023/5/29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398461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69CF90-856C-454A-882C-023202A8A065}" type="datetimeFigureOut">
              <a:rPr lang="zh-CN" altLang="en-US" smtClean="0"/>
              <a:t>2023/5/29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375854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69CF90-856C-454A-882C-023202A8A065}" type="datetimeFigureOut">
              <a:rPr lang="zh-CN" altLang="en-US" smtClean="0"/>
              <a:t>2023/5/29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40927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69CF90-856C-454A-882C-023202A8A065}" type="datetimeFigureOut">
              <a:rPr lang="zh-CN" altLang="en-US" smtClean="0"/>
              <a:t>2023/5/29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7089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269CF90-856C-454A-882C-023202A8A065}" type="datetimeFigureOut">
              <a:rPr lang="zh-CN" altLang="en-US" smtClean="0"/>
              <a:t>2023/5/29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2263537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269CF90-856C-454A-882C-023202A8A065}" type="datetimeFigureOut">
              <a:rPr lang="zh-CN" altLang="en-US" smtClean="0"/>
              <a:t>2023/5/29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379557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9CF90-856C-454A-882C-023202A8A065}" type="datetimeFigureOut">
              <a:rPr lang="zh-CN" altLang="en-US" smtClean="0"/>
              <a:t>2023/5/29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9FCE7-A71D-4F48-9492-28F7161EC466}" type="slidenum">
              <a:rPr lang="zh-CN" altLang="en-US" smtClean="0"/>
              <a:t>‹#›</a:t>
            </a:fld>
            <a:endParaRPr lang="zh-CN" altLang="en-US"/>
          </a:p>
        </p:txBody>
      </p:sp>
    </p:spTree>
    <p:extLst>
      <p:ext uri="{BB962C8B-B14F-4D97-AF65-F5344CB8AC3E}">
        <p14:creationId xmlns:p14="http://schemas.microsoft.com/office/powerpoint/2010/main" val="311025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1.jpeg"/><Relationship Id="rId3" Type="http://schemas.openxmlformats.org/officeDocument/2006/relationships/image" Target="../media/image2.jpg"/><Relationship Id="rId7" Type="http://schemas.openxmlformats.org/officeDocument/2006/relationships/image" Target="../media/image6.jpeg"/><Relationship Id="rId12"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11" Type="http://schemas.microsoft.com/office/2007/relationships/hdphoto" Target="../media/hdphoto1.wdp"/><Relationship Id="rId5" Type="http://schemas.openxmlformats.org/officeDocument/2006/relationships/image" Target="../media/image4.jpg"/><Relationship Id="rId15" Type="http://schemas.openxmlformats.org/officeDocument/2006/relationships/image" Target="../media/image13.jpe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74741659"/>
              </p:ext>
            </p:extLst>
          </p:nvPr>
        </p:nvGraphicFramePr>
        <p:xfrm>
          <a:off x="177536" y="2442237"/>
          <a:ext cx="11258074" cy="964788"/>
        </p:xfrm>
        <a:graphic>
          <a:graphicData uri="http://schemas.openxmlformats.org/drawingml/2006/table">
            <a:tbl>
              <a:tblPr firstRow="1" firstCol="1" bandRow="1">
                <a:tableStyleId>{5C22544A-7EE6-4342-B048-85BDC9FD1C3A}</a:tableStyleId>
              </a:tblPr>
              <a:tblGrid>
                <a:gridCol w="997527">
                  <a:extLst>
                    <a:ext uri="{9D8B030D-6E8A-4147-A177-3AD203B41FA5}">
                      <a16:colId xmlns:a16="http://schemas.microsoft.com/office/drawing/2014/main" val="2731236389"/>
                    </a:ext>
                  </a:extLst>
                </a:gridCol>
                <a:gridCol w="4668577">
                  <a:extLst>
                    <a:ext uri="{9D8B030D-6E8A-4147-A177-3AD203B41FA5}">
                      <a16:colId xmlns:a16="http://schemas.microsoft.com/office/drawing/2014/main" val="1345542860"/>
                    </a:ext>
                  </a:extLst>
                </a:gridCol>
                <a:gridCol w="3412439">
                  <a:extLst>
                    <a:ext uri="{9D8B030D-6E8A-4147-A177-3AD203B41FA5}">
                      <a16:colId xmlns:a16="http://schemas.microsoft.com/office/drawing/2014/main" val="2251924208"/>
                    </a:ext>
                  </a:extLst>
                </a:gridCol>
                <a:gridCol w="2179531">
                  <a:extLst>
                    <a:ext uri="{9D8B030D-6E8A-4147-A177-3AD203B41FA5}">
                      <a16:colId xmlns:a16="http://schemas.microsoft.com/office/drawing/2014/main" val="3859758029"/>
                    </a:ext>
                  </a:extLst>
                </a:gridCol>
              </a:tblGrid>
              <a:tr h="115661">
                <a:tc>
                  <a:txBody>
                    <a:bodyPr/>
                    <a:lstStyle/>
                    <a:p>
                      <a:pPr algn="ctr">
                        <a:spcAft>
                          <a:spcPts val="0"/>
                        </a:spcAft>
                      </a:pPr>
                      <a:r>
                        <a:rPr lang="zh-CN" sz="1200" dirty="0">
                          <a:effectLst/>
                        </a:rPr>
                        <a:t>问题</a:t>
                      </a:r>
                      <a:endParaRPr lang="zh-CN" sz="1050" dirty="0">
                        <a:effectLst/>
                        <a:latin typeface="等线" panose="02010600030101010101" pitchFamily="2" charset="-122"/>
                        <a:ea typeface="等线"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altLang="zh-CN" sz="1050" kern="1200" dirty="0" smtClean="0">
                          <a:solidFill>
                            <a:schemeClr val="dk1"/>
                          </a:solidFill>
                          <a:effectLst/>
                          <a:latin typeface="+mn-lt"/>
                          <a:ea typeface="+mn-ea"/>
                          <a:cs typeface="+mn-cs"/>
                        </a:rPr>
                        <a:t>误检</a:t>
                      </a:r>
                      <a:endParaRPr lang="zh-CN" altLang="zh-CN" sz="105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zh-CN" altLang="en-US" sz="1050" kern="1200" dirty="0" smtClean="0">
                          <a:solidFill>
                            <a:schemeClr val="dk1"/>
                          </a:solidFill>
                          <a:effectLst/>
                          <a:latin typeface="+mn-lt"/>
                          <a:ea typeface="+mn-ea"/>
                          <a:cs typeface="+mn-cs"/>
                        </a:rPr>
                        <a:t>漏检</a:t>
                      </a:r>
                      <a:endParaRPr lang="zh-CN" altLang="zh-CN" sz="105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altLang="zh-CN" sz="1050" kern="1200" dirty="0" smtClean="0">
                          <a:solidFill>
                            <a:schemeClr val="dk1"/>
                          </a:solidFill>
                          <a:effectLst/>
                          <a:latin typeface="+mn-lt"/>
                          <a:ea typeface="+mn-ea"/>
                          <a:cs typeface="+mn-cs"/>
                        </a:rPr>
                        <a:t>CPU</a:t>
                      </a:r>
                      <a:r>
                        <a:rPr lang="zh-CN" altLang="zh-CN" sz="1050" kern="1200" dirty="0" smtClean="0">
                          <a:solidFill>
                            <a:schemeClr val="dk1"/>
                          </a:solidFill>
                          <a:effectLst/>
                          <a:latin typeface="+mn-lt"/>
                          <a:ea typeface="+mn-ea"/>
                          <a:cs typeface="+mn-cs"/>
                        </a:rPr>
                        <a:t>占用率高</a:t>
                      </a:r>
                      <a:endParaRPr lang="zh-CN" altLang="zh-CN" sz="105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655859000"/>
                  </a:ext>
                </a:extLst>
              </a:tr>
              <a:tr h="115661">
                <a:tc>
                  <a:txBody>
                    <a:bodyPr/>
                    <a:lstStyle/>
                    <a:p>
                      <a:pPr algn="ctr">
                        <a:spcAft>
                          <a:spcPts val="0"/>
                        </a:spcAft>
                      </a:pPr>
                      <a:r>
                        <a:rPr lang="zh-CN" altLang="en-US" sz="1200" dirty="0" smtClean="0">
                          <a:effectLst/>
                          <a:latin typeface="+mn-lt"/>
                          <a:ea typeface="+mn-ea"/>
                          <a:cs typeface="+mn-cs"/>
                        </a:rPr>
                        <a:t>改进前指标</a:t>
                      </a:r>
                      <a:endParaRPr lang="zh-CN" sz="1050" dirty="0">
                        <a:effectLst/>
                        <a:latin typeface="等线" panose="02010600030101010101" pitchFamily="2" charset="-122"/>
                        <a:ea typeface="等线" panose="02010600030101010101" pitchFamily="2" charset="-122"/>
                        <a:cs typeface="宋体" panose="02010600030101010101" pitchFamily="2" charset="-122"/>
                      </a:endParaRPr>
                    </a:p>
                  </a:txBody>
                  <a:tcPr marL="68580" marR="6858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050" kern="1200" dirty="0" smtClean="0">
                          <a:solidFill>
                            <a:schemeClr val="dk1"/>
                          </a:solidFill>
                          <a:effectLst/>
                          <a:latin typeface="+mn-lt"/>
                          <a:ea typeface="+mn-ea"/>
                          <a:cs typeface="+mn-cs"/>
                        </a:rPr>
                        <a:t>查准率</a:t>
                      </a:r>
                      <a:r>
                        <a:rPr lang="en-US" altLang="zh-CN" sz="1050" kern="1200" dirty="0" smtClean="0">
                          <a:solidFill>
                            <a:schemeClr val="dk1"/>
                          </a:solidFill>
                          <a:effectLst/>
                          <a:latin typeface="+mn-lt"/>
                          <a:ea typeface="+mn-ea"/>
                          <a:cs typeface="+mn-cs"/>
                        </a:rPr>
                        <a:t>87.3%</a:t>
                      </a:r>
                      <a:endParaRPr lang="en-US" altLang="zh-CN" sz="1050" kern="1200" dirty="0" smtClean="0">
                        <a:solidFill>
                          <a:schemeClr val="dk1"/>
                        </a:solidFill>
                        <a:effectLst/>
                        <a:latin typeface="+mn-lt"/>
                        <a:ea typeface="+mn-ea"/>
                        <a:cs typeface="+mn-cs"/>
                      </a:endParaRPr>
                    </a:p>
                  </a:txBody>
                  <a:tcPr marL="68580" marR="68580" marT="0" marB="0" anchor="ctr"/>
                </a:tc>
                <a:tc>
                  <a:txBody>
                    <a:bodyPr/>
                    <a:lstStyle/>
                    <a:p>
                      <a:pPr algn="ctr">
                        <a:spcAft>
                          <a:spcPts val="0"/>
                        </a:spcAft>
                      </a:pPr>
                      <a:r>
                        <a:rPr lang="zh-CN" altLang="en-US" sz="1050" kern="1200" dirty="0" smtClean="0">
                          <a:solidFill>
                            <a:schemeClr val="dk1"/>
                          </a:solidFill>
                          <a:effectLst/>
                          <a:latin typeface="+mn-lt"/>
                          <a:ea typeface="+mn-ea"/>
                          <a:cs typeface="+mn-cs"/>
                        </a:rPr>
                        <a:t>召回率</a:t>
                      </a:r>
                      <a:r>
                        <a:rPr lang="en-US" altLang="zh-CN" sz="1050" kern="1200" dirty="0" smtClean="0">
                          <a:solidFill>
                            <a:schemeClr val="dk1"/>
                          </a:solidFill>
                          <a:effectLst/>
                          <a:latin typeface="+mn-lt"/>
                          <a:ea typeface="+mn-ea"/>
                          <a:cs typeface="+mn-cs"/>
                        </a:rPr>
                        <a:t>83%</a:t>
                      </a:r>
                      <a:endParaRPr lang="zh-CN" sz="105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altLang="zh-CN" sz="1050" kern="1200" dirty="0" smtClean="0">
                          <a:solidFill>
                            <a:schemeClr val="dk1"/>
                          </a:solidFill>
                          <a:effectLst/>
                          <a:latin typeface="+mn-lt"/>
                          <a:ea typeface="+mn-ea"/>
                          <a:cs typeface="+mn-cs"/>
                        </a:rPr>
                        <a:t>1.4</a:t>
                      </a:r>
                      <a:r>
                        <a:rPr lang="zh-CN" altLang="en-US" sz="1050" kern="1200" dirty="0" smtClean="0">
                          <a:solidFill>
                            <a:schemeClr val="dk1"/>
                          </a:solidFill>
                          <a:effectLst/>
                          <a:latin typeface="+mn-lt"/>
                          <a:ea typeface="+mn-ea"/>
                          <a:cs typeface="+mn-cs"/>
                        </a:rPr>
                        <a:t>个核</a:t>
                      </a:r>
                      <a:endParaRPr lang="zh-CN" sz="105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817716394"/>
                  </a:ext>
                </a:extLst>
              </a:tr>
              <a:tr h="115661">
                <a:tc>
                  <a:txBody>
                    <a:bodyPr/>
                    <a:lstStyle/>
                    <a:p>
                      <a:pPr algn="ctr">
                        <a:spcAft>
                          <a:spcPts val="0"/>
                        </a:spcAft>
                      </a:pPr>
                      <a:r>
                        <a:rPr lang="zh-CN" altLang="en-US" sz="1200" dirty="0" smtClean="0">
                          <a:effectLst/>
                        </a:rPr>
                        <a:t>改进后指标</a:t>
                      </a:r>
                      <a:endParaRPr lang="zh-CN" sz="1050" dirty="0">
                        <a:effectLst/>
                        <a:latin typeface="等线" panose="02010600030101010101" pitchFamily="2" charset="-122"/>
                        <a:ea typeface="等线" panose="02010600030101010101" pitchFamily="2" charset="-122"/>
                        <a:cs typeface="宋体" panose="02010600030101010101" pitchFamily="2" charset="-122"/>
                      </a:endParaRPr>
                    </a:p>
                  </a:txBody>
                  <a:tcPr marL="68580" marR="6858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050" kern="1200" dirty="0" smtClean="0">
                          <a:solidFill>
                            <a:schemeClr val="dk1"/>
                          </a:solidFill>
                          <a:effectLst/>
                          <a:latin typeface="+mn-lt"/>
                          <a:ea typeface="+mn-ea"/>
                          <a:cs typeface="+mn-cs"/>
                        </a:rPr>
                        <a:t>查准率</a:t>
                      </a:r>
                      <a:r>
                        <a:rPr lang="en-US" altLang="zh-CN" sz="1050" kern="1200" dirty="0" smtClean="0">
                          <a:solidFill>
                            <a:schemeClr val="dk1"/>
                          </a:solidFill>
                          <a:effectLst/>
                          <a:latin typeface="+mn-lt"/>
                          <a:ea typeface="+mn-ea"/>
                          <a:cs typeface="+mn-cs"/>
                        </a:rPr>
                        <a:t>100%</a:t>
                      </a:r>
                      <a:endParaRPr lang="en-US" altLang="zh-CN" sz="1050" kern="1200" dirty="0" smtClean="0">
                        <a:solidFill>
                          <a:schemeClr val="dk1"/>
                        </a:solidFill>
                        <a:effectLst/>
                        <a:latin typeface="+mn-lt"/>
                        <a:ea typeface="+mn-ea"/>
                        <a:cs typeface="+mn-cs"/>
                      </a:endParaRPr>
                    </a:p>
                  </a:txBody>
                  <a:tcPr marL="68580" marR="68580" marT="0" marB="0" anchor="ctr"/>
                </a:tc>
                <a:tc>
                  <a:txBody>
                    <a:bodyPr/>
                    <a:lstStyle/>
                    <a:p>
                      <a:pPr algn="ctr">
                        <a:spcAft>
                          <a:spcPts val="0"/>
                        </a:spcAft>
                      </a:pPr>
                      <a:r>
                        <a:rPr lang="zh-CN" altLang="en-US" sz="1050" kern="1200" dirty="0" smtClean="0">
                          <a:solidFill>
                            <a:schemeClr val="dk1"/>
                          </a:solidFill>
                          <a:effectLst/>
                          <a:latin typeface="+mn-lt"/>
                          <a:ea typeface="+mn-ea"/>
                          <a:cs typeface="+mn-cs"/>
                        </a:rPr>
                        <a:t>召回率</a:t>
                      </a:r>
                      <a:r>
                        <a:rPr lang="en-US" altLang="zh-CN" sz="1050" kern="1200" dirty="0" smtClean="0">
                          <a:solidFill>
                            <a:schemeClr val="dk1"/>
                          </a:solidFill>
                          <a:effectLst/>
                          <a:latin typeface="+mn-lt"/>
                          <a:ea typeface="+mn-ea"/>
                          <a:cs typeface="+mn-cs"/>
                        </a:rPr>
                        <a:t>92%</a:t>
                      </a:r>
                      <a:endParaRPr lang="zh-CN" sz="105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altLang="zh-CN" sz="1050" kern="1200" dirty="0" smtClean="0">
                          <a:solidFill>
                            <a:schemeClr val="dk1"/>
                          </a:solidFill>
                          <a:effectLst/>
                          <a:latin typeface="+mn-lt"/>
                          <a:ea typeface="+mn-ea"/>
                          <a:cs typeface="+mn-cs"/>
                        </a:rPr>
                        <a:t>0.6</a:t>
                      </a:r>
                      <a:r>
                        <a:rPr lang="zh-CN" altLang="en-US" sz="1050" kern="1200" dirty="0" smtClean="0">
                          <a:solidFill>
                            <a:schemeClr val="dk1"/>
                          </a:solidFill>
                          <a:effectLst/>
                          <a:latin typeface="+mn-lt"/>
                          <a:ea typeface="+mn-ea"/>
                          <a:cs typeface="+mn-cs"/>
                        </a:rPr>
                        <a:t>个核</a:t>
                      </a:r>
                      <a:endParaRPr lang="zh-CN" sz="105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079432317"/>
                  </a:ext>
                </a:extLst>
              </a:tr>
              <a:tr h="416148">
                <a:tc>
                  <a:txBody>
                    <a:bodyPr/>
                    <a:lstStyle/>
                    <a:p>
                      <a:pPr algn="ctr">
                        <a:spcAft>
                          <a:spcPts val="0"/>
                        </a:spcAft>
                      </a:pPr>
                      <a:r>
                        <a:rPr lang="zh-CN" altLang="en-US" sz="1200" dirty="0" smtClean="0">
                          <a:effectLst/>
                          <a:latin typeface="+mn-lt"/>
                          <a:ea typeface="+mn-ea"/>
                          <a:cs typeface="+mn-cs"/>
                        </a:rPr>
                        <a:t>改进措施</a:t>
                      </a:r>
                      <a:endParaRPr lang="zh-CN" sz="1050" dirty="0">
                        <a:effectLst/>
                        <a:latin typeface="等线" panose="02010600030101010101" pitchFamily="2" charset="-122"/>
                        <a:ea typeface="等线" panose="02010600030101010101" pitchFamily="2" charset="-122"/>
                        <a:cs typeface="宋体" panose="02010600030101010101" pitchFamily="2" charset="-122"/>
                      </a:endParaRPr>
                    </a:p>
                  </a:txBody>
                  <a:tcPr marL="68580" marR="68580" marT="0" marB="0" anchor="ctr"/>
                </a:tc>
                <a:tc>
                  <a:txBody>
                    <a:bodyPr/>
                    <a:lstStyle/>
                    <a:p>
                      <a:pPr algn="l">
                        <a:spcAft>
                          <a:spcPts val="0"/>
                        </a:spcAft>
                      </a:pPr>
                      <a:r>
                        <a:rPr lang="zh-CN" altLang="en-US" sz="1050" kern="1200" dirty="0" smtClean="0">
                          <a:solidFill>
                            <a:schemeClr val="dk1"/>
                          </a:solidFill>
                          <a:effectLst/>
                          <a:latin typeface="+mn-lt"/>
                          <a:ea typeface="+mn-ea"/>
                          <a:cs typeface="+mn-cs"/>
                        </a:rPr>
                        <a:t>采集不同商场的场景图像，增加训练集中负样本总数；修改标注标准；根据测试现象针对性地添加负样本（如人群）</a:t>
                      </a:r>
                      <a:endParaRPr lang="zh-CN" altLang="zh-CN" sz="1050" kern="1200" dirty="0">
                        <a:solidFill>
                          <a:schemeClr val="dk1"/>
                        </a:solidFill>
                        <a:effectLst/>
                        <a:latin typeface="+mn-lt"/>
                        <a:ea typeface="+mn-ea"/>
                        <a:cs typeface="+mn-cs"/>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50" kern="1200" dirty="0" smtClean="0">
                          <a:solidFill>
                            <a:schemeClr val="dk1"/>
                          </a:solidFill>
                          <a:effectLst/>
                          <a:latin typeface="+mn-lt"/>
                          <a:ea typeface="+mn-ea"/>
                          <a:cs typeface="+mn-cs"/>
                        </a:rPr>
                        <a:t>规定采集角度、距离、高度等信息，系统性地采集多家商场、不同视角下的扶梯图像，并增加训练集总数</a:t>
                      </a:r>
                      <a:endParaRPr lang="zh-CN" altLang="zh-CN" sz="1050" kern="1200" dirty="0" smtClean="0">
                        <a:solidFill>
                          <a:schemeClr val="dk1"/>
                        </a:solidFill>
                        <a:effectLst/>
                        <a:latin typeface="+mn-lt"/>
                        <a:ea typeface="+mn-ea"/>
                        <a:cs typeface="+mn-cs"/>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50" kern="1200" dirty="0" smtClean="0">
                          <a:solidFill>
                            <a:schemeClr val="dk1"/>
                          </a:solidFill>
                          <a:effectLst/>
                          <a:latin typeface="+mn-lt"/>
                          <a:ea typeface="+mn-ea"/>
                          <a:cs typeface="+mn-cs"/>
                        </a:rPr>
                        <a:t>更改图像预处理接口，使用</a:t>
                      </a:r>
                      <a:r>
                        <a:rPr lang="en-US" altLang="zh-CN" sz="1050" kern="1200" dirty="0" err="1" smtClean="0">
                          <a:solidFill>
                            <a:schemeClr val="dk1"/>
                          </a:solidFill>
                          <a:effectLst/>
                          <a:latin typeface="+mn-lt"/>
                          <a:ea typeface="+mn-ea"/>
                          <a:cs typeface="+mn-cs"/>
                        </a:rPr>
                        <a:t>rga</a:t>
                      </a:r>
                      <a:r>
                        <a:rPr lang="zh-CN" altLang="zh-CN" sz="1050" kern="1200" dirty="0" smtClean="0">
                          <a:solidFill>
                            <a:schemeClr val="dk1"/>
                          </a:solidFill>
                          <a:effectLst/>
                          <a:latin typeface="+mn-lt"/>
                          <a:ea typeface="+mn-ea"/>
                          <a:cs typeface="+mn-cs"/>
                        </a:rPr>
                        <a:t>加速</a:t>
                      </a:r>
                      <a:r>
                        <a:rPr lang="zh-CN" altLang="en-US" sz="1050" kern="1200" dirty="0" smtClean="0">
                          <a:solidFill>
                            <a:schemeClr val="dk1"/>
                          </a:solidFill>
                          <a:effectLst/>
                          <a:latin typeface="+mn-lt"/>
                          <a:ea typeface="+mn-ea"/>
                          <a:cs typeface="+mn-cs"/>
                        </a:rPr>
                        <a:t>，代替</a:t>
                      </a:r>
                      <a:r>
                        <a:rPr lang="en-US" altLang="zh-CN" sz="1050" kern="1200" dirty="0" err="1" smtClean="0">
                          <a:solidFill>
                            <a:schemeClr val="dk1"/>
                          </a:solidFill>
                          <a:effectLst/>
                          <a:latin typeface="+mn-lt"/>
                          <a:ea typeface="+mn-ea"/>
                          <a:cs typeface="+mn-cs"/>
                        </a:rPr>
                        <a:t>opencv</a:t>
                      </a:r>
                      <a:endParaRPr lang="zh-CN" altLang="zh-CN" sz="1050" kern="1200" dirty="0" smtClean="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566868026"/>
                  </a:ext>
                </a:extLst>
              </a:tr>
            </a:tbl>
          </a:graphicData>
        </a:graphic>
      </p:graphicFrame>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1111" t="31728" r="37084" b="12346"/>
          <a:stretch/>
        </p:blipFill>
        <p:spPr>
          <a:xfrm>
            <a:off x="1856883" y="574051"/>
            <a:ext cx="1332042" cy="1317501"/>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30486" t="31605" r="38333" b="12840"/>
          <a:stretch/>
        </p:blipFill>
        <p:spPr>
          <a:xfrm>
            <a:off x="379617" y="574051"/>
            <a:ext cx="1285842" cy="1288706"/>
          </a:xfrm>
          <a:prstGeom prst="rect">
            <a:avLst/>
          </a:prstGeom>
        </p:spPr>
      </p:pic>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2015" t="41445" r="58699" b="34815"/>
          <a:stretch/>
        </p:blipFill>
        <p:spPr>
          <a:xfrm>
            <a:off x="5460073" y="550143"/>
            <a:ext cx="1376837" cy="1341410"/>
          </a:xfrm>
          <a:prstGeom prst="rect">
            <a:avLst/>
          </a:prstGeom>
        </p:spPr>
      </p:pic>
      <p:pic>
        <p:nvPicPr>
          <p:cNvPr id="10" name="图片 9"/>
          <p:cNvPicPr>
            <a:picLocks noChangeAspect="1"/>
          </p:cNvPicPr>
          <p:nvPr/>
        </p:nvPicPr>
        <p:blipFill rotWithShape="1">
          <a:blip r:embed="rId5" cstate="print">
            <a:extLst>
              <a:ext uri="{28A0092B-C50C-407E-A947-70E740481C1C}">
                <a14:useLocalDpi xmlns:a14="http://schemas.microsoft.com/office/drawing/2010/main" val="0"/>
              </a:ext>
            </a:extLst>
          </a:blip>
          <a:srcRect l="-919" t="42222" r="58559" b="33827"/>
          <a:stretch/>
        </p:blipFill>
        <p:spPr>
          <a:xfrm>
            <a:off x="4029907" y="551127"/>
            <a:ext cx="1333517" cy="1340426"/>
          </a:xfrm>
          <a:prstGeom prst="rect">
            <a:avLst/>
          </a:prstGeom>
        </p:spPr>
      </p:pic>
      <p:pic>
        <p:nvPicPr>
          <p:cNvPr id="11" name="图片 10"/>
          <p:cNvPicPr>
            <a:picLocks noChangeAspect="1"/>
          </p:cNvPicPr>
          <p:nvPr/>
        </p:nvPicPr>
        <p:blipFill rotWithShape="1">
          <a:blip r:embed="rId6" cstate="print">
            <a:extLst>
              <a:ext uri="{28A0092B-C50C-407E-A947-70E740481C1C}">
                <a14:useLocalDpi xmlns:a14="http://schemas.microsoft.com/office/drawing/2010/main" val="0"/>
              </a:ext>
            </a:extLst>
          </a:blip>
          <a:srcRect l="42099" t="32593" r="-1" b="29753"/>
          <a:stretch/>
        </p:blipFill>
        <p:spPr>
          <a:xfrm>
            <a:off x="9569866" y="545289"/>
            <a:ext cx="1192220" cy="1378355"/>
          </a:xfrm>
          <a:prstGeom prst="rect">
            <a:avLst/>
          </a:prstGeom>
        </p:spPr>
      </p:pic>
      <p:pic>
        <p:nvPicPr>
          <p:cNvPr id="12" name="图片 11"/>
          <p:cNvPicPr>
            <a:picLocks noChangeAspect="1"/>
          </p:cNvPicPr>
          <p:nvPr/>
        </p:nvPicPr>
        <p:blipFill rotWithShape="1">
          <a:blip r:embed="rId7" cstate="print">
            <a:extLst>
              <a:ext uri="{28A0092B-C50C-407E-A947-70E740481C1C}">
                <a14:useLocalDpi xmlns:a14="http://schemas.microsoft.com/office/drawing/2010/main" val="0"/>
              </a:ext>
            </a:extLst>
          </a:blip>
          <a:srcRect l="44732" t="33827" r="1" b="29753"/>
          <a:stretch/>
        </p:blipFill>
        <p:spPr>
          <a:xfrm>
            <a:off x="8224912" y="545289"/>
            <a:ext cx="1149172" cy="1346263"/>
          </a:xfrm>
          <a:prstGeom prst="rect">
            <a:avLst/>
          </a:prstGeom>
        </p:spPr>
      </p:pic>
      <p:sp>
        <p:nvSpPr>
          <p:cNvPr id="13" name="矩形 12"/>
          <p:cNvSpPr/>
          <p:nvPr/>
        </p:nvSpPr>
        <p:spPr>
          <a:xfrm>
            <a:off x="118452" y="114533"/>
            <a:ext cx="7098418" cy="369332"/>
          </a:xfrm>
          <a:prstGeom prst="rect">
            <a:avLst/>
          </a:prstGeom>
        </p:spPr>
        <p:txBody>
          <a:bodyPr wrap="none">
            <a:spAutoFit/>
          </a:bodyPr>
          <a:lstStyle/>
          <a:p>
            <a:r>
              <a:rPr lang="zh-CN" altLang="en-US" b="1" dirty="0" smtClean="0">
                <a:solidFill>
                  <a:srgbClr val="233746"/>
                </a:solidFill>
                <a:latin typeface="微软雅黑" panose="020B0503020204020204" pitchFamily="34" charset="-122"/>
                <a:ea typeface="微软雅黑" panose="020B0503020204020204" pitchFamily="34" charset="-122"/>
              </a:rPr>
              <a:t>扶梯检测误检、漏检问题改善示例（左为改进前，右为改进后）：</a:t>
            </a:r>
            <a:endParaRPr lang="zh-CN" altLang="en-US" b="1" dirty="0">
              <a:solidFill>
                <a:srgbClr val="233746"/>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1848599581"/>
              </p:ext>
            </p:extLst>
          </p:nvPr>
        </p:nvGraphicFramePr>
        <p:xfrm>
          <a:off x="177536" y="3925618"/>
          <a:ext cx="6829664" cy="1712778"/>
        </p:xfrm>
        <a:graphic>
          <a:graphicData uri="http://schemas.openxmlformats.org/drawingml/2006/table">
            <a:tbl>
              <a:tblPr firstRow="1" bandRow="1">
                <a:tableStyleId>{5C22544A-7EE6-4342-B048-85BDC9FD1C3A}</a:tableStyleId>
              </a:tblPr>
              <a:tblGrid>
                <a:gridCol w="2231350">
                  <a:extLst>
                    <a:ext uri="{9D8B030D-6E8A-4147-A177-3AD203B41FA5}">
                      <a16:colId xmlns:a16="http://schemas.microsoft.com/office/drawing/2014/main" val="2723890255"/>
                    </a:ext>
                  </a:extLst>
                </a:gridCol>
                <a:gridCol w="1039390">
                  <a:extLst>
                    <a:ext uri="{9D8B030D-6E8A-4147-A177-3AD203B41FA5}">
                      <a16:colId xmlns:a16="http://schemas.microsoft.com/office/drawing/2014/main" val="2880689017"/>
                    </a:ext>
                  </a:extLst>
                </a:gridCol>
                <a:gridCol w="1295948">
                  <a:extLst>
                    <a:ext uri="{9D8B030D-6E8A-4147-A177-3AD203B41FA5}">
                      <a16:colId xmlns:a16="http://schemas.microsoft.com/office/drawing/2014/main" val="2381756671"/>
                    </a:ext>
                  </a:extLst>
                </a:gridCol>
                <a:gridCol w="1184115">
                  <a:extLst>
                    <a:ext uri="{9D8B030D-6E8A-4147-A177-3AD203B41FA5}">
                      <a16:colId xmlns:a16="http://schemas.microsoft.com/office/drawing/2014/main" val="1163795389"/>
                    </a:ext>
                  </a:extLst>
                </a:gridCol>
                <a:gridCol w="1078861">
                  <a:extLst>
                    <a:ext uri="{9D8B030D-6E8A-4147-A177-3AD203B41FA5}">
                      <a16:colId xmlns:a16="http://schemas.microsoft.com/office/drawing/2014/main" val="507298858"/>
                    </a:ext>
                  </a:extLst>
                </a:gridCol>
              </a:tblGrid>
              <a:tr h="370840">
                <a:tc>
                  <a:txBody>
                    <a:bodyPr/>
                    <a:lstStyle/>
                    <a:p>
                      <a:r>
                        <a:rPr lang="zh-CN" altLang="en-US" sz="1100" dirty="0" smtClean="0"/>
                        <a:t>遮挡</a:t>
                      </a:r>
                      <a:endParaRPr lang="zh-CN" altLang="en-US" sz="1100" dirty="0"/>
                    </a:p>
                  </a:txBody>
                  <a:tcPr/>
                </a:tc>
                <a:tc>
                  <a:txBody>
                    <a:bodyPr/>
                    <a:lstStyle/>
                    <a:p>
                      <a:r>
                        <a:rPr lang="zh-CN" altLang="en-US" sz="1100" dirty="0" smtClean="0"/>
                        <a:t>远距离</a:t>
                      </a:r>
                      <a:endParaRPr lang="zh-CN" altLang="en-US" sz="1100" dirty="0"/>
                    </a:p>
                  </a:txBody>
                  <a:tcPr/>
                </a:tc>
                <a:tc>
                  <a:txBody>
                    <a:bodyPr/>
                    <a:lstStyle/>
                    <a:p>
                      <a:r>
                        <a:rPr lang="zh-CN" altLang="en-US" sz="1100" dirty="0" smtClean="0"/>
                        <a:t>视角过大</a:t>
                      </a:r>
                      <a:endParaRPr lang="zh-CN" altLang="en-US" sz="1100" dirty="0"/>
                    </a:p>
                  </a:txBody>
                  <a:tcPr/>
                </a:tc>
                <a:tc>
                  <a:txBody>
                    <a:bodyPr/>
                    <a:lstStyle/>
                    <a:p>
                      <a:r>
                        <a:rPr lang="zh-CN" altLang="en-US" sz="1100" dirty="0" smtClean="0"/>
                        <a:t>暗光、模糊</a:t>
                      </a:r>
                      <a:endParaRPr lang="zh-CN" altLang="en-US" sz="1100" dirty="0"/>
                    </a:p>
                  </a:txBody>
                  <a:tcPr/>
                </a:tc>
                <a:tc>
                  <a:txBody>
                    <a:bodyPr/>
                    <a:lstStyle/>
                    <a:p>
                      <a:r>
                        <a:rPr lang="zh-CN" altLang="en-US" sz="1100" dirty="0" smtClean="0"/>
                        <a:t>单边、正对扶手且低矮视角</a:t>
                      </a:r>
                      <a:endParaRPr lang="zh-CN" altLang="en-US" sz="1100" dirty="0"/>
                    </a:p>
                  </a:txBody>
                  <a:tcPr/>
                </a:tc>
                <a:extLst>
                  <a:ext uri="{0D108BD9-81ED-4DB2-BD59-A6C34878D82A}">
                    <a16:rowId xmlns:a16="http://schemas.microsoft.com/office/drawing/2014/main" val="875135717"/>
                  </a:ext>
                </a:extLst>
              </a:tr>
              <a:tr h="1286058">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98785633"/>
                  </a:ext>
                </a:extLst>
              </a:tr>
            </a:tbl>
          </a:graphicData>
        </a:graphic>
      </p:graphicFrame>
      <p:pic>
        <p:nvPicPr>
          <p:cNvPr id="16" name="图片 15"/>
          <p:cNvPicPr>
            <a:picLocks noChangeAspect="1"/>
          </p:cNvPicPr>
          <p:nvPr/>
        </p:nvPicPr>
        <p:blipFill rotWithShape="1">
          <a:blip r:embed="rId8" cstate="print">
            <a:extLst>
              <a:ext uri="{28A0092B-C50C-407E-A947-70E740481C1C}">
                <a14:useLocalDpi xmlns:a14="http://schemas.microsoft.com/office/drawing/2010/main" val="0"/>
              </a:ext>
            </a:extLst>
          </a:blip>
          <a:srcRect l="41233" t="41071" r="1" b="22619"/>
          <a:stretch/>
        </p:blipFill>
        <p:spPr>
          <a:xfrm>
            <a:off x="239123" y="4529261"/>
            <a:ext cx="927423" cy="1034336"/>
          </a:xfrm>
          <a:prstGeom prst="rect">
            <a:avLst/>
          </a:prstGeom>
        </p:spPr>
      </p:pic>
      <p:pic>
        <p:nvPicPr>
          <p:cNvPr id="17" name="图片 16"/>
          <p:cNvPicPr>
            <a:picLocks noChangeAspect="1"/>
          </p:cNvPicPr>
          <p:nvPr/>
        </p:nvPicPr>
        <p:blipFill rotWithShape="1">
          <a:blip r:embed="rId9" cstate="print">
            <a:extLst>
              <a:ext uri="{28A0092B-C50C-407E-A947-70E740481C1C}">
                <a14:useLocalDpi xmlns:a14="http://schemas.microsoft.com/office/drawing/2010/main" val="0"/>
              </a:ext>
            </a:extLst>
          </a:blip>
          <a:srcRect l="15331" t="41497" r="33633" b="32652"/>
          <a:stretch/>
        </p:blipFill>
        <p:spPr>
          <a:xfrm>
            <a:off x="1241289" y="4529261"/>
            <a:ext cx="1131304" cy="1034336"/>
          </a:xfrm>
          <a:prstGeom prst="rect">
            <a:avLst/>
          </a:prstGeom>
        </p:spPr>
      </p:pic>
      <p:pic>
        <p:nvPicPr>
          <p:cNvPr id="18" name="图片 17"/>
          <p:cNvPicPr>
            <a:picLocks noChangeAspect="1"/>
          </p:cNvPicPr>
          <p:nvPr/>
        </p:nvPicPr>
        <p:blipFill rotWithShape="1">
          <a:blip r:embed="rId10" cstate="print">
            <a:extLst>
              <a:ext uri="{BEBA8EAE-BF5A-486C-A8C5-ECC9F3942E4B}">
                <a14:imgProps xmlns:a14="http://schemas.microsoft.com/office/drawing/2010/main">
                  <a14:imgLayer r:embed="rId11">
                    <a14:imgEffect>
                      <a14:brightnessContrast bright="10000"/>
                    </a14:imgEffect>
                  </a14:imgLayer>
                </a14:imgProps>
              </a:ext>
              <a:ext uri="{28A0092B-C50C-407E-A947-70E740481C1C}">
                <a14:useLocalDpi xmlns:a14="http://schemas.microsoft.com/office/drawing/2010/main" val="0"/>
              </a:ext>
            </a:extLst>
          </a:blip>
          <a:srcRect l="22830" t="25306" r="15734" b="36871"/>
          <a:stretch/>
        </p:blipFill>
        <p:spPr>
          <a:xfrm>
            <a:off x="2446652" y="4524724"/>
            <a:ext cx="929262" cy="1032666"/>
          </a:xfrm>
          <a:prstGeom prst="rect">
            <a:avLst/>
          </a:prstGeom>
        </p:spPr>
      </p:pic>
      <p:pic>
        <p:nvPicPr>
          <p:cNvPr id="19" name="图片 18"/>
          <p:cNvPicPr>
            <a:picLocks noChangeAspect="1"/>
          </p:cNvPicPr>
          <p:nvPr/>
        </p:nvPicPr>
        <p:blipFill rotWithShape="1">
          <a:blip r:embed="rId12" cstate="print">
            <a:extLst>
              <a:ext uri="{28A0092B-C50C-407E-A947-70E740481C1C}">
                <a14:useLocalDpi xmlns:a14="http://schemas.microsoft.com/office/drawing/2010/main" val="0"/>
              </a:ext>
            </a:extLst>
          </a:blip>
          <a:srcRect l="25973" t="50612" r="18153" b="22449"/>
          <a:stretch/>
        </p:blipFill>
        <p:spPr>
          <a:xfrm>
            <a:off x="3504155" y="4524723"/>
            <a:ext cx="1200599" cy="1044869"/>
          </a:xfrm>
          <a:prstGeom prst="rect">
            <a:avLst/>
          </a:prstGeom>
        </p:spPr>
      </p:pic>
      <p:pic>
        <p:nvPicPr>
          <p:cNvPr id="20" name="图片 19"/>
          <p:cNvPicPr>
            <a:picLocks noChangeAspect="1"/>
          </p:cNvPicPr>
          <p:nvPr/>
        </p:nvPicPr>
        <p:blipFill rotWithShape="1">
          <a:blip r:embed="rId13" cstate="print">
            <a:extLst>
              <a:ext uri="{28A0092B-C50C-407E-A947-70E740481C1C}">
                <a14:useLocalDpi xmlns:a14="http://schemas.microsoft.com/office/drawing/2010/main" val="0"/>
              </a:ext>
            </a:extLst>
          </a:blip>
          <a:srcRect l="18717" t="67075" r="20330" b="409"/>
          <a:stretch/>
        </p:blipFill>
        <p:spPr>
          <a:xfrm>
            <a:off x="4802792" y="4524723"/>
            <a:ext cx="1065979" cy="1026495"/>
          </a:xfrm>
          <a:prstGeom prst="rect">
            <a:avLst/>
          </a:prstGeom>
        </p:spPr>
      </p:pic>
      <p:grpSp>
        <p:nvGrpSpPr>
          <p:cNvPr id="21" name="组合 20"/>
          <p:cNvGrpSpPr/>
          <p:nvPr/>
        </p:nvGrpSpPr>
        <p:grpSpPr>
          <a:xfrm>
            <a:off x="5966809" y="4437575"/>
            <a:ext cx="988471" cy="1185265"/>
            <a:chOff x="6616887" y="3507651"/>
            <a:chExt cx="988471" cy="1185265"/>
          </a:xfrm>
        </p:grpSpPr>
        <p:pic>
          <p:nvPicPr>
            <p:cNvPr id="22" name="图片 21"/>
            <p:cNvPicPr>
              <a:picLocks noChangeAspect="1"/>
            </p:cNvPicPr>
            <p:nvPr/>
          </p:nvPicPr>
          <p:blipFill rotWithShape="1">
            <a:blip r:embed="rId14" cstate="print">
              <a:extLst>
                <a:ext uri="{28A0092B-C50C-407E-A947-70E740481C1C}">
                  <a14:useLocalDpi xmlns:a14="http://schemas.microsoft.com/office/drawing/2010/main" val="0"/>
                </a:ext>
              </a:extLst>
            </a:blip>
            <a:srcRect l="78461" t="46259" r="12" b="22449"/>
            <a:stretch/>
          </p:blipFill>
          <p:spPr>
            <a:xfrm>
              <a:off x="6616887" y="3507651"/>
              <a:ext cx="458646" cy="1185265"/>
            </a:xfrm>
            <a:prstGeom prst="rect">
              <a:avLst/>
            </a:prstGeom>
          </p:spPr>
        </p:pic>
        <p:pic>
          <p:nvPicPr>
            <p:cNvPr id="23" name="图片 22"/>
            <p:cNvPicPr>
              <a:picLocks noChangeAspect="1"/>
            </p:cNvPicPr>
            <p:nvPr/>
          </p:nvPicPr>
          <p:blipFill rotWithShape="1">
            <a:blip r:embed="rId15" cstate="print">
              <a:extLst>
                <a:ext uri="{28A0092B-C50C-407E-A947-70E740481C1C}">
                  <a14:useLocalDpi xmlns:a14="http://schemas.microsoft.com/office/drawing/2010/main" val="0"/>
                </a:ext>
              </a:extLst>
            </a:blip>
            <a:srcRect l="58385" t="29523" b="11702"/>
            <a:stretch/>
          </p:blipFill>
          <p:spPr>
            <a:xfrm>
              <a:off x="7137977" y="3507651"/>
              <a:ext cx="467381" cy="1173534"/>
            </a:xfrm>
            <a:prstGeom prst="rect">
              <a:avLst/>
            </a:prstGeom>
          </p:spPr>
        </p:pic>
      </p:grpSp>
      <p:sp>
        <p:nvSpPr>
          <p:cNvPr id="25" name="矩形 24"/>
          <p:cNvSpPr/>
          <p:nvPr/>
        </p:nvSpPr>
        <p:spPr>
          <a:xfrm>
            <a:off x="118452" y="1997281"/>
            <a:ext cx="1800493" cy="369332"/>
          </a:xfrm>
          <a:prstGeom prst="rect">
            <a:avLst/>
          </a:prstGeom>
        </p:spPr>
        <p:txBody>
          <a:bodyPr wrap="none">
            <a:spAutoFit/>
          </a:bodyPr>
          <a:lstStyle/>
          <a:p>
            <a:r>
              <a:rPr lang="zh-CN" altLang="en-US" b="1" dirty="0" smtClean="0">
                <a:solidFill>
                  <a:srgbClr val="233746"/>
                </a:solidFill>
                <a:latin typeface="微软雅黑" panose="020B0503020204020204" pitchFamily="34" charset="-122"/>
                <a:ea typeface="微软雅黑" panose="020B0503020204020204" pitchFamily="34" charset="-122"/>
              </a:rPr>
              <a:t>扶梯检测优化：</a:t>
            </a:r>
            <a:endParaRPr lang="zh-CN" altLang="en-US" b="1" dirty="0">
              <a:solidFill>
                <a:srgbClr val="233746"/>
              </a:solidFill>
              <a:latin typeface="微软雅黑" panose="020B0503020204020204" pitchFamily="34" charset="-122"/>
              <a:ea typeface="微软雅黑" panose="020B0503020204020204" pitchFamily="34" charset="-122"/>
            </a:endParaRPr>
          </a:p>
        </p:txBody>
      </p:sp>
      <p:sp>
        <p:nvSpPr>
          <p:cNvPr id="26" name="矩形 25"/>
          <p:cNvSpPr/>
          <p:nvPr/>
        </p:nvSpPr>
        <p:spPr>
          <a:xfrm>
            <a:off x="118452" y="3523318"/>
            <a:ext cx="1338828" cy="369332"/>
          </a:xfrm>
          <a:prstGeom prst="rect">
            <a:avLst/>
          </a:prstGeom>
        </p:spPr>
        <p:txBody>
          <a:bodyPr wrap="none">
            <a:spAutoFit/>
          </a:bodyPr>
          <a:lstStyle/>
          <a:p>
            <a:r>
              <a:rPr lang="zh-CN" altLang="en-US" b="1" dirty="0">
                <a:solidFill>
                  <a:srgbClr val="233746"/>
                </a:solidFill>
                <a:latin typeface="微软雅黑" panose="020B0503020204020204" pitchFamily="34" charset="-122"/>
                <a:ea typeface="微软雅黑" panose="020B0503020204020204" pitchFamily="34" charset="-122"/>
              </a:rPr>
              <a:t>漏检</a:t>
            </a:r>
            <a:r>
              <a:rPr lang="zh-CN" altLang="en-US" b="1" dirty="0" smtClean="0">
                <a:solidFill>
                  <a:srgbClr val="233746"/>
                </a:solidFill>
                <a:latin typeface="微软雅黑" panose="020B0503020204020204" pitchFamily="34" charset="-122"/>
                <a:ea typeface="微软雅黑" panose="020B0503020204020204" pitchFamily="34" charset="-122"/>
              </a:rPr>
              <a:t>问题：</a:t>
            </a:r>
            <a:endParaRPr lang="zh-CN" altLang="en-US" b="1" dirty="0">
              <a:solidFill>
                <a:srgbClr val="233746"/>
              </a:solidFill>
              <a:latin typeface="微软雅黑" panose="020B0503020204020204" pitchFamily="34" charset="-122"/>
              <a:ea typeface="微软雅黑" panose="020B0503020204020204" pitchFamily="34" charset="-122"/>
            </a:endParaRPr>
          </a:p>
        </p:txBody>
      </p:sp>
      <p:sp>
        <p:nvSpPr>
          <p:cNvPr id="27" name="矩形 26"/>
          <p:cNvSpPr/>
          <p:nvPr/>
        </p:nvSpPr>
        <p:spPr>
          <a:xfrm>
            <a:off x="7295649" y="3892650"/>
            <a:ext cx="3611358" cy="1107996"/>
          </a:xfrm>
          <a:prstGeom prst="rect">
            <a:avLst/>
          </a:prstGeom>
        </p:spPr>
        <p:txBody>
          <a:bodyPr wrap="square">
            <a:spAutoFit/>
          </a:bodyPr>
          <a:lstStyle/>
          <a:p>
            <a:pPr marL="171450" indent="-171450">
              <a:lnSpc>
                <a:spcPct val="150000"/>
              </a:lnSpc>
              <a:buFont typeface="Wingdings" panose="05000000000000000000" pitchFamily="2" charset="2"/>
              <a:buChar char="Ø"/>
            </a:pPr>
            <a:r>
              <a:rPr lang="zh-CN" altLang="en-US" sz="1100" dirty="0">
                <a:latin typeface="微软雅黑" panose="020B0503020204020204" pitchFamily="34" charset="-122"/>
                <a:ea typeface="微软雅黑" panose="020B0503020204020204" pitchFamily="34" charset="-122"/>
              </a:rPr>
              <a:t>由遮挡、距离过远、视角过大等导致的漏检，通常可以通过机器人自身运动带来的视场变化来保证在整个运动过程中正确检测出某些帧漏检的扶梯（如下图所示），故上述类别的漏检对实际避障影响较小。</a:t>
            </a:r>
            <a:endParaRPr lang="zh-CN" altLang="en-US" sz="1100" dirty="0">
              <a:latin typeface="微软雅黑" panose="020B0503020204020204" pitchFamily="34" charset="-122"/>
              <a:ea typeface="微软雅黑" panose="020B0503020204020204" pitchFamily="34" charset="-122"/>
            </a:endParaRPr>
          </a:p>
        </p:txBody>
      </p:sp>
      <p:sp>
        <p:nvSpPr>
          <p:cNvPr id="28" name="灯片编号占位符 1"/>
          <p:cNvSpPr>
            <a:spLocks noGrp="1"/>
          </p:cNvSpPr>
          <p:nvPr>
            <p:ph type="sldNum" sz="quarter" idx="12"/>
          </p:nvPr>
        </p:nvSpPr>
        <p:spPr>
          <a:xfrm>
            <a:off x="7126493" y="6897959"/>
            <a:ext cx="2057400" cy="273844"/>
          </a:xfrm>
        </p:spPr>
        <p:txBody>
          <a:bodyPr/>
          <a:lstStyle/>
          <a:p>
            <a:fld id="{B208F09D-690D-FC4C-B4EA-A540FD849AA7}" type="slidenum">
              <a:rPr kumimoji="1" lang="zh-CN" altLang="en-US" smtClean="0"/>
              <a:pPr/>
              <a:t>3</a:t>
            </a:fld>
            <a:endParaRPr kumimoji="1" lang="zh-CN" altLang="en-US" dirty="0"/>
          </a:p>
        </p:txBody>
      </p:sp>
      <p:sp>
        <p:nvSpPr>
          <p:cNvPr id="29" name="矩形 28"/>
          <p:cNvSpPr/>
          <p:nvPr/>
        </p:nvSpPr>
        <p:spPr>
          <a:xfrm>
            <a:off x="118451" y="5731700"/>
            <a:ext cx="1800493" cy="369332"/>
          </a:xfrm>
          <a:prstGeom prst="rect">
            <a:avLst/>
          </a:prstGeom>
        </p:spPr>
        <p:txBody>
          <a:bodyPr wrap="none">
            <a:spAutoFit/>
          </a:bodyPr>
          <a:lstStyle/>
          <a:p>
            <a:r>
              <a:rPr lang="zh-CN" altLang="en-US" b="1" dirty="0">
                <a:solidFill>
                  <a:srgbClr val="233746"/>
                </a:solidFill>
                <a:latin typeface="微软雅黑" panose="020B0503020204020204" pitchFamily="34" charset="-122"/>
                <a:ea typeface="微软雅黑" panose="020B0503020204020204" pitchFamily="34" charset="-122"/>
              </a:rPr>
              <a:t>后续改进计划</a:t>
            </a:r>
            <a:r>
              <a:rPr lang="zh-CN" altLang="en-US" b="1" dirty="0" smtClean="0">
                <a:solidFill>
                  <a:srgbClr val="233746"/>
                </a:solidFill>
                <a:latin typeface="微软雅黑" panose="020B0503020204020204" pitchFamily="34" charset="-122"/>
                <a:ea typeface="微软雅黑" panose="020B0503020204020204" pitchFamily="34" charset="-122"/>
              </a:rPr>
              <a:t>：</a:t>
            </a:r>
            <a:endParaRPr lang="en-US" altLang="zh-CN" b="1" dirty="0" smtClean="0">
              <a:solidFill>
                <a:srgbClr val="23374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77535" y="6118239"/>
            <a:ext cx="11377155" cy="336695"/>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zh-CN" altLang="en-US" sz="1200" dirty="0" smtClean="0">
                <a:latin typeface="微软雅黑" panose="020B0503020204020204" pitchFamily="34" charset="-122"/>
                <a:ea typeface="微软雅黑" panose="020B0503020204020204" pitchFamily="34" charset="-122"/>
              </a:rPr>
              <a:t>针对漏检</a:t>
            </a:r>
            <a:r>
              <a:rPr lang="zh-CN" altLang="en-US" sz="1200" dirty="0" smtClean="0">
                <a:latin typeface="微软雅黑" panose="020B0503020204020204" pitchFamily="34" charset="-122"/>
                <a:ea typeface="微软雅黑" panose="020B0503020204020204" pitchFamily="34" charset="-122"/>
              </a:rPr>
              <a:t>情况挑选视频帧补充训练</a:t>
            </a:r>
            <a:r>
              <a:rPr lang="zh-CN" altLang="en-US" sz="1200" dirty="0" smtClean="0">
                <a:latin typeface="微软雅黑" panose="020B0503020204020204" pitchFamily="34" charset="-122"/>
                <a:ea typeface="微软雅黑" panose="020B0503020204020204" pitchFamily="34" charset="-122"/>
              </a:rPr>
              <a:t>集约</a:t>
            </a:r>
            <a:r>
              <a:rPr lang="en-US" altLang="zh-CN" sz="1200" dirty="0">
                <a:latin typeface="微软雅黑" panose="020B0503020204020204" pitchFamily="34" charset="-122"/>
                <a:ea typeface="微软雅黑" panose="020B0503020204020204" pitchFamily="34" charset="-122"/>
              </a:rPr>
              <a:t>2</a:t>
            </a:r>
            <a:r>
              <a:rPr lang="en-US" altLang="zh-CN" sz="1200" dirty="0" smtClean="0">
                <a:latin typeface="微软雅黑" panose="020B0503020204020204" pitchFamily="34" charset="-122"/>
                <a:ea typeface="微软雅黑" panose="020B0503020204020204" pitchFamily="34" charset="-122"/>
              </a:rPr>
              <a:t>000</a:t>
            </a:r>
            <a:r>
              <a:rPr lang="zh-CN" altLang="en-US" sz="1200" dirty="0" smtClean="0">
                <a:latin typeface="微软雅黑" panose="020B0503020204020204" pitchFamily="34" charset="-122"/>
                <a:ea typeface="微软雅黑" panose="020B0503020204020204" pitchFamily="34" charset="-122"/>
              </a:rPr>
              <a:t>张（现阶段训练集大小</a:t>
            </a:r>
            <a:r>
              <a:rPr lang="zh-CN" altLang="en-US" sz="1200" dirty="0" smtClean="0">
                <a:latin typeface="微软雅黑" panose="020B0503020204020204" pitchFamily="34" charset="-122"/>
                <a:ea typeface="微软雅黑" panose="020B0503020204020204" pitchFamily="34" charset="-122"/>
              </a:rPr>
              <a:t>为</a:t>
            </a:r>
            <a:r>
              <a:rPr lang="en-US" altLang="zh-CN" sz="1200" dirty="0" smtClean="0">
                <a:latin typeface="微软雅黑" panose="020B0503020204020204" pitchFamily="34" charset="-122"/>
                <a:ea typeface="微软雅黑" panose="020B0503020204020204" pitchFamily="34" charset="-122"/>
              </a:rPr>
              <a:t>16155</a:t>
            </a:r>
            <a:r>
              <a:rPr lang="zh-CN" altLang="en-US" sz="1200" dirty="0" smtClean="0">
                <a:latin typeface="微软雅黑" panose="020B0503020204020204" pitchFamily="34" charset="-122"/>
                <a:ea typeface="微软雅黑" panose="020B0503020204020204" pitchFamily="34" charset="-122"/>
              </a:rPr>
              <a:t>张）。</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65781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235</Words>
  <Application>Microsoft Office PowerPoint</Application>
  <PresentationFormat>宽屏</PresentationFormat>
  <Paragraphs>28</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等线 Light</vt:lpstr>
      <vt:lpstr>宋体</vt:lpstr>
      <vt:lpstr>微软雅黑</vt:lpstr>
      <vt:lpstr>Arial</vt:lpstr>
      <vt:lpstr>Wingdings</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brent.jiang(姜璨)</dc:creator>
  <cp:lastModifiedBy>brent.jiang(姜璨)</cp:lastModifiedBy>
  <cp:revision>7</cp:revision>
  <dcterms:created xsi:type="dcterms:W3CDTF">2023-05-29T08:38:27Z</dcterms:created>
  <dcterms:modified xsi:type="dcterms:W3CDTF">2023-05-29T09:40:38Z</dcterms:modified>
</cp:coreProperties>
</file>