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758" r:id="rId2"/>
    <p:sldId id="760" r:id="rId3"/>
    <p:sldId id="753" r:id="rId4"/>
    <p:sldId id="756" r:id="rId5"/>
    <p:sldId id="7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n.cui(崔龙方)" initials="a" lastIdx="0" clrIdx="0">
    <p:extLst>
      <p:ext uri="{19B8F6BF-5375-455C-9EA6-DF929625EA0E}">
        <p15:presenceInfo xmlns:p15="http://schemas.microsoft.com/office/powerpoint/2012/main" userId="S-1-5-21-2449862091-2095136087-370322297-52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88FBB"/>
    <a:srgbClr val="ED7D31"/>
    <a:srgbClr val="70AD47"/>
    <a:srgbClr val="2E75B6"/>
    <a:srgbClr val="8FAADC"/>
    <a:srgbClr val="1D384C"/>
    <a:srgbClr val="548235"/>
    <a:srgbClr val="2F528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304" autoAdjust="0"/>
  </p:normalViewPr>
  <p:slideViewPr>
    <p:cSldViewPr snapToGrid="0" snapToObjects="1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3" d="100"/>
          <a:sy n="133" d="100"/>
        </p:scale>
        <p:origin x="36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D2AB2C-B387-8349-BFA2-E8EEAA4A7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8A260-F060-A34E-AFF1-FD8E03D32C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D7B-40F1-CC4D-A5AC-B9DE16818A89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B2075-733F-6B48-8725-B1B7BB0448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94D9A9-B15C-9B45-AD83-1B00CB088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2F8E-B0AE-5545-8E00-1C0AAE623B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42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9968-7645-3546-AAAD-63A43CAE3CCA}" type="datetimeFigureOut">
              <a:rPr kumimoji="1" lang="zh-CN" altLang="en-US" smtClean="0"/>
              <a:t>2023/1/16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F3233-C010-AA43-B94A-4CD36AFCE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621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394C2F-F311-0D48-964D-21CBE32402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B13331-DAC6-9047-B5AB-7BAC26BBF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2067" y="3887699"/>
            <a:ext cx="5381470" cy="561356"/>
          </a:xfrm>
          <a:prstGeom prst="rect">
            <a:avLst/>
          </a:prstGeom>
        </p:spPr>
        <p:txBody>
          <a:bodyPr/>
          <a:lstStyle>
            <a:lvl1pPr algn="r">
              <a:defRPr sz="2800" b="0" i="0" baseline="0">
                <a:solidFill>
                  <a:schemeClr val="bg1"/>
                </a:solidFill>
                <a:latin typeface="HelveticaNeueLT Std Lt" panose="020B0403020202020204" pitchFamily="34" charset="0"/>
                <a:ea typeface="思源黑体 CN Medium" charset="-122"/>
              </a:defRPr>
            </a:lvl1pPr>
          </a:lstStyle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12" name="文本占位符 20">
            <a:extLst>
              <a:ext uri="{FF2B5EF4-FFF2-40B4-BE49-F238E27FC236}">
                <a16:creationId xmlns:a16="http://schemas.microsoft.com/office/drawing/2014/main" id="{111AE1DE-31E8-3D4E-A087-FB6193FC5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9666" y="4533501"/>
            <a:ext cx="1723870" cy="338082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0" i="0" baseline="0">
                <a:solidFill>
                  <a:schemeClr val="bg1"/>
                </a:solidFill>
                <a:latin typeface="HelveticaNeueLT Std Lt" panose="020B0403020202020204" pitchFamily="34" charset="0"/>
                <a:ea typeface="思源黑体 CN Normal" charset="-122"/>
              </a:defRPr>
            </a:lvl1pPr>
          </a:lstStyle>
          <a:p>
            <a:pPr lvl="0"/>
            <a:r>
              <a:rPr kumimoji="1" lang="en-US" altLang="zh-CN" dirty="0"/>
              <a:t>April</a:t>
            </a:r>
            <a:r>
              <a:rPr kumimoji="1" lang="zh-CN" altLang="en-US" dirty="0"/>
              <a:t> </a:t>
            </a:r>
            <a:r>
              <a:rPr kumimoji="1" lang="en-US" altLang="zh-CN" dirty="0"/>
              <a:t>21,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63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7C1FC-891D-1D46-8AB1-8AD71431B1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911914-103A-5A4E-BC02-56700A5A7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2067" y="578057"/>
            <a:ext cx="5381470" cy="561356"/>
          </a:xfrm>
          <a:prstGeom prst="rect">
            <a:avLst/>
          </a:prstGeom>
        </p:spPr>
        <p:txBody>
          <a:bodyPr/>
          <a:lstStyle>
            <a:lvl1pPr algn="r">
              <a:defRPr sz="2800" b="0" i="0" baseline="0">
                <a:solidFill>
                  <a:schemeClr val="accent1">
                    <a:lumMod val="75000"/>
                  </a:schemeClr>
                </a:solidFill>
                <a:latin typeface="HelveticaNeueLT Std Lt" panose="020B0403020202020204" pitchFamily="34" charset="0"/>
                <a:ea typeface="思源黑体 CN Medium" charset="-122"/>
              </a:defRPr>
            </a:lvl1pPr>
          </a:lstStyle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  <p:sp>
        <p:nvSpPr>
          <p:cNvPr id="6" name="文本占位符 20">
            <a:extLst>
              <a:ext uri="{FF2B5EF4-FFF2-40B4-BE49-F238E27FC236}">
                <a16:creationId xmlns:a16="http://schemas.microsoft.com/office/drawing/2014/main" id="{5B3F7D9D-F6AA-4149-8798-55BA5D154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9666" y="1223859"/>
            <a:ext cx="1723870" cy="338082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0" i="0" baseline="0">
                <a:solidFill>
                  <a:schemeClr val="accent1">
                    <a:lumMod val="75000"/>
                  </a:schemeClr>
                </a:solidFill>
                <a:latin typeface="HelveticaNeueLT Std Lt" panose="020B0403020202020204" pitchFamily="34" charset="0"/>
                <a:ea typeface="思源黑体 CN Normal" charset="-122"/>
              </a:defRPr>
            </a:lvl1pPr>
          </a:lstStyle>
          <a:p>
            <a:pPr lvl="0"/>
            <a:r>
              <a:rPr kumimoji="1" lang="en-US" altLang="zh-CN" dirty="0"/>
              <a:t>April</a:t>
            </a:r>
            <a:r>
              <a:rPr kumimoji="1" lang="zh-CN" altLang="en-US" dirty="0"/>
              <a:t> </a:t>
            </a:r>
            <a:r>
              <a:rPr kumimoji="1" lang="en-US" altLang="zh-CN" dirty="0"/>
              <a:t>21,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50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5F861FD-60F7-3B41-8DE4-346B578C64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496" y="-7496"/>
            <a:ext cx="9151495" cy="5150995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13856" y="149750"/>
            <a:ext cx="7886700" cy="573100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chemeClr val="bg1"/>
                </a:solidFill>
                <a:latin typeface="Helvetica Neue Light" charset="0"/>
                <a:ea typeface="思源黑体 CN Normal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856" y="993775"/>
            <a:ext cx="7886700" cy="32635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  <a:latin typeface="Helvetica Neue Light" charset="0"/>
                <a:ea typeface="思源黑体 CN Normal" charset="-122"/>
              </a:defRPr>
            </a:lvl1pPr>
            <a:lvl2pPr marL="5143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2pPr>
            <a:lvl3pPr marL="8572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3pPr>
            <a:lvl4pPr marL="12001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4pPr>
            <a:lvl5pPr marL="15430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F9A8A8-CAB0-ED44-9316-58C5B5FBBACC}"/>
              </a:ext>
            </a:extLst>
          </p:cNvPr>
          <p:cNvSpPr txBox="1"/>
          <p:nvPr userDrawn="1"/>
        </p:nvSpPr>
        <p:spPr>
          <a:xfrm>
            <a:off x="63556" y="4903843"/>
            <a:ext cx="2387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绝密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Top Secret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/</a:t>
            </a:r>
            <a:r>
              <a:rPr lang="zh-CN" altLang="en-US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机密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High</a:t>
            </a:r>
            <a:r>
              <a:rPr lang="zh-CN" altLang="en-US" sz="800" b="0" i="0" u="none" strike="noStrike" kern="1200" dirty="0">
                <a:solidFill>
                  <a:schemeClr val="bg1"/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Secret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/</a:t>
            </a:r>
            <a:r>
              <a:rPr lang="zh-CN" altLang="en-US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秘密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/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Secret</a:t>
            </a:r>
            <a:endParaRPr kumimoji="1" lang="zh-CN" altLang="en-US" sz="800" b="0" i="0" dirty="0">
              <a:solidFill>
                <a:schemeClr val="bg1"/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59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95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13856" y="149750"/>
            <a:ext cx="7886700" cy="573100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rgbClr val="1D374B"/>
                </a:solidFill>
                <a:latin typeface="Helvetica Neue Light" charset="0"/>
                <a:ea typeface="思源黑体 CN Normal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856" y="993775"/>
            <a:ext cx="7886700" cy="32635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>
                <a:solidFill>
                  <a:srgbClr val="1D374B"/>
                </a:solidFill>
                <a:latin typeface="Helvetica Neue Light" charset="0"/>
                <a:ea typeface="思源黑体 CN Normal" charset="-122"/>
              </a:defRPr>
            </a:lvl1pPr>
            <a:lvl2pPr marL="5143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2pPr>
            <a:lvl3pPr marL="8572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3pPr>
            <a:lvl4pPr marL="12001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4pPr>
            <a:lvl5pPr marL="1543050" indent="-171450">
              <a:buFont typeface="Wingdings" charset="2"/>
              <a:buChar char="p"/>
              <a:defRPr baseline="0">
                <a:solidFill>
                  <a:schemeClr val="bg1"/>
                </a:solidFill>
                <a:latin typeface="HelveticaNeueLT Std" charset="0"/>
                <a:ea typeface="思源黑体 CN Normal" charset="-122"/>
              </a:defRPr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27F8CD-A2A0-0443-AF07-BC52B2901024}"/>
              </a:ext>
            </a:extLst>
          </p:cNvPr>
          <p:cNvSpPr txBox="1"/>
          <p:nvPr userDrawn="1"/>
        </p:nvSpPr>
        <p:spPr>
          <a:xfrm>
            <a:off x="63556" y="4903843"/>
            <a:ext cx="2387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绝密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Top Secret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/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机密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High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Secret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/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秘密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Source Han Sans CN Light" panose="020B0300000000000000" pitchFamily="34" charset="-128"/>
                <a:ea typeface="Source Han Sans CN Light" panose="020B0300000000000000" pitchFamily="34" charset="-128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HelveticaNeueLT Std Lt" panose="020B0403020202020204" pitchFamily="34" charset="0"/>
                <a:ea typeface="Source Han Sans CN Light" panose="020B0300000000000000" pitchFamily="34" charset="-128"/>
                <a:cs typeface="+mn-cs"/>
              </a:rPr>
              <a:t>Secret</a:t>
            </a:r>
            <a:endParaRPr kumimoji="1" lang="zh-CN" altLang="en-US" sz="800" b="0" i="0" dirty="0">
              <a:solidFill>
                <a:schemeClr val="bg1">
                  <a:lumMod val="75000"/>
                </a:schemeClr>
              </a:solidFill>
              <a:latin typeface="Source Han Sans CN Light" panose="020B0300000000000000" pitchFamily="34" charset="-128"/>
              <a:ea typeface="Source Han Sans CN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1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415DAA-631D-25FA-A913-43F7765071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F861FD-60F7-3B41-8DE4-346B578C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496" y="-7496"/>
            <a:ext cx="9151495" cy="5150995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A56F6-0559-8E4E-85F7-03068BC2F4F2}"/>
              </a:ext>
            </a:extLst>
          </p:cNvPr>
          <p:cNvSpPr txBox="1"/>
          <p:nvPr userDrawn="1"/>
        </p:nvSpPr>
        <p:spPr>
          <a:xfrm>
            <a:off x="580199" y="1911669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0" i="0" dirty="0">
                <a:solidFill>
                  <a:schemeClr val="bg1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Thanks!</a:t>
            </a:r>
            <a:endParaRPr kumimoji="1" lang="zh-CN" altLang="en-US" sz="4000" b="0" i="0" dirty="0">
              <a:solidFill>
                <a:schemeClr val="bg1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965038-5EBD-BE48-A97B-5DAD6746636B}"/>
              </a:ext>
            </a:extLst>
          </p:cNvPr>
          <p:cNvSpPr txBox="1"/>
          <p:nvPr userDrawn="1"/>
        </p:nvSpPr>
        <p:spPr>
          <a:xfrm>
            <a:off x="580199" y="4536331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0" i="0" spc="50" baseline="0" dirty="0">
                <a:solidFill>
                  <a:schemeClr val="bg1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Our Mission: Robotics for All</a:t>
            </a:r>
            <a:endParaRPr kumimoji="1" lang="zh-CN" altLang="en-US" sz="1400" b="0" i="0" spc="50" baseline="0" dirty="0">
              <a:solidFill>
                <a:schemeClr val="bg1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25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495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3E09DD-DD7A-D146-828E-4D23B3361D9F}"/>
              </a:ext>
            </a:extLst>
          </p:cNvPr>
          <p:cNvSpPr txBox="1"/>
          <p:nvPr userDrawn="1"/>
        </p:nvSpPr>
        <p:spPr>
          <a:xfrm>
            <a:off x="580199" y="1911669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0" i="0" dirty="0">
                <a:solidFill>
                  <a:srgbClr val="1D374B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Thanks!</a:t>
            </a:r>
            <a:endParaRPr kumimoji="1" lang="zh-CN" altLang="en-US" sz="4000" b="0" i="0" dirty="0">
              <a:solidFill>
                <a:srgbClr val="1D374B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3088C-EFC7-6047-B7C6-0778011EF45B}"/>
              </a:ext>
            </a:extLst>
          </p:cNvPr>
          <p:cNvSpPr txBox="1"/>
          <p:nvPr userDrawn="1"/>
        </p:nvSpPr>
        <p:spPr>
          <a:xfrm>
            <a:off x="580199" y="4536331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0" i="0" spc="50" baseline="0" dirty="0">
                <a:solidFill>
                  <a:srgbClr val="1D374B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Our Mission: Robotics for All</a:t>
            </a:r>
            <a:endParaRPr kumimoji="1" lang="zh-CN" altLang="en-US" sz="1400" b="0" i="0" spc="50" baseline="0" dirty="0">
              <a:solidFill>
                <a:srgbClr val="1D374B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3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5F861FD-60F7-3B41-8DE4-346B578C64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496" y="-7496"/>
            <a:ext cx="9151495" cy="5150995"/>
          </a:xfrm>
          <a:prstGeom prst="rect">
            <a:avLst/>
          </a:prstGeom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1BD5CB-4D16-2A4B-BCC5-F2C8414D6FB5}"/>
              </a:ext>
            </a:extLst>
          </p:cNvPr>
          <p:cNvSpPr txBox="1"/>
          <p:nvPr userDrawn="1"/>
        </p:nvSpPr>
        <p:spPr>
          <a:xfrm>
            <a:off x="580199" y="1911669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0" i="0" dirty="0">
                <a:solidFill>
                  <a:schemeClr val="bg1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Thanks!</a:t>
            </a:r>
            <a:endParaRPr kumimoji="1" lang="zh-CN" altLang="en-US" sz="4000" b="0" i="0" dirty="0">
              <a:solidFill>
                <a:schemeClr val="bg1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218DEB-24B1-0141-9DC7-20C4350EA688}"/>
              </a:ext>
            </a:extLst>
          </p:cNvPr>
          <p:cNvSpPr txBox="1"/>
          <p:nvPr userDrawn="1"/>
        </p:nvSpPr>
        <p:spPr>
          <a:xfrm>
            <a:off x="580199" y="4536331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0" i="0" spc="100" baseline="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我们的使命</a:t>
            </a:r>
            <a:r>
              <a:rPr kumimoji="1" lang="en-US" altLang="zh-CN" sz="1400" b="0" i="0" spc="100" baseline="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:</a:t>
            </a:r>
            <a:r>
              <a:rPr kumimoji="1" lang="zh-CN" altLang="en-US" sz="1400" b="0" i="0" spc="100" baseline="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让机器人</a:t>
            </a:r>
            <a:r>
              <a:rPr kumimoji="1" lang="en-US" altLang="zh-CN" sz="1400" b="0" i="0" spc="100" baseline="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kumimoji="1" lang="zh-CN" altLang="en-US" sz="1400" b="0" i="0" spc="100" baseline="0" dirty="0">
                <a:solidFill>
                  <a:schemeClr val="bg1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服务每个人</a:t>
            </a:r>
          </a:p>
        </p:txBody>
      </p:sp>
    </p:spTree>
    <p:extLst>
      <p:ext uri="{BB962C8B-B14F-4D97-AF65-F5344CB8AC3E}">
        <p14:creationId xmlns:p14="http://schemas.microsoft.com/office/powerpoint/2010/main" val="12428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96D3E5-A731-1A42-AF7B-CC0B5BE0FA80}"/>
              </a:ext>
            </a:extLst>
          </p:cNvPr>
          <p:cNvSpPr txBox="1"/>
          <p:nvPr userDrawn="1"/>
        </p:nvSpPr>
        <p:spPr>
          <a:xfrm>
            <a:off x="580199" y="1911669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0" i="0" dirty="0">
                <a:solidFill>
                  <a:srgbClr val="1D374B"/>
                </a:solidFill>
                <a:latin typeface="HelveticaNeueLT Std Lt" panose="020B0403020202020204" pitchFamily="34" charset="0"/>
                <a:ea typeface="Source Han Sans CN Medium" panose="020B0500000000000000" pitchFamily="34" charset="-128"/>
              </a:rPr>
              <a:t>Thanks!</a:t>
            </a:r>
            <a:endParaRPr kumimoji="1" lang="zh-CN" altLang="en-US" sz="4000" b="0" i="0" dirty="0">
              <a:solidFill>
                <a:srgbClr val="1D374B"/>
              </a:solidFill>
              <a:latin typeface="HelveticaNeueLT Std Lt" panose="020B0403020202020204" pitchFamily="34" charset="0"/>
              <a:ea typeface="Source Han Sans CN Medium" panose="020B0500000000000000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807DC2-5667-9642-AB2D-B86AAC818C55}"/>
              </a:ext>
            </a:extLst>
          </p:cNvPr>
          <p:cNvSpPr txBox="1"/>
          <p:nvPr userDrawn="1"/>
        </p:nvSpPr>
        <p:spPr>
          <a:xfrm>
            <a:off x="580199" y="4536331"/>
            <a:ext cx="3094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0" i="0" kern="1400" spc="100" baseline="0" dirty="0">
                <a:solidFill>
                  <a:srgbClr val="1D374B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我们的使命</a:t>
            </a:r>
            <a:r>
              <a:rPr kumimoji="1" lang="en-US" altLang="zh-CN" sz="1400" b="0" i="0" kern="1400" spc="100" baseline="0" dirty="0">
                <a:solidFill>
                  <a:srgbClr val="1D374B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:</a:t>
            </a:r>
            <a:r>
              <a:rPr kumimoji="1" lang="zh-CN" altLang="en-US" sz="1400" b="0" i="0" kern="1400" spc="100" baseline="0" dirty="0">
                <a:solidFill>
                  <a:srgbClr val="1D374B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让机器人</a:t>
            </a:r>
            <a:r>
              <a:rPr kumimoji="1" lang="en-US" altLang="zh-CN" sz="1400" b="0" i="0" kern="1400" spc="100" baseline="0" dirty="0">
                <a:solidFill>
                  <a:srgbClr val="1D374B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kumimoji="1" lang="zh-CN" altLang="en-US" sz="1400" b="0" i="0" kern="1400" spc="100" baseline="0" dirty="0">
                <a:solidFill>
                  <a:srgbClr val="1D374B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服务每个人</a:t>
            </a:r>
          </a:p>
        </p:txBody>
      </p:sp>
    </p:spTree>
    <p:extLst>
      <p:ext uri="{BB962C8B-B14F-4D97-AF65-F5344CB8AC3E}">
        <p14:creationId xmlns:p14="http://schemas.microsoft.com/office/powerpoint/2010/main" val="9755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86600" y="4869656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NeueLT Std" charset="0"/>
                <a:ea typeface="HelveticaNeueLT Std" charset="0"/>
                <a:cs typeface="HelveticaNeueLT Std" charset="0"/>
              </a:defRPr>
            </a:lvl1pPr>
          </a:lstStyle>
          <a:p>
            <a:fld id="{B208F09D-690D-FC4C-B4EA-A540FD849A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2" r:id="rId2"/>
    <p:sldLayoutId id="2147483661" r:id="rId3"/>
    <p:sldLayoutId id="2147483672" r:id="rId4"/>
    <p:sldLayoutId id="2147483718" r:id="rId5"/>
    <p:sldLayoutId id="2147483720" r:id="rId6"/>
    <p:sldLayoutId id="2147483719" r:id="rId7"/>
    <p:sldLayoutId id="2147483721" r:id="rId8"/>
    <p:sldLayoutId id="2147483723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扶梯防跌落方案研究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2023/1/13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cast 2023-01-13-wi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750" y="992397"/>
            <a:ext cx="3464143" cy="4141577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16626" y="554301"/>
            <a:ext cx="8634481" cy="34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0" y="142540"/>
            <a:ext cx="417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扶梯防跌落问题与常规解决方案</a:t>
            </a:r>
            <a:endParaRPr lang="en-US" altLang="zh-CN" sz="2000" b="1" dirty="0">
              <a:solidFill>
                <a:srgbClr val="2337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72354" y="3149801"/>
            <a:ext cx="497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方案</a:t>
            </a:r>
            <a:r>
              <a:rPr lang="en-US" altLang="zh-CN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设置虚拟墙禁区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多传感器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感知算法，检测障碍物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防撞</a:t>
            </a:r>
            <a:r>
              <a:rPr lang="zh-CN" altLang="en-US" dirty="0"/>
              <a:t>条</a:t>
            </a:r>
            <a:r>
              <a:rPr lang="en-US" altLang="zh-CN" dirty="0" smtClean="0"/>
              <a:t>/</a:t>
            </a:r>
            <a:r>
              <a:rPr lang="zh-CN" altLang="en-US" dirty="0"/>
              <a:t>防撞轮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防</a:t>
            </a:r>
            <a:r>
              <a:rPr lang="zh-CN" altLang="en-US" dirty="0"/>
              <a:t>跌落</a:t>
            </a:r>
            <a:r>
              <a:rPr lang="en-US" altLang="zh-CN" dirty="0"/>
              <a:t>/</a:t>
            </a:r>
            <a:r>
              <a:rPr lang="zh-CN" altLang="en-US" dirty="0"/>
              <a:t>防压脚等</a:t>
            </a:r>
            <a:r>
              <a:rPr lang="zh-CN" altLang="en-US" dirty="0" smtClean="0"/>
              <a:t>安全装置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5750" y="588683"/>
            <a:ext cx="86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“道路千万条，安全第一条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172354" y="1346479"/>
            <a:ext cx="3745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问题：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怎么</a:t>
            </a:r>
            <a:r>
              <a:rPr lang="zh-CN" altLang="en-US" dirty="0"/>
              <a:t>不掉坑里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</a:t>
            </a:r>
            <a:r>
              <a:rPr lang="zh-CN" altLang="en-US" dirty="0"/>
              <a:t>躲开扶梯？</a:t>
            </a:r>
          </a:p>
        </p:txBody>
      </p:sp>
    </p:spTree>
    <p:extLst>
      <p:ext uri="{BB962C8B-B14F-4D97-AF65-F5344CB8AC3E}">
        <p14:creationId xmlns:p14="http://schemas.microsoft.com/office/powerpoint/2010/main" val="4551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6626" y="554301"/>
            <a:ext cx="8634481" cy="34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18508"/>
              </p:ext>
            </p:extLst>
          </p:nvPr>
        </p:nvGraphicFramePr>
        <p:xfrm>
          <a:off x="195035" y="747338"/>
          <a:ext cx="84560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5">
                  <a:extLst>
                    <a:ext uri="{9D8B030D-6E8A-4147-A177-3AD203B41FA5}">
                      <a16:colId xmlns:a16="http://schemas.microsoft.com/office/drawing/2014/main" val="3240647919"/>
                    </a:ext>
                  </a:extLst>
                </a:gridCol>
                <a:gridCol w="663418">
                  <a:extLst>
                    <a:ext uri="{9D8B030D-6E8A-4147-A177-3AD203B41FA5}">
                      <a16:colId xmlns:a16="http://schemas.microsoft.com/office/drawing/2014/main" val="835927953"/>
                    </a:ext>
                  </a:extLst>
                </a:gridCol>
                <a:gridCol w="737516">
                  <a:extLst>
                    <a:ext uri="{9D8B030D-6E8A-4147-A177-3AD203B41FA5}">
                      <a16:colId xmlns:a16="http://schemas.microsoft.com/office/drawing/2014/main" val="435595162"/>
                    </a:ext>
                  </a:extLst>
                </a:gridCol>
                <a:gridCol w="812837">
                  <a:extLst>
                    <a:ext uri="{9D8B030D-6E8A-4147-A177-3AD203B41FA5}">
                      <a16:colId xmlns:a16="http://schemas.microsoft.com/office/drawing/2014/main" val="1678219504"/>
                    </a:ext>
                  </a:extLst>
                </a:gridCol>
                <a:gridCol w="546629">
                  <a:extLst>
                    <a:ext uri="{9D8B030D-6E8A-4147-A177-3AD203B41FA5}">
                      <a16:colId xmlns:a16="http://schemas.microsoft.com/office/drawing/2014/main" val="1190120281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3575551713"/>
                    </a:ext>
                  </a:extLst>
                </a:gridCol>
                <a:gridCol w="1584982">
                  <a:extLst>
                    <a:ext uri="{9D8B030D-6E8A-4147-A177-3AD203B41FA5}">
                      <a16:colId xmlns:a16="http://schemas.microsoft.com/office/drawing/2014/main" val="3222301007"/>
                    </a:ext>
                  </a:extLst>
                </a:gridCol>
                <a:gridCol w="1340306">
                  <a:extLst>
                    <a:ext uri="{9D8B030D-6E8A-4147-A177-3AD203B41FA5}">
                      <a16:colId xmlns:a16="http://schemas.microsoft.com/office/drawing/2014/main" val="1369748296"/>
                    </a:ext>
                  </a:extLst>
                </a:gridCol>
                <a:gridCol w="765892">
                  <a:extLst>
                    <a:ext uri="{9D8B030D-6E8A-4147-A177-3AD203B41FA5}">
                      <a16:colId xmlns:a16="http://schemas.microsoft.com/office/drawing/2014/main" val="427738383"/>
                    </a:ext>
                  </a:extLst>
                </a:gridCol>
              </a:tblGrid>
              <a:tr h="19970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扶梯方案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FOV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距离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精度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优点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风险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风险应对策略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开发者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981287"/>
                  </a:ext>
                </a:extLst>
              </a:tr>
              <a:tr h="449333">
                <a:tc rowSpan="5">
                  <a:txBody>
                    <a:bodyPr/>
                    <a:lstStyle/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endParaRPr lang="en-US" altLang="zh-CN" sz="1000" dirty="0" smtClean="0"/>
                    </a:p>
                    <a:p>
                      <a:pPr algn="ctr"/>
                      <a:r>
                        <a:rPr lang="zh-CN" altLang="en-US" sz="1000" dirty="0" smtClean="0"/>
                        <a:t>传</a:t>
                      </a:r>
                      <a:endParaRPr lang="en-US" altLang="zh-CN" sz="1000" dirty="0" smtClean="0"/>
                    </a:p>
                    <a:p>
                      <a:pPr algn="ctr"/>
                      <a:r>
                        <a:rPr lang="zh-CN" altLang="en-US" sz="1000" dirty="0" smtClean="0"/>
                        <a:t>感</a:t>
                      </a:r>
                      <a:endParaRPr lang="en-US" altLang="zh-CN" sz="1000" dirty="0" smtClean="0"/>
                    </a:p>
                    <a:p>
                      <a:pPr algn="ctr"/>
                      <a:r>
                        <a:rPr lang="zh-CN" altLang="en-US" sz="1000" dirty="0" smtClean="0"/>
                        <a:t>器</a:t>
                      </a:r>
                      <a:endParaRPr lang="en-US" altLang="zh-CN" sz="1000" dirty="0" smtClean="0"/>
                    </a:p>
                    <a:p>
                      <a:pPr algn="ctr"/>
                      <a:r>
                        <a:rPr lang="zh-CN" altLang="en-US" sz="1000" dirty="0" smtClean="0"/>
                        <a:t>方</a:t>
                      </a:r>
                      <a:endParaRPr lang="en-US" altLang="zh-CN" sz="1000" dirty="0" smtClean="0"/>
                    </a:p>
                    <a:p>
                      <a:pPr algn="ctr"/>
                      <a:r>
                        <a:rPr lang="zh-CN" altLang="en-US" sz="1000" dirty="0" smtClean="0"/>
                        <a:t>案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地磁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/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7cm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/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触发及时，应用较广泛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铁磁环境易误触发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磁条距离电梯危险处贴磁条，触发后机器停止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冯一凡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47398"/>
                  </a:ext>
                </a:extLst>
              </a:tr>
              <a:tr h="324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RFID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</a:rPr>
                        <a:t>±60°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0~3m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/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受电磁环境外界影响小，性能稳定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体积稍大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优化结构设计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李绍华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18134"/>
                  </a:ext>
                </a:extLst>
              </a:tr>
              <a:tr h="32451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面</a:t>
                      </a:r>
                      <a:r>
                        <a:rPr lang="en-US" altLang="zh-CN" sz="1000" dirty="0" smtClean="0"/>
                        <a:t>TOF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H*V:</a:t>
                      </a:r>
                      <a:br>
                        <a:rPr lang="en-US" altLang="zh-CN" sz="1000" dirty="0" smtClean="0"/>
                      </a:br>
                      <a:r>
                        <a:rPr lang="en-US" altLang="zh-CN" sz="1000" dirty="0" smtClean="0"/>
                        <a:t>60°</a:t>
                      </a:r>
                      <a:r>
                        <a:rPr lang="zh-CN" altLang="en-US" sz="1000" dirty="0" smtClean="0"/>
                        <a:t>*</a:t>
                      </a:r>
                      <a:r>
                        <a:rPr lang="en-US" altLang="zh-CN" sz="1000" dirty="0" smtClean="0"/>
                        <a:t>45°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0.08-7.5m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endParaRPr lang="zh-CN" alt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</a:t>
                      </a:r>
                      <a:r>
                        <a:rPr lang="zh-CN" altLang="en-US" sz="1000" dirty="0" smtClean="0"/>
                        <a:t>点云误数据少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2.</a:t>
                      </a:r>
                      <a:r>
                        <a:rPr lang="zh-CN" altLang="en-US" sz="1000" dirty="0" smtClean="0"/>
                        <a:t>成本低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黑色低反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银色高反物体得点率低</a:t>
                      </a:r>
                      <a:endParaRPr lang="en-US" altLang="zh-CN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结合其他传感器进行扶梯检测或</a:t>
                      </a:r>
                      <a:r>
                        <a:rPr lang="en-US" altLang="zh-CN" sz="1000" dirty="0" smtClean="0"/>
                        <a:t>AI</a:t>
                      </a:r>
                      <a:r>
                        <a:rPr lang="zh-CN" altLang="en-US" sz="1000" dirty="0" smtClean="0"/>
                        <a:t>识别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卢光华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44164"/>
                  </a:ext>
                </a:extLst>
              </a:tr>
              <a:tr h="82377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RGBD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H*V:</a:t>
                      </a:r>
                      <a:br>
                        <a:rPr lang="en-US" altLang="zh-CN" sz="1000" dirty="0" smtClean="0"/>
                      </a:br>
                      <a:r>
                        <a:rPr lang="en-US" altLang="zh-CN" sz="1000" dirty="0" smtClean="0"/>
                        <a:t>72°</a:t>
                      </a:r>
                      <a:r>
                        <a:rPr lang="zh-CN" altLang="en-US" sz="1000" dirty="0" smtClean="0"/>
                        <a:t>*</a:t>
                      </a:r>
                      <a:r>
                        <a:rPr lang="en-US" altLang="zh-CN" sz="1000" dirty="0" smtClean="0"/>
                        <a:t>50.5°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 0.3- 5 m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</a:t>
                      </a:r>
                      <a:r>
                        <a:rPr lang="zh-CN" altLang="en-US" sz="1000" dirty="0" smtClean="0"/>
                        <a:t>点云数据稳定，误数据少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2.</a:t>
                      </a:r>
                      <a:r>
                        <a:rPr lang="zh-CN" altLang="en-US" sz="1000" dirty="0" smtClean="0"/>
                        <a:t>对于黑色等低反射率和高反射率物体得点率高</a:t>
                      </a:r>
                      <a:endParaRPr lang="en-US" altLang="zh-CN" sz="1000" dirty="0" smtClean="0"/>
                    </a:p>
                    <a:p>
                      <a:r>
                        <a:rPr lang="en-US" altLang="zh-CN" sz="1000" dirty="0" smtClean="0"/>
                        <a:t>3.</a:t>
                      </a:r>
                      <a:r>
                        <a:rPr lang="zh-CN" altLang="en-US" sz="1000" dirty="0" smtClean="0"/>
                        <a:t>精度优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成本较高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根据实际使用场景，考虑传感器减配方案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卢光华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0991"/>
                  </a:ext>
                </a:extLst>
              </a:tr>
              <a:tr h="94859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H*V:</a:t>
                      </a:r>
                      <a:b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82°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67°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1.5-2.478m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召回率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83.0%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，查准率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探测距离较远（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）、角度广（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120°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成本低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存在漏检、误检风险（当前性能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ARM: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召回率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83.0%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，查准率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87.3%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室内关灯环境无法使用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单目检测无法分析扶梯姿态，距离偏差大（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0.14m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补充不同角度、距离、类型和背景的扶梯数据集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使用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RGBD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进行深度对齐，提供扶梯位姿参考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姜璨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13259"/>
                  </a:ext>
                </a:extLst>
              </a:tr>
              <a:tr h="449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交互方案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虚拟墙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/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/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5cm+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10cm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</a:t>
                      </a:r>
                      <a:r>
                        <a:rPr lang="zh-CN" altLang="en-US" sz="1000" dirty="0" smtClean="0"/>
                        <a:t>从逻辑上即可避免机器闯进危险区</a:t>
                      </a:r>
                      <a:r>
                        <a:rPr lang="en-US" altLang="zh-CN" sz="1000" dirty="0" smtClean="0"/>
                        <a:t/>
                      </a:r>
                      <a:br>
                        <a:rPr lang="en-US" altLang="zh-CN" sz="1000" dirty="0" smtClean="0"/>
                      </a:br>
                      <a:r>
                        <a:rPr lang="en-US" altLang="zh-CN" sz="1000" dirty="0" smtClean="0"/>
                        <a:t>2.</a:t>
                      </a:r>
                      <a:r>
                        <a:rPr lang="zh-CN" altLang="en-US" sz="1000" dirty="0" smtClean="0"/>
                        <a:t>无成本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1.</a:t>
                      </a:r>
                      <a:r>
                        <a:rPr lang="zh-CN" altLang="en-US" sz="1000" dirty="0" smtClean="0"/>
                        <a:t>依赖定位精度</a:t>
                      </a:r>
                      <a:r>
                        <a:rPr lang="en-US" altLang="zh-CN" sz="1000" dirty="0" smtClean="0"/>
                        <a:t/>
                      </a:r>
                      <a:br>
                        <a:rPr lang="en-US" altLang="zh-CN" sz="1000" dirty="0" smtClean="0"/>
                      </a:br>
                      <a:r>
                        <a:rPr lang="en-US" altLang="zh-CN" sz="1000" dirty="0" smtClean="0"/>
                        <a:t>2.</a:t>
                      </a:r>
                      <a:r>
                        <a:rPr lang="zh-CN" altLang="en-US" sz="1000" dirty="0" smtClean="0"/>
                        <a:t>主动探索无法设置虚拟墙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Slam</a:t>
                      </a:r>
                      <a:r>
                        <a:rPr lang="zh-CN" altLang="en-US" sz="1000" dirty="0" smtClean="0"/>
                        <a:t>提高定位准确性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崔龙方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2498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0" y="142540"/>
            <a:ext cx="417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扶梯方案</a:t>
            </a:r>
            <a:r>
              <a:rPr lang="zh-CN" altLang="en-US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评估及预期</a:t>
            </a:r>
            <a:endParaRPr lang="en-US" altLang="zh-CN" sz="2000" b="1" dirty="0">
              <a:solidFill>
                <a:srgbClr val="2337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5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2709" y="4813060"/>
            <a:ext cx="107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123" y="211442"/>
            <a:ext cx="3605526" cy="3934692"/>
            <a:chOff x="66362" y="-158496"/>
            <a:chExt cx="3605526" cy="3934692"/>
          </a:xfrm>
        </p:grpSpPr>
        <p:grpSp>
          <p:nvGrpSpPr>
            <p:cNvPr id="21" name="组合 20"/>
            <p:cNvGrpSpPr/>
            <p:nvPr/>
          </p:nvGrpSpPr>
          <p:grpSpPr>
            <a:xfrm>
              <a:off x="66362" y="-158496"/>
              <a:ext cx="3605526" cy="3934692"/>
              <a:chOff x="-513383" y="-438162"/>
              <a:chExt cx="4589944" cy="5000306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-225568" y="-438162"/>
                <a:ext cx="4079027" cy="5000306"/>
                <a:chOff x="2057505" y="-1737351"/>
                <a:chExt cx="5231348" cy="6412889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530213" y="989496"/>
                  <a:ext cx="1375239" cy="3528648"/>
                  <a:chOff x="3771251" y="1608120"/>
                  <a:chExt cx="2156232" cy="3524542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4820186" y="1608120"/>
                    <a:ext cx="338541" cy="2645197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4819677" y="4276614"/>
                    <a:ext cx="157387" cy="449432"/>
                  </a:xfrm>
                  <a:prstGeom prst="rect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3771251" y="4742381"/>
                    <a:ext cx="2156232" cy="39028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3" name="矩形 32"/>
                <p:cNvSpPr/>
                <p:nvPr/>
              </p:nvSpPr>
              <p:spPr>
                <a:xfrm>
                  <a:off x="3818654" y="4529303"/>
                  <a:ext cx="183319" cy="1315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89621" y="4531890"/>
                  <a:ext cx="205939" cy="1436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饼形 35"/>
                <p:cNvSpPr/>
                <p:nvPr/>
              </p:nvSpPr>
              <p:spPr>
                <a:xfrm rot="10541727">
                  <a:off x="2057505" y="-1737351"/>
                  <a:ext cx="4754564" cy="5249767"/>
                </a:xfrm>
                <a:prstGeom prst="pie">
                  <a:avLst>
                    <a:gd name="adj1" fmla="val 9438256"/>
                    <a:gd name="adj2" fmla="val 12207257"/>
                  </a:avLst>
                </a:prstGeom>
                <a:solidFill>
                  <a:srgbClr val="6FDB93">
                    <a:alpha val="61961"/>
                  </a:srgb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342900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038740" y="238381"/>
                  <a:ext cx="1250113" cy="677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b="1" dirty="0">
                      <a:solidFill>
                        <a:srgbClr val="4B732F"/>
                      </a:solidFill>
                    </a:rPr>
                    <a:t>Upper RGBD</a:t>
                  </a:r>
                  <a:endParaRPr lang="zh-CN" altLang="en-US" sz="1050" b="1" dirty="0">
                    <a:solidFill>
                      <a:srgbClr val="4B732F"/>
                    </a:solidFill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1663339" y="4019457"/>
                <a:ext cx="206529" cy="1044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501754" y="3740889"/>
                <a:ext cx="697038" cy="35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LDS</a:t>
                </a:r>
                <a:endParaRPr lang="zh-CN" altLang="en-US" sz="1200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-513383" y="3702643"/>
                <a:ext cx="4589944" cy="67760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4" name="饼形 43"/>
            <p:cNvSpPr/>
            <p:nvPr/>
          </p:nvSpPr>
          <p:spPr>
            <a:xfrm rot="10541727">
              <a:off x="433893" y="-63795"/>
              <a:ext cx="2616936" cy="3031642"/>
            </a:xfrm>
            <a:prstGeom prst="pie">
              <a:avLst>
                <a:gd name="adj1" fmla="val 9330226"/>
                <a:gd name="adj2" fmla="val 12475976"/>
              </a:avLst>
            </a:prstGeom>
            <a:solidFill>
              <a:srgbClr val="B88FBB">
                <a:alpha val="61961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6849" y="1261483"/>
              <a:ext cx="664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RGB</a:t>
              </a:r>
              <a:endParaRPr lang="zh-CN" altLang="en-US" sz="11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89409" y="1257742"/>
            <a:ext cx="2732714" cy="3329361"/>
            <a:chOff x="4689409" y="1377616"/>
            <a:chExt cx="2732714" cy="3329361"/>
          </a:xfrm>
        </p:grpSpPr>
        <p:sp>
          <p:nvSpPr>
            <p:cNvPr id="65" name="矩形 64"/>
            <p:cNvSpPr/>
            <p:nvPr/>
          </p:nvSpPr>
          <p:spPr>
            <a:xfrm>
              <a:off x="6132991" y="2922423"/>
              <a:ext cx="1202267" cy="301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地图更新</a:t>
              </a:r>
              <a:endParaRPr lang="zh-CN" altLang="en-US" sz="1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4689409" y="1899016"/>
              <a:ext cx="1202267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绘制虚拟墙</a:t>
              </a:r>
              <a:endParaRPr lang="zh-CN" altLang="en-US" sz="10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127272" y="3374222"/>
              <a:ext cx="1213705" cy="3016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路径规划</a:t>
              </a:r>
              <a:endParaRPr lang="en-US" altLang="zh-CN" sz="1000" dirty="0"/>
            </a:p>
            <a:p>
              <a:pPr algn="ctr"/>
              <a:r>
                <a:rPr lang="zh-CN" altLang="en-US" sz="1000" dirty="0" smtClean="0"/>
                <a:t>运动控制</a:t>
              </a:r>
              <a:endParaRPr lang="zh-CN" altLang="en-US" sz="10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6134156" y="1899016"/>
              <a:ext cx="1181486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AI+RGBD</a:t>
              </a:r>
              <a:r>
                <a:rPr lang="zh-CN" altLang="en-US" sz="1000" dirty="0" smtClean="0"/>
                <a:t>深度匹配</a:t>
              </a:r>
              <a:endParaRPr lang="zh-CN" altLang="en-US" sz="1000" dirty="0"/>
            </a:p>
          </p:txBody>
        </p:sp>
        <p:sp>
          <p:nvSpPr>
            <p:cNvPr id="74" name="流程图: 决策 73"/>
            <p:cNvSpPr/>
            <p:nvPr/>
          </p:nvSpPr>
          <p:spPr>
            <a:xfrm>
              <a:off x="6167226" y="2355018"/>
              <a:ext cx="1133797" cy="436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有扶梯</a:t>
              </a:r>
              <a:endParaRPr lang="zh-CN" altLang="en-US" sz="1000" dirty="0"/>
            </a:p>
          </p:txBody>
        </p:sp>
        <p:cxnSp>
          <p:nvCxnSpPr>
            <p:cNvPr id="78" name="肘形连接符 77"/>
            <p:cNvCxnSpPr>
              <a:stCxn id="66" idx="2"/>
              <a:endCxn id="65" idx="1"/>
            </p:cNvCxnSpPr>
            <p:nvPr/>
          </p:nvCxnSpPr>
          <p:spPr>
            <a:xfrm rot="16200000" flipH="1">
              <a:off x="5277053" y="2217306"/>
              <a:ext cx="869428" cy="8424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流程图: 决策 80"/>
            <p:cNvSpPr/>
            <p:nvPr/>
          </p:nvSpPr>
          <p:spPr>
            <a:xfrm>
              <a:off x="6167225" y="3823018"/>
              <a:ext cx="1133797" cy="38479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到达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目标点</a:t>
              </a:r>
              <a:endParaRPr lang="zh-CN" altLang="en-US" sz="1000" dirty="0"/>
            </a:p>
          </p:txBody>
        </p:sp>
        <p:sp>
          <p:nvSpPr>
            <p:cNvPr id="82" name="流程图: 终止 81"/>
            <p:cNvSpPr/>
            <p:nvPr/>
          </p:nvSpPr>
          <p:spPr>
            <a:xfrm>
              <a:off x="6274931" y="4359377"/>
              <a:ext cx="918387" cy="3476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结束</a:t>
              </a:r>
              <a:endParaRPr lang="zh-CN" altLang="en-US" sz="1000" dirty="0"/>
            </a:p>
          </p:txBody>
        </p:sp>
        <p:sp>
          <p:nvSpPr>
            <p:cNvPr id="84" name="流程图: 终止 83"/>
            <p:cNvSpPr/>
            <p:nvPr/>
          </p:nvSpPr>
          <p:spPr>
            <a:xfrm>
              <a:off x="6265705" y="1377616"/>
              <a:ext cx="918387" cy="34760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开始</a:t>
              </a:r>
              <a:endParaRPr lang="zh-CN" altLang="en-US" sz="1000" dirty="0"/>
            </a:p>
          </p:txBody>
        </p:sp>
        <p:cxnSp>
          <p:nvCxnSpPr>
            <p:cNvPr id="86" name="直接箭头连接符 85"/>
            <p:cNvCxnSpPr>
              <a:stCxn id="84" idx="2"/>
              <a:endCxn id="71" idx="0"/>
            </p:cNvCxnSpPr>
            <p:nvPr/>
          </p:nvCxnSpPr>
          <p:spPr>
            <a:xfrm>
              <a:off x="6724899" y="1725216"/>
              <a:ext cx="0" cy="17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1" idx="2"/>
              <a:endCxn id="74" idx="0"/>
            </p:cNvCxnSpPr>
            <p:nvPr/>
          </p:nvCxnSpPr>
          <p:spPr>
            <a:xfrm>
              <a:off x="6724899" y="2203816"/>
              <a:ext cx="9226" cy="15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74" idx="2"/>
              <a:endCxn id="65" idx="0"/>
            </p:cNvCxnSpPr>
            <p:nvPr/>
          </p:nvCxnSpPr>
          <p:spPr>
            <a:xfrm>
              <a:off x="6734125" y="2791838"/>
              <a:ext cx="0" cy="13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65" idx="2"/>
              <a:endCxn id="70" idx="0"/>
            </p:cNvCxnSpPr>
            <p:nvPr/>
          </p:nvCxnSpPr>
          <p:spPr>
            <a:xfrm>
              <a:off x="6734125" y="3224065"/>
              <a:ext cx="0" cy="150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81" idx="2"/>
              <a:endCxn id="82" idx="0"/>
            </p:cNvCxnSpPr>
            <p:nvPr/>
          </p:nvCxnSpPr>
          <p:spPr>
            <a:xfrm>
              <a:off x="6734124" y="4207809"/>
              <a:ext cx="1" cy="151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70" idx="2"/>
              <a:endCxn id="81" idx="0"/>
            </p:cNvCxnSpPr>
            <p:nvPr/>
          </p:nvCxnSpPr>
          <p:spPr>
            <a:xfrm flipH="1">
              <a:off x="6734124" y="3675864"/>
              <a:ext cx="1" cy="147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肘形连接符 112"/>
            <p:cNvCxnSpPr>
              <a:stCxn id="81" idx="3"/>
              <a:endCxn id="71" idx="3"/>
            </p:cNvCxnSpPr>
            <p:nvPr/>
          </p:nvCxnSpPr>
          <p:spPr>
            <a:xfrm flipV="1">
              <a:off x="7301022" y="2051416"/>
              <a:ext cx="14620" cy="1963998"/>
            </a:xfrm>
            <a:prstGeom prst="bentConnector3">
              <a:avLst>
                <a:gd name="adj1" fmla="val 23852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/>
            <p:cNvSpPr txBox="1"/>
            <p:nvPr/>
          </p:nvSpPr>
          <p:spPr>
            <a:xfrm>
              <a:off x="6529946" y="4160483"/>
              <a:ext cx="17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Y</a:t>
              </a:r>
              <a:endParaRPr lang="zh-CN" altLang="en-US" sz="1000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248392" y="3799758"/>
              <a:ext cx="17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N</a:t>
              </a:r>
              <a:endParaRPr lang="zh-CN" altLang="en-US" sz="1000" dirty="0"/>
            </a:p>
          </p:txBody>
        </p:sp>
        <p:cxnSp>
          <p:nvCxnSpPr>
            <p:cNvPr id="119" name="肘形连接符 118"/>
            <p:cNvCxnSpPr>
              <a:stCxn id="74" idx="3"/>
              <a:endCxn id="70" idx="3"/>
            </p:cNvCxnSpPr>
            <p:nvPr/>
          </p:nvCxnSpPr>
          <p:spPr>
            <a:xfrm>
              <a:off x="7301023" y="2573428"/>
              <a:ext cx="39954" cy="951615"/>
            </a:xfrm>
            <a:prstGeom prst="bentConnector3">
              <a:avLst>
                <a:gd name="adj1" fmla="val 4300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本框 120"/>
          <p:cNvSpPr txBox="1"/>
          <p:nvPr/>
        </p:nvSpPr>
        <p:spPr>
          <a:xfrm>
            <a:off x="5891676" y="4813059"/>
            <a:ext cx="164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检测与避让逻辑图</a:t>
            </a: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6626" y="554301"/>
            <a:ext cx="8634481" cy="34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0" y="142540"/>
            <a:ext cx="417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检测与避让逻辑图</a:t>
            </a:r>
            <a:endParaRPr lang="en-US" altLang="zh-CN" sz="2000" b="1" dirty="0">
              <a:solidFill>
                <a:srgbClr val="2337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13973" y="701683"/>
            <a:ext cx="507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推荐方案：</a:t>
            </a:r>
            <a:r>
              <a:rPr lang="en-US" altLang="zh-CN" dirty="0" smtClean="0"/>
              <a:t>AI</a:t>
            </a:r>
            <a:r>
              <a:rPr lang="zh-CN" altLang="en-US" dirty="0"/>
              <a:t>扶梯</a:t>
            </a:r>
            <a:r>
              <a:rPr lang="zh-CN" altLang="en-US" dirty="0" smtClean="0"/>
              <a:t>识别</a:t>
            </a:r>
            <a:r>
              <a:rPr lang="en-US" altLang="zh-CN" dirty="0" smtClean="0"/>
              <a:t>+RGBD</a:t>
            </a:r>
            <a:r>
              <a:rPr lang="zh-CN" altLang="en-US" dirty="0" smtClean="0"/>
              <a:t>深度匹配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虚拟墙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6453551" y="2610801"/>
            <a:ext cx="17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Y</a:t>
            </a:r>
            <a:endParaRPr lang="zh-CN" altLang="en-US" sz="1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7242700" y="2163576"/>
            <a:ext cx="17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26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648" y="329313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开发</a:t>
            </a:r>
            <a:r>
              <a:rPr lang="zh-CN" altLang="en-US" b="1" dirty="0"/>
              <a:t>计划</a:t>
            </a:r>
            <a:endParaRPr lang="en-US" altLang="zh-CN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852" y="3734921"/>
            <a:ext cx="79248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65907" y="3734921"/>
            <a:ext cx="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2789" y="4057755"/>
            <a:ext cx="1143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方案逻辑评审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 smtClean="0"/>
              <a:t>23/1/16</a:t>
            </a:r>
            <a:endParaRPr lang="zh-CN" altLang="en-US" sz="1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93784" y="3770768"/>
            <a:ext cx="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86177" y="4060770"/>
            <a:ext cx="14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链路提测</a:t>
            </a:r>
            <a:endParaRPr lang="en-US" altLang="zh-CN" sz="1000" dirty="0" smtClean="0"/>
          </a:p>
          <a:p>
            <a:r>
              <a:rPr lang="en-US" altLang="zh-CN" sz="1000" dirty="0" smtClean="0"/>
              <a:t>23/2/17</a:t>
            </a:r>
            <a:endParaRPr lang="zh-CN" altLang="en-US" sz="1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147953" y="4046648"/>
            <a:ext cx="129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产品导</a:t>
            </a:r>
            <a:r>
              <a:rPr lang="zh-CN" altLang="en-US" sz="1000" dirty="0" smtClean="0"/>
              <a:t>入</a:t>
            </a:r>
            <a:endParaRPr lang="en-US" altLang="zh-CN" sz="1000" dirty="0" smtClean="0"/>
          </a:p>
          <a:p>
            <a:r>
              <a:rPr lang="en-US" altLang="zh-CN" sz="1000" dirty="0" smtClean="0"/>
              <a:t>23/4/7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516830" y="3734921"/>
            <a:ext cx="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529552" y="3727994"/>
            <a:ext cx="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06316" y="4060748"/>
            <a:ext cx="152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场外测试及算法优化</a:t>
            </a:r>
            <a:endParaRPr lang="en-US" altLang="zh-CN" sz="1000" dirty="0" smtClean="0"/>
          </a:p>
          <a:p>
            <a:r>
              <a:rPr lang="en-US" altLang="zh-CN" sz="1000" dirty="0" smtClean="0"/>
              <a:t>23/3/17</a:t>
            </a:r>
            <a:endParaRPr lang="zh-CN" altLang="en-US" sz="1000" dirty="0"/>
          </a:p>
        </p:txBody>
      </p:sp>
      <p:sp>
        <p:nvSpPr>
          <p:cNvPr id="4" name="椭圆 3"/>
          <p:cNvSpPr/>
          <p:nvPr/>
        </p:nvSpPr>
        <p:spPr>
          <a:xfrm>
            <a:off x="817417" y="3676040"/>
            <a:ext cx="96980" cy="1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445294" y="3687482"/>
            <a:ext cx="96980" cy="1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481062" y="3682967"/>
            <a:ext cx="96980" cy="1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68341" y="3682965"/>
            <a:ext cx="96980" cy="103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23578"/>
              </p:ext>
            </p:extLst>
          </p:nvPr>
        </p:nvGraphicFramePr>
        <p:xfrm>
          <a:off x="247648" y="1010508"/>
          <a:ext cx="8072004" cy="183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002">
                  <a:extLst>
                    <a:ext uri="{9D8B030D-6E8A-4147-A177-3AD203B41FA5}">
                      <a16:colId xmlns:a16="http://schemas.microsoft.com/office/drawing/2014/main" val="2486978132"/>
                    </a:ext>
                  </a:extLst>
                </a:gridCol>
                <a:gridCol w="4036002">
                  <a:extLst>
                    <a:ext uri="{9D8B030D-6E8A-4147-A177-3AD203B41FA5}">
                      <a16:colId xmlns:a16="http://schemas.microsoft.com/office/drawing/2014/main" val="3631607935"/>
                    </a:ext>
                  </a:extLst>
                </a:gridCol>
              </a:tblGrid>
              <a:tr h="388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风险项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对策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160"/>
                  </a:ext>
                </a:extLst>
              </a:tr>
              <a:tr h="447346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定位精度</a:t>
                      </a:r>
                      <a:r>
                        <a:rPr lang="zh-CN" altLang="en-US" sz="1100" dirty="0" smtClean="0"/>
                        <a:t>：虚拟墙依赖于定位精度，但大场景或移动障碍物的环境中，定位精度或有较大偏差或错误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altLang="zh-CN" sz="1100" dirty="0" smtClean="0"/>
                        <a:t>Slam</a:t>
                      </a:r>
                      <a:r>
                        <a:rPr lang="zh-CN" altLang="en-US" sz="1100" dirty="0" smtClean="0"/>
                        <a:t>提高复杂场景和大场景工况下的定位精度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68787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r>
                        <a:rPr lang="en-US" altLang="zh-CN" sz="1100" b="1" dirty="0" smtClean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zh-CN" altLang="en-US" sz="1100" b="1" dirty="0" smtClean="0">
                          <a:solidFill>
                            <a:srgbClr val="FF0000"/>
                          </a:solidFill>
                        </a:rPr>
                        <a:t>识别准确率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：人员流通的电梯上，</a:t>
                      </a:r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识别率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针对性地采集人员流通时</a:t>
                      </a:r>
                      <a:r>
                        <a:rPr lang="zh-CN" altLang="en-US" sz="1100" smtClean="0">
                          <a:solidFill>
                            <a:srgbClr val="FF0000"/>
                          </a:solidFill>
                        </a:rPr>
                        <a:t>的扶梯图像数据</a:t>
                      </a:r>
                      <a:r>
                        <a:rPr lang="zh-CN" altLang="en-US" sz="1100" smtClean="0">
                          <a:solidFill>
                            <a:srgbClr val="FF0000"/>
                          </a:solidFill>
                        </a:rPr>
                        <a:t>集进行训练</a:t>
                      </a:r>
                      <a:endParaRPr lang="zh-CN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03515"/>
                  </a:ext>
                </a:extLst>
              </a:tr>
              <a:tr h="497493">
                <a:tc>
                  <a:txBody>
                    <a:bodyPr/>
                    <a:lstStyle/>
                    <a:p>
                      <a:r>
                        <a:rPr lang="zh-CN" altLang="en-US" sz="1100" b="1" dirty="0" smtClean="0"/>
                        <a:t>人为挪动</a:t>
                      </a:r>
                      <a:r>
                        <a:rPr lang="zh-CN" altLang="en-US" sz="1100" dirty="0" smtClean="0"/>
                        <a:t>：机器工作过程中，人为擅自移动。在一些特殊场景下，会导致定位丢失。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100" dirty="0" smtClean="0"/>
                        <a:t>提高重定位精度</a:t>
                      </a:r>
                      <a:endParaRPr lang="en-US" altLang="zh-CN" sz="1100" dirty="0" smtClean="0"/>
                    </a:p>
                    <a:p>
                      <a:pPr marL="228600" marR="0" indent="-22860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增加语音报警功能和异常处理措施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085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47649" y="656008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zh-CN" altLang="en-US" b="1" dirty="0"/>
              <a:t>复杂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大场景下的潜在风险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0" y="142540"/>
            <a:ext cx="4172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扶梯检测风险</a:t>
            </a:r>
            <a:r>
              <a:rPr lang="zh-CN" altLang="en-US" sz="2000" b="1" dirty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b="1" dirty="0" smtClean="0">
                <a:solidFill>
                  <a:srgbClr val="2337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en-US" altLang="zh-CN" sz="2000" b="1" dirty="0">
              <a:solidFill>
                <a:srgbClr val="2337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6626" y="554301"/>
            <a:ext cx="8634481" cy="34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25768</TotalTime>
  <Words>550</Words>
  <Application>Microsoft Office PowerPoint</Application>
  <PresentationFormat>全屏显示(16:9)</PresentationFormat>
  <Paragraphs>127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Helvetica Neue Light</vt:lpstr>
      <vt:lpstr>Source Han Sans CN Light</vt:lpstr>
      <vt:lpstr>Source Han Sans CN Medium</vt:lpstr>
      <vt:lpstr>等线</vt:lpstr>
      <vt:lpstr>思源黑体 CN Medium</vt:lpstr>
      <vt:lpstr>思源黑体 CN Normal</vt:lpstr>
      <vt:lpstr>宋体</vt:lpstr>
      <vt:lpstr>微软雅黑</vt:lpstr>
      <vt:lpstr>Arial</vt:lpstr>
      <vt:lpstr>Calibri</vt:lpstr>
      <vt:lpstr>HelveticaNeueLT Std</vt:lpstr>
      <vt:lpstr>HelveticaNeueLT Std Lt</vt:lpstr>
      <vt:lpstr>Wingdings</vt:lpstr>
      <vt:lpstr>Office 主题​​</vt:lpstr>
      <vt:lpstr>2.0扶梯防跌落方案研究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brent.jiang(姜璨)</cp:lastModifiedBy>
  <cp:revision>1280</cp:revision>
  <dcterms:created xsi:type="dcterms:W3CDTF">2019-08-21T05:14:57Z</dcterms:created>
  <dcterms:modified xsi:type="dcterms:W3CDTF">2023-01-16T01:48:11Z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1273716</vt:lpwstr>
  </property>
  <property fmtid="{D5CDD505-2E9C-101B-9397-08002B2CF9AE}" pid="3" name="NXPowerLiteSettings">
    <vt:lpwstr>C8400B08076801</vt:lpwstr>
  </property>
  <property fmtid="{D5CDD505-2E9C-101B-9397-08002B2CF9AE}" pid="4" name="NXPowerLiteVersion">
    <vt:lpwstr>D8.0.8</vt:lpwstr>
  </property>
</Properties>
</file>