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  <p:sldMasterId id="2147483912" r:id="rId2"/>
  </p:sldMasterIdLst>
  <p:notesMasterIdLst>
    <p:notesMasterId r:id="rId23"/>
  </p:notesMasterIdLst>
  <p:handoutMasterIdLst>
    <p:handoutMasterId r:id="rId24"/>
  </p:handoutMasterIdLst>
  <p:sldIdLst>
    <p:sldId id="500" r:id="rId3"/>
    <p:sldId id="341" r:id="rId4"/>
    <p:sldId id="460" r:id="rId5"/>
    <p:sldId id="494" r:id="rId6"/>
    <p:sldId id="268" r:id="rId7"/>
    <p:sldId id="281" r:id="rId8"/>
    <p:sldId id="265" r:id="rId9"/>
    <p:sldId id="507" r:id="rId10"/>
    <p:sldId id="506" r:id="rId11"/>
    <p:sldId id="497" r:id="rId12"/>
    <p:sldId id="499" r:id="rId13"/>
    <p:sldId id="498" r:id="rId14"/>
    <p:sldId id="501" r:id="rId15"/>
    <p:sldId id="503" r:id="rId16"/>
    <p:sldId id="505" r:id="rId17"/>
    <p:sldId id="504" r:id="rId18"/>
    <p:sldId id="492" r:id="rId19"/>
    <p:sldId id="493" r:id="rId20"/>
    <p:sldId id="467" r:id="rId21"/>
    <p:sldId id="508" r:id="rId22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974548B4-DC22-450D-A486-EF45D4C126C0}">
          <p14:sldIdLst>
            <p14:sldId id="500"/>
            <p14:sldId id="341"/>
            <p14:sldId id="460"/>
          </p14:sldIdLst>
        </p14:section>
        <p14:section name="java basics" id="{8A991449-1592-4229-9169-4057784EE15B}">
          <p14:sldIdLst>
            <p14:sldId id="494"/>
            <p14:sldId id="268"/>
            <p14:sldId id="281"/>
            <p14:sldId id="265"/>
            <p14:sldId id="507"/>
            <p14:sldId id="506"/>
          </p14:sldIdLst>
        </p14:section>
        <p14:section name="OOP" id="{F27FC0B5-A02B-44F4-B00D-7D8D6078AA39}">
          <p14:sldIdLst>
            <p14:sldId id="497"/>
            <p14:sldId id="499"/>
            <p14:sldId id="498"/>
            <p14:sldId id="501"/>
            <p14:sldId id="503"/>
            <p14:sldId id="505"/>
            <p14:sldId id="504"/>
            <p14:sldId id="492"/>
            <p14:sldId id="493"/>
            <p14:sldId id="467"/>
            <p14:sldId id="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IM ÖZACA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E7E7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5829" autoAdjust="0"/>
  </p:normalViewPr>
  <p:slideViewPr>
    <p:cSldViewPr>
      <p:cViewPr varScale="1">
        <p:scale>
          <a:sx n="96" d="100"/>
          <a:sy n="96" d="100"/>
        </p:scale>
        <p:origin x="437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9E4639-3CC4-4859-B718-8D08999D4C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86A60-8B24-4443-84CD-8AF612C7C2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6793F13-2FDF-4CFC-86FF-BBEB95621A24}" type="datetimeFigureOut">
              <a:rPr lang="en-US" altLang="tr-TR"/>
              <a:pPr>
                <a:defRPr/>
              </a:pPr>
              <a:t>11/19/2022</a:t>
            </a:fld>
            <a:endParaRPr lang="en-US" alt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C8F5B-18A9-49AB-9B80-5BD8E170A5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A6C61-23C8-4DE8-9AF5-52A030D288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CB9D9A5-2EC9-4C93-9BB7-8D4528ED7B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7B887F-2590-4B3D-8331-0FBBF0F2DB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BADE8-7AAF-4AC0-985A-6270E3557E8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33A6A63-1BFB-4060-851D-4D6BFEED3D53}" type="datetimeFigureOut">
              <a:rPr lang="en-US" altLang="tr-TR"/>
              <a:pPr>
                <a:defRPr/>
              </a:pPr>
              <a:t>11/18/2022</a:t>
            </a:fld>
            <a:endParaRPr lang="en-US" altLang="tr-TR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B1D231A-AA22-46DE-A43A-9EA1D17057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617E694-BC30-4AEC-B001-04C83518F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E5093-49CA-4FD5-BD86-D77A27F629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7573A-E720-4B3A-BD0A-92F24FA07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02D83D-AA4F-4358-B6A8-A5AD3B7C81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0F7690BC-99C3-42BB-8AD2-81AE1B418A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20140742-A4F0-450A-B1F2-C10B3BBD39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7F80DDB-EF4D-4D7B-9597-C98FA10B1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2829D7-8585-4DBC-B5E3-00B9782D2335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83B5119C-AA4C-44A1-9079-E5D2AB4BE9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542E12A5-6B8D-4AD9-AF6A-163DFDC386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20BF9C6C-194B-45F2-A59B-FE0DB258EC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16A4DC-F085-4F06-81F1-C8F56A17981B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283E0EFF-FA71-4973-9E59-17C8C6B9A8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BA2DEFA7-3861-4854-8866-CE53F68DAE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FFA6F14C-31B6-4510-95EE-7B703D300F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7ADA3A-572E-46C9-8CF7-F30D87581950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Allocation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means, that the memory for your variables is allocated when the program starts. The size is fixed when the program is created.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Memory Allocation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Allocation is done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program execution. It uses the data structure called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implementing dynamic allocation.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Area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This area contains the static members of the class.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 Area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This area contains the method definition and executable code.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methods are stored in JVM internal heap, which is not garbage collected.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02D83D-AA4F-4358-B6A8-A5AD3B7C816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548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02D83D-AA4F-4358-B6A8-A5AD3B7C816C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28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AE6F7-7C95-46F1-A8FD-FE1F3F77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27F33C-427E-4A3F-8723-4DBE4D6D0DA2}" type="datetime1">
              <a:rPr lang="en-US" altLang="tr-TR" smtClean="0"/>
              <a:t>11/18/2022</a:t>
            </a:fld>
            <a:endParaRPr lang="en-US" alt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658AB-32E0-4C48-9C61-9BED5A11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F3A93-900D-4F98-8AB3-850A8FD6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5424C-C72F-468B-94CF-75C510633A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431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F27622-CE0A-4419-A512-BE43C0A81F35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D475C9-3951-475A-BE14-2E1C04A55E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39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A9E149-5033-422D-A975-037CAD9D129E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55C89-66AE-469C-9970-B5252567C4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364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DDBD6A-CD2F-4C15-8F5A-E13460E53A7B}" type="datetime1">
              <a:rPr lang="en-US" altLang="tr-TR" smtClean="0"/>
              <a:t>11/18/2022</a:t>
            </a:fld>
            <a:endParaRPr lang="en-US" alt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8C62C7-2A61-43F8-B567-F832E3FAE0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6847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4FC11D-91F7-4AA4-B5EB-32E7AF6D63E9}" type="datetime1">
              <a:rPr lang="en-US" altLang="tr-TR" smtClean="0"/>
              <a:t>11/18/2022</a:t>
            </a:fld>
            <a:endParaRPr lang="en-US" alt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4A972-F09D-4F01-9E37-7DA722BBEC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709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5C8C0A-F781-4F85-B703-FD6F46033B5C}" type="datetime1">
              <a:rPr lang="en-US" altLang="tr-TR" smtClean="0"/>
              <a:t>11/18/2022</a:t>
            </a:fld>
            <a:endParaRPr lang="en-US" alt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30284-8B84-4C2B-8313-A839B260620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07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C23BA1-477B-4413-A8DC-F51EA66778AA}" type="datetime1">
              <a:rPr lang="en-US" altLang="tr-TR" smtClean="0"/>
              <a:t>11/18/2022</a:t>
            </a:fld>
            <a:endParaRPr lang="en-US" alt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ED939-AC11-4CA1-9358-59321F93D84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803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F6CC32-76D7-4372-8A36-BD5DA7FE6D1C}" type="datetime1">
              <a:rPr lang="en-US" altLang="tr-TR" smtClean="0"/>
              <a:t>11/18/2022</a:t>
            </a:fld>
            <a:endParaRPr lang="en-US" alt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8733D-77E3-4953-84CA-76076F4B35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261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1F4456-9B24-43F7-BFA8-3A9DC9EAAF59}" type="datetime1">
              <a:rPr lang="en-US" altLang="tr-TR" smtClean="0"/>
              <a:t>11/18/2022</a:t>
            </a:fld>
            <a:endParaRPr lang="en-US" alt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7AA7B-81EE-4EAF-A902-B3F229BB8BD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578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C4C046-34D4-42A3-B2A2-4D9570178F21}" type="datetime1">
              <a:rPr lang="en-US" altLang="tr-TR" smtClean="0"/>
              <a:t>11/18/2022</a:t>
            </a:fld>
            <a:endParaRPr lang="en-US" alt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66B9C-D929-4BBB-8E34-D25ABB6EE4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156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14F7E8-B6F8-408F-997F-6AD7E4951237}" type="datetime1">
              <a:rPr lang="en-US" altLang="tr-TR" smtClean="0"/>
              <a:t>11/18/2022</a:t>
            </a:fld>
            <a:endParaRPr lang="en-US" alt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DBBDED-BAFB-436B-9326-B6342737B2B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87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FE5141-335B-4C3B-BFFA-929C166F65B8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23334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03907C-DAE7-4790-B086-F335CA8277CD}" type="datetime1">
              <a:rPr lang="en-US" altLang="tr-TR" smtClean="0"/>
              <a:t>11/18/2022</a:t>
            </a:fld>
            <a:endParaRPr lang="en-US" alt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90D7E-1B14-4C7D-B809-442EBEBBD08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053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68EE4E-E746-4CCB-BB10-58246D58DD2B}" type="datetime1">
              <a:rPr lang="en-US" altLang="tr-TR" smtClean="0"/>
              <a:t>11/18/2022</a:t>
            </a:fld>
            <a:endParaRPr lang="en-US" alt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8F309-8766-434C-A067-97794279C46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478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02F2BA-27B1-4D62-8819-0C0ECD5F9541}" type="datetime1">
              <a:rPr lang="en-US" altLang="tr-TR" smtClean="0"/>
              <a:t>11/18/2022</a:t>
            </a:fld>
            <a:endParaRPr lang="en-US" alt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FC08DB-F6B2-47FF-BED8-06FDA156897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20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62F6F-ECE3-4DD1-8F8F-2534EAC3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03D80-6515-4199-A95F-E9D026EF8F3E}" type="datetime1">
              <a:rPr lang="en-US" altLang="tr-TR" smtClean="0"/>
              <a:t>11/18/2022</a:t>
            </a:fld>
            <a:endParaRPr lang="en-US" alt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1870D-A25B-4FDA-BA09-7B69AF66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F8EF2-D067-4A06-983B-8ED2BDC6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86AA9-D5BD-4CF3-9962-DD4D5A9FC6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07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FBA2C8-E6F8-4E35-AA2F-B4E165B16B6E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D6B472-08DE-4991-ADFF-EEAC3E340E5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34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127BB-34DF-427C-B7D8-AB0913CA9BC2}" type="datetime1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06016-BD20-41B8-9280-0A6EF8BE6E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025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ABB8C6-C86C-42CD-B47F-7E36C92FC46F}" type="datetime1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ABF4F-7DBE-4C7A-9AED-DDB0A2926C4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483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B86F3-DB0F-439B-90D6-045071CBE8FC}" type="datetime1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60FB8-FE66-482A-9E78-394860C2B7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61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293C5B-F8FE-4537-8EF1-078D64266374}" type="datetime1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D5572-9840-420D-BF8B-15EE3095FA3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3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4116E8-18A6-4C9A-B6D2-EE58850A74C9}" type="datetime1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946B8C-3982-4BD2-8924-ED51CCF8D4A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0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544F18-FDAA-4528-AAA9-41C014961B5B}" type="datetime1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CME225 OOP- Week2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9F30F-A9F1-436D-8218-0712CBB7D1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43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E3DFEDF-A787-452A-B824-11F26C47B0EB}" type="datetime1">
              <a:rPr lang="en-US" altLang="tr-TR" smtClean="0"/>
              <a:t>11/18/2022</a:t>
            </a:fld>
            <a:endParaRPr lang="en-US" alt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DB5424C-C72F-468B-94CF-75C510633A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46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0C495B-9D70-485D-9802-3093D750C7D3}" type="datetime1">
              <a:rPr lang="en-US" altLang="tr-TR" smtClean="0"/>
              <a:t>11/18/2022</a:t>
            </a:fld>
            <a:endParaRPr lang="en-US" alt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DB5424C-C72F-468B-94CF-75C510633A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49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books.org/wiki/Java_Programming/Keywords/float" TargetMode="External"/><Relationship Id="rId3" Type="http://schemas.openxmlformats.org/officeDocument/2006/relationships/hyperlink" Target="https://en.wikibooks.org/wiki/Java_Programming/Keywords/char" TargetMode="External"/><Relationship Id="rId7" Type="http://schemas.openxmlformats.org/officeDocument/2006/relationships/hyperlink" Target="https://en.wikibooks.org/wiki/Java_Programming/Keywords/long" TargetMode="External"/><Relationship Id="rId2" Type="http://schemas.openxmlformats.org/officeDocument/2006/relationships/hyperlink" Target="https://en.wikibooks.org/wiki/Java_Programming/Keywords/byte" TargetMode="Externa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en.wikibooks.org/wiki/Java_Programming/Keywords/int" TargetMode="External"/><Relationship Id="rId5" Type="http://schemas.openxmlformats.org/officeDocument/2006/relationships/hyperlink" Target="https://en.wikibooks.org/wiki/Java_Programming/Keywords/short" TargetMode="External"/><Relationship Id="rId10" Type="http://schemas.openxmlformats.org/officeDocument/2006/relationships/hyperlink" Target="https://en.wikibooks.org/wiki/Java_Programming/Keywords/void" TargetMode="External"/><Relationship Id="rId4" Type="http://schemas.openxmlformats.org/officeDocument/2006/relationships/hyperlink" Target="https://en.wikibooks.org/wiki/Java_Programming/Primitive_Types#cite_note-CITEREFSEIRuleSTR01J-1" TargetMode="External"/><Relationship Id="rId9" Type="http://schemas.openxmlformats.org/officeDocument/2006/relationships/hyperlink" Target="https://en.wikibooks.org/wiki/Java_Programming/Keywords/doubl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81199"/>
            <a:ext cx="10134600" cy="1528763"/>
          </a:xfrm>
        </p:spPr>
        <p:txBody>
          <a:bodyPr/>
          <a:lstStyle/>
          <a:p>
            <a:r>
              <a:rPr lang="en-US" altLang="tr-TR" sz="4800" b="1" dirty="0"/>
              <a:t>Introduction to Classes Part1: </a:t>
            </a:r>
            <a:br>
              <a:rPr lang="en-US" altLang="tr-TR" sz="4800" b="1" dirty="0"/>
            </a:br>
            <a:r>
              <a:rPr lang="en-US" altLang="tr-TR" sz="4800" b="1" dirty="0"/>
              <a:t>Declaring a class, creating objects</a:t>
            </a:r>
            <a:endParaRPr lang="tr-TR" altLang="tr-TR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FC451-49B6-4824-BB04-D1B258B67AA3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Week 2</a:t>
            </a:r>
            <a:endParaRPr lang="tr-TR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2015947" y="1905000"/>
            <a:ext cx="8186777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2015947" y="3733800"/>
            <a:ext cx="8186777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9656AD4-BFC1-4AB1-9686-E4A0C1A7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57B778A4-CD89-4F1C-8B63-4C925737E84A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7099398D-067F-C7F3-3031-FCA7D7249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01" y="3902076"/>
            <a:ext cx="2819399" cy="2819399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4F6A555F-7E8C-205D-3223-2A3755D880BE}"/>
              </a:ext>
            </a:extLst>
          </p:cNvPr>
          <p:cNvSpPr txBox="1">
            <a:spLocks/>
          </p:cNvSpPr>
          <p:nvPr/>
        </p:nvSpPr>
        <p:spPr>
          <a:xfrm>
            <a:off x="863131" y="4741040"/>
            <a:ext cx="10439400" cy="950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Ozacar Kasim, PhD  | Assist. Prof. </a:t>
            </a:r>
            <a:br>
              <a:rPr lang="en-US" altLang="tr-TR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tr-TR">
                <a:solidFill>
                  <a:schemeClr val="tx1">
                    <a:lumMod val="75000"/>
                    <a:lumOff val="25000"/>
                  </a:schemeClr>
                </a:solidFill>
              </a:rPr>
              <a:t>Computer Engineering Department</a:t>
            </a:r>
            <a:endParaRPr lang="tr-TR" altLang="tr-T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050F47E-28BB-4CBA-E7D7-02D81E269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606" y="4641307"/>
            <a:ext cx="1900704" cy="1920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E155-BEA8-4981-81F6-007637C6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Why not using </a:t>
            </a:r>
            <a:r>
              <a:rPr lang="en-US" altLang="tr-TR" b="1" dirty="0">
                <a:cs typeface="Times New Roman" panose="02020603050405020304" pitchFamily="18" charset="0"/>
              </a:rPr>
              <a:t>Procedure-oriented Programming (POP)?</a:t>
            </a:r>
            <a:br>
              <a:rPr lang="en-US" altLang="tr-TR" b="1" dirty="0">
                <a:cs typeface="Times New Roman" panose="02020603050405020304" pitchFamily="18" charset="0"/>
              </a:rPr>
            </a:br>
            <a:r>
              <a:rPr lang="en-US" altLang="tr-TR" b="1" dirty="0">
                <a:cs typeface="Times New Roman" panose="02020603050405020304" pitchFamily="18" charset="0"/>
              </a:rPr>
              <a:t>Why need for OOP?</a:t>
            </a:r>
            <a:endParaRPr lang="tr-TR" b="1" dirty="0"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7525F-5D8D-4FE4-9799-DF9AC298E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Task: </a:t>
            </a:r>
            <a:r>
              <a:rPr lang="en-US" sz="2800" b="1" dirty="0"/>
              <a:t>computing average score for multiple students.</a:t>
            </a:r>
          </a:p>
          <a:p>
            <a:pPr lvl="1"/>
            <a:r>
              <a:rPr lang="en-US" sz="2400" dirty="0"/>
              <a:t>We put students name, midterm and final exam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Create a method to compute average score of a student.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float </a:t>
            </a:r>
            <a:r>
              <a:rPr lang="en-US" sz="2100" dirty="0" err="1">
                <a:latin typeface="Consolas" panose="020B0609020204030204" pitchFamily="49" charset="0"/>
              </a:rPr>
              <a:t>getScore</a:t>
            </a:r>
            <a:r>
              <a:rPr lang="en-US" sz="2100" dirty="0">
                <a:latin typeface="Consolas" panose="020B0609020204030204" pitchFamily="49" charset="0"/>
              </a:rPr>
              <a:t>();</a:t>
            </a:r>
          </a:p>
          <a:p>
            <a:pPr lvl="2"/>
            <a:endParaRPr lang="en-US" sz="21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Create another method to show student all info</a:t>
            </a:r>
          </a:p>
          <a:p>
            <a:pPr lvl="2"/>
            <a:r>
              <a:rPr lang="en-US" sz="21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sz="21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displayNameAndScore</a:t>
            </a:r>
            <a:r>
              <a:rPr lang="en-US" sz="21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tr-T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1CAC8-7AB0-49A9-B9C2-CFF484F0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716A9-F131-40E3-B26F-CCC7C5A4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DEF256D5-2E57-4FC1-865F-B853D9D8F84D}"/>
              </a:ext>
            </a:extLst>
          </p:cNvPr>
          <p:cNvSpPr/>
          <p:nvPr/>
        </p:nvSpPr>
        <p:spPr>
          <a:xfrm>
            <a:off x="2819400" y="5197475"/>
            <a:ext cx="4419600" cy="1158875"/>
          </a:xfrm>
          <a:prstGeom prst="stripedRightArrow">
            <a:avLst>
              <a:gd name="adj1" fmla="val 52465"/>
              <a:gd name="adj2" fmla="val 868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Let's move to IDE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3145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A8B-D524-4590-90B7-8F3BE732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OOP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EA08-7BC7-42E8-946B-CD8DA7E19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 </a:t>
            </a:r>
            <a:r>
              <a:rPr lang="en-US" sz="2400" b="1" u="sng" dirty="0"/>
              <a:t>There is no need </a:t>
            </a:r>
            <a:r>
              <a:rPr lang="en-US" sz="2400" dirty="0"/>
              <a:t>for OOP concepts at all. Almost all the software in the world can be achieved using procedural (POP).</a:t>
            </a:r>
          </a:p>
          <a:p>
            <a:endParaRPr lang="en-US" sz="2400" dirty="0"/>
          </a:p>
          <a:p>
            <a:r>
              <a:rPr lang="en-US" sz="2400" dirty="0"/>
              <a:t>But OOP allows the programmer to think in terms of objects and classes that makes it</a:t>
            </a:r>
          </a:p>
          <a:p>
            <a:pPr lvl="1"/>
            <a:r>
              <a:rPr lang="en-US" sz="2000" u="sng" dirty="0"/>
              <a:t>much easier to understand the code </a:t>
            </a:r>
          </a:p>
          <a:p>
            <a:pPr lvl="1"/>
            <a:r>
              <a:rPr lang="en-US" sz="2000" u="sng" dirty="0"/>
              <a:t>easy to code and modify it</a:t>
            </a:r>
          </a:p>
          <a:p>
            <a:pPr lvl="1"/>
            <a:r>
              <a:rPr lang="en-US" sz="2000" u="sng" dirty="0"/>
              <a:t>Reuse and existing code</a:t>
            </a:r>
          </a:p>
          <a:p>
            <a:pPr lvl="1"/>
            <a:r>
              <a:rPr lang="en-US" sz="2000" u="sng" dirty="0"/>
              <a:t>Much easier to hide data.</a:t>
            </a:r>
          </a:p>
          <a:p>
            <a:endParaRPr lang="en-US" sz="2400" dirty="0"/>
          </a:p>
          <a:p>
            <a:r>
              <a:rPr lang="en-US" sz="2400" b="1" dirty="0"/>
              <a:t>It makes software a set of interacting Objects.</a:t>
            </a:r>
            <a:r>
              <a:rPr lang="en-US" sz="2400" dirty="0"/>
              <a:t> </a:t>
            </a:r>
            <a:endParaRPr lang="tr-TR" sz="2400" u="sn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75FEC-9227-4EF1-B8A1-29E136EB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7D1DC-239C-4FE9-94DC-43381D7D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4A972-F09D-4F01-9E37-7DA722BBECF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576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E155-BEA8-4981-81F6-007637C6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a program using </a:t>
            </a:r>
            <a:r>
              <a:rPr lang="en-US" altLang="tr-TR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 Programming (OOP)</a:t>
            </a:r>
            <a:endParaRPr lang="tr-TR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7525F-5D8D-4FE4-9799-DF9AC298E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Task: Same task</a:t>
            </a:r>
          </a:p>
          <a:p>
            <a:pPr lvl="1"/>
            <a:r>
              <a:rPr lang="en-US" sz="2400" dirty="0"/>
              <a:t>We first create a Student class</a:t>
            </a:r>
          </a:p>
          <a:p>
            <a:pPr lvl="2"/>
            <a:r>
              <a:rPr lang="en-US" sz="2100" dirty="0"/>
              <a:t>put students name, midterm and final exam</a:t>
            </a:r>
          </a:p>
          <a:p>
            <a:pPr lvl="1"/>
            <a:r>
              <a:rPr lang="en-US" sz="2400" dirty="0"/>
              <a:t>Create a student object from the class</a:t>
            </a:r>
          </a:p>
          <a:p>
            <a:pPr lvl="2"/>
            <a:r>
              <a:rPr lang="en-US" sz="2100" dirty="0"/>
              <a:t>float </a:t>
            </a:r>
            <a:r>
              <a:rPr lang="en-US" sz="2100" dirty="0" err="1"/>
              <a:t>CalculateScore</a:t>
            </a:r>
            <a:r>
              <a:rPr lang="en-US" sz="2100" dirty="0"/>
              <a:t>();</a:t>
            </a:r>
          </a:p>
          <a:p>
            <a:pPr lvl="2"/>
            <a:r>
              <a:rPr lang="en-US" sz="2100" dirty="0"/>
              <a:t>using student object</a:t>
            </a:r>
          </a:p>
          <a:p>
            <a:pPr lvl="1"/>
            <a:r>
              <a:rPr lang="en-US" sz="2400" dirty="0"/>
              <a:t>Create a method to show all info</a:t>
            </a:r>
          </a:p>
          <a:p>
            <a:pPr lvl="2"/>
            <a:r>
              <a:rPr lang="en-US" sz="2100" dirty="0"/>
              <a:t>void </a:t>
            </a:r>
            <a:r>
              <a:rPr lang="en-US" sz="2100" dirty="0" err="1"/>
              <a:t>ShowStudentInfoAndScore</a:t>
            </a:r>
            <a:r>
              <a:rPr lang="en-US" sz="2100" dirty="0"/>
              <a:t>()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1CAC8-7AB0-49A9-B9C2-CFF484F0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2D15D-D9EF-44E6-8754-A1C4A8CC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D142CF60-3B3B-46DF-96AB-940008F859BB}"/>
              </a:ext>
            </a:extLst>
          </p:cNvPr>
          <p:cNvSpPr/>
          <p:nvPr/>
        </p:nvSpPr>
        <p:spPr>
          <a:xfrm>
            <a:off x="2819400" y="5197475"/>
            <a:ext cx="4419600" cy="1158875"/>
          </a:xfrm>
          <a:prstGeom prst="stripedRightArrow">
            <a:avLst>
              <a:gd name="adj1" fmla="val 52465"/>
              <a:gd name="adj2" fmla="val 86838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Let's move to IDE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83719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535B-B80A-4B01-89FC-5E493D86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36526"/>
            <a:ext cx="10515600" cy="670988"/>
          </a:xfrm>
        </p:spPr>
        <p:txBody>
          <a:bodyPr/>
          <a:lstStyle/>
          <a:p>
            <a:r>
              <a:rPr lang="en-US" dirty="0"/>
              <a:t>Object illustrated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DB0AC-8E7F-48D9-A8B1-5D5E68F1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A6D9C-D93F-4D3B-96B9-5AD15AEB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3254692-251E-40F9-BE5A-16164E4DA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753" y="906257"/>
            <a:ext cx="3904250" cy="3430966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tr-TR" alt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tr-TR" alt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alt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tr-TR" sz="2400" dirty="0">
                <a:solidFill>
                  <a:srgbClr val="C00000"/>
                </a:solidFill>
                <a:latin typeface="Consolas" panose="020B0609020204030204" pitchFamily="49" charset="0"/>
              </a:rPr>
              <a:t>Student</a:t>
            </a:r>
            <a:r>
              <a:rPr lang="tr-TR" altLang="tr-TR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altLang="tr-TR" sz="2400" dirty="0">
                <a:latin typeface="Consolas" panose="020B0609020204030204" pitchFamily="49" charset="0"/>
              </a:rPr>
              <a:t>   </a:t>
            </a:r>
            <a:r>
              <a:rPr lang="tr-TR" alt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altLang="tr-TR" sz="2400" dirty="0">
                <a:latin typeface="Consolas" panose="020B0609020204030204" pitchFamily="49" charset="0"/>
              </a:rPr>
              <a:t> </a:t>
            </a:r>
            <a:r>
              <a:rPr lang="en-US" altLang="tr-TR" sz="2400" dirty="0">
                <a:latin typeface="Consolas" panose="020B0609020204030204" pitchFamily="49" charset="0"/>
              </a:rPr>
              <a:t>name</a:t>
            </a:r>
            <a:r>
              <a:rPr lang="tr-TR" altLang="tr-TR" sz="2400" dirty="0">
                <a:latin typeface="Consolas" panose="020B0609020204030204" pitchFamily="49" charset="0"/>
              </a:rPr>
              <a:t>;</a:t>
            </a:r>
            <a:endParaRPr lang="en-US" altLang="tr-TR" sz="24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int </a:t>
            </a:r>
            <a:r>
              <a:rPr lang="en-US" altLang="tr-TR" sz="2400" dirty="0">
                <a:latin typeface="Consolas" panose="020B0609020204030204" pitchFamily="49" charset="0"/>
              </a:rPr>
              <a:t>age;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alt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altLang="tr-TR" sz="2400" dirty="0">
                <a:latin typeface="Consolas" panose="020B0609020204030204" pitchFamily="49" charset="0"/>
              </a:rPr>
              <a:t> </a:t>
            </a:r>
            <a:r>
              <a:rPr lang="en-US" altLang="tr-TR" sz="2400" dirty="0" err="1">
                <a:latin typeface="Consolas" panose="020B0609020204030204" pitchFamily="49" charset="0"/>
              </a:rPr>
              <a:t>doStudy</a:t>
            </a:r>
            <a:r>
              <a:rPr lang="tr-TR" altLang="tr-TR" sz="2400" dirty="0">
                <a:latin typeface="Consolas" panose="020B0609020204030204" pitchFamily="49" charset="0"/>
              </a:rPr>
              <a:t>() {</a:t>
            </a:r>
            <a:r>
              <a:rPr lang="en-US" altLang="tr-TR" sz="2400" dirty="0">
                <a:latin typeface="Consolas" panose="020B0609020204030204" pitchFamily="49" charset="0"/>
              </a:rPr>
              <a:t>…</a:t>
            </a:r>
            <a:r>
              <a:rPr lang="tr-TR" altLang="tr-TR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altLang="tr-T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83D73C-EF1C-480C-ABCA-9F161EF841D5}"/>
              </a:ext>
            </a:extLst>
          </p:cNvPr>
          <p:cNvSpPr txBox="1"/>
          <p:nvPr/>
        </p:nvSpPr>
        <p:spPr>
          <a:xfrm>
            <a:off x="405826" y="3791590"/>
            <a:ext cx="3931806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Student s1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Student()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Student s2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Student()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Student s3 = s2;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60CAA2-3DC5-4054-925B-265C8E6EB12B}"/>
              </a:ext>
            </a:extLst>
          </p:cNvPr>
          <p:cNvGrpSpPr/>
          <p:nvPr/>
        </p:nvGrpSpPr>
        <p:grpSpPr>
          <a:xfrm>
            <a:off x="5369804" y="0"/>
            <a:ext cx="6822196" cy="6273635"/>
            <a:chOff x="5083329" y="127165"/>
            <a:chExt cx="6822196" cy="62736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605032-029E-4BBB-8E1B-EADE7BB8B1EC}"/>
                </a:ext>
              </a:extLst>
            </p:cNvPr>
            <p:cNvSpPr/>
            <p:nvPr/>
          </p:nvSpPr>
          <p:spPr>
            <a:xfrm>
              <a:off x="5083329" y="136525"/>
              <a:ext cx="6822196" cy="626427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91FC1F0-D5E9-4F93-A478-4BAC10519F3B}"/>
                </a:ext>
              </a:extLst>
            </p:cNvPr>
            <p:cNvSpPr/>
            <p:nvPr/>
          </p:nvSpPr>
          <p:spPr>
            <a:xfrm>
              <a:off x="5258708" y="1252133"/>
              <a:ext cx="2215014" cy="45843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2FBE6E-092E-44FB-816C-CB3F0BE45E0F}"/>
                </a:ext>
              </a:extLst>
            </p:cNvPr>
            <p:cNvSpPr/>
            <p:nvPr/>
          </p:nvSpPr>
          <p:spPr>
            <a:xfrm>
              <a:off x="8839200" y="1252134"/>
              <a:ext cx="2867068" cy="4584341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3E5767F-DFE8-43D2-A4D3-FD9516C0D3C9}"/>
                </a:ext>
              </a:extLst>
            </p:cNvPr>
            <p:cNvSpPr/>
            <p:nvPr/>
          </p:nvSpPr>
          <p:spPr>
            <a:xfrm>
              <a:off x="8839200" y="1873373"/>
              <a:ext cx="2147169" cy="155562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name=null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age =0</a:t>
              </a:r>
              <a:endParaRPr lang="tr-T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3E0612-FCCA-4F1E-B7DB-0027847EC0C2}"/>
                </a:ext>
              </a:extLst>
            </p:cNvPr>
            <p:cNvSpPr txBox="1"/>
            <p:nvPr/>
          </p:nvSpPr>
          <p:spPr>
            <a:xfrm>
              <a:off x="5660405" y="731913"/>
              <a:ext cx="1813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 (Stack)</a:t>
              </a:r>
              <a:endParaRPr lang="tr-TR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BF8A9B4-F13F-477F-B845-F373201DAD14}"/>
                </a:ext>
              </a:extLst>
            </p:cNvPr>
            <p:cNvSpPr txBox="1"/>
            <p:nvPr/>
          </p:nvSpPr>
          <p:spPr>
            <a:xfrm>
              <a:off x="8946404" y="735089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 (Heap)</a:t>
              </a:r>
              <a:endParaRPr lang="tr-TR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9C319B7-CF94-4BED-8699-4EADB1FC832D}"/>
                </a:ext>
              </a:extLst>
            </p:cNvPr>
            <p:cNvCxnSpPr>
              <a:cxnSpLocks/>
              <a:stCxn id="3" idx="3"/>
              <a:endCxn id="8" idx="2"/>
            </p:cNvCxnSpPr>
            <p:nvPr/>
          </p:nvCxnSpPr>
          <p:spPr>
            <a:xfrm flipV="1">
              <a:off x="7176644" y="2651187"/>
              <a:ext cx="1662556" cy="48058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5E6C741-6092-403B-B64D-043E91A28029}"/>
                </a:ext>
              </a:extLst>
            </p:cNvPr>
            <p:cNvSpPr/>
            <p:nvPr/>
          </p:nvSpPr>
          <p:spPr>
            <a:xfrm>
              <a:off x="9116178" y="1542597"/>
              <a:ext cx="1830950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latin typeface="Consolas" panose="020B0609020204030204" pitchFamily="49" charset="0"/>
                </a:rPr>
                <a:t> Student()</a:t>
              </a:r>
              <a:endParaRPr lang="tr-TR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CD45F-C3D6-42FD-B7FF-B3C78DDE5870}"/>
                </a:ext>
              </a:extLst>
            </p:cNvPr>
            <p:cNvSpPr txBox="1"/>
            <p:nvPr/>
          </p:nvSpPr>
          <p:spPr>
            <a:xfrm>
              <a:off x="5636949" y="2947104"/>
              <a:ext cx="1539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nsolas" panose="020B0609020204030204" pitchFamily="49" charset="0"/>
                </a:rPr>
                <a:t>Student s1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C37559-F71C-4B88-9322-F1BD3A06C96B}"/>
                </a:ext>
              </a:extLst>
            </p:cNvPr>
            <p:cNvSpPr txBox="1"/>
            <p:nvPr/>
          </p:nvSpPr>
          <p:spPr>
            <a:xfrm>
              <a:off x="5532339" y="3866854"/>
              <a:ext cx="1787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nsolas" panose="020B0609020204030204" pitchFamily="49" charset="0"/>
                </a:rPr>
                <a:t>Student s2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707D27-EB37-4EC6-9F09-BA1210160DE2}"/>
                </a:ext>
              </a:extLst>
            </p:cNvPr>
            <p:cNvSpPr txBox="1"/>
            <p:nvPr/>
          </p:nvSpPr>
          <p:spPr>
            <a:xfrm>
              <a:off x="5517773" y="4768409"/>
              <a:ext cx="1787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nsolas" panose="020B0609020204030204" pitchFamily="49" charset="0"/>
                </a:rPr>
                <a:t>Student s3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247E32-DBDA-44BB-A692-7B29E61E6FE5}"/>
                </a:ext>
              </a:extLst>
            </p:cNvPr>
            <p:cNvSpPr txBox="1"/>
            <p:nvPr/>
          </p:nvSpPr>
          <p:spPr>
            <a:xfrm>
              <a:off x="5083329" y="5816054"/>
              <a:ext cx="3070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static memory allocation</a:t>
              </a:r>
              <a:endParaRPr lang="tr-T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C765B0-FFE1-4372-AFFA-6BAF2A1F6A15}"/>
                </a:ext>
              </a:extLst>
            </p:cNvPr>
            <p:cNvSpPr txBox="1"/>
            <p:nvPr/>
          </p:nvSpPr>
          <p:spPr>
            <a:xfrm>
              <a:off x="8494427" y="5814985"/>
              <a:ext cx="3390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dynamic memory allocation</a:t>
              </a:r>
              <a:endParaRPr lang="tr-TR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9C0F26-8B55-4AE9-8600-B99BF26405D3}"/>
                </a:ext>
              </a:extLst>
            </p:cNvPr>
            <p:cNvSpPr txBox="1"/>
            <p:nvPr/>
          </p:nvSpPr>
          <p:spPr>
            <a:xfrm>
              <a:off x="8268638" y="127165"/>
              <a:ext cx="886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RAM</a:t>
              </a:r>
              <a:endParaRPr lang="tr-TR" b="1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BBFB667-0D1B-4387-93AA-EE7C656E44EE}"/>
                </a:ext>
              </a:extLst>
            </p:cNvPr>
            <p:cNvSpPr/>
            <p:nvPr/>
          </p:nvSpPr>
          <p:spPr>
            <a:xfrm>
              <a:off x="9116178" y="3988309"/>
              <a:ext cx="2147169" cy="16375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name=null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age =0</a:t>
              </a:r>
              <a:endParaRPr lang="tr-TR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1635C70-02A7-485E-A352-9A0036306C4F}"/>
                </a:ext>
              </a:extLst>
            </p:cNvPr>
            <p:cNvSpPr/>
            <p:nvPr/>
          </p:nvSpPr>
          <p:spPr>
            <a:xfrm>
              <a:off x="9155419" y="3708709"/>
              <a:ext cx="1830950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dirty="0">
                  <a:latin typeface="Consolas" panose="020B0609020204030204" pitchFamily="49" charset="0"/>
                </a:rPr>
                <a:t> Student()</a:t>
              </a:r>
              <a:endParaRPr lang="tr-TR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C51F4F3-4E68-45C8-8479-241791F5154B}"/>
                </a:ext>
              </a:extLst>
            </p:cNvPr>
            <p:cNvCxnSpPr>
              <a:cxnSpLocks/>
            </p:cNvCxnSpPr>
            <p:nvPr/>
          </p:nvCxnSpPr>
          <p:spPr>
            <a:xfrm>
              <a:off x="7141588" y="4015303"/>
              <a:ext cx="2013831" cy="61320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F42016B-58B6-4A59-B58B-FBF18B113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6600" y="4889473"/>
              <a:ext cx="2029578" cy="6352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DE6AAC9-DDB2-44D3-85BF-CBF702438562}"/>
              </a:ext>
            </a:extLst>
          </p:cNvPr>
          <p:cNvSpPr/>
          <p:nvPr/>
        </p:nvSpPr>
        <p:spPr>
          <a:xfrm>
            <a:off x="4347055" y="3866854"/>
            <a:ext cx="1077609" cy="889992"/>
          </a:xfrm>
          <a:prstGeom prst="rightArrow">
            <a:avLst>
              <a:gd name="adj1" fmla="val 51851"/>
              <a:gd name="adj2" fmla="val 53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550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9AF4-A908-4B3D-8A7C-30441CD0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-94"/>
              </a:rPr>
              <a:t>Stack Memory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aleway" pitchFamily="2" charset="-94"/>
              </a:rPr>
              <a:t>vs.Heap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-94"/>
              </a:rPr>
              <a:t> Memory</a:t>
            </a:r>
            <a:endParaRPr lang="tr-T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FA976F-8495-47E5-857F-716CF388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80A156-53A6-4E7C-AC5F-3D684951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8733D-77E3-4953-84CA-76076F4B3517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9F86F68-8D3D-4F1A-825F-20E83EF75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127924"/>
              </p:ext>
            </p:extLst>
          </p:nvPr>
        </p:nvGraphicFramePr>
        <p:xfrm>
          <a:off x="457200" y="1385933"/>
          <a:ext cx="11201400" cy="45720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600700">
                  <a:extLst>
                    <a:ext uri="{9D8B030D-6E8A-4147-A177-3AD203B41FA5}">
                      <a16:colId xmlns:a16="http://schemas.microsoft.com/office/drawing/2014/main" val="3620595062"/>
                    </a:ext>
                  </a:extLst>
                </a:gridCol>
                <a:gridCol w="5600700">
                  <a:extLst>
                    <a:ext uri="{9D8B030D-6E8A-4147-A177-3AD203B41FA5}">
                      <a16:colId xmlns:a16="http://schemas.microsoft.com/office/drawing/2014/main" val="196355975"/>
                    </a:ext>
                  </a:extLst>
                </a:gridCol>
              </a:tblGrid>
              <a:tr h="5572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400" dirty="0"/>
                        <a:t>Static Memory Allocation</a:t>
                      </a:r>
                      <a:r>
                        <a:rPr lang="en-US" sz="2400" dirty="0"/>
                        <a:t> ( in Stack)</a:t>
                      </a:r>
                      <a:endParaRPr lang="tr-TR" sz="2400" dirty="0"/>
                    </a:p>
                    <a:p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</a:t>
                      </a:r>
                      <a:r>
                        <a:rPr lang="tr-TR" sz="2400" dirty="0"/>
                        <a:t>ynamic Memory Allocation</a:t>
                      </a:r>
                      <a:r>
                        <a:rPr lang="en-US" sz="2400" dirty="0"/>
                        <a:t> (in Heap)</a:t>
                      </a:r>
                      <a:endParaRPr lang="tr-TR" sz="2400" dirty="0"/>
                    </a:p>
                    <a:p>
                      <a:endParaRPr lang="tr-T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60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Variables get allocated permanently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Variables get allocated only if the program unit gets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0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Allocation is done before program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Allocation is done during program execution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It uses the data structure called stack for implementing static allocation (LIFO)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It uses the data structure called heap for implementing dynamic 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42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Less 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More 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06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There is no memory reusability</a:t>
                      </a:r>
                    </a:p>
                    <a:p>
                      <a:endParaRPr lang="tr-T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There is memory reusability . Memory can be freed when not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68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190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E62A84-B31F-DA6C-9402-7DA4C4205B12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java built-in classes 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b="1" kern="1200" dirty="0">
                <a:latin typeface="+mj-lt"/>
                <a:ea typeface="+mj-ea"/>
                <a:cs typeface="+mj-cs"/>
              </a:rPr>
              <a:t>Scanner class: read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91042-5215-4908-AD86-2FF7B0B0E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1782981"/>
            <a:ext cx="5764815" cy="4836096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defRPr/>
            </a:pPr>
            <a:r>
              <a:rPr lang="en-US" altLang="en-US" sz="2400" dirty="0"/>
              <a:t>An object </a:t>
            </a:r>
            <a:r>
              <a:rPr lang="en-US" altLang="en-US" sz="2400" i="1" dirty="0"/>
              <a:t>must</a:t>
            </a:r>
            <a:r>
              <a:rPr lang="en-US" altLang="en-US" sz="2400" dirty="0"/>
              <a:t> be declared with a name and a type before they can be used. 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Declaration statement (Usage)</a:t>
            </a:r>
            <a:br>
              <a:rPr lang="en-US" altLang="en-US" sz="2400" dirty="0"/>
            </a:br>
            <a:r>
              <a:rPr lang="en-US" altLang="en-US" sz="2400" b="1" dirty="0"/>
              <a:t>Scanner input = new Scanner(System.in);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Scanner Class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Enables a program to read data for use in a program.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Data can come from many sources, such as the user at the keyboard or a file on disk.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Timeline&#10;&#10;Description automatically generated with low confidence">
            <a:extLst>
              <a:ext uri="{FF2B5EF4-FFF2-40B4-BE49-F238E27FC236}">
                <a16:creationId xmlns:a16="http://schemas.microsoft.com/office/drawing/2014/main" id="{F224E6FF-1EA6-077E-8AC3-E52F17E497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1" r="5492"/>
          <a:stretch/>
        </p:blipFill>
        <p:spPr>
          <a:xfrm>
            <a:off x="6465499" y="1822506"/>
            <a:ext cx="5421337" cy="416880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36D3B-0494-4566-BB78-74CD6B41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  <a:defRPr/>
            </a:pPr>
            <a:fld id="{0C686AA9-D5BD-4CF3-9962-DD4D5A9FC6EF}" type="slidenum">
              <a:rPr lang="en-US" altLang="en-US" smtClean="0">
                <a:latin typeface="+mn-lt"/>
                <a:cs typeface="+mn-cs"/>
              </a:rPr>
              <a:pPr eaLnBrk="1" hangingPunct="1">
                <a:spcAft>
                  <a:spcPts val="600"/>
                </a:spcAft>
                <a:defRPr/>
              </a:pPr>
              <a:t>15</a:t>
            </a:fld>
            <a:endParaRPr lang="en-US" alt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389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73A0-BE19-4FB1-B317-C204AD36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0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tr-TR" b="1" dirty="0">
                <a:latin typeface="Ubuntu" panose="020B0504030602030204" pitchFamily="34" charset="0"/>
              </a:rPr>
              <a:t>Scanner class: Usage</a:t>
            </a:r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36D3B-0494-4566-BB78-74CD6B41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97E331-641D-47C2-B47D-885E10F796CD}"/>
              </a:ext>
            </a:extLst>
          </p:cNvPr>
          <p:cNvSpPr/>
          <p:nvPr/>
        </p:nvSpPr>
        <p:spPr>
          <a:xfrm>
            <a:off x="838200" y="1950417"/>
            <a:ext cx="1104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 public static void </a:t>
            </a:r>
            <a:r>
              <a:rPr lang="tr-TR" sz="2400" dirty="0">
                <a:latin typeface="Consolas" panose="020B0609020204030204" pitchFamily="49" charset="0"/>
              </a:rPr>
              <a:t>main(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2400" dirty="0">
                <a:latin typeface="Consolas" panose="020B0609020204030204" pitchFamily="49" charset="0"/>
              </a:rPr>
              <a:t>[] args) {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Scanner input =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2400" dirty="0">
                <a:latin typeface="Consolas" panose="020B0609020204030204" pitchFamily="49" charset="0"/>
              </a:rPr>
              <a:t> Scanner(System.in);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System.out.println("Please enter first number: ");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numberOne = input.nextInt();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System.out.println("Please enter second number: ");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numberTwo = input.nextInt();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result = numberOne + numberTwo;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 System.out.print</a:t>
            </a:r>
            <a:r>
              <a:rPr lang="en-US" sz="2400" dirty="0">
                <a:latin typeface="Consolas" panose="020B0609020204030204" pitchFamily="49" charset="0"/>
              </a:rPr>
              <a:t>f</a:t>
            </a:r>
            <a:r>
              <a:rPr lang="tr-TR" sz="2400" dirty="0">
                <a:latin typeface="Consolas" panose="020B0609020204030204" pitchFamily="49" charset="0"/>
              </a:rPr>
              <a:t>(“</a:t>
            </a:r>
            <a:r>
              <a:rPr lang="en-US" sz="2400" dirty="0">
                <a:latin typeface="Consolas" panose="020B0609020204030204" pitchFamily="49" charset="0"/>
              </a:rPr>
              <a:t> the result is %d %n</a:t>
            </a:r>
            <a:r>
              <a:rPr lang="tr-TR" sz="2400" dirty="0">
                <a:latin typeface="Consolas" panose="020B0609020204030204" pitchFamily="49" charset="0"/>
              </a:rPr>
              <a:t>“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tr-TR" sz="2400" dirty="0">
                <a:latin typeface="Consolas" panose="020B0609020204030204" pitchFamily="49" charset="0"/>
              </a:rPr>
              <a:t>result);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55176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1EE12-9651-474A-B89A-BC6BAF2C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25603" name="TextBox 4">
            <a:extLst>
              <a:ext uri="{FF2B5EF4-FFF2-40B4-BE49-F238E27FC236}">
                <a16:creationId xmlns:a16="http://schemas.microsoft.com/office/drawing/2014/main" id="{20F43001-1271-4E73-9AA9-E06D394BF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856582"/>
            <a:ext cx="89154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tr-TR" sz="2400" dirty="0"/>
          </a:p>
          <a:p>
            <a:r>
              <a:rPr lang="en-US" altLang="tr-TR" sz="2400" dirty="0"/>
              <a:t>Methods can either return something or return void. If a method returns something, then its name should explain what it returns, for example:</a:t>
            </a:r>
          </a:p>
          <a:p>
            <a:endParaRPr lang="en-US" altLang="tr-T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tr-TR" sz="2400" dirty="0"/>
              <a:t>void get() </a:t>
            </a:r>
            <a:r>
              <a:rPr lang="en-US" altLang="tr-TR" sz="2400" dirty="0">
                <a:solidFill>
                  <a:srgbClr val="FF0000"/>
                </a:solidFill>
              </a:rPr>
              <a:t>BAD!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tr-TR" sz="2400" dirty="0" err="1"/>
              <a:t>boolean</a:t>
            </a:r>
            <a:r>
              <a:rPr lang="en-US" altLang="tr-TR" sz="2400" dirty="0"/>
              <a:t> </a:t>
            </a:r>
            <a:r>
              <a:rPr lang="en-US" altLang="tr-TR" sz="2400" dirty="0" err="1"/>
              <a:t>isValid</a:t>
            </a:r>
            <a:r>
              <a:rPr lang="en-US" altLang="tr-TR" sz="2400" dirty="0"/>
              <a:t>(String name);  </a:t>
            </a:r>
            <a:r>
              <a:rPr lang="en-US" altLang="tr-TR" sz="2400" b="1" dirty="0">
                <a:solidFill>
                  <a:srgbClr val="70AD47"/>
                </a:solidFill>
              </a:rPr>
              <a:t>GOOD!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tr-TR" sz="2400" dirty="0"/>
              <a:t>String content(); </a:t>
            </a:r>
            <a:r>
              <a:rPr lang="en-US" altLang="tr-TR" sz="2400" b="1" dirty="0">
                <a:solidFill>
                  <a:srgbClr val="70AD47"/>
                </a:solidFill>
              </a:rPr>
              <a:t>GOOD!</a:t>
            </a:r>
            <a:endParaRPr lang="en-US" altLang="tr-T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tr-TR" sz="2400" dirty="0"/>
              <a:t>int </a:t>
            </a:r>
            <a:r>
              <a:rPr lang="en-US" altLang="tr-TR" sz="2400" dirty="0" err="1"/>
              <a:t>ageOf</a:t>
            </a:r>
            <a:r>
              <a:rPr lang="en-US" altLang="tr-TR" sz="2400" dirty="0"/>
              <a:t>(File file); </a:t>
            </a:r>
            <a:r>
              <a:rPr lang="en-US" altLang="tr-TR" sz="2400" b="1" dirty="0">
                <a:solidFill>
                  <a:srgbClr val="70AD47"/>
                </a:solidFill>
              </a:rPr>
              <a:t>GOOD!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tr-TR" sz="2400" b="1" dirty="0">
              <a:solidFill>
                <a:srgbClr val="70AD47"/>
              </a:solidFill>
            </a:endParaRPr>
          </a:p>
        </p:txBody>
      </p:sp>
      <p:sp>
        <p:nvSpPr>
          <p:cNvPr id="49155" name="Title 1">
            <a:extLst>
              <a:ext uri="{FF2B5EF4-FFF2-40B4-BE49-F238E27FC236}">
                <a16:creationId xmlns:a16="http://schemas.microsoft.com/office/drawing/2014/main" id="{02074086-AAB3-4206-8FE9-9B6F2B99B6BB}"/>
              </a:ext>
            </a:extLst>
          </p:cNvPr>
          <p:cNvSpPr txBox="1">
            <a:spLocks/>
          </p:cNvSpPr>
          <p:nvPr/>
        </p:nvSpPr>
        <p:spPr bwMode="auto">
          <a:xfrm>
            <a:off x="2152650" y="365126"/>
            <a:ext cx="78867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tr-TR" sz="3300" dirty="0">
                <a:solidFill>
                  <a:srgbClr val="3380E6"/>
                </a:solidFill>
                <a:latin typeface="+mn-lt"/>
              </a:rPr>
              <a:t>Code Conventions: </a:t>
            </a:r>
            <a:r>
              <a:rPr lang="en-US" altLang="tr-TR" sz="3600" dirty="0"/>
              <a:t>Method Names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C9802E-90A4-4DD8-88E3-5B2B0E98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66B9C-D929-4BBB-8E34-D25ABB6EE4F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077BA5-7457-49F7-BABD-0BD3DD97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007CC27-073D-489E-A1BE-247FEC741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27" y="1680739"/>
            <a:ext cx="1089074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r-TR" sz="2400" dirty="0"/>
              <a:t>If it returns void, then its name should explain what it does. For example:</a:t>
            </a:r>
          </a:p>
          <a:p>
            <a:endParaRPr lang="en-US" altLang="tr-TR" sz="2400" dirty="0"/>
          </a:p>
          <a:p>
            <a:r>
              <a:rPr lang="en-US" altLang="tr-TR" sz="2400" dirty="0"/>
              <a:t>Method Names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tr-TR" sz="2400" dirty="0"/>
              <a:t>void </a:t>
            </a:r>
            <a:r>
              <a:rPr lang="en-US" altLang="tr-TR" sz="2400" dirty="0" err="1"/>
              <a:t>saveToLocation</a:t>
            </a:r>
            <a:r>
              <a:rPr lang="en-US" altLang="tr-TR" sz="2400" dirty="0"/>
              <a:t>(File file);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tr-TR" sz="2400" dirty="0"/>
              <a:t>void process(Work work);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tr-TR" sz="2400" dirty="0"/>
              <a:t>void append(File </a:t>
            </a:r>
            <a:r>
              <a:rPr lang="en-US" altLang="tr-TR" sz="2400" dirty="0" err="1"/>
              <a:t>file</a:t>
            </a:r>
            <a:r>
              <a:rPr lang="en-US" altLang="tr-TR" sz="2400" dirty="0"/>
              <a:t>, String line);</a:t>
            </a:r>
          </a:p>
          <a:p>
            <a:endParaRPr lang="en-US" altLang="tr-TR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tr-T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tr-TR" sz="2400" dirty="0"/>
              <a:t>Variable Names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Eg: name, age. mobileNumber</a:t>
            </a:r>
            <a:endParaRPr lang="en-US" altLang="tr-TR" sz="2400" dirty="0"/>
          </a:p>
          <a:p>
            <a:pPr>
              <a:buFont typeface="Arial" panose="020B0604020202020204" pitchFamily="34" charset="0"/>
              <a:buChar char="•"/>
            </a:pPr>
            <a:endParaRPr lang="en-US" altLang="tr-TR" sz="2400" dirty="0"/>
          </a:p>
          <a:p>
            <a:pPr>
              <a:buFont typeface="Arial" panose="020B0604020202020204" pitchFamily="34" charset="0"/>
              <a:buChar char="•"/>
            </a:pPr>
            <a:endParaRPr lang="en-US" altLang="tr-TR" sz="2400" dirty="0"/>
          </a:p>
        </p:txBody>
      </p:sp>
      <p:pic>
        <p:nvPicPr>
          <p:cNvPr id="26629" name="Picture 4">
            <a:extLst>
              <a:ext uri="{FF2B5EF4-FFF2-40B4-BE49-F238E27FC236}">
                <a16:creationId xmlns:a16="http://schemas.microsoft.com/office/drawing/2014/main" id="{78A2879B-CE9D-4CD3-B233-30A668BF1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627" y="2514600"/>
            <a:ext cx="5175745" cy="302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B467CE-C80C-4E2A-9BE2-38324AAD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666B9C-D929-4BBB-8E34-D25ABB6EE4F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5A97B7-AD5C-0674-1667-DA6F416BA98E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Raleway" pitchFamily="2" charset="-94"/>
              </a:rPr>
              <a:t>naming Conventions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Rectangle 3687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66" name="Title 1">
            <a:extLst>
              <a:ext uri="{FF2B5EF4-FFF2-40B4-BE49-F238E27FC236}">
                <a16:creationId xmlns:a16="http://schemas.microsoft.com/office/drawing/2014/main" id="{393B89D3-33FF-48E2-9231-6E3CCB58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tr-TR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This is the end of lecture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380B7E6-FAC5-E42C-2A7B-A05B9C3BBB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15063"/>
            <a:ext cx="8229601" cy="493776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304B6-14B0-4679-AE0A-AAB91568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  <a:defRPr/>
            </a:pPr>
            <a:r>
              <a:rPr lang="en-US" altLang="tr-TR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CME225 OOP</a:t>
            </a:r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0F43A-CBBE-4BAF-BEF8-A43CEFBB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  <a:defRPr/>
            </a:pPr>
            <a:fld id="{38252EBA-4ED1-439A-8510-9161CC89B718}" type="slidenum">
              <a:rPr lang="en-US" altLang="en-US" smtClean="0">
                <a:latin typeface="+mn-lt"/>
                <a:cs typeface="+mn-cs"/>
              </a:rPr>
              <a:pPr eaLnBrk="1" hangingPunct="1">
                <a:spcAft>
                  <a:spcPts val="600"/>
                </a:spcAft>
                <a:defRPr/>
              </a:pPr>
              <a:t>19</a:t>
            </a:fld>
            <a:endParaRPr lang="en-US" altLang="en-US">
              <a:latin typeface="+mn-lt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B9A4C-1357-FBE1-E0B4-66A367CEFB49}"/>
              </a:ext>
            </a:extLst>
          </p:cNvPr>
          <p:cNvSpPr/>
          <p:nvPr/>
        </p:nvSpPr>
        <p:spPr>
          <a:xfrm>
            <a:off x="8229600" y="1915062"/>
            <a:ext cx="3962400" cy="4937760"/>
          </a:xfrm>
          <a:prstGeom prst="rect">
            <a:avLst/>
          </a:prstGeom>
          <a:solidFill>
            <a:srgbClr val="7E7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1E454BF-1F78-C9DC-85A3-A5F2B43BE587}"/>
              </a:ext>
            </a:extLst>
          </p:cNvPr>
          <p:cNvSpPr/>
          <p:nvPr/>
        </p:nvSpPr>
        <p:spPr>
          <a:xfrm>
            <a:off x="7848600" y="3179384"/>
            <a:ext cx="1524000" cy="3387526"/>
          </a:xfrm>
          <a:prstGeom prst="downArrow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04402-8975-7911-6F51-B072E4696BAC}"/>
              </a:ext>
            </a:extLst>
          </p:cNvPr>
          <p:cNvSpPr txBox="1"/>
          <p:nvPr/>
        </p:nvSpPr>
        <p:spPr>
          <a:xfrm>
            <a:off x="9078468" y="3602961"/>
            <a:ext cx="2660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LAB EXERCISE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ON THE NEXT SLIDE</a:t>
            </a:r>
            <a:endParaRPr lang="tr-TR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2C31-4E8A-4811-8AE2-A06F523C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OOP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282F-4CA8-48B3-BFDE-5426BC4C8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Computer Languages </a:t>
            </a:r>
            <a:r>
              <a:rPr lang="en-US" sz="1800" dirty="0">
                <a:latin typeface="Ubuntu" panose="020B0504030602030204" pitchFamily="34" charset="0"/>
              </a:rPr>
              <a:t>in terms of levels</a:t>
            </a:r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Lecture plan</a:t>
            </a:r>
          </a:p>
          <a:p>
            <a:r>
              <a:rPr lang="en-US" dirty="0">
                <a:latin typeface="Ubuntu" panose="020B0504030602030204" pitchFamily="34" charset="0"/>
              </a:rPr>
              <a:t>Classes and Objects</a:t>
            </a:r>
          </a:p>
          <a:p>
            <a:r>
              <a:rPr lang="en-US" dirty="0">
                <a:latin typeface="Ubuntu" panose="020B0504030602030204" pitchFamily="34" charset="0"/>
              </a:rPr>
              <a:t>OOP Concepts</a:t>
            </a:r>
          </a:p>
          <a:p>
            <a:r>
              <a:rPr lang="en-US" dirty="0">
                <a:latin typeface="Ubuntu" panose="020B0504030602030204" pitchFamily="34" charset="0"/>
              </a:rPr>
              <a:t>Setup IDE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8956F-405B-4EFA-8E6A-4D446A5B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9115712F-D343-49A9-B756-F7AB7EFD17A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 defTabSz="685800">
                <a:defRPr/>
              </a:pPr>
              <a:t>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C3FA8-22A1-4B11-8802-030013B05D01}"/>
              </a:ext>
            </a:extLst>
          </p:cNvPr>
          <p:cNvSpPr txBox="1"/>
          <p:nvPr/>
        </p:nvSpPr>
        <p:spPr>
          <a:xfrm>
            <a:off x="10439400" y="230188"/>
            <a:ext cx="1429366" cy="332006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white"/>
                </a:solidFill>
                <a:latin typeface="Calibri" panose="020F0502020204030204"/>
              </a:rPr>
              <a:t>Summary: week1</a:t>
            </a:r>
            <a:endParaRPr lang="tr-TR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0B4B5-85CE-4C60-897A-4979862D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7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4A75-EE62-4A7E-984A-9A1063C0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for Lab (Week 2)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D3F3C-735F-44F4-90C5-9E506E195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Worker class includes</a:t>
            </a:r>
          </a:p>
          <a:p>
            <a:pPr lvl="1"/>
            <a:r>
              <a:rPr lang="en-US" dirty="0"/>
              <a:t>Attributes</a:t>
            </a:r>
          </a:p>
          <a:p>
            <a:pPr lvl="2"/>
            <a:r>
              <a:rPr lang="en-US" dirty="0"/>
              <a:t>name (string)</a:t>
            </a:r>
          </a:p>
          <a:p>
            <a:pPr lvl="2"/>
            <a:r>
              <a:rPr lang="en-US" dirty="0" err="1"/>
              <a:t>socialSecurityNumber</a:t>
            </a:r>
            <a:r>
              <a:rPr lang="en-US" dirty="0"/>
              <a:t> (int)</a:t>
            </a:r>
          </a:p>
          <a:p>
            <a:pPr lvl="2"/>
            <a:r>
              <a:rPr lang="en-US" dirty="0"/>
              <a:t>wage (float)</a:t>
            </a:r>
          </a:p>
          <a:p>
            <a:pPr lvl="2"/>
            <a:r>
              <a:rPr lang="en-US" dirty="0" err="1"/>
              <a:t>workingHours</a:t>
            </a:r>
            <a:r>
              <a:rPr lang="en-US" dirty="0"/>
              <a:t> (int)</a:t>
            </a:r>
          </a:p>
          <a:p>
            <a:pPr lvl="1"/>
            <a:r>
              <a:rPr lang="en-US" dirty="0" err="1"/>
              <a:t>Behaviours</a:t>
            </a:r>
            <a:endParaRPr lang="en-US" dirty="0"/>
          </a:p>
          <a:p>
            <a:pPr lvl="2"/>
            <a:r>
              <a:rPr lang="en-US" dirty="0" err="1"/>
              <a:t>displayInfo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Print name + </a:t>
            </a:r>
            <a:r>
              <a:rPr lang="en-US" dirty="0" err="1"/>
              <a:t>socialSecurityNumber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displaySalary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Print salary (salary= wage * </a:t>
            </a:r>
            <a:r>
              <a:rPr lang="en-US" dirty="0" err="1"/>
              <a:t>workingHours</a:t>
            </a:r>
            <a:r>
              <a:rPr lang="en-US" dirty="0"/>
              <a:t>)</a:t>
            </a:r>
          </a:p>
          <a:p>
            <a:r>
              <a:rPr lang="en-US" dirty="0"/>
              <a:t>Create a worker object and initialize attributes.</a:t>
            </a:r>
          </a:p>
          <a:p>
            <a:r>
              <a:rPr lang="en-US" dirty="0"/>
              <a:t>Call </a:t>
            </a:r>
            <a:r>
              <a:rPr lang="en-US" dirty="0" err="1"/>
              <a:t>displayInfo</a:t>
            </a:r>
            <a:r>
              <a:rPr lang="en-US" dirty="0"/>
              <a:t>() and </a:t>
            </a:r>
            <a:r>
              <a:rPr lang="en-US" dirty="0" err="1"/>
              <a:t>displaySalary</a:t>
            </a:r>
            <a:r>
              <a:rPr lang="en-US" dirty="0"/>
              <a:t>() methods for worker object.</a:t>
            </a:r>
          </a:p>
          <a:p>
            <a:r>
              <a:rPr lang="en-US" dirty="0">
                <a:solidFill>
                  <a:srgbClr val="FF0000"/>
                </a:solidFill>
              </a:rPr>
              <a:t>Create another worker, and this time get attributes from the keyboard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EC944-5802-4C7B-B989-392625F0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dirty="0">
                <a:solidFill>
                  <a:schemeClr val="bg1">
                    <a:lumMod val="75000"/>
                  </a:schemeClr>
                </a:solidFill>
              </a:rPr>
              <a:t>CME225 OOP- Week2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62CD7-BBF2-46C0-918E-696B1AFE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4A972-F09D-4F01-9E37-7DA722BBECF0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781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ED38D73-5ED0-483B-8188-93AE6F5E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Table of Contents</a:t>
            </a:r>
            <a:endParaRPr lang="tr-TR" altLang="tr-TR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A179D6B-E226-477B-8F6C-A290F7DEE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0"/>
            <a:ext cx="11430000" cy="4271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tr-TR" dirty="0">
                <a:latin typeface="Ubuntu" panose="020B0504030602030204" pitchFamily="34" charset="0"/>
              </a:rPr>
              <a:t>main() method</a:t>
            </a:r>
          </a:p>
          <a:p>
            <a:pPr>
              <a:lnSpc>
                <a:spcPct val="150000"/>
              </a:lnSpc>
            </a:pPr>
            <a:r>
              <a:rPr lang="en-US" altLang="tr-TR" dirty="0">
                <a:latin typeface="Ubuntu" panose="020B0504030602030204" pitchFamily="34" charset="0"/>
              </a:rPr>
              <a:t>Introduction to Java</a:t>
            </a:r>
          </a:p>
          <a:p>
            <a:pPr>
              <a:lnSpc>
                <a:spcPct val="150000"/>
              </a:lnSpc>
            </a:pPr>
            <a:r>
              <a:rPr lang="en-US" altLang="tr-TR" dirty="0">
                <a:latin typeface="Ubuntu" panose="020B0504030602030204" pitchFamily="34" charset="0"/>
              </a:rPr>
              <a:t>POP vs OOP</a:t>
            </a:r>
          </a:p>
          <a:p>
            <a:pPr lvl="1">
              <a:lnSpc>
                <a:spcPct val="120000"/>
              </a:lnSpc>
            </a:pPr>
            <a:r>
              <a:rPr lang="en-US" altLang="tr-TR" dirty="0">
                <a:latin typeface="Ubuntu" panose="020B0504030602030204" pitchFamily="34" charset="0"/>
              </a:rPr>
              <a:t>Writing simple app using Procedure-oriented programming(POP) </a:t>
            </a:r>
          </a:p>
          <a:p>
            <a:pPr lvl="1">
              <a:lnSpc>
                <a:spcPct val="120000"/>
              </a:lnSpc>
            </a:pPr>
            <a:r>
              <a:rPr lang="en-US" altLang="tr-TR" dirty="0">
                <a:latin typeface="Ubuntu" panose="020B0504030602030204" pitchFamily="34" charset="0"/>
              </a:rPr>
              <a:t>Rewriting it using Object oriented Programming (OOP)</a:t>
            </a:r>
            <a:endParaRPr lang="en-US" altLang="tr-TR" sz="2800" dirty="0">
              <a:latin typeface="Ubuntu" panose="020B0504030602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tr-TR" dirty="0">
                <a:latin typeface="Ubuntu" panose="020B0504030602030204" pitchFamily="34" charset="0"/>
              </a:rPr>
              <a:t>Using java built-in objects</a:t>
            </a:r>
          </a:p>
          <a:p>
            <a:pPr lvl="1">
              <a:lnSpc>
                <a:spcPct val="110000"/>
              </a:lnSpc>
            </a:pPr>
            <a:r>
              <a:rPr lang="en-US" altLang="tr-TR" dirty="0">
                <a:latin typeface="Ubuntu" panose="020B0504030602030204" pitchFamily="34" charset="0"/>
              </a:rPr>
              <a:t>Scanner class:</a:t>
            </a:r>
            <a:r>
              <a:rPr lang="en-US" altLang="en-US" dirty="0">
                <a:solidFill>
                  <a:srgbClr val="000000"/>
                </a:solidFill>
                <a:latin typeface="Ubuntu" panose="020B0504030602030204" pitchFamily="34" charset="0"/>
              </a:rPr>
              <a:t> reading Keyboard</a:t>
            </a:r>
          </a:p>
          <a:p>
            <a:pPr>
              <a:lnSpc>
                <a:spcPct val="150000"/>
              </a:lnSpc>
            </a:pPr>
            <a:r>
              <a:rPr lang="en-US" altLang="tr-TR" dirty="0">
                <a:latin typeface="Ubuntu" panose="020B0504030602030204" pitchFamily="34" charset="0"/>
              </a:rPr>
              <a:t>Coding standards</a:t>
            </a:r>
          </a:p>
          <a:p>
            <a:pPr lvl="1"/>
            <a:endParaRPr lang="en-US" altLang="tr-TR" dirty="0">
              <a:latin typeface="Ubuntu" panose="020B0504030602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F4F9E-4DAC-4A61-AABF-7C177278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448FFA-FF56-4269-B150-EE377CD3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4A972-F09D-4F01-9E37-7DA722BBECF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02ACFC5-351F-4FD9-A3B3-A48C9409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sz="3600" b="1" dirty="0"/>
              <a:t>First Program in Java: Print Line (Printing a Line of Text)</a:t>
            </a:r>
            <a:endParaRPr lang="tr-TR" altLang="tr-TR" sz="3600" b="1" dirty="0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D1FCAB73-6C44-44D9-A0E7-7F5D29580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00201"/>
            <a:ext cx="9372600" cy="40386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en-US" sz="2400" dirty="0">
                <a:latin typeface="Consolas" panose="020B0609020204030204" pitchFamily="49" charset="0"/>
              </a:rPr>
              <a:t>Welcome {	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endParaRPr lang="en-US" altLang="en-US" sz="2400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public static void </a:t>
            </a:r>
            <a:r>
              <a:rPr lang="en-US" altLang="en-US" sz="2400" dirty="0">
                <a:latin typeface="Consolas" panose="020B0609020204030204" pitchFamily="49" charset="0"/>
              </a:rPr>
              <a:t>main(String[] </a:t>
            </a:r>
            <a:r>
              <a:rPr lang="en-US" altLang="en-US" sz="2400" dirty="0" err="1">
                <a:latin typeface="Consolas" panose="020B0609020204030204" pitchFamily="49" charset="0"/>
              </a:rPr>
              <a:t>args</a:t>
            </a:r>
            <a:r>
              <a:rPr lang="en-US" altLang="en-US" sz="2400" dirty="0">
                <a:latin typeface="Consolas" panose="020B0609020204030204" pitchFamily="49" charset="0"/>
              </a:rPr>
              <a:t>) { 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   </a:t>
            </a:r>
            <a:r>
              <a:rPr lang="en-US" altLang="en-US" sz="2400" dirty="0" err="1">
                <a:latin typeface="Consolas" panose="020B0609020204030204" pitchFamily="49" charset="0"/>
              </a:rPr>
              <a:t>System.out.println</a:t>
            </a:r>
            <a:r>
              <a:rPr lang="en-US" altLang="en-US" sz="2400" dirty="0">
                <a:latin typeface="Consolas" panose="020B0609020204030204" pitchFamily="49" charset="0"/>
              </a:rPr>
              <a:t>("Welcome to Java!");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 typeface="Monotype Sorts"/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}</a:t>
            </a:r>
            <a:endParaRPr lang="en-US" altLang="en-US" sz="32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9993F-8AB2-4FB4-B708-CAD14223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CME225 OOP- Week2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C8766D-6127-424E-9EA1-77C115F99E4C}"/>
              </a:ext>
            </a:extLst>
          </p:cNvPr>
          <p:cNvSpPr txBox="1"/>
          <p:nvPr/>
        </p:nvSpPr>
        <p:spPr>
          <a:xfrm>
            <a:off x="1600200" y="4495800"/>
            <a:ext cx="37338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tr-TR" dirty="0">
                <a:solidFill>
                  <a:schemeClr val="tx1"/>
                </a:solidFill>
              </a:rPr>
              <a:t>output </a:t>
            </a:r>
            <a:r>
              <a:rPr lang="en-US" altLang="tr-TR" dirty="0"/>
              <a:t>: </a:t>
            </a:r>
            <a:r>
              <a:rPr lang="en-US" altLang="en-US" dirty="0">
                <a:latin typeface="Courier New" panose="02070309020205020404" pitchFamily="49" charset="0"/>
              </a:rPr>
              <a:t>Welcome to Java!</a:t>
            </a:r>
            <a:endParaRPr lang="tr-T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8B9EF4-CF4B-4B1C-8FE6-EA8A17EA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B4A972-F09D-4F01-9E37-7DA722BBECF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3AB4E-E904-450C-B6AB-BDDC8455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AD7F1-5D2E-43BB-8091-59C50452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678C53-93A8-4AE9-BF1B-D2EE854AA491}"/>
              </a:ext>
            </a:extLst>
          </p:cNvPr>
          <p:cNvSpPr/>
          <p:nvPr/>
        </p:nvSpPr>
        <p:spPr>
          <a:xfrm>
            <a:off x="838200" y="1950417"/>
            <a:ext cx="11049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 public static void </a:t>
            </a:r>
            <a:r>
              <a:rPr lang="tr-TR" sz="2400" dirty="0">
                <a:latin typeface="Consolas" panose="020B0609020204030204" pitchFamily="49" charset="0"/>
              </a:rPr>
              <a:t>main(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2400" dirty="0">
                <a:latin typeface="Consolas" panose="020B0609020204030204" pitchFamily="49" charset="0"/>
              </a:rPr>
              <a:t>[] args) {        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       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tr-TR" sz="2400" dirty="0">
                <a:latin typeface="Consolas" panose="020B0609020204030204" pitchFamily="49" charset="0"/>
              </a:rPr>
              <a:t>System.out.println("</a:t>
            </a:r>
            <a:r>
              <a:rPr lang="en-US" sz="2400" dirty="0">
                <a:latin typeface="Consolas" panose="020B0609020204030204" pitchFamily="49" charset="0"/>
              </a:rPr>
              <a:t>Welcome to Java</a:t>
            </a:r>
            <a:r>
              <a:rPr lang="tr-TR" sz="2400" dirty="0">
                <a:latin typeface="Consolas" panose="020B0609020204030204" pitchFamily="49" charset="0"/>
              </a:rPr>
              <a:t>");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  </a:t>
            </a:r>
            <a:r>
              <a:rPr lang="tr-TR" sz="2400" dirty="0">
                <a:latin typeface="Consolas" panose="020B0609020204030204" pitchFamily="49" charset="0"/>
              </a:rPr>
              <a:t>System.out.print</a:t>
            </a:r>
            <a:r>
              <a:rPr lang="en-US" sz="2400" dirty="0">
                <a:latin typeface="Consolas" panose="020B0609020204030204" pitchFamily="49" charset="0"/>
              </a:rPr>
              <a:t>f</a:t>
            </a:r>
            <a:r>
              <a:rPr lang="tr-TR" sz="2400" dirty="0">
                <a:latin typeface="Consolas" panose="020B0609020204030204" pitchFamily="49" charset="0"/>
              </a:rPr>
              <a:t>("</a:t>
            </a:r>
            <a:r>
              <a:rPr lang="en-US" sz="2400" dirty="0">
                <a:latin typeface="Consolas" panose="020B0609020204030204" pitchFamily="49" charset="0"/>
              </a:rPr>
              <a:t>%s %s %n</a:t>
            </a:r>
            <a:r>
              <a:rPr lang="tr-TR" sz="2400" dirty="0"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tr-TR" sz="2400" dirty="0"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Welcome</a:t>
            </a:r>
            <a:r>
              <a:rPr lang="tr-TR" sz="2400" dirty="0"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tr-TR" sz="2400" dirty="0">
                <a:latin typeface="Consolas" panose="020B06090202040302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</a:rPr>
              <a:t>to Java</a:t>
            </a:r>
            <a:r>
              <a:rPr lang="tr-TR" sz="2400" dirty="0">
                <a:latin typeface="Consolas" panose="020B0609020204030204" pitchFamily="49" charset="0"/>
              </a:rPr>
              <a:t>");</a:t>
            </a:r>
          </a:p>
          <a:p>
            <a:r>
              <a:rPr lang="tr-T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3C9263-9630-B717-05AA-AFC9B4A60A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Compiling Your First Java Application</a:t>
            </a:r>
            <a:br>
              <a:rPr lang="en-US" dirty="0"/>
            </a:br>
            <a:r>
              <a:rPr lang="en-US" dirty="0"/>
              <a:t>Displaying text with </a:t>
            </a:r>
            <a:r>
              <a:rPr lang="en-US" dirty="0" err="1"/>
              <a:t>println</a:t>
            </a:r>
            <a:r>
              <a:rPr lang="en-US" dirty="0"/>
              <a:t> and </a:t>
            </a:r>
            <a:r>
              <a:rPr lang="en-US" dirty="0" err="1"/>
              <a:t>printf</a:t>
            </a: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1436F2E0-459E-4662-AE73-7CCD8F57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/>
            <a:r>
              <a:rPr lang="tr-TR" b="1" cap="all" dirty="0">
                <a:solidFill>
                  <a:srgbClr val="000000"/>
                </a:solidFill>
              </a:rPr>
              <a:t>FORMAT SPECIFIER</a:t>
            </a:r>
            <a:r>
              <a:rPr lang="en-US" b="1" cap="all" dirty="0">
                <a:solidFill>
                  <a:srgbClr val="000000"/>
                </a:solidFill>
              </a:rPr>
              <a:t>s</a:t>
            </a:r>
            <a:endParaRPr lang="tr-TR" b="1" cap="all" dirty="0">
              <a:solidFill>
                <a:srgbClr val="000000"/>
              </a:solidFill>
            </a:endParaRPr>
          </a:p>
        </p:txBody>
      </p:sp>
      <p:sp>
        <p:nvSpPr>
          <p:cNvPr id="41987" name="Text Placeholder 2">
            <a:extLst>
              <a:ext uri="{FF2B5EF4-FFF2-40B4-BE49-F238E27FC236}">
                <a16:creationId xmlns:a16="http://schemas.microsoft.com/office/drawing/2014/main" id="{3AF636FA-8617-4AB9-BE61-C607D4276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524000"/>
            <a:ext cx="7010400" cy="2286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Integer formatted output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 dirty="0" err="1">
                <a:solidFill>
                  <a:srgbClr val="000000"/>
                </a:solidFill>
              </a:rPr>
              <a:t>System.out.printf</a:t>
            </a:r>
            <a:r>
              <a:rPr lang="en-US" altLang="en-US" dirty="0">
                <a:solidFill>
                  <a:srgbClr val="000000"/>
                </a:solidFill>
              </a:rPr>
              <a:t>(</a:t>
            </a:r>
            <a:r>
              <a:rPr lang="en-US" altLang="en-US" dirty="0">
                <a:solidFill>
                  <a:srgbClr val="128AFF"/>
                </a:solidFill>
              </a:rPr>
              <a:t>"Sum is %</a:t>
            </a:r>
            <a:r>
              <a:rPr lang="en-US" altLang="en-US" dirty="0" err="1">
                <a:solidFill>
                  <a:srgbClr val="128AFF"/>
                </a:solidFill>
              </a:rPr>
              <a:t>d%n</a:t>
            </a:r>
            <a:r>
              <a:rPr lang="en-US" altLang="en-US" dirty="0">
                <a:solidFill>
                  <a:srgbClr val="128AFF"/>
                </a:solidFill>
              </a:rPr>
              <a:t>"</a:t>
            </a:r>
            <a:r>
              <a:rPr lang="en-US" altLang="en-US" dirty="0">
                <a:solidFill>
                  <a:srgbClr val="000000"/>
                </a:solidFill>
              </a:rPr>
              <a:t>, sum); </a:t>
            </a:r>
            <a:endParaRPr lang="en-US" altLang="en-US" dirty="0">
              <a:solidFill>
                <a:srgbClr val="00BF00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Format specifier </a:t>
            </a:r>
            <a:r>
              <a:rPr lang="en-US" altLang="en-US" dirty="0">
                <a:solidFill>
                  <a:srgbClr val="0000FF"/>
                </a:solidFill>
              </a:rPr>
              <a:t>%d</a:t>
            </a:r>
            <a:r>
              <a:rPr lang="en-US" altLang="en-US" dirty="0">
                <a:solidFill>
                  <a:srgbClr val="000000"/>
                </a:solidFill>
              </a:rPr>
              <a:t> is a </a:t>
            </a:r>
            <a:r>
              <a:rPr lang="en-US" altLang="en-US" i="1" dirty="0">
                <a:solidFill>
                  <a:srgbClr val="000000"/>
                </a:solidFill>
              </a:rPr>
              <a:t>placeholder</a:t>
            </a:r>
            <a:r>
              <a:rPr lang="en-US" altLang="en-US" dirty="0">
                <a:solidFill>
                  <a:srgbClr val="000000"/>
                </a:solidFill>
              </a:rPr>
              <a:t> for an int value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letter d stands for “decimal integer.”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12322-1A8D-4883-A5CB-BC5E701D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995CD9-BAB3-4705-9187-061C919F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5A5DF6-EFFA-44AE-B97D-BAB9AC79B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243112"/>
              </p:ext>
            </p:extLst>
          </p:nvPr>
        </p:nvGraphicFramePr>
        <p:xfrm>
          <a:off x="7620000" y="1340114"/>
          <a:ext cx="4267200" cy="5162286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997654514"/>
                    </a:ext>
                  </a:extLst>
                </a:gridCol>
                <a:gridCol w="3378200">
                  <a:extLst>
                    <a:ext uri="{9D8B030D-6E8A-4147-A177-3AD203B41FA5}">
                      <a16:colId xmlns:a16="http://schemas.microsoft.com/office/drawing/2014/main" val="2107214634"/>
                    </a:ext>
                  </a:extLst>
                </a:gridCol>
              </a:tblGrid>
              <a:tr h="247386"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1400" b="1" cap="all" dirty="0">
                          <a:solidFill>
                            <a:srgbClr val="000000"/>
                          </a:solidFill>
                          <a:effectLst/>
                        </a:rPr>
                        <a:t>FORMAT SPECIFIER</a:t>
                      </a:r>
                    </a:p>
                  </a:txBody>
                  <a:tcPr marL="44176" marR="44176" marT="44176" marB="441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1400" b="1" cap="all" dirty="0">
                          <a:solidFill>
                            <a:srgbClr val="000000"/>
                          </a:solidFill>
                          <a:effectLst/>
                        </a:rPr>
                        <a:t>CONVERSION APPLIED</a:t>
                      </a:r>
                    </a:p>
                  </a:txBody>
                  <a:tcPr marL="44176" marR="44176" marT="44176" marB="4417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248695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%%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Inserts a % sign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647867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%x %X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 err="1">
                          <a:effectLst/>
                        </a:rPr>
                        <a:t>Integer</a:t>
                      </a:r>
                      <a:r>
                        <a:rPr lang="tr-TR" sz="1400" b="0" dirty="0">
                          <a:effectLst/>
                        </a:rPr>
                        <a:t> </a:t>
                      </a:r>
                      <a:r>
                        <a:rPr lang="tr-TR" sz="1400" b="0" dirty="0" err="1">
                          <a:effectLst/>
                        </a:rPr>
                        <a:t>hexadecimal</a:t>
                      </a:r>
                      <a:endParaRPr lang="tr-TR" sz="1400" b="0" dirty="0">
                        <a:effectLst/>
                      </a:endParaRP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986805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%t %T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Dime and Date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970619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%s %S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>
                          <a:effectLst/>
                        </a:rPr>
                        <a:t>String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376714"/>
                  </a:ext>
                </a:extLst>
              </a:tr>
              <a:tr h="395375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%n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 err="1">
                          <a:effectLst/>
                        </a:rPr>
                        <a:t>Inserts</a:t>
                      </a:r>
                      <a:r>
                        <a:rPr lang="tr-TR" sz="1400" b="0" dirty="0">
                          <a:effectLst/>
                        </a:rPr>
                        <a:t> a </a:t>
                      </a:r>
                      <a:r>
                        <a:rPr lang="tr-TR" sz="1400" b="0" dirty="0" err="1">
                          <a:effectLst/>
                        </a:rPr>
                        <a:t>newline</a:t>
                      </a:r>
                      <a:r>
                        <a:rPr lang="tr-TR" sz="1400" b="0" dirty="0">
                          <a:effectLst/>
                        </a:rPr>
                        <a:t> </a:t>
                      </a:r>
                      <a:r>
                        <a:rPr lang="tr-TR" sz="1400" b="0" dirty="0" err="1">
                          <a:effectLst/>
                        </a:rPr>
                        <a:t>character</a:t>
                      </a:r>
                      <a:endParaRPr lang="tr-TR" sz="1400" b="0" dirty="0">
                        <a:effectLst/>
                      </a:endParaRP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775112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%o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 err="1">
                          <a:effectLst/>
                        </a:rPr>
                        <a:t>Octal</a:t>
                      </a:r>
                      <a:r>
                        <a:rPr lang="tr-TR" sz="1400" b="0" dirty="0">
                          <a:effectLst/>
                        </a:rPr>
                        <a:t> </a:t>
                      </a:r>
                      <a:r>
                        <a:rPr lang="tr-TR" sz="1400" b="0" dirty="0" err="1">
                          <a:effectLst/>
                        </a:rPr>
                        <a:t>integer</a:t>
                      </a:r>
                      <a:endParaRPr lang="tr-TR" sz="1400" b="0" dirty="0">
                        <a:effectLst/>
                      </a:endParaRP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775343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%f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>
                          <a:effectLst/>
                        </a:rPr>
                        <a:t>Decimal floating-point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954883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%e %E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Scientific notation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770748"/>
                  </a:ext>
                </a:extLst>
              </a:tr>
              <a:tr h="554409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%g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Causes Formatter to use either %f or %e, whichever is shorter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92630"/>
                  </a:ext>
                </a:extLst>
              </a:tr>
              <a:tr h="395375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%h %H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Hash code of the argument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115311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%d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>
                          <a:effectLst/>
                        </a:rPr>
                        <a:t>Decimal integer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58593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%c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>
                          <a:effectLst/>
                        </a:rPr>
                        <a:t>Character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821193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%b %B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>
                          <a:effectLst/>
                        </a:rPr>
                        <a:t>Boolean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388494"/>
                  </a:ext>
                </a:extLst>
              </a:tr>
              <a:tr h="395375"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%a %A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tr-TR" sz="1400" b="0" dirty="0">
                          <a:effectLst/>
                        </a:rPr>
                        <a:t>Floating-point hexadecimal</a:t>
                      </a:r>
                    </a:p>
                  </a:txBody>
                  <a:tcPr marL="77308" marR="77308" marT="38654" marB="3865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0160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1D53670-A83D-44C3-80A4-EEA23281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7950" eaLnBrk="1" hangingPunct="1"/>
            <a:r>
              <a:rPr lang="en-US" altLang="en-US" b="1" dirty="0">
                <a:solidFill>
                  <a:srgbClr val="000000"/>
                </a:solidFill>
              </a:rPr>
              <a:t>main Method (or function)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B7A82-6256-41B3-BE60-65291D31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16388" name="Text Placeholder 2">
            <a:extLst>
              <a:ext uri="{FF2B5EF4-FFF2-40B4-BE49-F238E27FC236}">
                <a16:creationId xmlns:a16="http://schemas.microsoft.com/office/drawing/2014/main" id="{04CC1B42-42D9-44D3-9D7F-04717EC69D84}"/>
              </a:ext>
            </a:extLst>
          </p:cNvPr>
          <p:cNvSpPr txBox="1">
            <a:spLocks/>
          </p:cNvSpPr>
          <p:nvPr/>
        </p:nvSpPr>
        <p:spPr bwMode="auto">
          <a:xfrm>
            <a:off x="509587" y="1504952"/>
            <a:ext cx="78867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3200" dirty="0">
                <a:solidFill>
                  <a:srgbClr val="0000FF"/>
                </a:solidFill>
              </a:rPr>
              <a:t>public static void </a:t>
            </a:r>
            <a:r>
              <a:rPr lang="en-US" altLang="en-US" sz="3200" dirty="0">
                <a:solidFill>
                  <a:srgbClr val="000000"/>
                </a:solidFill>
              </a:rPr>
              <a:t>main( String[] </a:t>
            </a:r>
            <a:r>
              <a:rPr lang="en-US" altLang="en-US" sz="3200" dirty="0" err="1">
                <a:solidFill>
                  <a:srgbClr val="000000"/>
                </a:solidFill>
              </a:rPr>
              <a:t>args</a:t>
            </a:r>
            <a:r>
              <a:rPr lang="en-US" altLang="en-US" sz="3200" dirty="0">
                <a:solidFill>
                  <a:srgbClr val="000000"/>
                </a:solidFill>
              </a:rPr>
              <a:t> ) { …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FEFAD-0A69-4F6A-9DDE-27D09C41FE8E}"/>
              </a:ext>
            </a:extLst>
          </p:cNvPr>
          <p:cNvSpPr/>
          <p:nvPr/>
        </p:nvSpPr>
        <p:spPr>
          <a:xfrm>
            <a:off x="509587" y="2768601"/>
            <a:ext cx="10006013" cy="2955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Starting point of every Java application. 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solidFill>
                <a:srgbClr val="0000FF"/>
              </a:solidFill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0000FF"/>
                </a:solidFill>
              </a:rPr>
              <a:t>Parentheses</a:t>
            </a:r>
            <a:r>
              <a:rPr lang="en-US" altLang="en-US" sz="2400" dirty="0">
                <a:solidFill>
                  <a:srgbClr val="000000"/>
                </a:solidFill>
              </a:rPr>
              <a:t> after the identifier main indicate that it’s a program building block called a </a:t>
            </a:r>
            <a:r>
              <a:rPr lang="en-US" altLang="en-US" sz="2400" dirty="0">
                <a:solidFill>
                  <a:srgbClr val="0000FF"/>
                </a:solidFill>
              </a:rPr>
              <a:t>method</a:t>
            </a:r>
            <a:r>
              <a:rPr lang="en-US" altLang="en-US" sz="2400" b="1" dirty="0"/>
              <a:t> (same as function).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2400" dirty="0">
              <a:solidFill>
                <a:srgbClr val="000000"/>
              </a:solidFill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solidFill>
                  <a:srgbClr val="0000FF"/>
                </a:solidFill>
              </a:rPr>
              <a:t>main</a:t>
            </a:r>
            <a:r>
              <a:rPr lang="en-US" altLang="en-US" sz="2400" b="1" dirty="0">
                <a:solidFill>
                  <a:srgbClr val="FF0000"/>
                </a:solidFill>
              </a:rPr>
              <a:t> method must be defined as shown; otherwise, </a:t>
            </a:r>
            <a:r>
              <a:rPr lang="en-US" altLang="en-US" sz="2400" b="1" u="sng" dirty="0">
                <a:solidFill>
                  <a:srgbClr val="FF0000"/>
                </a:solidFill>
              </a:rPr>
              <a:t>the JVM will not execute the application.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55C299-F59F-4AAF-9B67-0398E60B6C97}"/>
              </a:ext>
            </a:extLst>
          </p:cNvPr>
          <p:cNvCxnSpPr/>
          <p:nvPr/>
        </p:nvCxnSpPr>
        <p:spPr>
          <a:xfrm>
            <a:off x="952500" y="2105027"/>
            <a:ext cx="6477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1" name="Text Placeholder 2">
            <a:extLst>
              <a:ext uri="{FF2B5EF4-FFF2-40B4-BE49-F238E27FC236}">
                <a16:creationId xmlns:a16="http://schemas.microsoft.com/office/drawing/2014/main" id="{64F16874-A0B2-4B3F-B052-893BF5CAF532}"/>
              </a:ext>
            </a:extLst>
          </p:cNvPr>
          <p:cNvSpPr txBox="1">
            <a:spLocks/>
          </p:cNvSpPr>
          <p:nvPr/>
        </p:nvSpPr>
        <p:spPr bwMode="auto">
          <a:xfrm>
            <a:off x="4191000" y="1492252"/>
            <a:ext cx="3109912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(                       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1DCFD5-016F-4D47-88A3-D957AD2F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397E-BA4C-461D-AA98-E06CF8CF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31FB9-2425-410B-8E1F-092C69D5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A4346-F2AB-45C6-83B9-E120B903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63CA74-6576-444D-AF8A-0BD63AD88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619361"/>
              </p:ext>
            </p:extLst>
          </p:nvPr>
        </p:nvGraphicFramePr>
        <p:xfrm>
          <a:off x="914400" y="1524000"/>
          <a:ext cx="9982197" cy="44754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190316126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0961026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0812143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8369232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29671435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576842398"/>
                    </a:ext>
                  </a:extLst>
                </a:gridCol>
                <a:gridCol w="1600197">
                  <a:extLst>
                    <a:ext uri="{9D8B030D-6E8A-4147-A177-3AD203B41FA5}">
                      <a16:colId xmlns:a16="http://schemas.microsoft.com/office/drawing/2014/main" val="2523827154"/>
                    </a:ext>
                  </a:extLst>
                </a:gridCol>
              </a:tblGrid>
              <a:tr h="287352"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Category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Types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Size (bits)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Minimum Value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Maximum Value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Precision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Example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73697"/>
                  </a:ext>
                </a:extLst>
              </a:tr>
              <a:tr h="287352">
                <a:tc rowSpan="5"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Integer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 dirty="0">
                          <a:solidFill>
                            <a:srgbClr val="0B0080"/>
                          </a:solidFill>
                          <a:effectLst/>
                          <a:hlinkClick r:id="rId2" tooltip="Java Programming/Keywords/byte"/>
                        </a:rPr>
                        <a:t>byte</a:t>
                      </a:r>
                      <a:endParaRPr lang="tr-TR" sz="1400" dirty="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8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-128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127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From +127 to -128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err="1">
                          <a:effectLst/>
                        </a:rPr>
                        <a:t>byte</a:t>
                      </a:r>
                      <a:r>
                        <a:rPr lang="tr-TR" sz="1400" dirty="0">
                          <a:effectLst/>
                        </a:rPr>
                        <a:t> b = 65;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488850"/>
                  </a:ext>
                </a:extLst>
              </a:tr>
              <a:tr h="287352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 dirty="0" err="1">
                          <a:solidFill>
                            <a:srgbClr val="0B0080"/>
                          </a:solidFill>
                          <a:effectLst/>
                          <a:hlinkClick r:id="rId3" tooltip="Java Programming/Keywords/char"/>
                        </a:rPr>
                        <a:t>char</a:t>
                      </a:r>
                      <a:endParaRPr lang="tr-TR" sz="1400" dirty="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16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0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2</a:t>
                      </a:r>
                      <a:r>
                        <a:rPr lang="tr-TR" sz="1400" baseline="30000">
                          <a:effectLst/>
                        </a:rPr>
                        <a:t>16</a:t>
                      </a:r>
                      <a:r>
                        <a:rPr lang="tr-TR" sz="1400">
                          <a:effectLst/>
                        </a:rPr>
                        <a:t>-1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All Unicode characters</a:t>
                      </a:r>
                      <a:r>
                        <a:rPr lang="tr-TR" sz="14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[1]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400" dirty="0">
                          <a:effectLst/>
                        </a:rPr>
                        <a:t>char c = 'A';</a:t>
                      </a:r>
                      <a:br>
                        <a:rPr lang="sv-SE" sz="1400" dirty="0">
                          <a:effectLst/>
                        </a:rPr>
                      </a:br>
                      <a:r>
                        <a:rPr lang="sv-SE" sz="1400" dirty="0">
                          <a:effectLst/>
                        </a:rPr>
                        <a:t>char c = 65;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221824"/>
                  </a:ext>
                </a:extLst>
              </a:tr>
              <a:tr h="287352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 dirty="0" err="1">
                          <a:solidFill>
                            <a:srgbClr val="0B0080"/>
                          </a:solidFill>
                          <a:effectLst/>
                          <a:hlinkClick r:id="rId5" tooltip="Java Programming/Keywords/short"/>
                        </a:rPr>
                        <a:t>short</a:t>
                      </a:r>
                      <a:endParaRPr lang="tr-TR" sz="1400" dirty="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16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-2</a:t>
                      </a:r>
                      <a:r>
                        <a:rPr lang="tr-TR" sz="1400" baseline="30000">
                          <a:effectLst/>
                        </a:rPr>
                        <a:t>15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2</a:t>
                      </a:r>
                      <a:r>
                        <a:rPr lang="tr-TR" sz="1400" baseline="30000">
                          <a:effectLst/>
                        </a:rPr>
                        <a:t>15</a:t>
                      </a:r>
                      <a:r>
                        <a:rPr lang="tr-TR" sz="1400">
                          <a:effectLst/>
                        </a:rPr>
                        <a:t>-1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From +32,767 to -32,768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err="1">
                          <a:effectLst/>
                        </a:rPr>
                        <a:t>short</a:t>
                      </a:r>
                      <a:r>
                        <a:rPr lang="tr-TR" sz="1400" dirty="0">
                          <a:effectLst/>
                        </a:rPr>
                        <a:t> s = 65;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969925"/>
                  </a:ext>
                </a:extLst>
              </a:tr>
              <a:tr h="656806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 dirty="0">
                          <a:solidFill>
                            <a:srgbClr val="0B0080"/>
                          </a:solidFill>
                          <a:effectLst/>
                          <a:hlinkClick r:id="rId6" tooltip="Java Programming/Keywords/int"/>
                        </a:rPr>
                        <a:t>int</a:t>
                      </a:r>
                      <a:endParaRPr lang="tr-TR" sz="1400" dirty="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32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-2</a:t>
                      </a:r>
                      <a:r>
                        <a:rPr lang="tr-TR" sz="1400" baseline="30000" dirty="0">
                          <a:effectLst/>
                        </a:rPr>
                        <a:t>31</a:t>
                      </a:r>
                      <a:endParaRPr lang="tr-TR" sz="1400" dirty="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2</a:t>
                      </a:r>
                      <a:r>
                        <a:rPr lang="tr-TR" sz="1400" baseline="30000">
                          <a:effectLst/>
                        </a:rPr>
                        <a:t>31</a:t>
                      </a:r>
                      <a:r>
                        <a:rPr lang="tr-TR" sz="1400">
                          <a:effectLst/>
                        </a:rPr>
                        <a:t>-1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From +2,147,483,647 to -2,147,483,648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int i = 65;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740051"/>
                  </a:ext>
                </a:extLst>
              </a:tr>
              <a:tr h="5761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 dirty="0" err="1">
                          <a:solidFill>
                            <a:srgbClr val="0B0080"/>
                          </a:solidFill>
                          <a:effectLst/>
                          <a:hlinkClick r:id="rId7" tooltip="Java Programming/Keywords/long"/>
                        </a:rPr>
                        <a:t>long</a:t>
                      </a:r>
                      <a:endParaRPr lang="tr-TR" sz="1400" dirty="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64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-2</a:t>
                      </a:r>
                      <a:r>
                        <a:rPr lang="tr-TR" sz="1400" baseline="30000">
                          <a:effectLst/>
                        </a:rPr>
                        <a:t>63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2</a:t>
                      </a:r>
                      <a:r>
                        <a:rPr lang="tr-TR" sz="1400" baseline="30000">
                          <a:effectLst/>
                        </a:rPr>
                        <a:t>63</a:t>
                      </a:r>
                      <a:r>
                        <a:rPr lang="tr-TR" sz="1400">
                          <a:effectLst/>
                        </a:rPr>
                        <a:t>-1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From +9,223,372,036,854,775,807 to -9,223,372,036,854,775,808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long l = 65L;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90075"/>
                  </a:ext>
                </a:extLst>
              </a:tr>
              <a:tr h="533655">
                <a:tc rowSpan="2"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Floating-point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 dirty="0" err="1">
                          <a:solidFill>
                            <a:srgbClr val="0B0080"/>
                          </a:solidFill>
                          <a:effectLst/>
                          <a:hlinkClick r:id="rId8" tooltip="Java Programming/Keywords/float"/>
                        </a:rPr>
                        <a:t>float</a:t>
                      </a:r>
                      <a:endParaRPr lang="tr-TR" sz="1400" dirty="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32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2</a:t>
                      </a:r>
                      <a:r>
                        <a:rPr lang="tr-TR" sz="1400" baseline="30000">
                          <a:effectLst/>
                        </a:rPr>
                        <a:t>-149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(2-2</a:t>
                      </a:r>
                      <a:r>
                        <a:rPr lang="tr-TR" sz="1400" baseline="30000">
                          <a:effectLst/>
                        </a:rPr>
                        <a:t>-23</a:t>
                      </a:r>
                      <a:r>
                        <a:rPr lang="tr-TR" sz="1400">
                          <a:effectLst/>
                        </a:rPr>
                        <a:t>)·2</a:t>
                      </a:r>
                      <a:r>
                        <a:rPr lang="tr-TR" sz="1400" baseline="30000">
                          <a:effectLst/>
                        </a:rPr>
                        <a:t>127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</a:rPr>
                        <a:t>From 3.402,823,5 E+38 to 1.4 E-45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float f = 65f;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690672"/>
                  </a:ext>
                </a:extLst>
              </a:tr>
              <a:tr h="656806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 dirty="0" err="1">
                          <a:solidFill>
                            <a:srgbClr val="0B0080"/>
                          </a:solidFill>
                          <a:effectLst/>
                          <a:hlinkClick r:id="rId9" tooltip="Java Programming/Keywords/double"/>
                        </a:rPr>
                        <a:t>double</a:t>
                      </a:r>
                      <a:endParaRPr lang="tr-TR" sz="1400" dirty="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64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2</a:t>
                      </a:r>
                      <a:r>
                        <a:rPr lang="tr-TR" sz="1400" baseline="30000">
                          <a:effectLst/>
                        </a:rPr>
                        <a:t>-1074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(2-2</a:t>
                      </a:r>
                      <a:r>
                        <a:rPr lang="tr-TR" sz="1400" baseline="30000">
                          <a:effectLst/>
                        </a:rPr>
                        <a:t>-52</a:t>
                      </a:r>
                      <a:r>
                        <a:rPr lang="tr-TR" sz="1400">
                          <a:effectLst/>
                        </a:rPr>
                        <a:t>)·2</a:t>
                      </a:r>
                      <a:r>
                        <a:rPr lang="tr-TR" sz="1400" baseline="30000">
                          <a:effectLst/>
                        </a:rPr>
                        <a:t>1023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effectLst/>
                        </a:rPr>
                        <a:t>From 1.797,693,134,862,315,7 E+308 to 4.9 E-324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double d = 65.55;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713306"/>
                  </a:ext>
                </a:extLst>
              </a:tr>
              <a:tr h="287352">
                <a:tc rowSpan="2">
                  <a:txBody>
                    <a:bodyPr/>
                    <a:lstStyle/>
                    <a:p>
                      <a:pPr algn="ctr"/>
                      <a:r>
                        <a:rPr lang="tr-TR" sz="1400" b="1" dirty="0">
                          <a:effectLst/>
                        </a:rPr>
                        <a:t>Other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 dirty="0" err="1">
                          <a:solidFill>
                            <a:srgbClr val="0B0080"/>
                          </a:solidFill>
                          <a:effectLst/>
                        </a:rPr>
                        <a:t>boolean</a:t>
                      </a:r>
                      <a:endParaRPr lang="tr-TR" sz="1400" dirty="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false, true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 err="1">
                          <a:effectLst/>
                        </a:rPr>
                        <a:t>boolean</a:t>
                      </a:r>
                      <a:r>
                        <a:rPr lang="tr-TR" sz="1400" dirty="0">
                          <a:effectLst/>
                        </a:rPr>
                        <a:t> b = </a:t>
                      </a:r>
                      <a:r>
                        <a:rPr lang="tr-TR" sz="1400" dirty="0" err="1">
                          <a:effectLst/>
                        </a:rPr>
                        <a:t>true</a:t>
                      </a:r>
                      <a:r>
                        <a:rPr lang="tr-TR" sz="1400" dirty="0">
                          <a:effectLst/>
                        </a:rPr>
                        <a:t>;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724084"/>
                  </a:ext>
                </a:extLst>
              </a:tr>
              <a:tr h="16420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b="1" u="none" strike="noStrike">
                          <a:solidFill>
                            <a:srgbClr val="0B0080"/>
                          </a:solidFill>
                          <a:effectLst/>
                          <a:hlinkClick r:id="rId10" tooltip="Java Programming/Keywords/void"/>
                        </a:rPr>
                        <a:t>void</a:t>
                      </a:r>
                      <a:endParaRPr lang="tr-TR" sz="1400">
                        <a:effectLst/>
                      </a:endParaRP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--</a:t>
                      </a:r>
                    </a:p>
                  </a:txBody>
                  <a:tcPr marL="41050" marR="41050" marT="20525" marB="205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21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88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1746-1E5E-49BD-B88C-46F3E541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basics</a:t>
            </a:r>
            <a:endParaRPr lang="tr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0702E-6AA1-40A3-A9FC-42454E570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Conditional statements</a:t>
            </a:r>
          </a:p>
          <a:p>
            <a:pPr lvl="1"/>
            <a:r>
              <a:rPr lang="en-US" dirty="0"/>
              <a:t>If-else</a:t>
            </a:r>
          </a:p>
          <a:p>
            <a:pPr lvl="1"/>
            <a:r>
              <a:rPr lang="en-US" dirty="0"/>
              <a:t>Switch-case</a:t>
            </a:r>
          </a:p>
          <a:p>
            <a:r>
              <a:rPr lang="en-US" dirty="0"/>
              <a:t>Loops</a:t>
            </a:r>
          </a:p>
          <a:p>
            <a:pPr lvl="1"/>
            <a:r>
              <a:rPr lang="en-US" dirty="0"/>
              <a:t>For, foreach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Do-while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Arrays</a:t>
            </a:r>
          </a:p>
          <a:p>
            <a:pPr lvl="1"/>
            <a:r>
              <a:rPr lang="en-US" dirty="0"/>
              <a:t>Int[] numbers, float[] scores, String[] names …</a:t>
            </a:r>
          </a:p>
          <a:p>
            <a:endParaRPr lang="en-US" dirty="0"/>
          </a:p>
          <a:p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36AEC-F422-4B58-93DF-2E288C1A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CME225 OOP- Week2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371A1-6DA9-4F6B-8A94-A88F11B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86AA9-D5BD-4CF3-9962-DD4D5A9FC6E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2317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10562</TotalTime>
  <Words>1492</Words>
  <Application>Microsoft Office PowerPoint</Application>
  <PresentationFormat>Geniş ekran</PresentationFormat>
  <Paragraphs>326</Paragraphs>
  <Slides>20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11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20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Monotype Sorts</vt:lpstr>
      <vt:lpstr>Raleway</vt:lpstr>
      <vt:lpstr>Times New Roman</vt:lpstr>
      <vt:lpstr>Ubuntu</vt:lpstr>
      <vt:lpstr>Wingdings</vt:lpstr>
      <vt:lpstr>Wingdings 2</vt:lpstr>
      <vt:lpstr>1_Office Theme</vt:lpstr>
      <vt:lpstr>Office Theme</vt:lpstr>
      <vt:lpstr>Introduction to Classes Part1:  Declaring a class, creating objects</vt:lpstr>
      <vt:lpstr>Previously on OOP</vt:lpstr>
      <vt:lpstr>Table of Contents</vt:lpstr>
      <vt:lpstr>First Program in Java: Print Line (Printing a Line of Text)</vt:lpstr>
      <vt:lpstr>PowerPoint Sunusu</vt:lpstr>
      <vt:lpstr>FORMAT SPECIFIERs</vt:lpstr>
      <vt:lpstr>main Method (or function)</vt:lpstr>
      <vt:lpstr>Primitive Types</vt:lpstr>
      <vt:lpstr>Java basics</vt:lpstr>
      <vt:lpstr>Why not using Procedure-oriented Programming (POP)? Why need for OOP?</vt:lpstr>
      <vt:lpstr>Need for OOP</vt:lpstr>
      <vt:lpstr>Writing a program using Object-Oriented  Programming (OOP)</vt:lpstr>
      <vt:lpstr>Object illustrated</vt:lpstr>
      <vt:lpstr>Stack Memory vs.Heap Memory</vt:lpstr>
      <vt:lpstr>PowerPoint Sunusu</vt:lpstr>
      <vt:lpstr>Scanner class: Usage</vt:lpstr>
      <vt:lpstr>PowerPoint Sunusu</vt:lpstr>
      <vt:lpstr>PowerPoint Sunusu</vt:lpstr>
      <vt:lpstr>This is the end of lecture</vt:lpstr>
      <vt:lpstr>Exercise for Lab (Week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Introduction to  Classes and Objects</dc:title>
  <dc:creator>paul</dc:creator>
  <cp:lastModifiedBy>CAN REMZI KOYUNCU</cp:lastModifiedBy>
  <cp:revision>236</cp:revision>
  <dcterms:created xsi:type="dcterms:W3CDTF">2009-05-06T19:13:02Z</dcterms:created>
  <dcterms:modified xsi:type="dcterms:W3CDTF">2022-11-18T21:27:50Z</dcterms:modified>
</cp:coreProperties>
</file>