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7"/>
  </p:notesMasterIdLst>
  <p:sldIdLst>
    <p:sldId id="459" r:id="rId2"/>
    <p:sldId id="385" r:id="rId3"/>
    <p:sldId id="386" r:id="rId4"/>
    <p:sldId id="395" r:id="rId5"/>
    <p:sldId id="394" r:id="rId6"/>
    <p:sldId id="391" r:id="rId7"/>
    <p:sldId id="396" r:id="rId8"/>
    <p:sldId id="431" r:id="rId9"/>
    <p:sldId id="460" r:id="rId10"/>
    <p:sldId id="429" r:id="rId11"/>
    <p:sldId id="417" r:id="rId12"/>
    <p:sldId id="419" r:id="rId13"/>
    <p:sldId id="418" r:id="rId14"/>
    <p:sldId id="420" r:id="rId15"/>
    <p:sldId id="421" r:id="rId16"/>
    <p:sldId id="422" r:id="rId17"/>
    <p:sldId id="415" r:id="rId18"/>
    <p:sldId id="337" r:id="rId19"/>
    <p:sldId id="349" r:id="rId20"/>
    <p:sldId id="433" r:id="rId21"/>
    <p:sldId id="424" r:id="rId22"/>
    <p:sldId id="464" r:id="rId23"/>
    <p:sldId id="461" r:id="rId24"/>
    <p:sldId id="425" r:id="rId25"/>
    <p:sldId id="398" r:id="rId26"/>
    <p:sldId id="400" r:id="rId27"/>
    <p:sldId id="399" r:id="rId28"/>
    <p:sldId id="401" r:id="rId29"/>
    <p:sldId id="405" r:id="rId30"/>
    <p:sldId id="403" r:id="rId31"/>
    <p:sldId id="407" r:id="rId32"/>
    <p:sldId id="410" r:id="rId33"/>
    <p:sldId id="411" r:id="rId34"/>
    <p:sldId id="462" r:id="rId35"/>
    <p:sldId id="430" r:id="rId3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DFB963-08C2-406D-BB8F-FD241F0F4DF0}">
          <p14:sldIdLst>
            <p14:sldId id="459"/>
          </p14:sldIdLst>
        </p14:section>
        <p14:section name="SUMMARY" id="{C4F70C16-7886-476A-8FC6-6C9A23C42A6A}">
          <p14:sldIdLst>
            <p14:sldId id="385"/>
            <p14:sldId id="386"/>
            <p14:sldId id="395"/>
            <p14:sldId id="394"/>
            <p14:sldId id="391"/>
            <p14:sldId id="396"/>
            <p14:sldId id="431"/>
          </p14:sldIdLst>
        </p14:section>
        <p14:section name="Polymorphism" id="{9D4FD433-49FC-42CB-9FF0-60CB16843624}">
          <p14:sldIdLst>
            <p14:sldId id="460"/>
            <p14:sldId id="429"/>
            <p14:sldId id="417"/>
            <p14:sldId id="419"/>
            <p14:sldId id="418"/>
            <p14:sldId id="420"/>
            <p14:sldId id="421"/>
            <p14:sldId id="422"/>
            <p14:sldId id="415"/>
            <p14:sldId id="337"/>
            <p14:sldId id="349"/>
            <p14:sldId id="433"/>
            <p14:sldId id="424"/>
            <p14:sldId id="464"/>
            <p14:sldId id="461"/>
            <p14:sldId id="425"/>
            <p14:sldId id="398"/>
            <p14:sldId id="400"/>
            <p14:sldId id="399"/>
          </p14:sldIdLst>
        </p14:section>
        <p14:section name="codes for the project" id="{260709D9-546F-4854-B1AE-DA2AC3D82AAD}">
          <p14:sldIdLst>
            <p14:sldId id="401"/>
            <p14:sldId id="405"/>
            <p14:sldId id="403"/>
            <p14:sldId id="407"/>
            <p14:sldId id="410"/>
            <p14:sldId id="411"/>
          </p14:sldIdLst>
        </p14:section>
        <p14:section name="lab exercise" id="{EAB101B9-B3E4-445B-A7AE-B5D18449739E}">
          <p14:sldIdLst>
            <p14:sldId id="462"/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IM ÖZACAR" initials="KÖ" lastIdx="1" clrIdx="0">
    <p:extLst>
      <p:ext uri="{19B8F6BF-5375-455C-9EA6-DF929625EA0E}">
        <p15:presenceInfo xmlns:p15="http://schemas.microsoft.com/office/powerpoint/2012/main" userId="S::kasimozacar@karabuk.edu.tr::d014a0cc-a1e8-48f2-86fb-db39afb33f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5550" autoAdjust="0"/>
  </p:normalViewPr>
  <p:slideViewPr>
    <p:cSldViewPr snapToGrid="0">
      <p:cViewPr>
        <p:scale>
          <a:sx n="90" d="100"/>
          <a:sy n="90" d="100"/>
        </p:scale>
        <p:origin x="30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CD091-3C8C-4124-9F19-15ABFF5CDB2A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7364D-4277-4361-9AAD-C6F0307BFC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5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42D50-4B96-4BDF-8E44-5A0D108D0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110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331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690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2757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Elemanların tanımını değiştiriyoruz.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5758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55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Ptorected</a:t>
            </a:r>
            <a:r>
              <a:rPr lang="tr-TR" dirty="0"/>
              <a:t>: alt </a:t>
            </a:r>
            <a:r>
              <a:rPr lang="tr-TR" dirty="0" err="1"/>
              <a:t>classsa</a:t>
            </a:r>
            <a:r>
              <a:rPr lang="tr-TR" dirty="0"/>
              <a:t> her yerden erişilebilir. # ile kullanılır. Has a &gt; sahiptir // is a 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84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465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42D50-4B96-4BDF-8E44-5A0D108D0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5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2889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***Önemli olan bu. Ata </a:t>
            </a:r>
            <a:r>
              <a:rPr lang="tr-TR" dirty="0" err="1"/>
              <a:t>classta</a:t>
            </a:r>
            <a:r>
              <a:rPr lang="tr-TR" dirty="0"/>
              <a:t> metot yavru </a:t>
            </a:r>
            <a:r>
              <a:rPr lang="tr-TR" dirty="0" err="1"/>
              <a:t>classta</a:t>
            </a:r>
            <a:r>
              <a:rPr lang="tr-TR" dirty="0"/>
              <a:t> ifade edilir.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459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8C9D-BD29-4C5C-993C-D04970337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4B10D-7D2C-48DE-8DB9-87F97E66D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53CF-DBCE-4E28-99D4-602FFA5B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2C0E8-23EA-4919-950A-46B754C7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F17C1-572E-49FA-967A-72C6AFEF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67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F86B-BC00-4F5A-A5C5-22842507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C7185-940F-46A8-A5BD-5D48D37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F2A04-48EF-4444-84B3-ED7ABCAD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2F1A-1D1A-4C1F-9AF8-EE2C4354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FE38-84E4-42BB-9DCE-0AB506BE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537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E3288-65D4-44EB-9A81-BA2F75358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6BE84-9D91-4452-ABC6-B31E6A08C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A2E40-616E-4C1A-9E3D-CE459EDF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34538-D3BA-4BA7-BD8B-389CBF10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07041-86F1-4175-A68E-5FAA1BAD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105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9FB3-B5E1-4EFA-A2CD-06E2EE36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E6DA-F5CF-48DC-8777-B9A73D81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2644-6882-41FD-BD5E-E58E3B18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299B-94FA-4B54-881E-9AF4E917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A7CD-A72A-48D0-8013-E32BCA9C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719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CCB3-B4B3-4110-ACB7-082F539B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6DB67-CFED-42D3-9173-21A14244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85B11-0AB1-4BE6-ACA3-97190966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2E99-2E26-4DBD-9AE5-BC2CF9AC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0EAC-FB78-408C-A49A-5767FC71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127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B547-01FA-4A0A-8B0A-FC359982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5812-9A09-4B99-8ACE-28D3B0700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6F1B0-D280-4758-869B-51BDEC692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33CEC-8D0F-41C5-8A8C-A9A91EF5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5C08D-A798-47D7-83FA-394379F2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C8F8-1689-48FC-B77E-AAA3616C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798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628C-AA07-44AA-A314-3DC227AD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C9D20-F5A6-4735-B41F-A3D894A5D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24EBF-BFB1-4A1F-BF5B-B03D510E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C8372-DDFA-408B-B83B-4F79B17B5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B9DB4-BF2C-40E6-B692-BDA64B71C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5D4A8-1A98-4442-9F11-FAE8D96E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8C72F-0A0B-4ADB-B0D8-B96EEFBF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35996-0A13-4B79-A4A8-3D8025AC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582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397C-C88F-4D08-BF15-B3B5BD88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F3876-8997-4096-A164-6AFC37EB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CE491-DB25-4A98-91C9-3F006DE9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AC57-DCA4-4227-A388-E8A72C66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985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A4AFE-8C3B-48FE-ABF6-4023E6CA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D1A1D-43EA-4B04-9EBB-2D53166D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ED6FC-FA7E-4D6F-931A-99275402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171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64F3-8C8D-41F1-8C21-CEACC9EB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7EDE-CEEE-495E-A756-D984DA51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6972C-4573-4E02-8839-B268FDEBC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97E91-A269-400A-AA74-D230A0CF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C39DE-6A4C-4E3D-A59A-B91765E8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5CB4E-25F2-4C68-8B18-B7D9B0ED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3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7F7F-C9AF-43D8-A1B1-051B44A2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C9D07-9CA5-4AC8-A4F2-46357D8E5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91E17-8DC5-4E19-83A4-EDED4517A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BE66B-87C4-45E4-8912-EDBC4427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917E4-40D9-448A-9E7E-2769702F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71C53-7BB7-43F1-BD51-45317609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2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6B074-7411-49D0-907C-B77E18F4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AC85C-2C10-46CC-9E8F-CC3E9FEB0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E0AF3-9670-49C3-82AF-EE1FECF0F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92C55-CE96-4306-855C-26651EE61F86}" type="datetimeFigureOut">
              <a:rPr lang="tr-TR" smtClean="0"/>
              <a:t>11.12.2022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D68A0-E567-40C4-B9ED-F4B1229E7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AF67-92AE-4AF5-A597-3ECA9B58D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625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is.techtarget.com/definition/variab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hyperlink" Target="https://searchmicroservices.techtarget.com/definition/objec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altLang="tr-TR" sz="4800" b="1" dirty="0"/>
              <a:t>Week 9</a:t>
            </a:r>
            <a:br>
              <a:rPr lang="en-US" altLang="tr-TR" sz="4800" b="1" dirty="0"/>
            </a:br>
            <a:r>
              <a:rPr lang="en-US" sz="4800" dirty="0">
                <a:latin typeface="Goudy Sans Medium"/>
              </a:rPr>
              <a:t>OOP Concepts: Polymorphism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5F56FE-BC20-4FD5-A812-419F57B1AB2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CME225 OOP- Week 5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7ADA788-0B02-4AFA-9C41-5F32F8C8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06" y="4525107"/>
            <a:ext cx="2472344" cy="18756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5BCB-CF3D-4A4A-8D1C-32FDFB7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9239-0B49-4582-B8E7-930F3F37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Definition: Polymorphism</a:t>
            </a:r>
          </a:p>
          <a:p>
            <a:r>
              <a:rPr lang="en-US" sz="2400" dirty="0"/>
              <a:t>Types of Polymorphism</a:t>
            </a:r>
          </a:p>
          <a:p>
            <a:r>
              <a:rPr lang="en-US" sz="2400" dirty="0"/>
              <a:t>Polymorphism and Arrays</a:t>
            </a:r>
          </a:p>
          <a:p>
            <a:r>
              <a:rPr lang="en-US" sz="2400" dirty="0"/>
              <a:t>Object Type-casting</a:t>
            </a:r>
          </a:p>
          <a:p>
            <a:r>
              <a:rPr lang="en-US" sz="2400" dirty="0"/>
              <a:t>Exercises</a:t>
            </a:r>
          </a:p>
          <a:p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AAD2A-BDA6-4797-8D97-E3BB6BC7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165FF-2A17-45BE-8B68-753910B2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08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D389-5EF3-4215-82CE-046EC738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628376" cy="12598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Polymorphism?</a:t>
            </a:r>
            <a:r>
              <a:rPr lang="tr-TR" dirty="0"/>
              <a:t>(çok biçimli, çok formlu)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634317-FA8A-4DAB-AC13-650B8599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24" y="1857310"/>
            <a:ext cx="5709534" cy="391138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/>
              <a:t>Polymorphism</a:t>
            </a:r>
            <a:r>
              <a:rPr lang="en-US" sz="2400" dirty="0"/>
              <a:t> (having multiple forms: </a:t>
            </a:r>
            <a:r>
              <a:rPr lang="en-US" sz="2400" b="1" dirty="0"/>
              <a:t>poly + morph</a:t>
            </a:r>
            <a:r>
              <a:rPr lang="en-US" sz="2400" dirty="0"/>
              <a:t>") is the characteristic of being able to assign a different meaning or usage to something.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OOP, it allows an a </a:t>
            </a:r>
            <a:r>
              <a:rPr lang="en-US" sz="24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</a:t>
            </a:r>
            <a:r>
              <a:rPr lang="en-US" sz="2400" dirty="0">
                <a:solidFill>
                  <a:schemeClr val="tx1"/>
                </a:solidFill>
              </a:rPr>
              <a:t>, a </a:t>
            </a:r>
            <a:r>
              <a:rPr lang="en-US" sz="2400" u="sng" dirty="0">
                <a:solidFill>
                  <a:schemeClr val="tx1"/>
                </a:solidFill>
              </a:rPr>
              <a:t>method</a:t>
            </a:r>
            <a:r>
              <a:rPr lang="en-US" sz="2400" dirty="0">
                <a:solidFill>
                  <a:schemeClr val="tx1"/>
                </a:solidFill>
              </a:rPr>
              <a:t>, or an </a:t>
            </a:r>
            <a:r>
              <a:rPr lang="en-US" sz="24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b="1" dirty="0">
                <a:solidFill>
                  <a:schemeClr val="tx1"/>
                </a:solidFill>
              </a:rPr>
              <a:t>to have more than one form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202124"/>
                </a:solidFill>
              </a:rPr>
              <a:t>P</a:t>
            </a:r>
            <a:r>
              <a:rPr lang="en-US" sz="2400" i="0" dirty="0">
                <a:solidFill>
                  <a:srgbClr val="202124"/>
                </a:solidFill>
                <a:effectLst/>
              </a:rPr>
              <a:t>olymorphism is kind of a person who at the same time can have different characteristics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DD2F-76BD-4FAD-91DC-2CB3F7E3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7063D-C32C-407C-8337-990927DC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11</a:t>
            </a:fld>
            <a:endParaRPr lang="en-US" altLang="en-US" sz="190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0B0B4D8-A182-4AFA-9082-075A4B7FA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29" y="1857310"/>
            <a:ext cx="6096000" cy="39113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9E66ED-0DF8-4BE2-BDCF-1E73A04EE579}"/>
              </a:ext>
            </a:extLst>
          </p:cNvPr>
          <p:cNvSpPr/>
          <p:nvPr/>
        </p:nvSpPr>
        <p:spPr>
          <a:xfrm>
            <a:off x="6787360" y="5854507"/>
            <a:ext cx="5097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err="1"/>
              <a:t>Mystique</a:t>
            </a:r>
            <a:r>
              <a:rPr lang="en-US" sz="2400" dirty="0"/>
              <a:t>, a mutant character in X-men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53372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D389-5EF3-4215-82CE-046EC738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628376" cy="12598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Different Types of Polymorphism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88AD2-2A7F-402D-90F6-AB607446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035" y="2128907"/>
            <a:ext cx="10628375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4000" dirty="0"/>
              <a:t>Java supports 2 types of polymorphism:</a:t>
            </a:r>
          </a:p>
          <a:p>
            <a:endParaRPr lang="en-US" sz="4000" dirty="0"/>
          </a:p>
          <a:p>
            <a:pPr lvl="1">
              <a:buFont typeface="+mj-lt"/>
              <a:buAutoNum type="arabicPeriod"/>
            </a:pPr>
            <a:r>
              <a:rPr lang="en-US" sz="3600" b="1" dirty="0"/>
              <a:t>Compile-time (Static)</a:t>
            </a:r>
          </a:p>
          <a:p>
            <a:pPr lvl="2"/>
            <a:r>
              <a:rPr lang="en-US" sz="2800" dirty="0"/>
              <a:t>Method overloading</a:t>
            </a:r>
            <a:r>
              <a:rPr lang="tr-TR" sz="2800" dirty="0"/>
              <a:t>(</a:t>
            </a:r>
            <a:r>
              <a:rPr lang="tr-TR" sz="2800" dirty="0" err="1"/>
              <a:t>metotun</a:t>
            </a:r>
            <a:r>
              <a:rPr lang="tr-TR" sz="2800" dirty="0"/>
              <a:t> gövdesi aynı tipi değişebilir)</a:t>
            </a:r>
            <a:endParaRPr lang="en-US" sz="2800" dirty="0"/>
          </a:p>
          <a:p>
            <a:pPr marL="914400" lvl="2" indent="0">
              <a:buNone/>
            </a:pPr>
            <a:endParaRPr lang="en-US" sz="2800" dirty="0"/>
          </a:p>
          <a:p>
            <a:pPr lvl="1">
              <a:buFont typeface="+mj-lt"/>
              <a:buAutoNum type="arabicPeriod"/>
            </a:pPr>
            <a:r>
              <a:rPr lang="en-US" sz="3600" b="1" dirty="0"/>
              <a:t>Run-time (Dynamic) </a:t>
            </a:r>
          </a:p>
          <a:p>
            <a:pPr lvl="2"/>
            <a:r>
              <a:rPr lang="en-US" sz="3200" dirty="0"/>
              <a:t>Method overriding</a:t>
            </a:r>
            <a:endParaRPr lang="tr-TR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DD2F-76BD-4FAD-91DC-2CB3F7E3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7063D-C32C-407C-8337-990927DC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12</a:t>
            </a:fld>
            <a:endParaRPr lang="en-US" altLang="en-US" sz="1900"/>
          </a:p>
        </p:txBody>
      </p:sp>
    </p:spTree>
    <p:extLst>
      <p:ext uri="{BB962C8B-B14F-4D97-AF65-F5344CB8AC3E}">
        <p14:creationId xmlns:p14="http://schemas.microsoft.com/office/powerpoint/2010/main" val="24760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A944-CF9D-464E-BB61-25E450CE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1-Compile-time Polymorphism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60CC52-61F4-451E-A655-7B7393A5B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6732" y="1430942"/>
            <a:ext cx="4883219" cy="48929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D4ED-239F-459F-9F3A-BB63A992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2C209-28B7-4BDD-A993-3EC6EF77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9EC8B-9CB2-4940-8502-0EDA037ED2D7}"/>
              </a:ext>
            </a:extLst>
          </p:cNvPr>
          <p:cNvSpPr/>
          <p:nvPr/>
        </p:nvSpPr>
        <p:spPr>
          <a:xfrm>
            <a:off x="452049" y="1422222"/>
            <a:ext cx="6095055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Overloading</a:t>
            </a:r>
            <a:r>
              <a:rPr lang="en-US" sz="2400" dirty="0"/>
              <a:t> is compile-time polymorphism where more than one methods share the same name with different parameters or signature and/or different return type.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5FA21-DC83-4247-A09F-B95CAE805DEA}"/>
              </a:ext>
            </a:extLst>
          </p:cNvPr>
          <p:cNvSpPr txBox="1"/>
          <p:nvPr/>
        </p:nvSpPr>
        <p:spPr>
          <a:xfrm>
            <a:off x="9628079" y="1152525"/>
            <a:ext cx="146706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Example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2235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A944-CF9D-464E-BB61-25E450CE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2-Run-time Polymorphism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D4ED-239F-459F-9F3A-BB63A992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98967" y="6084318"/>
            <a:ext cx="1146175" cy="369888"/>
          </a:xfrm>
        </p:spPr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2C209-28B7-4BDD-A993-3EC6EF77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9EC8B-9CB2-4940-8502-0EDA037ED2D7}"/>
              </a:ext>
            </a:extLst>
          </p:cNvPr>
          <p:cNvSpPr/>
          <p:nvPr/>
        </p:nvSpPr>
        <p:spPr>
          <a:xfrm>
            <a:off x="1170864" y="1315486"/>
            <a:ext cx="5065344" cy="5019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endParaRPr lang="en-US" sz="2800" b="1" dirty="0"/>
          </a:p>
          <a:p>
            <a:r>
              <a:rPr lang="en-US" sz="2800" b="1" dirty="0"/>
              <a:t>Method Overriding</a:t>
            </a:r>
            <a:r>
              <a:rPr lang="en-US" sz="2800" dirty="0"/>
              <a:t> is run time polymorphism having same method with same parameters or signature but associated in a class &amp; its subclass.</a:t>
            </a:r>
            <a:endParaRPr lang="tr-TR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35E078-1CB8-4E51-8BDB-0171DD518B67}"/>
              </a:ext>
            </a:extLst>
          </p:cNvPr>
          <p:cNvGrpSpPr/>
          <p:nvPr/>
        </p:nvGrpSpPr>
        <p:grpSpPr>
          <a:xfrm>
            <a:off x="6786122" y="1258668"/>
            <a:ext cx="4838432" cy="2274504"/>
            <a:chOff x="4179554" y="969962"/>
            <a:chExt cx="4550979" cy="18605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A2B7B85-EC5E-46E6-A091-B83AB56C1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0" t="-1" r="3514" b="8810"/>
            <a:stretch/>
          </p:blipFill>
          <p:spPr>
            <a:xfrm>
              <a:off x="4179554" y="969962"/>
              <a:ext cx="4550979" cy="1860593"/>
            </a:xfrm>
            <a:prstGeom prst="roundRect">
              <a:avLst>
                <a:gd name="adj" fmla="val 4684"/>
              </a:avLst>
            </a:prstGeom>
            <a:ln>
              <a:solidFill>
                <a:srgbClr val="FF0000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2A432F-2A80-4827-9658-C4E29E5BD1B4}"/>
                </a:ext>
              </a:extLst>
            </p:cNvPr>
            <p:cNvSpPr/>
            <p:nvPr/>
          </p:nvSpPr>
          <p:spPr>
            <a:xfrm>
              <a:off x="7051916" y="1016441"/>
              <a:ext cx="1546253" cy="338684"/>
            </a:xfrm>
            <a:prstGeom prst="round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superclass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0E916F-D8BE-40CD-8133-18112FFC863C}"/>
              </a:ext>
            </a:extLst>
          </p:cNvPr>
          <p:cNvGrpSpPr/>
          <p:nvPr/>
        </p:nvGrpSpPr>
        <p:grpSpPr>
          <a:xfrm>
            <a:off x="6786122" y="3707087"/>
            <a:ext cx="4838432" cy="2627651"/>
            <a:chOff x="1311275" y="3062962"/>
            <a:chExt cx="4800600" cy="239829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25FE3B-D81A-4A34-B78C-2C9DD54AA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1275" y="3062962"/>
              <a:ext cx="4800600" cy="2398293"/>
            </a:xfrm>
            <a:prstGeom prst="roundRect">
              <a:avLst>
                <a:gd name="adj" fmla="val 2948"/>
              </a:avLst>
            </a:prstGeom>
            <a:ln>
              <a:solidFill>
                <a:srgbClr val="FF0000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F5A6C1-DBD4-410F-8A1A-A7C0FBAB78F5}"/>
                </a:ext>
              </a:extLst>
            </p:cNvPr>
            <p:cNvSpPr/>
            <p:nvPr/>
          </p:nvSpPr>
          <p:spPr>
            <a:xfrm>
              <a:off x="4131105" y="5046409"/>
              <a:ext cx="1964895" cy="372956"/>
            </a:xfrm>
            <a:prstGeom prst="round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subclass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2264FD-56E8-44B5-8982-7A417088999A}"/>
              </a:ext>
            </a:extLst>
          </p:cNvPr>
          <p:cNvSpPr txBox="1"/>
          <p:nvPr/>
        </p:nvSpPr>
        <p:spPr>
          <a:xfrm>
            <a:off x="8772045" y="677535"/>
            <a:ext cx="1289920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Example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61742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B41E-3365-4AFB-A0B4-2A620BCA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arrays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DE73-830F-4FE7-A973-B0FDFF03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544" y="1540189"/>
            <a:ext cx="10699940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Example: The problem we have is, we have 3 different classes (Cat, Dog, Horse) all with the same behavior: eat(). </a:t>
            </a:r>
          </a:p>
          <a:p>
            <a:r>
              <a:rPr lang="en-US" sz="2400" b="1" dirty="0"/>
              <a:t>An array can be only one type, how can we store them all in an array?</a:t>
            </a:r>
          </a:p>
          <a:p>
            <a:pPr lvl="1"/>
            <a:r>
              <a:rPr lang="en-US" sz="2000" dirty="0" err="1"/>
              <a:t>TypeOfArray</a:t>
            </a:r>
            <a:r>
              <a:rPr lang="en-US" sz="2000" dirty="0"/>
              <a:t>[] </a:t>
            </a:r>
            <a:r>
              <a:rPr lang="en-US" sz="2000" dirty="0" err="1"/>
              <a:t>myArray</a:t>
            </a:r>
            <a:r>
              <a:rPr lang="en-US" sz="2000" dirty="0"/>
              <a:t> = new </a:t>
            </a:r>
            <a:r>
              <a:rPr lang="en-US" sz="2000" dirty="0" err="1"/>
              <a:t>TypeOfArray</a:t>
            </a:r>
            <a:r>
              <a:rPr lang="en-US" sz="2000" dirty="0"/>
              <a:t>[]{cat, dog, horse};</a:t>
            </a:r>
            <a:endParaRPr lang="en-US" sz="2400" b="1" dirty="0"/>
          </a:p>
          <a:p>
            <a:r>
              <a:rPr lang="en-US" sz="2400" b="1" dirty="0"/>
              <a:t>Do we need 3 types of arrays? </a:t>
            </a:r>
          </a:p>
          <a:p>
            <a:r>
              <a:rPr lang="en-US" sz="2400" dirty="0"/>
              <a:t>That's the problem we can solve using polymorphism. </a:t>
            </a:r>
          </a:p>
          <a:p>
            <a:r>
              <a:rPr lang="en-US" sz="2400" dirty="0"/>
              <a:t>Using Polymorphism, we can deal with different sub classes as the same super class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Animal[] </a:t>
            </a:r>
            <a:r>
              <a:rPr lang="en-US" sz="2000" dirty="0" err="1">
                <a:solidFill>
                  <a:srgbClr val="FF0000"/>
                </a:solidFill>
              </a:rPr>
              <a:t>myArray</a:t>
            </a:r>
            <a:r>
              <a:rPr lang="en-US" sz="2000" dirty="0">
                <a:solidFill>
                  <a:srgbClr val="FF0000"/>
                </a:solidFill>
              </a:rPr>
              <a:t> = new Animal[]{cat, dog, horse};</a:t>
            </a:r>
            <a:endParaRPr lang="en-US" dirty="0">
              <a:solidFill>
                <a:srgbClr val="FF0000"/>
              </a:solidFill>
            </a:endParaRPr>
          </a:p>
          <a:p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02AA-BC7C-4ED6-A878-450F850A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4AF98-0D3C-43CB-BF7F-34F37213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92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10B0-847E-4C17-8FE9-977F4B46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</a:t>
            </a:r>
            <a:r>
              <a:rPr lang="en-US" dirty="0" err="1"/>
              <a:t>arrays:</a:t>
            </a:r>
            <a:r>
              <a:rPr lang="en-US" sz="3200" b="1" dirty="0" err="1"/>
              <a:t>Simple</a:t>
            </a:r>
            <a:r>
              <a:rPr lang="en-US" sz="3200" b="1" dirty="0"/>
              <a:t> example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E39D-8FE5-4347-9655-8F808C9F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5" y="1754221"/>
            <a:ext cx="9623425" cy="3777622"/>
          </a:xfrm>
        </p:spPr>
        <p:txBody>
          <a:bodyPr/>
          <a:lstStyle/>
          <a:p>
            <a:r>
              <a:rPr lang="en-US" sz="2400" dirty="0"/>
              <a:t>Let's create Dog, Horse, and Cat classes. And using an array, to call eat() foreach animal.</a:t>
            </a:r>
          </a:p>
          <a:p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F4D6-EB61-46D8-8BDA-A925E9D8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72C86-0612-4BBB-8863-0E14BE39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6F57FD-F706-4D04-B02D-A0DE5255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66" y="2881122"/>
            <a:ext cx="9944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F6D4-7FF0-48A3-B860-5694CFEB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Type Casting: </a:t>
            </a:r>
            <a:r>
              <a:rPr lang="en-US" sz="4000" dirty="0"/>
              <a:t>Upcasting &amp; </a:t>
            </a:r>
            <a:r>
              <a:rPr lang="en-US" sz="4000" dirty="0" err="1"/>
              <a:t>downcasting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D7EF-83ED-40CC-863C-4E4377887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2" y="1691639"/>
            <a:ext cx="5102325" cy="4542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/>
              <a:t>converting one type to another type is known as </a:t>
            </a:r>
            <a:r>
              <a:rPr lang="en-US" sz="2400" b="1" dirty="0"/>
              <a:t>type casting</a:t>
            </a:r>
            <a:endParaRPr lang="en-US" sz="2200" b="1" dirty="0"/>
          </a:p>
          <a:p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r>
              <a:rPr lang="tr-TR" sz="2200" b="1" dirty="0"/>
              <a:t>Primitive </a:t>
            </a:r>
            <a:r>
              <a:rPr lang="en-US" sz="2200" b="1" dirty="0"/>
              <a:t>type casting</a:t>
            </a:r>
            <a:endParaRPr lang="tr-TR" sz="2200" b="1" dirty="0"/>
          </a:p>
          <a:p>
            <a:pPr marL="400050" lvl="1" indent="0">
              <a:buNone/>
            </a:pPr>
            <a:r>
              <a:rPr lang="tr-T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double</a:t>
            </a:r>
            <a:r>
              <a:rPr lang="tr-TR" sz="2000" dirty="0">
                <a:latin typeface="Consolas" panose="020B0609020204030204" pitchFamily="49" charset="0"/>
              </a:rPr>
              <a:t> myDouble = 1.1;</a:t>
            </a:r>
          </a:p>
          <a:p>
            <a:pPr marL="400050" lvl="1" indent="0">
              <a:buNone/>
            </a:pPr>
            <a:r>
              <a:rPr lang="tr-T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</a:rPr>
              <a:t> myInt = (</a:t>
            </a:r>
            <a:r>
              <a:rPr lang="tr-T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</a:rPr>
              <a:t>) myDouble;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/>
              <a:t>we’re “turning” one type into another.</a:t>
            </a:r>
            <a:endParaRPr lang="tr-TR" sz="20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C83AA-9BCF-45B4-BFBC-43D4FECE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13BEF-19A3-4929-AFB2-722F553F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A3B053-1618-4908-BE85-84558DF25AE9}"/>
              </a:ext>
            </a:extLst>
          </p:cNvPr>
          <p:cNvSpPr txBox="1">
            <a:spLocks/>
          </p:cNvSpPr>
          <p:nvPr/>
        </p:nvSpPr>
        <p:spPr bwMode="auto">
          <a:xfrm>
            <a:off x="5591504" y="1691640"/>
            <a:ext cx="6402022" cy="454225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200" b="1" dirty="0"/>
              <a:t>Reference</a:t>
            </a:r>
            <a:r>
              <a:rPr lang="en-US" sz="2200" b="1" dirty="0"/>
              <a:t> type casting</a:t>
            </a:r>
            <a:endParaRPr lang="en-US" sz="2200" b="1" dirty="0">
              <a:latin typeface="Consolas" panose="020B0609020204030204" pitchFamily="49" charset="0"/>
            </a:endParaRPr>
          </a:p>
          <a:p>
            <a:pPr lvl="1"/>
            <a:r>
              <a:rPr lang="en-US" sz="2000" dirty="0"/>
              <a:t>Casting from a subclass to a superclass is called </a:t>
            </a:r>
            <a:r>
              <a:rPr lang="en-US" sz="2000" b="1" dirty="0">
                <a:solidFill>
                  <a:srgbClr val="FF0000"/>
                </a:solidFill>
              </a:rPr>
              <a:t>upcasting</a:t>
            </a:r>
          </a:p>
          <a:p>
            <a:pPr lvl="1"/>
            <a:r>
              <a:rPr lang="en-US" sz="2000" dirty="0"/>
              <a:t>Upcasting is closely related to inheritance</a:t>
            </a:r>
          </a:p>
          <a:p>
            <a:pPr lvl="2"/>
            <a:r>
              <a:rPr lang="tr-TR" sz="1800" dirty="0">
                <a:latin typeface="Consolas" panose="020B0609020204030204" pitchFamily="49" charset="0"/>
              </a:rPr>
              <a:t>Cat cat = new Cat();</a:t>
            </a:r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tr-TR" sz="1800" dirty="0">
                <a:latin typeface="Consolas" panose="020B0609020204030204" pitchFamily="49" charset="0"/>
              </a:rPr>
              <a:t>Animal animal = cat;</a:t>
            </a:r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tr-TR" sz="1800" dirty="0">
                <a:latin typeface="Consolas" panose="020B0609020204030204" pitchFamily="49" charset="0"/>
              </a:rPr>
              <a:t>animal = (Animal) cat;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/>
              <a:t>Casting from a superclass to a subclass is called </a:t>
            </a:r>
            <a:r>
              <a:rPr lang="en-US" sz="2000" b="1" dirty="0" err="1">
                <a:solidFill>
                  <a:srgbClr val="FF0000"/>
                </a:solidFill>
              </a:rPr>
              <a:t>downcasting</a:t>
            </a:r>
            <a:r>
              <a:rPr lang="en-US" sz="2000" dirty="0"/>
              <a:t> </a:t>
            </a:r>
          </a:p>
          <a:p>
            <a:pPr lvl="2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new Cat()</a:t>
            </a:r>
          </a:p>
          <a:p>
            <a:pPr lvl="2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((Cat) animal).meow();</a:t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2"/>
            <a:endParaRPr lang="en-US" sz="1800" dirty="0">
              <a:solidFill>
                <a:srgbClr val="FF0000"/>
              </a:solidFill>
            </a:endParaRPr>
          </a:p>
          <a:p>
            <a:pPr lvl="1"/>
            <a:endParaRPr lang="tr-TR" b="1" dirty="0"/>
          </a:p>
          <a:p>
            <a:pPr lvl="1"/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4C7D6-1121-4028-BD64-793C2CDB3907}"/>
              </a:ext>
            </a:extLst>
          </p:cNvPr>
          <p:cNvSpPr txBox="1"/>
          <p:nvPr/>
        </p:nvSpPr>
        <p:spPr>
          <a:xfrm>
            <a:off x="5942649" y="6047276"/>
            <a:ext cx="5898205" cy="6401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L="87313"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Upcasting narrows the list of methods and properties available to this object,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downcasting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extend it.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5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BBF56840-ED2B-4ED8-9A50-5F371D10B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Some exercises: code that won't compile!!!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37E53EF0-8F0D-415B-B400-CB7ED43AA1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9337" y="1570355"/>
            <a:ext cx="10304463" cy="49225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b="1" noProof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3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Not every Animal "is-a" Cat</a:t>
            </a: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Cat cat = new Animal(); //wont compile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cannot call a 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Cat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method on a variable of type 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Animal</a:t>
            </a:r>
            <a:endParaRPr lang="tr-TR" altLang="tr-TR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tr-TR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(çalışmaz çünkü her hayvan kedi olmak zorunda değil.)</a:t>
            </a:r>
            <a:b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tr-TR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Animal</a:t>
            </a:r>
            <a: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a = new </a:t>
            </a: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Cat</a:t>
            </a:r>
            <a: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a.eat(); //will compile</a:t>
            </a:r>
          </a:p>
          <a:p>
            <a:pPr lvl="1">
              <a:lnSpc>
                <a:spcPct val="80000"/>
              </a:lnSpc>
              <a:buFont typeface="Wingdings 3" charset="2"/>
              <a:buChar char=""/>
              <a:defRPr/>
            </a:pPr>
            <a:r>
              <a:rPr lang="en-US" altLang="tr-TR" noProof="1">
                <a:solidFill>
                  <a:schemeClr val="tx1"/>
                </a:solidFill>
                <a:latin typeface="Consolas" panose="020B0609020204030204" pitchFamily="49" charset="0"/>
              </a:rPr>
              <a:t>a.meow(); </a:t>
            </a:r>
            <a:r>
              <a:rPr lang="en-US" altLang="tr-TR" b="1" noProof="1">
                <a:solidFill>
                  <a:schemeClr val="hlink"/>
                </a:solidFill>
                <a:latin typeface="Consolas" panose="020B0609020204030204" pitchFamily="49" charset="0"/>
              </a:rPr>
              <a:t>//wont compile, 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object </a:t>
            </a:r>
            <a:r>
              <a:rPr lang="en-US" altLang="tr-TR" b="1" noProof="1">
                <a:solidFill>
                  <a:schemeClr val="hlink"/>
                </a:solidFill>
                <a:latin typeface="Consolas" panose="020B0609020204030204" pitchFamily="49" charset="0"/>
              </a:rPr>
              <a:t>a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can only use 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Animal</a:t>
            </a:r>
            <a:r>
              <a:rPr lang="en-US" altLang="tr-TR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behaviors.</a:t>
            </a:r>
            <a:endParaRPr lang="tr-TR" altLang="tr-TR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endParaRPr lang="en-US" altLang="tr-TR" b="1" noProof="1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tr-TR" sz="2400" noProof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3000" noProof="1">
                <a:solidFill>
                  <a:schemeClr val="tx1"/>
                </a:solidFill>
              </a:rPr>
              <a:t>cannot use any Animal behavior on an </a:t>
            </a:r>
            <a:r>
              <a:rPr lang="en-US" altLang="tr-TR" sz="3000" noProof="1">
                <a:solidFill>
                  <a:schemeClr val="tx1"/>
                </a:solidFill>
                <a:latin typeface="Courier New" panose="02070309020205020404" pitchFamily="49" charset="0"/>
              </a:rPr>
              <a:t>Object</a:t>
            </a:r>
            <a:r>
              <a:rPr lang="en-US" altLang="tr-TR" sz="3000" noProof="1">
                <a:solidFill>
                  <a:schemeClr val="tx1"/>
                </a:solidFill>
              </a:rPr>
              <a:t> variable</a:t>
            </a: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Object o = new </a:t>
            </a: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Animal</a:t>
            </a:r>
            <a: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();</a:t>
            </a:r>
            <a:r>
              <a:rPr lang="tr-TR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b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tr-TR" sz="2400" noProof="1">
                <a:solidFill>
                  <a:schemeClr val="tx1"/>
                </a:solidFill>
                <a:latin typeface="Consolas" panose="020B0609020204030204" pitchFamily="49" charset="0"/>
              </a:rPr>
              <a:t>o.eat(); 		</a:t>
            </a: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// Object o does not have eat()</a:t>
            </a:r>
            <a:b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</a:br>
            <a:b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</a:br>
            <a:r>
              <a:rPr lang="en-US" altLang="tr-TR" sz="2400" b="1" noProof="1">
                <a:solidFill>
                  <a:schemeClr val="hlink"/>
                </a:solidFill>
                <a:latin typeface="Consolas" panose="020B0609020204030204" pitchFamily="49" charset="0"/>
              </a:rPr>
              <a:t>	o.meow(); 		// Object o does not have meow() either</a:t>
            </a:r>
            <a:r>
              <a:rPr lang="tr-TR" altLang="tr-TR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(çalışmaz)</a:t>
            </a:r>
            <a:endParaRPr lang="en-US" altLang="tr-TR" sz="2400" b="1" noProof="1">
              <a:solidFill>
                <a:schemeClr val="hlink"/>
              </a:solidFill>
              <a:latin typeface="Consolas" panose="020B0609020204030204" pitchFamily="49" charset="0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E2EA776A-D844-470F-A330-21AAF75A32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D08A2EB-60C5-49AE-890F-E1696ABED0AD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US" altLang="tr-TR">
              <a:solidFill>
                <a:srgbClr val="FE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8854241D-21BA-4DD7-B2B8-34194A4C4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Which method gets called?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25A3F563-D872-4654-BB99-CBE87FDECF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9664700" cy="417671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dirty="0">
                <a:latin typeface="Consolas" panose="020B0609020204030204" pitchFamily="49" charset="0"/>
              </a:rPr>
              <a:t>Animal c = new Cat();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tr-T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c.eat</a:t>
            </a:r>
            <a:r>
              <a:rPr lang="en-US" altLang="tr-T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tr-TR" dirty="0"/>
              <a:t>Will it call the </a:t>
            </a:r>
            <a:r>
              <a:rPr lang="en-US" altLang="tr-TR" b="1" dirty="0"/>
              <a:t>eat</a:t>
            </a:r>
            <a:r>
              <a:rPr lang="en-US" altLang="tr-TR" dirty="0"/>
              <a:t> method in </a:t>
            </a:r>
          </a:p>
          <a:p>
            <a:pPr marL="0" indent="0" eaLnBrk="1" hangingPunct="1">
              <a:buNone/>
            </a:pPr>
            <a:r>
              <a:rPr lang="en-US" altLang="tr-TR" dirty="0"/>
              <a:t>	Cat Class? </a:t>
            </a:r>
          </a:p>
          <a:p>
            <a:pPr marL="0" indent="0">
              <a:buNone/>
            </a:pPr>
            <a:r>
              <a:rPr lang="en-US" altLang="tr-TR" dirty="0"/>
              <a:t>  	 </a:t>
            </a:r>
            <a:r>
              <a:rPr lang="en-US" altLang="tr-TR" dirty="0">
                <a:solidFill>
                  <a:srgbClr val="FF0000"/>
                </a:solidFill>
              </a:rPr>
              <a:t>Or</a:t>
            </a:r>
          </a:p>
          <a:p>
            <a:pPr marL="0" indent="0" eaLnBrk="1" hangingPunct="1">
              <a:buNone/>
            </a:pPr>
            <a:r>
              <a:rPr lang="en-US" altLang="tr-TR" dirty="0"/>
              <a:t>	in Animal Class?</a:t>
            </a:r>
            <a:r>
              <a:rPr lang="tr-TR" altLang="tr-TR" dirty="0"/>
              <a:t>(mevcut duruma göre değişir.)</a:t>
            </a:r>
            <a:endParaRPr lang="en-US" altLang="tr-TR" dirty="0"/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0C3DA564-8C93-4C8F-A1A0-F5F810614F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7EEF4D8-C4C6-41E3-8B1F-0977804085C3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5265CFB-B2EE-4804-84A0-546046A3C7C9}"/>
              </a:ext>
            </a:extLst>
          </p:cNvPr>
          <p:cNvSpPr/>
          <p:nvPr/>
        </p:nvSpPr>
        <p:spPr>
          <a:xfrm>
            <a:off x="3296874" y="2525086"/>
            <a:ext cx="1876454" cy="45300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this out!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917E5CA7-C79B-4912-AD75-868739F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54245"/>
            <a:ext cx="4848462" cy="660154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C91-0C83-4CBD-9E7F-41146CB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A31D-B90E-4745-B518-2DA764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E9F654-A77F-4CA1-9BFC-D6064B5AC40B}"/>
              </a:ext>
            </a:extLst>
          </p:cNvPr>
          <p:cNvGrpSpPr/>
          <p:nvPr/>
        </p:nvGrpSpPr>
        <p:grpSpPr>
          <a:xfrm>
            <a:off x="1794136" y="894690"/>
            <a:ext cx="8950063" cy="5606123"/>
            <a:chOff x="1794136" y="894690"/>
            <a:chExt cx="8950063" cy="560612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2810B8F-B21F-415E-B933-BB5519F53212}"/>
                </a:ext>
              </a:extLst>
            </p:cNvPr>
            <p:cNvGrpSpPr/>
            <p:nvPr/>
          </p:nvGrpSpPr>
          <p:grpSpPr>
            <a:xfrm>
              <a:off x="1794136" y="894690"/>
              <a:ext cx="8950063" cy="5606123"/>
              <a:chOff x="2306015" y="1152525"/>
              <a:chExt cx="8015904" cy="559382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E45751E-71C9-49C7-954D-AC78BF714351}"/>
                  </a:ext>
                </a:extLst>
              </p:cNvPr>
              <p:cNvSpPr/>
              <p:nvPr/>
            </p:nvSpPr>
            <p:spPr>
              <a:xfrm>
                <a:off x="2306015" y="1152525"/>
                <a:ext cx="8015904" cy="5593825"/>
              </a:xfrm>
              <a:prstGeom prst="rect">
                <a:avLst/>
              </a:prstGeom>
              <a:solidFill>
                <a:srgbClr val="2D2D2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pic>
            <p:nvPicPr>
              <p:cNvPr id="7" name="Picture 6" descr="A picture containing book, text&#10;&#10;Description automatically generated">
                <a:extLst>
                  <a:ext uri="{FF2B5EF4-FFF2-40B4-BE49-F238E27FC236}">
                    <a16:creationId xmlns:a16="http://schemas.microsoft.com/office/drawing/2014/main" id="{F9A3A0BE-D8E7-4EDD-96F5-2A2B6D123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8302" y="3035035"/>
                <a:ext cx="1399659" cy="1828800"/>
              </a:xfrm>
              <a:prstGeom prst="rect">
                <a:avLst/>
              </a:prstGeom>
            </p:spPr>
          </p:pic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31B75F9E-88D0-4089-ADF3-7DB1AFC18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3401" y="3192199"/>
                <a:ext cx="2181966" cy="1514475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AD6E148-A904-49C1-B853-209568B31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07"/>
            <a:stretch/>
          </p:blipFill>
          <p:spPr>
            <a:xfrm>
              <a:off x="1804664" y="4497628"/>
              <a:ext cx="8656153" cy="2003185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41275A-9F49-4A70-AB3E-EAD164396F5E}"/>
                </a:ext>
              </a:extLst>
            </p:cNvPr>
            <p:cNvCxnSpPr/>
            <p:nvPr/>
          </p:nvCxnSpPr>
          <p:spPr>
            <a:xfrm>
              <a:off x="3988613" y="5161890"/>
              <a:ext cx="4305959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AD0BFE-0E5E-4098-9551-0E93819BE84C}"/>
                </a:ext>
              </a:extLst>
            </p:cNvPr>
            <p:cNvCxnSpPr>
              <a:cxnSpLocks/>
            </p:cNvCxnSpPr>
            <p:nvPr/>
          </p:nvCxnSpPr>
          <p:spPr>
            <a:xfrm>
              <a:off x="4445813" y="5923890"/>
              <a:ext cx="3848759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76F0D8-4F9C-44C8-820F-8F780EECF7BB}"/>
              </a:ext>
            </a:extLst>
          </p:cNvPr>
          <p:cNvGrpSpPr/>
          <p:nvPr/>
        </p:nvGrpSpPr>
        <p:grpSpPr>
          <a:xfrm>
            <a:off x="1804664" y="894687"/>
            <a:ext cx="8950063" cy="5606123"/>
            <a:chOff x="1794136" y="894690"/>
            <a:chExt cx="8950063" cy="560612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875E76-54A2-4A2E-81B8-C94B13EDD8C5}"/>
                </a:ext>
              </a:extLst>
            </p:cNvPr>
            <p:cNvGrpSpPr/>
            <p:nvPr/>
          </p:nvGrpSpPr>
          <p:grpSpPr>
            <a:xfrm>
              <a:off x="1794136" y="894690"/>
              <a:ext cx="8950063" cy="5606123"/>
              <a:chOff x="2306015" y="1152525"/>
              <a:chExt cx="8015904" cy="559382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E87DBDB-26D9-4165-9AA0-18708FC78C33}"/>
                  </a:ext>
                </a:extLst>
              </p:cNvPr>
              <p:cNvSpPr/>
              <p:nvPr/>
            </p:nvSpPr>
            <p:spPr>
              <a:xfrm>
                <a:off x="2306015" y="1152525"/>
                <a:ext cx="8015904" cy="5593825"/>
              </a:xfrm>
              <a:prstGeom prst="rect">
                <a:avLst/>
              </a:prstGeom>
              <a:solidFill>
                <a:srgbClr val="2D2D2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pic>
            <p:nvPicPr>
              <p:cNvPr id="33" name="Picture 32" descr="A picture containing book, text&#10;&#10;Description automatically generated">
                <a:extLst>
                  <a:ext uri="{FF2B5EF4-FFF2-40B4-BE49-F238E27FC236}">
                    <a16:creationId xmlns:a16="http://schemas.microsoft.com/office/drawing/2014/main" id="{B7B552E2-5E70-47CD-B8EC-D94363AF3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8302" y="3035035"/>
                <a:ext cx="1399659" cy="1828800"/>
              </a:xfrm>
              <a:prstGeom prst="rect">
                <a:avLst/>
              </a:prstGeom>
            </p:spPr>
          </p:pic>
          <p:pic>
            <p:nvPicPr>
              <p:cNvPr id="34" name="Picture 3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D40B9B0-3D12-4789-AF47-3DF9BCC21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3401" y="3192199"/>
                <a:ext cx="2181966" cy="1514475"/>
              </a:xfrm>
              <a:prstGeom prst="rect">
                <a:avLst/>
              </a:prstGeom>
            </p:spPr>
          </p:pic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9528F23-2CEB-4B30-B8F7-6885C8B841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07"/>
            <a:stretch/>
          </p:blipFill>
          <p:spPr>
            <a:xfrm>
              <a:off x="1804664" y="4497628"/>
              <a:ext cx="8656153" cy="200318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49266B2-219F-4275-BB74-8A7448BB8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625" t="21111" r="35625" b="47056"/>
            <a:stretch/>
          </p:blipFill>
          <p:spPr>
            <a:xfrm>
              <a:off x="4573257" y="1025510"/>
              <a:ext cx="3505200" cy="2183098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59D0CD8-F41D-4E71-B9A7-7FB3D6F7B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1825982"/>
              <a:ext cx="548115" cy="827777"/>
            </a:xfrm>
            <a:prstGeom prst="straightConnector1">
              <a:avLst/>
            </a:prstGeom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9BA35FD-3CD3-4E50-B68B-CADE995EA8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3213" y="2002124"/>
              <a:ext cx="835289" cy="609384"/>
            </a:xfrm>
            <a:prstGeom prst="straightConnector1">
              <a:avLst/>
            </a:prstGeom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CCF5364-B8ED-48D2-A109-D024611069DC}"/>
                </a:ext>
              </a:extLst>
            </p:cNvPr>
            <p:cNvGrpSpPr/>
            <p:nvPr/>
          </p:nvGrpSpPr>
          <p:grpSpPr>
            <a:xfrm>
              <a:off x="2971800" y="5183684"/>
              <a:ext cx="6934200" cy="759919"/>
              <a:chOff x="2743200" y="4834368"/>
              <a:chExt cx="8060436" cy="804432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0AB349C-4264-436C-A1C2-6A002B34CCD5}"/>
                  </a:ext>
                </a:extLst>
              </p:cNvPr>
              <p:cNvCxnSpPr/>
              <p:nvPr/>
            </p:nvCxnSpPr>
            <p:spPr>
              <a:xfrm>
                <a:off x="2743200" y="4854676"/>
                <a:ext cx="137160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E12AFBF-07CD-4806-AB9D-09D876257D7B}"/>
                  </a:ext>
                </a:extLst>
              </p:cNvPr>
              <p:cNvCxnSpPr/>
              <p:nvPr/>
            </p:nvCxnSpPr>
            <p:spPr>
              <a:xfrm>
                <a:off x="2829382" y="5638800"/>
                <a:ext cx="1659636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4E2CCC5-2C62-46DC-835C-0B7C1729071F}"/>
                  </a:ext>
                </a:extLst>
              </p:cNvPr>
              <p:cNvCxnSpPr/>
              <p:nvPr/>
            </p:nvCxnSpPr>
            <p:spPr>
              <a:xfrm>
                <a:off x="9057818" y="4834368"/>
                <a:ext cx="137160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9E0B8DA-BFE1-47FA-93EE-1111191EFBC9}"/>
                  </a:ext>
                </a:extLst>
              </p:cNvPr>
              <p:cNvCxnSpPr/>
              <p:nvPr/>
            </p:nvCxnSpPr>
            <p:spPr>
              <a:xfrm>
                <a:off x="9144000" y="5638800"/>
                <a:ext cx="1659636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C15896-0FA5-4694-ACDD-7BA7DF39147A}"/>
              </a:ext>
            </a:extLst>
          </p:cNvPr>
          <p:cNvGrpSpPr/>
          <p:nvPr/>
        </p:nvGrpSpPr>
        <p:grpSpPr>
          <a:xfrm>
            <a:off x="1794135" y="894684"/>
            <a:ext cx="8950063" cy="5605590"/>
            <a:chOff x="1794136" y="894691"/>
            <a:chExt cx="8950063" cy="560559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30031E8-768E-4777-805E-D5FBE4295C61}"/>
                </a:ext>
              </a:extLst>
            </p:cNvPr>
            <p:cNvGrpSpPr/>
            <p:nvPr/>
          </p:nvGrpSpPr>
          <p:grpSpPr>
            <a:xfrm>
              <a:off x="1794136" y="894691"/>
              <a:ext cx="8950063" cy="5605590"/>
              <a:chOff x="2306015" y="1152526"/>
              <a:chExt cx="8015904" cy="559329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BE29672-CA90-44A5-A7CC-A7C7E47500BA}"/>
                  </a:ext>
                </a:extLst>
              </p:cNvPr>
              <p:cNvSpPr/>
              <p:nvPr/>
            </p:nvSpPr>
            <p:spPr>
              <a:xfrm>
                <a:off x="2306015" y="1152526"/>
                <a:ext cx="8015904" cy="5593293"/>
              </a:xfrm>
              <a:prstGeom prst="rect">
                <a:avLst/>
              </a:prstGeom>
              <a:solidFill>
                <a:srgbClr val="2D2D2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pic>
            <p:nvPicPr>
              <p:cNvPr id="50" name="Picture 49" descr="A picture containing book, text&#10;&#10;Description automatically generated">
                <a:extLst>
                  <a:ext uri="{FF2B5EF4-FFF2-40B4-BE49-F238E27FC236}">
                    <a16:creationId xmlns:a16="http://schemas.microsoft.com/office/drawing/2014/main" id="{1299286F-EDFE-46E7-A09D-46C4794F3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8302" y="3035035"/>
                <a:ext cx="1399659" cy="1828800"/>
              </a:xfrm>
              <a:prstGeom prst="rect">
                <a:avLst/>
              </a:prstGeom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B977182-B874-49D0-B91D-A3A580C34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3401" y="3192199"/>
                <a:ext cx="2181966" cy="1514475"/>
              </a:xfrm>
              <a:prstGeom prst="rect">
                <a:avLst/>
              </a:prstGeom>
            </p:spPr>
          </p:pic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311F5C6-E8A8-45EC-8C01-A41CA46F57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625" t="21111" r="35625" b="47056"/>
            <a:stretch/>
          </p:blipFill>
          <p:spPr>
            <a:xfrm>
              <a:off x="4573257" y="1025510"/>
              <a:ext cx="3505200" cy="2183098"/>
            </a:xfrm>
            <a:prstGeom prst="rect">
              <a:avLst/>
            </a:prstGeom>
          </p:spPr>
        </p:pic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8249BED-AC60-40D6-8707-5292262E26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1825982"/>
              <a:ext cx="548115" cy="827777"/>
            </a:xfrm>
            <a:prstGeom prst="straightConnector1">
              <a:avLst/>
            </a:prstGeom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51A93E2-A12A-4653-93A6-AAB2A61DB6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3213" y="2002124"/>
              <a:ext cx="835289" cy="609384"/>
            </a:xfrm>
            <a:prstGeom prst="straightConnector1">
              <a:avLst/>
            </a:prstGeom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4981F81-78FF-49CA-BC5A-E1FE05C703CA}"/>
                </a:ext>
              </a:extLst>
            </p:cNvPr>
            <p:cNvGrpSpPr/>
            <p:nvPr/>
          </p:nvGrpSpPr>
          <p:grpSpPr>
            <a:xfrm>
              <a:off x="2133601" y="4600572"/>
              <a:ext cx="2436248" cy="1899708"/>
              <a:chOff x="514334" y="3877469"/>
              <a:chExt cx="3417157" cy="2438400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F2B993F2-20BF-4C14-95F1-6C0EC0A8B2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594" t="57165" r="68378" b="7279"/>
              <a:stretch/>
            </p:blipFill>
            <p:spPr>
              <a:xfrm>
                <a:off x="514334" y="3877469"/>
                <a:ext cx="3417157" cy="2438400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C7C9AE5-E5D4-42F9-A7F5-B171F2A9FAA4}"/>
                  </a:ext>
                </a:extLst>
              </p:cNvPr>
              <p:cNvSpPr/>
              <p:nvPr/>
            </p:nvSpPr>
            <p:spPr>
              <a:xfrm>
                <a:off x="652313" y="4027967"/>
                <a:ext cx="3201988" cy="2209800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05BFE56-A3C8-4AF6-BE91-8867CD702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91177" y="4724400"/>
              <a:ext cx="2436813" cy="173833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A4AACEF-7D42-4466-9C64-191D03E4046A}"/>
                </a:ext>
              </a:extLst>
            </p:cNvPr>
            <p:cNvSpPr/>
            <p:nvPr/>
          </p:nvSpPr>
          <p:spPr>
            <a:xfrm>
              <a:off x="7991177" y="4741122"/>
              <a:ext cx="2420688" cy="1683722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5011AF7-8691-419B-AE26-784811E2EBE4}"/>
                </a:ext>
              </a:extLst>
            </p:cNvPr>
            <p:cNvGrpSpPr/>
            <p:nvPr/>
          </p:nvGrpSpPr>
          <p:grpSpPr>
            <a:xfrm>
              <a:off x="3962400" y="3023155"/>
              <a:ext cx="5661032" cy="1929845"/>
              <a:chOff x="3962400" y="3023155"/>
              <a:chExt cx="5661032" cy="1929845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488D1C2-1B32-4BD2-9A4D-3EFECB22CAE8}"/>
                  </a:ext>
                </a:extLst>
              </p:cNvPr>
              <p:cNvCxnSpPr/>
              <p:nvPr/>
            </p:nvCxnSpPr>
            <p:spPr>
              <a:xfrm flipV="1">
                <a:off x="3962400" y="3048000"/>
                <a:ext cx="1219200" cy="190500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53DEFEC-4941-4971-8FF2-AEDA228D5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06452" y="3023155"/>
                <a:ext cx="2216980" cy="1929845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6445A19-6EF6-4ECB-B65A-4C602FA39137}"/>
                </a:ext>
              </a:extLst>
            </p:cNvPr>
            <p:cNvSpPr/>
            <p:nvPr/>
          </p:nvSpPr>
          <p:spPr>
            <a:xfrm>
              <a:off x="3970833" y="5962093"/>
              <a:ext cx="381000" cy="30480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81AC2D7-5D72-40E4-93D7-4BF236C716E2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60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2C96-6136-4833-984A-FB1EAE0B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538CF-17AA-44DB-B748-EFCCB3AB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812" y="5076091"/>
            <a:ext cx="2743200" cy="365125"/>
          </a:xfrm>
        </p:spPr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7DABA-F5F9-4BB0-B9E0-8A4DD964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8212" y="5076091"/>
            <a:ext cx="2743200" cy="365125"/>
          </a:xfrm>
        </p:spPr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86768-C5FA-4E33-A326-6A4E358F1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245" y="606730"/>
            <a:ext cx="6048155" cy="2274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9DF8D0-16BD-41B2-B2C8-79FF093CF8DB}"/>
              </a:ext>
            </a:extLst>
          </p:cNvPr>
          <p:cNvSpPr/>
          <p:nvPr/>
        </p:nvSpPr>
        <p:spPr>
          <a:xfrm>
            <a:off x="669237" y="2392603"/>
            <a:ext cx="30364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dummy implementations </a:t>
            </a:r>
            <a:endParaRPr lang="tr-T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60CA8-8F42-4692-BE40-8BFB6CFAEB78}"/>
              </a:ext>
            </a:extLst>
          </p:cNvPr>
          <p:cNvCxnSpPr>
            <a:cxnSpLocks/>
          </p:cNvCxnSpPr>
          <p:nvPr/>
        </p:nvCxnSpPr>
        <p:spPr>
          <a:xfrm flipV="1">
            <a:off x="3705646" y="2094094"/>
            <a:ext cx="1428416" cy="5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5564B8-8C69-48A0-B0BC-BD3F4CBA4351}"/>
              </a:ext>
            </a:extLst>
          </p:cNvPr>
          <p:cNvGrpSpPr/>
          <p:nvPr/>
        </p:nvGrpSpPr>
        <p:grpSpPr>
          <a:xfrm>
            <a:off x="268518" y="3308013"/>
            <a:ext cx="3927263" cy="2159653"/>
            <a:chOff x="1311275" y="3062962"/>
            <a:chExt cx="4800600" cy="239829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60D8B57-76A6-4801-A36D-A8C625D08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1275" y="3062962"/>
              <a:ext cx="4800600" cy="23982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4E9A59-9C84-4847-A736-2C03EFA0243E}"/>
                </a:ext>
              </a:extLst>
            </p:cNvPr>
            <p:cNvSpPr/>
            <p:nvPr/>
          </p:nvSpPr>
          <p:spPr>
            <a:xfrm>
              <a:off x="4131105" y="5046409"/>
              <a:ext cx="1964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subclass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F4BE08-8B27-458B-B37A-5CC1842C0FFD}"/>
              </a:ext>
            </a:extLst>
          </p:cNvPr>
          <p:cNvGrpSpPr/>
          <p:nvPr/>
        </p:nvGrpSpPr>
        <p:grpSpPr>
          <a:xfrm>
            <a:off x="6851674" y="3179759"/>
            <a:ext cx="4020550" cy="2287907"/>
            <a:chOff x="6253770" y="3062961"/>
            <a:chExt cx="4550978" cy="239829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86831AE-04A2-4F19-9EC7-B42D616EA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3770" y="3062961"/>
              <a:ext cx="4550978" cy="23982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D692581-9791-442F-AFC9-077265AFB4C6}"/>
                </a:ext>
              </a:extLst>
            </p:cNvPr>
            <p:cNvSpPr/>
            <p:nvPr/>
          </p:nvSpPr>
          <p:spPr>
            <a:xfrm>
              <a:off x="9377102" y="5091922"/>
              <a:ext cx="14276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subclass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ADD4D4-4B6C-4F52-A759-9B9F9FCBAD62}"/>
              </a:ext>
            </a:extLst>
          </p:cNvPr>
          <p:cNvSpPr txBox="1"/>
          <p:nvPr/>
        </p:nvSpPr>
        <p:spPr>
          <a:xfrm>
            <a:off x="1442457" y="6020437"/>
            <a:ext cx="829975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What if we don’t want to implement a method in a super class?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972875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708-C45D-41A4-8F0C-0D81E1BC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40"/>
          </a:xfrm>
        </p:spPr>
        <p:txBody>
          <a:bodyPr/>
          <a:lstStyle/>
          <a:p>
            <a:r>
              <a:rPr lang="en-US" dirty="0"/>
              <a:t>Abstract Classes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38FC-E41D-4C61-9BFB-84CFB3299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30" y="1152525"/>
            <a:ext cx="11705070" cy="565975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An abstract class is a class that is declared abstract—it may or may not include abstract methods. Abstract classes </a:t>
            </a:r>
            <a:r>
              <a:rPr lang="en-US" sz="2400" b="1" u="sng" dirty="0"/>
              <a:t>cannot be instantiated</a:t>
            </a:r>
            <a:r>
              <a:rPr lang="en-US" sz="2400" dirty="0"/>
              <a:t>, but </a:t>
            </a:r>
            <a:r>
              <a:rPr lang="en-US" sz="2400" b="1" u="sng" dirty="0"/>
              <a:t>they can be </a:t>
            </a:r>
            <a:r>
              <a:rPr lang="en-US" sz="2400" b="1" u="sng" dirty="0" err="1"/>
              <a:t>subclassed</a:t>
            </a:r>
            <a:r>
              <a:rPr lang="en-US" sz="2400" b="1" u="sng" dirty="0"/>
              <a:t>.</a:t>
            </a:r>
          </a:p>
          <a:p>
            <a:r>
              <a:rPr lang="en-US" sz="2400" dirty="0"/>
              <a:t>An abstract class can be used as a type of template for other classes. The abstract class will hold common functionality for subclasses.</a:t>
            </a:r>
          </a:p>
          <a:p>
            <a:r>
              <a:rPr lang="en-US" sz="2400" dirty="0"/>
              <a:t>Without abstract classes, you would have to provide </a:t>
            </a:r>
            <a:r>
              <a:rPr lang="en-US" sz="2400" dirty="0">
                <a:solidFill>
                  <a:srgbClr val="FF0000"/>
                </a:solidFill>
              </a:rPr>
              <a:t>dummy implementations </a:t>
            </a:r>
            <a:r>
              <a:rPr lang="en-US" sz="2400" dirty="0"/>
              <a:t>of the methods you intend to override. </a:t>
            </a:r>
          </a:p>
          <a:p>
            <a:pPr lvl="1"/>
            <a:endParaRPr lang="tr-T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90CB-A4F2-4A0E-BAE9-19DD7309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1793F-51D5-4000-B0B7-58EEAB72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6C6F-EAD7-4351-8C07-6D560C5E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51" y="4611279"/>
            <a:ext cx="5832865" cy="21935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DA414C-BB21-4A6B-9E11-C6AED9D680F6}"/>
              </a:ext>
            </a:extLst>
          </p:cNvPr>
          <p:cNvSpPr/>
          <p:nvPr/>
        </p:nvSpPr>
        <p:spPr>
          <a:xfrm>
            <a:off x="3649739" y="6316147"/>
            <a:ext cx="3036409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dummy implementations </a:t>
            </a:r>
            <a:endParaRPr lang="tr-TR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A51885-7ADE-40A3-9D0F-59DAA8EF24E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764465" y="6130925"/>
            <a:ext cx="885274" cy="369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9C9FC-56C8-4F37-833E-078B85A59A63}"/>
              </a:ext>
            </a:extLst>
          </p:cNvPr>
          <p:cNvSpPr/>
          <p:nvPr/>
        </p:nvSpPr>
        <p:spPr>
          <a:xfrm>
            <a:off x="9061278" y="104753"/>
            <a:ext cx="2588908" cy="562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abstract class</a:t>
            </a:r>
            <a:endParaRPr lang="tr-TR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C83B129-6180-4DB1-AA20-E6A52F586B98}"/>
              </a:ext>
            </a:extLst>
          </p:cNvPr>
          <p:cNvSpPr/>
          <p:nvPr/>
        </p:nvSpPr>
        <p:spPr>
          <a:xfrm>
            <a:off x="6151350" y="5045837"/>
            <a:ext cx="795953" cy="685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95C7F0-51F6-410F-84ED-C92768B24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312" y="4575936"/>
            <a:ext cx="4410075" cy="12668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CFF2CD-87DE-4DBE-8628-472C105BB399}"/>
              </a:ext>
            </a:extLst>
          </p:cNvPr>
          <p:cNvSpPr/>
          <p:nvPr/>
        </p:nvSpPr>
        <p:spPr>
          <a:xfrm>
            <a:off x="8124862" y="6128891"/>
            <a:ext cx="3525324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no body, no implementations </a:t>
            </a:r>
            <a:endParaRPr lang="tr-TR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FD1979-F369-4FA7-ABCB-45C9BB3F15BE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9887524" y="5596885"/>
            <a:ext cx="181509" cy="532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32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A241-44D9-43B1-A652-8C49D13B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of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E700F-DE3A-4EA0-924A-28EBC5D2A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1" i="0" dirty="0">
                <a:effectLst/>
                <a:latin typeface="verdana" panose="020B0604030504040204" pitchFamily="34" charset="0"/>
              </a:rPr>
              <a:t>java instance</a:t>
            </a:r>
            <a:r>
              <a:rPr lang="tr-TR" b="1" i="0" dirty="0">
                <a:effectLst/>
                <a:latin typeface="verdana" panose="020B0604030504040204" pitchFamily="34" charset="0"/>
              </a:rPr>
              <a:t> </a:t>
            </a:r>
            <a:r>
              <a:rPr lang="en-US" b="1" i="0" dirty="0">
                <a:effectLst/>
                <a:latin typeface="verdana" panose="020B0604030504040204" pitchFamily="34" charset="0"/>
              </a:rPr>
              <a:t>of operator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used to test whether the object is an instance of the specified type (class or subclass or interface).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returns either true or false. If we apply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instanceof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operator with any variable that has null value, it returns false.</a:t>
            </a: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84ED9-4EA5-4099-937B-01BDDCD5A15C}"/>
              </a:ext>
            </a:extLst>
          </p:cNvPr>
          <p:cNvSpPr txBox="1"/>
          <p:nvPr/>
        </p:nvSpPr>
        <p:spPr>
          <a:xfrm>
            <a:off x="1053846" y="4557574"/>
            <a:ext cx="81450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Simple1{ 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main(String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[]){  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Simple1 s=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Simple1();  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 </a:t>
            </a:r>
            <a:r>
              <a:rPr lang="en-US" b="1" i="0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Simple1);</a:t>
            </a: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518276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D340-11C1-410F-A7B6-D2E1E86C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9CF8A6-08E5-46D9-9B8D-0C5EC5ACD473}"/>
              </a:ext>
            </a:extLst>
          </p:cNvPr>
          <p:cNvSpPr/>
          <p:nvPr/>
        </p:nvSpPr>
        <p:spPr>
          <a:xfrm>
            <a:off x="7256477" y="1795244"/>
            <a:ext cx="3761763" cy="4131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E7FF90-E02A-4A87-8785-F730C4215EB3}"/>
              </a:ext>
            </a:extLst>
          </p:cNvPr>
          <p:cNvSpPr/>
          <p:nvPr/>
        </p:nvSpPr>
        <p:spPr>
          <a:xfrm>
            <a:off x="2970403" y="1897310"/>
            <a:ext cx="3761763" cy="4131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FE2861-A509-4767-A6C0-4D211D7E1122}"/>
              </a:ext>
            </a:extLst>
          </p:cNvPr>
          <p:cNvSpPr txBox="1"/>
          <p:nvPr/>
        </p:nvSpPr>
        <p:spPr>
          <a:xfrm>
            <a:off x="8808440" y="2365695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Dog()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9EBB8-6579-4B15-9415-01401220851F}"/>
              </a:ext>
            </a:extLst>
          </p:cNvPr>
          <p:cNvSpPr txBox="1"/>
          <p:nvPr/>
        </p:nvSpPr>
        <p:spPr>
          <a:xfrm>
            <a:off x="8774884" y="3046994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Cat()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17B21-2CC4-4CD3-82E0-DB833219F6D0}"/>
              </a:ext>
            </a:extLst>
          </p:cNvPr>
          <p:cNvSpPr txBox="1"/>
          <p:nvPr/>
        </p:nvSpPr>
        <p:spPr>
          <a:xfrm>
            <a:off x="8347046" y="4166048"/>
            <a:ext cx="222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Horse()</a:t>
            </a:r>
            <a:endParaRPr lang="tr-T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EEBA3A-FEA4-499B-864A-C65348338B29}"/>
              </a:ext>
            </a:extLst>
          </p:cNvPr>
          <p:cNvSpPr txBox="1"/>
          <p:nvPr/>
        </p:nvSpPr>
        <p:spPr>
          <a:xfrm>
            <a:off x="3415717" y="3059668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 animal3</a:t>
            </a:r>
            <a:endParaRPr lang="tr-T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923CD8-C034-48E5-B126-D774E4EE571B}"/>
              </a:ext>
            </a:extLst>
          </p:cNvPr>
          <p:cNvCxnSpPr>
            <a:cxnSpLocks/>
          </p:cNvCxnSpPr>
          <p:nvPr/>
        </p:nvCxnSpPr>
        <p:spPr>
          <a:xfrm>
            <a:off x="4999839" y="3244336"/>
            <a:ext cx="3495484" cy="11713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67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0E80-BE18-4FD1-BE47-9A5EC450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322884" cy="3777622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000000"/>
                </a:solidFill>
                <a:latin typeface="+mj-lt"/>
              </a:rPr>
              <a:t>A GOOD EXAMPLE: EMPLOYEE CLASSES</a:t>
            </a:r>
            <a:endParaRPr lang="tr-TR" sz="48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8C41-1699-4C28-9570-2E0C99AC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920FC-3DAF-4E8F-B69A-3DDF5F31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635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E75F-36A1-463A-9532-1571D440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012" y="624110"/>
            <a:ext cx="9725555" cy="1280890"/>
          </a:xfrm>
        </p:spPr>
        <p:txBody>
          <a:bodyPr/>
          <a:lstStyle/>
          <a:p>
            <a:r>
              <a:rPr lang="en-US" altLang="x-none" dirty="0">
                <a:solidFill>
                  <a:srgbClr val="000000"/>
                </a:solidFill>
                <a:latin typeface="Lucida Console" charset="0"/>
                <a:ea typeface="LucidaSansTypewriter" charset="0"/>
                <a:cs typeface="Lucida Console" charset="0"/>
              </a:rPr>
              <a:t>Employee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hierarchy UML class diagram.</a:t>
            </a:r>
            <a:endParaRPr lang="tr-TR" dirty="0"/>
          </a:p>
        </p:txBody>
      </p:sp>
      <p:pic>
        <p:nvPicPr>
          <p:cNvPr id="6" name="Picture 4" descr="AAEMYRZ0">
            <a:extLst>
              <a:ext uri="{FF2B5EF4-FFF2-40B4-BE49-F238E27FC236}">
                <a16:creationId xmlns:a16="http://schemas.microsoft.com/office/drawing/2014/main" id="{3BCBDAAA-E0D8-4A0E-B130-2C63F08A09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245" y="1905000"/>
            <a:ext cx="9725555" cy="351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8D51-EF1E-437D-B43E-474F4812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46C79-FA3F-4CF9-8B2B-745A103D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470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E6A0-4BB8-4B16-AA8C-43F6A1C7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4" y="645106"/>
            <a:ext cx="3989110" cy="1259894"/>
          </a:xfrm>
        </p:spPr>
        <p:txBody>
          <a:bodyPr>
            <a:noAutofit/>
          </a:bodyPr>
          <a:lstStyle/>
          <a:p>
            <a:r>
              <a:rPr lang="en-US" altLang="x-none" sz="2400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Polymorphic interface for the </a:t>
            </a:r>
            <a:r>
              <a:rPr lang="en-US" altLang="x-none" sz="2400" dirty="0">
                <a:solidFill>
                  <a:srgbClr val="000000"/>
                </a:solidFill>
                <a:latin typeface="Lucida Console" charset="0"/>
                <a:ea typeface="LucidaSansTypewriter" charset="0"/>
                <a:cs typeface="Lucida Console" charset="0"/>
              </a:rPr>
              <a:t>Employee</a:t>
            </a:r>
            <a:r>
              <a:rPr lang="en-US" altLang="x-none" sz="2400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hierarchy classes</a:t>
            </a:r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E025-21B9-4016-A6F6-4930E3DE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18A81-1270-444B-80BD-7C0D0E30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26</a:t>
            </a:fld>
            <a:endParaRPr lang="en-US" altLang="en-US" sz="19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B6029-3404-4A7A-94FA-4104B05E5397}"/>
              </a:ext>
            </a:extLst>
          </p:cNvPr>
          <p:cNvGrpSpPr/>
          <p:nvPr/>
        </p:nvGrpSpPr>
        <p:grpSpPr>
          <a:xfrm>
            <a:off x="4833739" y="640080"/>
            <a:ext cx="7143119" cy="5750210"/>
            <a:chOff x="4833739" y="640080"/>
            <a:chExt cx="7143119" cy="5750210"/>
          </a:xfrm>
        </p:grpSpPr>
        <p:pic>
          <p:nvPicPr>
            <p:cNvPr id="9" name="Picture 4" descr="AAEMYRX0">
              <a:extLst>
                <a:ext uri="{FF2B5EF4-FFF2-40B4-BE49-F238E27FC236}">
                  <a16:creationId xmlns:a16="http://schemas.microsoft.com/office/drawing/2014/main" id="{D47B2363-3485-4901-922F-03C7A614E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3739" y="640080"/>
              <a:ext cx="7143119" cy="5750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2E97F-49D4-4267-884A-68649039E261}"/>
                </a:ext>
              </a:extLst>
            </p:cNvPr>
            <p:cNvSpPr txBox="1"/>
            <p:nvPr/>
          </p:nvSpPr>
          <p:spPr>
            <a:xfrm>
              <a:off x="6728915" y="654880"/>
              <a:ext cx="121539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earning()</a:t>
              </a:r>
              <a:endParaRPr lang="tr-T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12383F-35B2-4BCB-AB00-9E58410BFFFF}"/>
                </a:ext>
              </a:extLst>
            </p:cNvPr>
            <p:cNvSpPr txBox="1"/>
            <p:nvPr/>
          </p:nvSpPr>
          <p:spPr>
            <a:xfrm>
              <a:off x="9109509" y="645106"/>
              <a:ext cx="106888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/>
                <a:t>toString</a:t>
              </a:r>
              <a:r>
                <a:rPr lang="en-US" dirty="0"/>
                <a:t>()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2240214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5A8C-E465-4474-A737-1124452B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Creating Abstract Superclass </a:t>
            </a:r>
            <a:r>
              <a:rPr lang="en-US" altLang="x-none" dirty="0">
                <a:latin typeface="Courier New" charset="0"/>
              </a:rPr>
              <a:t>Employee</a:t>
            </a:r>
            <a:endParaRPr lang="tr-T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0754E0-FCAF-48D9-A6BB-269CCA56D1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7972" y="2133600"/>
            <a:ext cx="10516641" cy="3778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x-none" sz="3200" dirty="0">
                <a:latin typeface="+mj-lt"/>
              </a:rPr>
              <a:t>abstract superclass Employee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x-none" sz="2800" dirty="0">
                <a:latin typeface="+mj-lt"/>
              </a:rPr>
              <a:t>earning is declared abstract</a:t>
            </a:r>
          </a:p>
          <a:p>
            <a:pPr lvl="2" eaLnBrk="1" hangingPunct="1">
              <a:defRPr/>
            </a:pPr>
            <a:r>
              <a:rPr lang="en-US" altLang="x-none" sz="2400" dirty="0">
                <a:latin typeface="+mj-lt"/>
              </a:rPr>
              <a:t>No implementation can be given for earnings in the Employee abstract class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x-none" sz="2800" dirty="0">
                <a:latin typeface="+mj-lt"/>
              </a:rPr>
              <a:t>An array of Employee variables will store references to subclass objects</a:t>
            </a:r>
          </a:p>
          <a:p>
            <a:pPr lvl="2" eaLnBrk="1" hangingPunct="1">
              <a:defRPr/>
            </a:pPr>
            <a:r>
              <a:rPr lang="en-US" altLang="x-none" sz="2400" dirty="0">
                <a:latin typeface="+mj-lt"/>
              </a:rPr>
              <a:t>earning method calls from these variables will call the appropriate version of the earnings 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D329-0382-4A7B-8E2C-816E1532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18BD3-4CCD-46C7-8357-1C60682B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389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8A83-A455-4462-B0F0-B4596A76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Employee.java</a:t>
            </a: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88AEF-7E41-4842-A8CF-AFDFA50B7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"/>
          <a:stretch/>
        </p:blipFill>
        <p:spPr>
          <a:xfrm>
            <a:off x="838200" y="1301172"/>
            <a:ext cx="6486988" cy="548391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E23CE5-0509-434A-9BA8-EF064D094E6D}"/>
              </a:ext>
            </a:extLst>
          </p:cNvPr>
          <p:cNvSpPr/>
          <p:nvPr/>
        </p:nvSpPr>
        <p:spPr>
          <a:xfrm>
            <a:off x="1459992" y="1755201"/>
            <a:ext cx="978408" cy="274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F29C2E-F550-47BA-BEA4-1DA83AB277D1}"/>
              </a:ext>
            </a:extLst>
          </p:cNvPr>
          <p:cNvSpPr/>
          <p:nvPr/>
        </p:nvSpPr>
        <p:spPr>
          <a:xfrm>
            <a:off x="1132332" y="5153720"/>
            <a:ext cx="2823972" cy="3656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8C567-002C-4E4F-8710-43824E9415ED}"/>
              </a:ext>
            </a:extLst>
          </p:cNvPr>
          <p:cNvSpPr txBox="1"/>
          <p:nvPr/>
        </p:nvSpPr>
        <p:spPr>
          <a:xfrm>
            <a:off x="6568580" y="2275345"/>
            <a:ext cx="5499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cannot create an instance from Employee, because it is an </a:t>
            </a:r>
            <a:r>
              <a:rPr lang="en-US" sz="2400" dirty="0">
                <a:solidFill>
                  <a:srgbClr val="FF0000"/>
                </a:solidFill>
              </a:rPr>
              <a:t>abstract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 you can create an instance from its subclasses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31098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4355C32-02A2-4B5C-B980-280E6A7EB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482" y="1843099"/>
            <a:ext cx="3650278" cy="3759253"/>
          </a:xfrm>
        </p:spPr>
        <p:txBody>
          <a:bodyPr>
            <a:normAutofit/>
          </a:bodyPr>
          <a:lstStyle/>
          <a:p>
            <a:r>
              <a:rPr lang="en-US" b="1" dirty="0" err="1"/>
              <a:t>HourlyEmployee</a:t>
            </a:r>
            <a:r>
              <a:rPr lang="en-US" b="1" dirty="0"/>
              <a:t> class extends Employee.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0F5F-7B8A-4623-90DD-9E3E070D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FE63D-5169-4C74-B2E8-BCD8535F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29</a:t>
            </a:fld>
            <a:endParaRPr lang="en-US" altLang="en-US" sz="19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EA571EE-FA7B-4CF0-9FD0-7756D210CDC1}"/>
              </a:ext>
            </a:extLst>
          </p:cNvPr>
          <p:cNvSpPr txBox="1">
            <a:spLocks/>
          </p:cNvSpPr>
          <p:nvPr/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x-none" dirty="0"/>
              <a:t>HourlyEmployee.java</a:t>
            </a: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9BE41-E7A1-4BA2-84DE-1F442797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78" y="1255648"/>
            <a:ext cx="7836408" cy="541013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DD5603-0486-4EDC-AC5F-95A0AB5FEF84}"/>
              </a:ext>
            </a:extLst>
          </p:cNvPr>
          <p:cNvSpPr/>
          <p:nvPr/>
        </p:nvSpPr>
        <p:spPr>
          <a:xfrm>
            <a:off x="4596833" y="3825758"/>
            <a:ext cx="5534870" cy="1747494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C029F8-D327-433D-A7ED-B41FC49F80EC}"/>
              </a:ext>
            </a:extLst>
          </p:cNvPr>
          <p:cNvSpPr/>
          <p:nvPr/>
        </p:nvSpPr>
        <p:spPr>
          <a:xfrm>
            <a:off x="5067750" y="2828148"/>
            <a:ext cx="1406353" cy="184149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076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917E5CA7-C79B-4912-AD75-868739F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54245"/>
            <a:ext cx="4848462" cy="1280890"/>
          </a:xfrm>
        </p:spPr>
        <p:txBody>
          <a:bodyPr/>
          <a:lstStyle/>
          <a:p>
            <a:r>
              <a:rPr lang="en-US" dirty="0"/>
              <a:t>Inheritance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C91-0C83-4CBD-9E7F-41146CB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A31D-B90E-4745-B518-2DA764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1539C1-5443-4E5D-8A24-D9EA2D8BC41B}"/>
              </a:ext>
            </a:extLst>
          </p:cNvPr>
          <p:cNvSpPr/>
          <p:nvPr/>
        </p:nvSpPr>
        <p:spPr>
          <a:xfrm>
            <a:off x="2362200" y="1418883"/>
            <a:ext cx="9388366" cy="34614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We use inheritance for two purposes:</a:t>
            </a:r>
          </a:p>
          <a:p>
            <a:pPr marL="457200" lvl="0" indent="-457200">
              <a:buAutoNum type="arabicPeriod"/>
            </a:pPr>
            <a:endParaRPr lang="en-US" sz="3200" b="1" dirty="0"/>
          </a:p>
          <a:p>
            <a:pPr marL="914400" lvl="1" indent="-457200">
              <a:buAutoNum type="arabicPeriod"/>
            </a:pPr>
            <a:endParaRPr lang="en-US" sz="3200" b="1" dirty="0"/>
          </a:p>
          <a:p>
            <a:pPr marL="914400" lvl="1" indent="-457200">
              <a:buAutoNum type="arabicPeriod"/>
            </a:pPr>
            <a:r>
              <a:rPr lang="en-US" sz="3200" dirty="0"/>
              <a:t>Code Reusability</a:t>
            </a:r>
            <a:endParaRPr lang="tr-TR" sz="3200" dirty="0"/>
          </a:p>
          <a:p>
            <a:pPr lvl="1"/>
            <a:r>
              <a:rPr lang="tr-TR" sz="3200" dirty="0"/>
              <a:t>(Kod tekrarını engellemek)</a:t>
            </a:r>
            <a:endParaRPr lang="en-US" sz="3200" dirty="0"/>
          </a:p>
          <a:p>
            <a:pPr marL="914400" lvl="1" indent="-457200">
              <a:buAutoNum type="arabicPeriod"/>
            </a:pPr>
            <a:endParaRPr lang="en-US" sz="3200" dirty="0"/>
          </a:p>
          <a:p>
            <a:pPr marL="914400" lvl="1" indent="-457200">
              <a:buAutoNum type="arabicPeriod"/>
            </a:pPr>
            <a:endParaRPr lang="en-US" sz="3200" dirty="0"/>
          </a:p>
          <a:p>
            <a:pPr marL="914400" lvl="1" indent="-457200">
              <a:buAutoNum type="arabicPeriod"/>
            </a:pPr>
            <a:endParaRPr lang="en-US" sz="3200" dirty="0"/>
          </a:p>
          <a:p>
            <a:pPr lvl="1"/>
            <a:r>
              <a:rPr lang="tr-TR" sz="3200" dirty="0"/>
              <a:t>2.</a:t>
            </a:r>
            <a:r>
              <a:rPr lang="en-US" sz="3200" dirty="0"/>
              <a:t>Method Overriding</a:t>
            </a:r>
            <a:endParaRPr lang="tr-TR" sz="3200" dirty="0"/>
          </a:p>
          <a:p>
            <a:pPr marL="457200" lvl="0" indent="-457200">
              <a:buAutoNum type="arabicPeriod"/>
            </a:pPr>
            <a:endParaRPr lang="tr-TR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5EEB8-6EDA-4A2E-ACB3-A7891B1FC5E9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647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2A0F-98B7-4EE9-B1C2-00BF2D7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SalariedEmployee.java</a:t>
            </a:r>
            <a:endParaRPr lang="tr-T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5C94441-A902-4DFE-8695-FBFB0176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019" y="1325186"/>
            <a:ext cx="8874681" cy="3759253"/>
          </a:xfrm>
        </p:spPr>
        <p:txBody>
          <a:bodyPr>
            <a:normAutofit/>
          </a:bodyPr>
          <a:lstStyle/>
          <a:p>
            <a:r>
              <a:rPr lang="en-US" b="1" dirty="0" err="1"/>
              <a:t>SalariedEmployee</a:t>
            </a:r>
            <a:r>
              <a:rPr lang="en-US" b="1" dirty="0"/>
              <a:t> class extends Employee.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46B0-5D57-4FBA-B880-BCD27460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C6FB0-C548-4B5D-8CB7-43D65978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BCBE9-E0A2-4E2A-92BE-85F90863D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08" y="1775195"/>
            <a:ext cx="8477250" cy="50196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58E768-8036-4856-86AF-73E6DB833790}"/>
              </a:ext>
            </a:extLst>
          </p:cNvPr>
          <p:cNvSpPr/>
          <p:nvPr/>
        </p:nvSpPr>
        <p:spPr>
          <a:xfrm>
            <a:off x="2531627" y="4954634"/>
            <a:ext cx="3386030" cy="1546326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D54C21-0EDB-4254-884D-0206D5DF88AF}"/>
              </a:ext>
            </a:extLst>
          </p:cNvPr>
          <p:cNvSpPr/>
          <p:nvPr/>
        </p:nvSpPr>
        <p:spPr>
          <a:xfrm>
            <a:off x="2662394" y="4033872"/>
            <a:ext cx="1956815" cy="256558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8972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1292954-3374-48D1-B627-7839DBB1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927" y="1180214"/>
            <a:ext cx="7638605" cy="3663432"/>
          </a:xfrm>
        </p:spPr>
        <p:txBody>
          <a:bodyPr>
            <a:normAutofit/>
          </a:bodyPr>
          <a:lstStyle/>
          <a:p>
            <a:r>
              <a:rPr lang="en-US" b="1" dirty="0" err="1"/>
              <a:t>CommissionEmployee</a:t>
            </a:r>
            <a:r>
              <a:rPr lang="en-US" b="1" dirty="0"/>
              <a:t> class extends Employee.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E3B19-4621-4518-B3B0-51058B44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EBF05-D773-4A81-AA30-82B9FE46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31</a:t>
            </a:fld>
            <a:endParaRPr lang="en-US" altLang="en-US" sz="19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CDB0EF3-DA69-4CEF-BBFA-A33F5D978074}"/>
              </a:ext>
            </a:extLst>
          </p:cNvPr>
          <p:cNvSpPr txBox="1">
            <a:spLocks/>
          </p:cNvSpPr>
          <p:nvPr/>
        </p:nvSpPr>
        <p:spPr bwMode="auto">
          <a:xfrm>
            <a:off x="2595670" y="591669"/>
            <a:ext cx="8912225" cy="79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x-none" dirty="0"/>
              <a:t>CommissionEmployee.java</a:t>
            </a:r>
            <a:endParaRPr lang="tr-T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06B743-2F2F-4AF6-9D34-8F814A1F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28" y="1577117"/>
            <a:ext cx="9389049" cy="499038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ACF055-D463-4AD8-8181-25FABF6227F1}"/>
              </a:ext>
            </a:extLst>
          </p:cNvPr>
          <p:cNvSpPr/>
          <p:nvPr/>
        </p:nvSpPr>
        <p:spPr>
          <a:xfrm>
            <a:off x="2058610" y="4361687"/>
            <a:ext cx="3930710" cy="974683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CFCD85-71A2-4573-844B-024B6A667636}"/>
              </a:ext>
            </a:extLst>
          </p:cNvPr>
          <p:cNvSpPr/>
          <p:nvPr/>
        </p:nvSpPr>
        <p:spPr>
          <a:xfrm>
            <a:off x="2438698" y="3209024"/>
            <a:ext cx="1612094" cy="219976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091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355E-6C93-441F-9049-9155898B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517" y="624110"/>
            <a:ext cx="9455095" cy="1280890"/>
          </a:xfrm>
        </p:spPr>
        <p:txBody>
          <a:bodyPr/>
          <a:lstStyle/>
          <a:p>
            <a:r>
              <a:rPr lang="en-US" altLang="x-none" dirty="0"/>
              <a:t>BasePlusCommissionEmployee.java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2BE68-0DFC-4416-85B5-A2C48035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D2EEF-131C-434E-84CF-3452F616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42F8172A-E147-4C3E-8C16-88086878B0C5}"/>
              </a:ext>
            </a:extLst>
          </p:cNvPr>
          <p:cNvSpPr txBox="1">
            <a:spLocks/>
          </p:cNvSpPr>
          <p:nvPr/>
        </p:nvSpPr>
        <p:spPr bwMode="auto">
          <a:xfrm>
            <a:off x="997329" y="1411224"/>
            <a:ext cx="11042272" cy="37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BasePlusCommissionEmployee</a:t>
            </a:r>
            <a:r>
              <a:rPr lang="en-US" sz="2400" b="1" dirty="0"/>
              <a:t> class extends </a:t>
            </a:r>
            <a:r>
              <a:rPr lang="en-US" sz="2400" b="1" dirty="0" err="1"/>
              <a:t>CommissionEmployee</a:t>
            </a:r>
            <a:r>
              <a:rPr lang="en-US" sz="2400" b="1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71F51E-C379-4CAA-9EAB-B17FDA2C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03" y="2673185"/>
            <a:ext cx="11507788" cy="404829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76D495-793F-4AE9-9053-323B3A0452C0}"/>
              </a:ext>
            </a:extLst>
          </p:cNvPr>
          <p:cNvSpPr/>
          <p:nvPr/>
        </p:nvSpPr>
        <p:spPr>
          <a:xfrm>
            <a:off x="1071219" y="5259450"/>
            <a:ext cx="5443430" cy="1172987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FF9C2B-F768-4D24-9BCE-8CD88470BE01}"/>
              </a:ext>
            </a:extLst>
          </p:cNvPr>
          <p:cNvSpPr/>
          <p:nvPr/>
        </p:nvSpPr>
        <p:spPr>
          <a:xfrm>
            <a:off x="1527786" y="4249339"/>
            <a:ext cx="3200399" cy="251160"/>
          </a:xfrm>
          <a:prstGeom prst="roundRect">
            <a:avLst>
              <a:gd name="adj" fmla="val 95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7580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A90E-918F-4C45-AF0B-32965F9C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MainClassTest.java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1FC5F-948D-4E91-9D44-69970F54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196C4-CCC2-473D-9079-8247B0DA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974BCF-2B3A-41CA-9EE4-F8C13373C714}"/>
              </a:ext>
            </a:extLst>
          </p:cNvPr>
          <p:cNvGrpSpPr/>
          <p:nvPr/>
        </p:nvGrpSpPr>
        <p:grpSpPr>
          <a:xfrm>
            <a:off x="967141" y="1401090"/>
            <a:ext cx="10880725" cy="5548985"/>
            <a:chOff x="1311275" y="1309015"/>
            <a:chExt cx="10435123" cy="500685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5B8114-701C-4C17-835C-6AEB9ADEC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1311275" y="1330281"/>
              <a:ext cx="10435123" cy="498558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88A2DD-5EF2-49E3-B507-C5FC1BC71600}"/>
                </a:ext>
              </a:extLst>
            </p:cNvPr>
            <p:cNvSpPr/>
            <p:nvPr/>
          </p:nvSpPr>
          <p:spPr>
            <a:xfrm>
              <a:off x="2690641" y="1309015"/>
              <a:ext cx="2470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1400" b="1" dirty="0">
                  <a:latin typeface="Consolas" panose="020B0609020204030204" pitchFamily="49" charset="0"/>
                </a:rPr>
                <a:t>MainClassTest</a:t>
              </a:r>
              <a:r>
                <a:rPr lang="en-US" sz="1400" b="1" dirty="0">
                  <a:latin typeface="Consolas" panose="020B0609020204030204" pitchFamily="49" charset="0"/>
                </a:rPr>
                <a:t>  {       </a:t>
              </a:r>
              <a:endParaRPr lang="tr-TR" sz="14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338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4AA6-6B82-48DE-9E91-A6D1162D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</a:t>
            </a:r>
            <a:endParaRPr lang="tr-T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806563-B044-6F9C-0AF5-AA1128605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823" y="1533525"/>
            <a:ext cx="8991972" cy="4872038"/>
          </a:xfrm>
        </p:spPr>
      </p:pic>
    </p:spTree>
    <p:extLst>
      <p:ext uri="{BB962C8B-B14F-4D97-AF65-F5344CB8AC3E}">
        <p14:creationId xmlns:p14="http://schemas.microsoft.com/office/powerpoint/2010/main" val="1322424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4356-FB86-4D27-95B8-4A461BB8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LECTURE IS OVER</a:t>
            </a:r>
          </a:p>
          <a:p>
            <a:pPr marL="0" indent="0" algn="ctr">
              <a:buNone/>
            </a:pPr>
            <a:r>
              <a:rPr lang="en-US" sz="4000" dirty="0"/>
              <a:t>Any questions?</a:t>
            </a:r>
            <a:endParaRPr lang="tr-TR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C3BF6-A12F-44E8-AC51-20B7181D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2978C-0FF8-4530-8632-454B3C84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86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4FEE-B9D6-4073-9F49-68CECBA1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1-Code Reusability</a:t>
            </a:r>
            <a:endParaRPr lang="tr-TR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E38BE55-CCBC-4A04-901D-78230AC39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940" y="2181162"/>
            <a:ext cx="3876675" cy="1219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41BD6-4525-42E3-A969-4837135F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8A975-8707-4F67-BFAD-8BB9B5FD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AAFAEA-F548-4FD0-997F-529836C0769B}"/>
              </a:ext>
            </a:extLst>
          </p:cNvPr>
          <p:cNvSpPr/>
          <p:nvPr/>
        </p:nvSpPr>
        <p:spPr>
          <a:xfrm>
            <a:off x="1629103" y="1879220"/>
            <a:ext cx="5978980" cy="426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2CE7D-6D5E-4095-A9EE-29FDB449D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16" y="3595624"/>
            <a:ext cx="5133975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E9C10C-7003-4BA0-945F-B42E8E898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137" y="4771390"/>
            <a:ext cx="4648200" cy="122872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35A871B-D49D-4771-96C9-3E84E2109E55}"/>
              </a:ext>
            </a:extLst>
          </p:cNvPr>
          <p:cNvGrpSpPr/>
          <p:nvPr/>
        </p:nvGrpSpPr>
        <p:grpSpPr>
          <a:xfrm>
            <a:off x="4069460" y="1879220"/>
            <a:ext cx="6853917" cy="2090927"/>
            <a:chOff x="2745157" y="1447801"/>
            <a:chExt cx="6853917" cy="20909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56814-974D-4C1F-84B3-F8E21114D5B9}"/>
                </a:ext>
              </a:extLst>
            </p:cNvPr>
            <p:cNvSpPr/>
            <p:nvPr/>
          </p:nvSpPr>
          <p:spPr>
            <a:xfrm>
              <a:off x="6400799" y="1447801"/>
              <a:ext cx="3198275" cy="2090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+mj-lt"/>
                </a:rPr>
                <a:t>A </a:t>
              </a:r>
              <a:r>
                <a:rPr lang="en-US" altLang="tr-TR" sz="2400" dirty="0">
                  <a:solidFill>
                    <a:srgbClr val="0000FF"/>
                  </a:solidFill>
                  <a:latin typeface="+mj-lt"/>
                </a:rPr>
                <a:t>Cat </a:t>
              </a:r>
              <a:r>
                <a:rPr lang="en-US" altLang="tr-TR" sz="2400" dirty="0">
                  <a:solidFill>
                    <a:schemeClr val="tx1"/>
                  </a:solidFill>
                  <a:latin typeface="+mj-lt"/>
                </a:rPr>
                <a:t>object</a:t>
              </a:r>
              <a:r>
                <a:rPr lang="en-US" altLang="tr-T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have</a:t>
              </a:r>
              <a:endPara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color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age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meow()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eat()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6BF4EF8-88D0-47F0-B9F2-0518F0AD9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157" y="2654870"/>
              <a:ext cx="3987251" cy="501334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4051A25B-1987-4196-9503-D3D3AB07CB46}"/>
                </a:ext>
              </a:extLst>
            </p:cNvPr>
            <p:cNvSpPr/>
            <p:nvPr/>
          </p:nvSpPr>
          <p:spPr>
            <a:xfrm>
              <a:off x="6674159" y="2014425"/>
              <a:ext cx="140664" cy="1280890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B60BBD-3AD6-49A2-A81C-9BE83AF8A3B3}"/>
              </a:ext>
            </a:extLst>
          </p:cNvPr>
          <p:cNvGrpSpPr/>
          <p:nvPr/>
        </p:nvGrpSpPr>
        <p:grpSpPr>
          <a:xfrm>
            <a:off x="4156880" y="4175505"/>
            <a:ext cx="6766496" cy="1981200"/>
            <a:chOff x="2832577" y="3744086"/>
            <a:chExt cx="6766496" cy="1981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8300D7-3D2E-4BE8-B841-F7B4635CC9B1}"/>
                </a:ext>
              </a:extLst>
            </p:cNvPr>
            <p:cNvSpPr/>
            <p:nvPr/>
          </p:nvSpPr>
          <p:spPr>
            <a:xfrm>
              <a:off x="6400799" y="3744086"/>
              <a:ext cx="3198274" cy="1981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+mj-lt"/>
                </a:rPr>
                <a:t>A </a:t>
              </a:r>
              <a:r>
                <a:rPr lang="en-US" altLang="tr-TR" sz="2400" dirty="0">
                  <a:solidFill>
                    <a:srgbClr val="0000FF"/>
                  </a:solidFill>
                  <a:latin typeface="+mj-lt"/>
                </a:rPr>
                <a:t>Dog </a:t>
              </a:r>
              <a:r>
                <a:rPr lang="en-US" altLang="tr-TR" sz="2400" dirty="0">
                  <a:solidFill>
                    <a:schemeClr val="tx1"/>
                  </a:solidFill>
                  <a:latin typeface="+mj-lt"/>
                </a:rPr>
                <a:t>object</a:t>
              </a:r>
              <a:r>
                <a:rPr lang="en-US" altLang="tr-T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have</a:t>
              </a:r>
              <a:endPara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color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breed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bark()</a:t>
              </a:r>
            </a:p>
            <a:p>
              <a:pPr lvl="1" eaLnBrk="1" fontAlgn="auto" hangingPunct="1">
                <a:spcAft>
                  <a:spcPts val="0"/>
                </a:spcAft>
                <a:buFont typeface="Wingdings 3" charset="2"/>
                <a:buChar char=""/>
                <a:defRPr/>
              </a:pPr>
              <a:r>
                <a:rPr lang="en-US" altLang="tr-T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eat()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D2AD599-A106-405E-89E8-B39536DA49F3}"/>
                </a:ext>
              </a:extLst>
            </p:cNvPr>
            <p:cNvCxnSpPr>
              <a:cxnSpLocks/>
            </p:cNvCxnSpPr>
            <p:nvPr/>
          </p:nvCxnSpPr>
          <p:spPr>
            <a:xfrm>
              <a:off x="2832577" y="4616767"/>
              <a:ext cx="3911914" cy="274468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FB6403E3-DE8C-44A5-BC3F-D4BC4776C0DF}"/>
                </a:ext>
              </a:extLst>
            </p:cNvPr>
            <p:cNvSpPr/>
            <p:nvPr/>
          </p:nvSpPr>
          <p:spPr>
            <a:xfrm>
              <a:off x="6814823" y="4250790"/>
              <a:ext cx="140664" cy="1280890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2F81FF-8D16-4F74-BF19-AED0571CB8FF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51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917E5CA7-C79B-4912-AD75-868739F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99" y="254245"/>
            <a:ext cx="6455979" cy="1280890"/>
          </a:xfrm>
        </p:spPr>
        <p:txBody>
          <a:bodyPr/>
          <a:lstStyle/>
          <a:p>
            <a:pPr algn="ctr"/>
            <a:r>
              <a:rPr lang="en-US" b="1" dirty="0"/>
              <a:t>2. Method Overriding</a:t>
            </a:r>
            <a:endParaRPr lang="tr-TR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C91-0C83-4CBD-9E7F-41146CB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A31D-B90E-4745-B518-2DA764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CF8313-2AE9-469B-BD40-ED0FECB34663}"/>
              </a:ext>
            </a:extLst>
          </p:cNvPr>
          <p:cNvGrpSpPr/>
          <p:nvPr/>
        </p:nvGrpSpPr>
        <p:grpSpPr>
          <a:xfrm>
            <a:off x="4056387" y="1229710"/>
            <a:ext cx="3996449" cy="1887213"/>
            <a:chOff x="4179554" y="969962"/>
            <a:chExt cx="4550979" cy="186059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2B24D6D-4402-4C14-AE0A-4CDB5FE3B1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0" t="-1" r="3514" b="8810"/>
            <a:stretch/>
          </p:blipFill>
          <p:spPr>
            <a:xfrm>
              <a:off x="4179554" y="969962"/>
              <a:ext cx="4550979" cy="18605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1714D5C-8D32-414C-BA5F-A26C29C44574}"/>
                </a:ext>
              </a:extLst>
            </p:cNvPr>
            <p:cNvSpPr/>
            <p:nvPr/>
          </p:nvSpPr>
          <p:spPr>
            <a:xfrm>
              <a:off x="7051916" y="1016441"/>
              <a:ext cx="1546253" cy="338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superclass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DC19DC-B1ED-4A07-A9EC-83565DFE2C50}"/>
              </a:ext>
            </a:extLst>
          </p:cNvPr>
          <p:cNvGrpSpPr/>
          <p:nvPr/>
        </p:nvGrpSpPr>
        <p:grpSpPr>
          <a:xfrm>
            <a:off x="10510" y="1267486"/>
            <a:ext cx="3927263" cy="2159653"/>
            <a:chOff x="1311275" y="3062962"/>
            <a:chExt cx="4800600" cy="23982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D6EBF23-D069-45D3-8F3A-3A2E5D026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1275" y="3062962"/>
              <a:ext cx="4800600" cy="23982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EBAAC1-B5C9-4BD1-83B4-EFA4DD900D3A}"/>
                </a:ext>
              </a:extLst>
            </p:cNvPr>
            <p:cNvSpPr/>
            <p:nvPr/>
          </p:nvSpPr>
          <p:spPr>
            <a:xfrm>
              <a:off x="4131105" y="5046409"/>
              <a:ext cx="1964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subclass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028C19-8190-4261-865E-E20E04D96DB2}"/>
              </a:ext>
            </a:extLst>
          </p:cNvPr>
          <p:cNvGrpSpPr/>
          <p:nvPr/>
        </p:nvGrpSpPr>
        <p:grpSpPr>
          <a:xfrm>
            <a:off x="8171450" y="1229710"/>
            <a:ext cx="4020550" cy="2287907"/>
            <a:chOff x="6253770" y="3062961"/>
            <a:chExt cx="4550978" cy="23982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8585DE-1950-4A64-AF12-849A4EF48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3770" y="3062961"/>
              <a:ext cx="4550978" cy="239829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E071BD-BE38-4D77-973B-86B17D750E97}"/>
                </a:ext>
              </a:extLst>
            </p:cNvPr>
            <p:cNvSpPr/>
            <p:nvPr/>
          </p:nvSpPr>
          <p:spPr>
            <a:xfrm>
              <a:off x="9377102" y="5091922"/>
              <a:ext cx="14276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tr-TR" b="1" dirty="0">
                  <a:solidFill>
                    <a:srgbClr val="FF0000"/>
                  </a:solidFill>
                </a:rPr>
                <a:t>subclass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CA9D431-DAF7-4608-8C8D-196BD24FA3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9187" y="3809749"/>
            <a:ext cx="5391121" cy="3048251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F563B42-0659-4EBF-A7FB-9D5A7B3E75D2}"/>
              </a:ext>
            </a:extLst>
          </p:cNvPr>
          <p:cNvSpPr/>
          <p:nvPr/>
        </p:nvSpPr>
        <p:spPr>
          <a:xfrm>
            <a:off x="8532814" y="4031664"/>
            <a:ext cx="3332326" cy="676282"/>
          </a:xfrm>
          <a:prstGeom prst="wedgeRectCallout">
            <a:avLst>
              <a:gd name="adj1" fmla="val -122490"/>
              <a:gd name="adj2" fmla="val 185043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animal eating…</a:t>
            </a:r>
            <a:endParaRPr lang="tr-TR" b="1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8241B30E-A154-4928-93E9-2B86FE50D9B0}"/>
              </a:ext>
            </a:extLst>
          </p:cNvPr>
          <p:cNvSpPr/>
          <p:nvPr/>
        </p:nvSpPr>
        <p:spPr>
          <a:xfrm>
            <a:off x="8532814" y="5222338"/>
            <a:ext cx="3332326" cy="676282"/>
          </a:xfrm>
          <a:prstGeom prst="wedgeRectCallout">
            <a:avLst>
              <a:gd name="adj1" fmla="val -132583"/>
              <a:gd name="adj2" fmla="val 5138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Dog is eating</a:t>
            </a:r>
            <a:endParaRPr lang="tr-TR" b="1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1948572-E4BD-48D9-AE1E-D938AE4F6545}"/>
              </a:ext>
            </a:extLst>
          </p:cNvPr>
          <p:cNvSpPr/>
          <p:nvPr/>
        </p:nvSpPr>
        <p:spPr>
          <a:xfrm>
            <a:off x="688752" y="5228936"/>
            <a:ext cx="3332326" cy="676282"/>
          </a:xfrm>
          <a:prstGeom prst="wedgeRectCallout">
            <a:avLst>
              <a:gd name="adj1" fmla="val 69592"/>
              <a:gd name="adj2" fmla="val 94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cat is eating</a:t>
            </a:r>
            <a:endParaRPr lang="tr-T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861FC6-AFA2-4B7A-87BB-D2DEC4E368FA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7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5F78D864-A680-4F01-B7D7-FC915DD79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81648"/>
            <a:ext cx="9904413" cy="6365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dirty="0"/>
              <a:t>Inheritance with Constructor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964569-F8F5-438D-9DDF-B05AE2F250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5631" y="756283"/>
            <a:ext cx="5443537" cy="511392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tr-TR" altLang="en-US" dirty="0"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29108141-8D49-4366-99FE-9B1B922EA1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9C5C6E7-4FF9-4734-A57D-CF5FB0DB0853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84E3BE-6606-4FA6-86A0-780418729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968" y="756282"/>
            <a:ext cx="5604645" cy="5113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 3" panose="05040102010807070707" pitchFamily="18" charset="2"/>
              <a:buNone/>
            </a:pPr>
            <a:endParaRPr lang="tr-TR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F224E-B9C1-431F-A262-6166F7CC6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1" y="834564"/>
            <a:ext cx="4483930" cy="2317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AF9447-2B21-453E-98AD-C1BC7B2EF3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001"/>
          <a:stretch/>
        </p:blipFill>
        <p:spPr>
          <a:xfrm>
            <a:off x="404696" y="3032375"/>
            <a:ext cx="5069087" cy="28378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B3FA0C-53AB-4BBB-AC22-774625869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846562"/>
            <a:ext cx="5215606" cy="252191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5E02AE-08F3-446E-A2EB-B78C06DECFBD}"/>
              </a:ext>
            </a:extLst>
          </p:cNvPr>
          <p:cNvCxnSpPr/>
          <p:nvPr/>
        </p:nvCxnSpPr>
        <p:spPr>
          <a:xfrm>
            <a:off x="737558" y="2822945"/>
            <a:ext cx="487838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C2C887-FACD-4EFC-919A-578C655016A6}"/>
              </a:ext>
            </a:extLst>
          </p:cNvPr>
          <p:cNvGrpSpPr/>
          <p:nvPr/>
        </p:nvGrpSpPr>
        <p:grpSpPr>
          <a:xfrm>
            <a:off x="1311275" y="1832498"/>
            <a:ext cx="9924131" cy="2880056"/>
            <a:chOff x="1311275" y="2353493"/>
            <a:chExt cx="9924131" cy="288005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4086835-0F71-47B0-B669-BB5A688906B4}"/>
                </a:ext>
              </a:extLst>
            </p:cNvPr>
            <p:cNvGrpSpPr/>
            <p:nvPr/>
          </p:nvGrpSpPr>
          <p:grpSpPr>
            <a:xfrm>
              <a:off x="3137585" y="2458271"/>
              <a:ext cx="8097821" cy="2775278"/>
              <a:chOff x="4863620" y="3190318"/>
              <a:chExt cx="8097821" cy="285070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B7EB58-BDF5-4FE4-A756-C541F2DE8B26}"/>
                  </a:ext>
                </a:extLst>
              </p:cNvPr>
              <p:cNvSpPr/>
              <p:nvPr/>
            </p:nvSpPr>
            <p:spPr>
              <a:xfrm>
                <a:off x="8694241" y="5176166"/>
                <a:ext cx="4267200" cy="86485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eaLnBrk="1" hangingPunct="1">
                  <a:buFont typeface="Wingdings 3" panose="05040102010807070707" pitchFamily="18" charset="2"/>
                  <a:buNone/>
                </a:pPr>
                <a:r>
                  <a:rPr lang="tr-TR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public </a:t>
                </a:r>
                <a:r>
                  <a:rPr lang="en-US" altLang="en-US" b="1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Animal</a:t>
                </a:r>
                <a:r>
                  <a:rPr lang="tr-TR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String color</a:t>
                </a:r>
                <a:r>
                  <a:rPr lang="tr-TR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){</a:t>
                </a:r>
                <a:br>
                  <a:rPr lang="en-US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</a:br>
                <a:r>
                  <a:rPr lang="en-US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altLang="en-US" b="1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.color</a:t>
                </a:r>
                <a:r>
                  <a:rPr lang="tr-TR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color</a:t>
                </a:r>
                <a:r>
                  <a:rPr lang="tr-TR" alt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;</a:t>
                </a:r>
                <a:endParaRPr lang="en-US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8764D945-1E15-47AD-B531-F53F1AA7C0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154323" y="3272783"/>
                <a:ext cx="1985849" cy="1820919"/>
              </a:xfrm>
              <a:prstGeom prst="bentConnector3">
                <a:avLst>
                  <a:gd name="adj1" fmla="val 528"/>
                </a:avLst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BD0A8A5-E662-411F-B3EA-78A1F927D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3620" y="5577774"/>
                <a:ext cx="3821191" cy="13044"/>
              </a:xfrm>
              <a:prstGeom prst="bentConnector3">
                <a:avLst>
                  <a:gd name="adj1" fmla="val 103790"/>
                </a:avLst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BE2802-FADD-4147-BE48-F0D5D6FEAB29}"/>
                </a:ext>
              </a:extLst>
            </p:cNvPr>
            <p:cNvSpPr/>
            <p:nvPr/>
          </p:nvSpPr>
          <p:spPr>
            <a:xfrm>
              <a:off x="6937513" y="2353493"/>
              <a:ext cx="1573239" cy="29022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1D9796-D730-42F5-AD51-0B87FB41AB65}"/>
                </a:ext>
              </a:extLst>
            </p:cNvPr>
            <p:cNvSpPr/>
            <p:nvPr/>
          </p:nvSpPr>
          <p:spPr>
            <a:xfrm>
              <a:off x="1311275" y="4648468"/>
              <a:ext cx="1803291" cy="29357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DD5D49-383B-484D-BE79-70F93C175C3D}"/>
              </a:ext>
            </a:extLst>
          </p:cNvPr>
          <p:cNvGrpSpPr/>
          <p:nvPr/>
        </p:nvGrpSpPr>
        <p:grpSpPr>
          <a:xfrm>
            <a:off x="335631" y="5939408"/>
            <a:ext cx="11168982" cy="923330"/>
            <a:chOff x="335631" y="5939408"/>
            <a:chExt cx="11168982" cy="9233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CA2C2D-B69A-449D-8EC9-D6F48F1D1F5C}"/>
                </a:ext>
              </a:extLst>
            </p:cNvPr>
            <p:cNvSpPr/>
            <p:nvPr/>
          </p:nvSpPr>
          <p:spPr>
            <a:xfrm>
              <a:off x="335631" y="5939408"/>
              <a:ext cx="11168982" cy="923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tr-TR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super</a:t>
              </a:r>
              <a: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tr-TR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);             	// call parent’s constructor</a:t>
              </a:r>
              <a:b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altLang="tr-TR" b="1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super</a:t>
              </a:r>
              <a:r>
                <a:rPr lang="en-US" altLang="tr-TR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.attributeName</a:t>
              </a:r>
              <a: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  	// access parent’s attribute</a:t>
              </a:r>
              <a:b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altLang="tr-TR" b="1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super</a:t>
              </a:r>
              <a:r>
                <a:rPr lang="en-US" altLang="tr-TR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.methodName</a:t>
              </a:r>
              <a: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tr-TR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tr-TR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);  	// access parent’s method</a:t>
              </a:r>
              <a:endParaRPr lang="en-US" altLang="tr-TR" sz="24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37C3C7-7D4E-4AE3-91DC-FC0E838598DF}"/>
                </a:ext>
              </a:extLst>
            </p:cNvPr>
            <p:cNvSpPr txBox="1"/>
            <p:nvPr/>
          </p:nvSpPr>
          <p:spPr>
            <a:xfrm>
              <a:off x="8555842" y="5974982"/>
              <a:ext cx="21331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Usages</a:t>
              </a:r>
            </a:p>
            <a:p>
              <a:r>
                <a:rPr lang="en-US" sz="2400" b="1" dirty="0">
                  <a:solidFill>
                    <a:srgbClr val="00B0F0"/>
                  </a:solidFill>
                </a:rPr>
                <a:t>(just like this)</a:t>
              </a:r>
              <a:endParaRPr lang="tr-TR" sz="24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010E52C-95BA-463F-AE6B-226C3392D0E8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7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5F78D864-A680-4F01-B7D7-FC915DD79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623888"/>
            <a:ext cx="9904413" cy="1281112"/>
          </a:xfrm>
        </p:spPr>
        <p:txBody>
          <a:bodyPr/>
          <a:lstStyle/>
          <a:p>
            <a:r>
              <a:rPr lang="en-US" altLang="tr-TR" dirty="0"/>
              <a:t>Protected &amp; inheritance in UML &amp; “is a”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0278B-A9AA-48DE-BD68-8B7C511AA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76" y="2133598"/>
            <a:ext cx="3817089" cy="444795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endParaRPr lang="en-US" altLang="tr-TR" sz="2400" b="1" dirty="0">
              <a:solidFill>
                <a:srgbClr val="003399"/>
              </a:solidFill>
            </a:endParaRPr>
          </a:p>
          <a:p>
            <a:r>
              <a:rPr lang="en-US" altLang="tr-TR" sz="2400" b="1" dirty="0">
                <a:solidFill>
                  <a:srgbClr val="003399"/>
                </a:solidFill>
              </a:rPr>
              <a:t>Public and private</a:t>
            </a:r>
          </a:p>
          <a:p>
            <a:pPr lvl="1"/>
            <a:r>
              <a:rPr lang="en-US" altLang="tr-TR" sz="2400" dirty="0">
                <a:solidFill>
                  <a:schemeClr val="tx1"/>
                </a:solidFill>
              </a:rPr>
              <a:t>We know them</a:t>
            </a:r>
          </a:p>
          <a:p>
            <a:r>
              <a:rPr lang="en-US" altLang="tr-TR" sz="2400" b="1" dirty="0">
                <a:solidFill>
                  <a:srgbClr val="003399"/>
                </a:solidFill>
              </a:rPr>
              <a:t>protected</a:t>
            </a: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lvl="1"/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visible to the current class, and all its child classes </a:t>
            </a:r>
            <a:r>
              <a:rPr lang="en-US" altLang="tr-TR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any package</a:t>
            </a:r>
          </a:p>
          <a:p>
            <a:pPr lvl="1"/>
            <a:r>
              <a:rPr lang="en-US" altLang="tr-T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 age;</a:t>
            </a:r>
          </a:p>
          <a:p>
            <a:pPr lvl="1"/>
            <a:r>
              <a:rPr lang="en-US" altLang="tr-TR" sz="2400" b="1" dirty="0">
                <a:solidFill>
                  <a:schemeClr val="tx1"/>
                </a:solidFill>
              </a:rPr>
              <a:t>#</a:t>
            </a:r>
            <a:r>
              <a:rPr lang="en-US" altLang="tr-TR" sz="2400" dirty="0">
                <a:solidFill>
                  <a:schemeClr val="tx1"/>
                </a:solidFill>
              </a:rPr>
              <a:t> for protected in UML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29108141-8D49-4366-99FE-9B1B922EA1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9C5C6E7-4FF9-4734-A57D-CF5FB0DB0853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A251D7C-CC03-402D-81AC-3344DD8D3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570" y="2133598"/>
            <a:ext cx="3817089" cy="44479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tr-TR" sz="2200" dirty="0"/>
          </a:p>
          <a:p>
            <a:pPr marL="0" indent="0" eaLnBrk="1" hangingPunct="1">
              <a:buNone/>
            </a:pPr>
            <a:r>
              <a:rPr lang="en-US" altLang="tr-TR" sz="2200" dirty="0"/>
              <a:t>classes have inheritance relationships are connected by </a:t>
            </a:r>
            <a:r>
              <a:rPr lang="en-US" altLang="tr-TR" sz="2200" b="1" dirty="0"/>
              <a:t>arrows</a:t>
            </a:r>
            <a:endParaRPr lang="en-US" altLang="tr-TR" sz="2400" dirty="0"/>
          </a:p>
          <a:p>
            <a:pPr eaLnBrk="1" hangingPunct="1"/>
            <a:endParaRPr lang="en-US" altLang="tr-TR" sz="2400" dirty="0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0148A1CB-3940-437C-A6DE-E539353A2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114" y="3680820"/>
            <a:ext cx="3048000" cy="2789087"/>
          </a:xfrm>
          <a:prstGeom prst="rect">
            <a:avLst/>
          </a:prstGeom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E93D1986-00EA-4EDA-B843-1E63AEE8A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930" y="2133598"/>
            <a:ext cx="4267271" cy="44479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2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dirty="0">
              <a:solidFill>
                <a:schemeClr val="tx1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dirty="0">
                <a:solidFill>
                  <a:schemeClr val="tx1"/>
                </a:solidFill>
              </a:rPr>
              <a:t>"Is-a" relationships is </a:t>
            </a:r>
            <a:r>
              <a:rPr lang="en-US" dirty="0">
                <a:solidFill>
                  <a:schemeClr val="tx1"/>
                </a:solidFill>
              </a:rPr>
              <a:t>used for code reusability in OOP.</a:t>
            </a:r>
            <a:b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tr-TR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Cat </a:t>
            </a:r>
            <a:r>
              <a:rPr lang="en-US" altLang="tr-TR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altLang="tr-TR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Animal { </a:t>
            </a:r>
            <a:b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  // ...</a:t>
            </a:r>
            <a:b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b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</a:br>
            <a:endParaRPr lang="en-US" altLang="tr-TR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Cat</a:t>
            </a: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object </a:t>
            </a:r>
            <a:r>
              <a:rPr lang="en-US" altLang="tr-TR" b="1" dirty="0">
                <a:solidFill>
                  <a:srgbClr val="FF0000"/>
                </a:solidFill>
              </a:rPr>
              <a:t>"is-a" </a:t>
            </a:r>
            <a:r>
              <a:rPr lang="en-US" altLang="tr-TR" dirty="0">
                <a:solidFill>
                  <a:schemeClr val="tx1"/>
                </a:solidFill>
                <a:latin typeface="Consolas" panose="020B0609020204030204" pitchFamily="49" charset="0"/>
              </a:rPr>
              <a:t>Animal</a:t>
            </a:r>
            <a:endParaRPr lang="en-US" altLang="tr-TR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therefore, it can do anything an </a:t>
            </a: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Animal</a:t>
            </a: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do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4192CB-1C16-4B5E-B5B3-9AC5D134E968}"/>
              </a:ext>
            </a:extLst>
          </p:cNvPr>
          <p:cNvSpPr/>
          <p:nvPr/>
        </p:nvSpPr>
        <p:spPr>
          <a:xfrm>
            <a:off x="1368636" y="1909068"/>
            <a:ext cx="168187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altLang="tr-TR" sz="2400" dirty="0"/>
              <a:t>Protected</a:t>
            </a:r>
            <a:endParaRPr lang="tr-T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F5ABE-9764-4C4B-8365-AF22C1D98A4A}"/>
              </a:ext>
            </a:extLst>
          </p:cNvPr>
          <p:cNvSpPr/>
          <p:nvPr/>
        </p:nvSpPr>
        <p:spPr>
          <a:xfrm>
            <a:off x="4474647" y="1909068"/>
            <a:ext cx="300595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altLang="tr-TR" sz="2400" dirty="0"/>
              <a:t>inheritance in UML </a:t>
            </a:r>
            <a:endParaRPr lang="tr-TR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8D6132-13D1-47AA-82F2-A2F45AFBC2A9}"/>
              </a:ext>
            </a:extLst>
          </p:cNvPr>
          <p:cNvSpPr/>
          <p:nvPr/>
        </p:nvSpPr>
        <p:spPr>
          <a:xfrm>
            <a:off x="8698697" y="1909068"/>
            <a:ext cx="283122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altLang="tr-TR" sz="2400" dirty="0"/>
              <a:t>“is a” relationship </a:t>
            </a:r>
            <a:endParaRPr lang="tr-T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889655-2E94-4897-9F65-E0E40B202E48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92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B304-9896-4901-B4BE-3EF07450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Exercises: </a:t>
            </a:r>
            <a:r>
              <a:rPr lang="en-US" altLang="tr-TR" i="1" dirty="0">
                <a:solidFill>
                  <a:srgbClr val="FF0000"/>
                </a:solidFill>
                <a:latin typeface="Consolas" panose="020B0609020204030204" pitchFamily="49" charset="0"/>
              </a:rPr>
              <a:t>OUTPUT???</a:t>
            </a:r>
            <a:br>
              <a:rPr lang="en-US" altLang="tr-TR" dirty="0"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D9AE9-61FA-4219-A779-86304FFE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12/11/2022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8DDC-054E-4BD8-90E8-1C9F171C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29646-F46A-4A84-9955-BEBC42E0E53A}"/>
              </a:ext>
            </a:extLst>
          </p:cNvPr>
          <p:cNvSpPr txBox="1"/>
          <p:nvPr/>
        </p:nvSpPr>
        <p:spPr>
          <a:xfrm>
            <a:off x="2032054" y="1264555"/>
            <a:ext cx="8747750" cy="5414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class A {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  public void method1() { </a:t>
            </a:r>
            <a:r>
              <a:rPr lang="en-US" altLang="tr-TR" dirty="0" err="1">
                <a:latin typeface="Consolas" panose="020B0609020204030204" pitchFamily="49" charset="0"/>
              </a:rPr>
              <a:t>System.out.println</a:t>
            </a:r>
            <a:r>
              <a:rPr lang="en-US" altLang="tr-TR" dirty="0">
                <a:latin typeface="Consolas" panose="020B0609020204030204" pitchFamily="49" charset="0"/>
              </a:rPr>
              <a:t>(“A1”); }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  public void method3() { </a:t>
            </a:r>
            <a:r>
              <a:rPr lang="en-US" altLang="tr-TR" dirty="0" err="1">
                <a:latin typeface="Consolas" panose="020B0609020204030204" pitchFamily="49" charset="0"/>
              </a:rPr>
              <a:t>System.out.println</a:t>
            </a:r>
            <a:r>
              <a:rPr lang="en-US" altLang="tr-TR" dirty="0">
                <a:latin typeface="Consolas" panose="020B0609020204030204" pitchFamily="49" charset="0"/>
              </a:rPr>
              <a:t>(“A3”); }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}</a:t>
            </a:r>
            <a:br>
              <a:rPr lang="en-US" altLang="tr-TR" dirty="0">
                <a:latin typeface="Consolas" panose="020B0609020204030204" pitchFamily="49" charset="0"/>
              </a:rPr>
            </a:br>
            <a:endParaRPr lang="en-US" altLang="tr-TR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class B extends A {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  public void method2() { </a:t>
            </a:r>
            <a:r>
              <a:rPr lang="en-US" altLang="tr-TR" dirty="0" err="1">
                <a:latin typeface="Consolas" panose="020B0609020204030204" pitchFamily="49" charset="0"/>
              </a:rPr>
              <a:t>System.out.println</a:t>
            </a:r>
            <a:r>
              <a:rPr lang="en-US" altLang="tr-TR" dirty="0">
                <a:latin typeface="Consolas" panose="020B0609020204030204" pitchFamily="49" charset="0"/>
              </a:rPr>
              <a:t>(“B2”); }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  public void method3() { </a:t>
            </a:r>
            <a:r>
              <a:rPr lang="en-US" altLang="tr-TR" dirty="0" err="1">
                <a:latin typeface="Consolas" panose="020B0609020204030204" pitchFamily="49" charset="0"/>
              </a:rPr>
              <a:t>System.out.println</a:t>
            </a:r>
            <a:r>
              <a:rPr lang="en-US" altLang="tr-TR" dirty="0">
                <a:latin typeface="Consolas" panose="020B0609020204030204" pitchFamily="49" charset="0"/>
              </a:rPr>
              <a:t>(“B3”); }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tr-TR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Class C {</a:t>
            </a:r>
          </a:p>
          <a:p>
            <a:pPr lvl="1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public static void main(String[] </a:t>
            </a:r>
            <a:r>
              <a:rPr lang="en-US" altLang="tr-TR" dirty="0" err="1">
                <a:latin typeface="Consolas" panose="020B0609020204030204" pitchFamily="49" charset="0"/>
              </a:rPr>
              <a:t>args</a:t>
            </a:r>
            <a:r>
              <a:rPr lang="en-US" altLang="tr-TR" dirty="0">
                <a:latin typeface="Consolas" panose="020B0609020204030204" pitchFamily="49" charset="0"/>
              </a:rPr>
              <a:t>){</a:t>
            </a: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A </a:t>
            </a:r>
            <a:r>
              <a:rPr lang="en-US" altLang="tr-TR" dirty="0" err="1">
                <a:latin typeface="Consolas" panose="020B0609020204030204" pitchFamily="49" charset="0"/>
              </a:rPr>
              <a:t>a</a:t>
            </a:r>
            <a:r>
              <a:rPr lang="en-US" altLang="tr-TR" dirty="0">
                <a:latin typeface="Consolas" panose="020B0609020204030204" pitchFamily="49" charset="0"/>
              </a:rPr>
              <a:t> = new A();</a:t>
            </a: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B </a:t>
            </a:r>
            <a:r>
              <a:rPr lang="en-US" altLang="tr-TR" dirty="0" err="1">
                <a:latin typeface="Consolas" panose="020B0609020204030204" pitchFamily="49" charset="0"/>
              </a:rPr>
              <a:t>b</a:t>
            </a:r>
            <a:r>
              <a:rPr lang="en-US" altLang="tr-TR" dirty="0">
                <a:latin typeface="Consolas" panose="020B0609020204030204" pitchFamily="49" charset="0"/>
              </a:rPr>
              <a:t> = new B();</a:t>
            </a:r>
          </a:p>
          <a:p>
            <a:pPr lvl="2">
              <a:lnSpc>
                <a:spcPct val="80000"/>
              </a:lnSpc>
            </a:pPr>
            <a:endParaRPr lang="en-US" altLang="tr-TR" dirty="0">
              <a:latin typeface="Consolas" panose="020B06090202040302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a.method1();  //</a:t>
            </a:r>
            <a:r>
              <a:rPr lang="tr-TR" altLang="tr-TR" dirty="0">
                <a:latin typeface="Consolas" panose="020B0609020204030204" pitchFamily="49" charset="0"/>
              </a:rPr>
              <a:t>A1</a:t>
            </a:r>
            <a:endParaRPr lang="en-US" altLang="tr-TR" dirty="0">
              <a:latin typeface="Consolas" panose="020B06090202040302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a.method2();  //</a:t>
            </a:r>
            <a:r>
              <a:rPr lang="tr-TR" altLang="tr-TR" dirty="0">
                <a:latin typeface="Consolas" panose="020B0609020204030204" pitchFamily="49" charset="0"/>
              </a:rPr>
              <a:t>HATA</a:t>
            </a:r>
            <a:endParaRPr lang="en-US" altLang="tr-TR" dirty="0">
              <a:latin typeface="Consolas" panose="020B06090202040302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a.method3();	//</a:t>
            </a:r>
            <a:r>
              <a:rPr lang="tr-TR" altLang="tr-TR" dirty="0">
                <a:latin typeface="Consolas" panose="020B0609020204030204" pitchFamily="49" charset="0"/>
              </a:rPr>
              <a:t>A3</a:t>
            </a:r>
            <a:r>
              <a:rPr lang="en-US" altLang="tr-TR" dirty="0">
                <a:latin typeface="Consolas" panose="020B0609020204030204" pitchFamily="49" charset="0"/>
              </a:rPr>
              <a:t>			</a:t>
            </a:r>
          </a:p>
          <a:p>
            <a:pPr lvl="2">
              <a:lnSpc>
                <a:spcPct val="80000"/>
              </a:lnSpc>
            </a:pPr>
            <a:endParaRPr lang="en-US" altLang="tr-TR" dirty="0">
              <a:latin typeface="Consolas" panose="020B06090202040302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b.method1();//</a:t>
            </a:r>
            <a:r>
              <a:rPr lang="tr-TR" altLang="tr-TR" dirty="0">
                <a:latin typeface="Consolas" panose="020B0609020204030204" pitchFamily="49" charset="0"/>
              </a:rPr>
              <a:t>A1</a:t>
            </a:r>
            <a:endParaRPr lang="en-US" altLang="tr-TR" dirty="0">
              <a:latin typeface="Consolas" panose="020B06090202040302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b.method2();//</a:t>
            </a:r>
            <a:r>
              <a:rPr lang="tr-TR" altLang="tr-TR" dirty="0">
                <a:latin typeface="Consolas" panose="020B0609020204030204" pitchFamily="49" charset="0"/>
              </a:rPr>
              <a:t>B2</a:t>
            </a:r>
            <a:endParaRPr lang="en-US" altLang="tr-TR" dirty="0">
              <a:latin typeface="Consolas" panose="020B06090202040302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b.method3();//</a:t>
            </a:r>
            <a:r>
              <a:rPr lang="tr-TR" altLang="tr-TR" dirty="0">
                <a:latin typeface="Consolas" panose="020B0609020204030204" pitchFamily="49" charset="0"/>
              </a:rPr>
              <a:t>B3</a:t>
            </a:r>
            <a:endParaRPr lang="en-US" altLang="tr-TR" dirty="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}	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}	</a:t>
            </a:r>
            <a:endParaRPr lang="en-US" altLang="tr-TR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FE302-5A1B-4045-A7E7-3043FE3CF952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5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altLang="tr-TR" sz="4800" b="1" dirty="0"/>
              <a:t>Week 9</a:t>
            </a:r>
            <a:br>
              <a:rPr lang="en-US" altLang="tr-TR" sz="4800" b="1" dirty="0"/>
            </a:br>
            <a:r>
              <a:rPr lang="en-US" sz="4800" dirty="0">
                <a:latin typeface="Goudy Sans Medium"/>
              </a:rPr>
              <a:t>OOP Concepts: Polymorphism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5F56FE-BC20-4FD5-A812-419F57B1AB2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CME225 OOP- Week 5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0535092-DC7A-4505-B517-58372C740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06" y="4525107"/>
            <a:ext cx="2472344" cy="18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0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</TotalTime>
  <Words>1495</Words>
  <Application>Microsoft Office PowerPoint</Application>
  <PresentationFormat>Geniş ekran</PresentationFormat>
  <Paragraphs>301</Paragraphs>
  <Slides>35</Slides>
  <Notes>12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7" baseType="lpstr">
      <vt:lpstr>Arial</vt:lpstr>
      <vt:lpstr>Calibri</vt:lpstr>
      <vt:lpstr>Calibri Light</vt:lpstr>
      <vt:lpstr>Century Gothic</vt:lpstr>
      <vt:lpstr>Consolas</vt:lpstr>
      <vt:lpstr>Courier New</vt:lpstr>
      <vt:lpstr>Goudy Sans Medium</vt:lpstr>
      <vt:lpstr>Lucida Console</vt:lpstr>
      <vt:lpstr>verdana</vt:lpstr>
      <vt:lpstr>Wingdings</vt:lpstr>
      <vt:lpstr>Wingdings 3</vt:lpstr>
      <vt:lpstr>Office Theme</vt:lpstr>
      <vt:lpstr>Week 9 OOP Concepts: Polymorphism</vt:lpstr>
      <vt:lpstr>Inheritance</vt:lpstr>
      <vt:lpstr>Inheritance</vt:lpstr>
      <vt:lpstr>1-Code Reusability</vt:lpstr>
      <vt:lpstr>2. Method Overriding</vt:lpstr>
      <vt:lpstr>Inheritance with Constructor</vt:lpstr>
      <vt:lpstr>Protected &amp; inheritance in UML &amp; “is a”  </vt:lpstr>
      <vt:lpstr>Some Exercises: OUTPUT??? </vt:lpstr>
      <vt:lpstr>Week 9 OOP Concepts: Polymorphism</vt:lpstr>
      <vt:lpstr>Table of Contents</vt:lpstr>
      <vt:lpstr>Polymorphism?(çok biçimli, çok formlu)</vt:lpstr>
      <vt:lpstr>Different Types of Polymorphism </vt:lpstr>
      <vt:lpstr>1-Compile-time Polymorphism</vt:lpstr>
      <vt:lpstr>2-Run-time Polymorphism</vt:lpstr>
      <vt:lpstr>Polymorphism and arrays</vt:lpstr>
      <vt:lpstr>Polymorphism and arrays:Simple example</vt:lpstr>
      <vt:lpstr>Object Type Casting: Upcasting &amp; downcasting</vt:lpstr>
      <vt:lpstr>Some exercises: code that won't compile!!!</vt:lpstr>
      <vt:lpstr>Which method gets called?</vt:lpstr>
      <vt:lpstr>A problem</vt:lpstr>
      <vt:lpstr>Abstract Classes</vt:lpstr>
      <vt:lpstr>Instance of</vt:lpstr>
      <vt:lpstr>PowerPoint Sunusu</vt:lpstr>
      <vt:lpstr>PowerPoint Sunusu</vt:lpstr>
      <vt:lpstr>Employee hierarchy UML class diagram.</vt:lpstr>
      <vt:lpstr>Polymorphic interface for the Employee hierarchy classes</vt:lpstr>
      <vt:lpstr>Creating Abstract Superclass Employee</vt:lpstr>
      <vt:lpstr>Employee.java</vt:lpstr>
      <vt:lpstr>PowerPoint Sunusu</vt:lpstr>
      <vt:lpstr>SalariedEmployee.java</vt:lpstr>
      <vt:lpstr>PowerPoint Sunusu</vt:lpstr>
      <vt:lpstr>BasePlusCommissionEmployee.java</vt:lpstr>
      <vt:lpstr>MainClassTest.java</vt:lpstr>
      <vt:lpstr>LAB Exercise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9:  OOP Concepts: Inheritance-Part2</dc:title>
  <dc:creator>KASIM ÖZACAR</dc:creator>
  <cp:lastModifiedBy>CAN REMZI KOYUNCU</cp:lastModifiedBy>
  <cp:revision>172</cp:revision>
  <dcterms:created xsi:type="dcterms:W3CDTF">2018-11-20T20:35:37Z</dcterms:created>
  <dcterms:modified xsi:type="dcterms:W3CDTF">2022-12-11T22:40:38Z</dcterms:modified>
</cp:coreProperties>
</file>