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4"/>
  </p:notesMasterIdLst>
  <p:sldIdLst>
    <p:sldId id="459" r:id="rId3"/>
    <p:sldId id="417" r:id="rId4"/>
    <p:sldId id="421" r:id="rId5"/>
    <p:sldId id="433" r:id="rId6"/>
    <p:sldId id="449" r:id="rId7"/>
    <p:sldId id="337" r:id="rId8"/>
    <p:sldId id="460" r:id="rId9"/>
    <p:sldId id="434" r:id="rId10"/>
    <p:sldId id="438" r:id="rId11"/>
    <p:sldId id="441" r:id="rId12"/>
    <p:sldId id="439" r:id="rId13"/>
    <p:sldId id="440" r:id="rId14"/>
    <p:sldId id="404" r:id="rId15"/>
    <p:sldId id="448" r:id="rId16"/>
    <p:sldId id="437" r:id="rId17"/>
    <p:sldId id="442" r:id="rId18"/>
    <p:sldId id="435" r:id="rId19"/>
    <p:sldId id="450" r:id="rId20"/>
    <p:sldId id="444" r:id="rId21"/>
    <p:sldId id="443" r:id="rId22"/>
    <p:sldId id="44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F048A-92B4-4A32-AAD3-4DCF2047CC64}">
          <p14:sldIdLst>
            <p14:sldId id="459"/>
            <p14:sldId id="417"/>
            <p14:sldId id="421"/>
            <p14:sldId id="433"/>
            <p14:sldId id="449"/>
            <p14:sldId id="337"/>
            <p14:sldId id="460"/>
            <p14:sldId id="434"/>
            <p14:sldId id="438"/>
            <p14:sldId id="441"/>
            <p14:sldId id="439"/>
            <p14:sldId id="440"/>
            <p14:sldId id="404"/>
            <p14:sldId id="448"/>
          </p14:sldIdLst>
        </p14:section>
        <p14:section name="Abstraction" id="{7F7F8213-7313-4C0C-8E43-2F08AC265E87}">
          <p14:sldIdLst>
            <p14:sldId id="437"/>
            <p14:sldId id="442"/>
          </p14:sldIdLst>
        </p14:section>
        <p14:section name="Multiple Inheritance" id="{5EF5EF4C-0DD7-4920-80BF-664FFE46F7E9}">
          <p14:sldIdLst>
            <p14:sldId id="435"/>
            <p14:sldId id="450"/>
            <p14:sldId id="444"/>
            <p14:sldId id="443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ACB"/>
    <a:srgbClr val="E3EAC9"/>
    <a:srgbClr val="101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7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72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69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7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15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9F1-9D1A-4F5D-958A-CAAAFE23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A21-3FB9-4A8E-9423-37C4D328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DAA-700B-4854-9E9A-28A9D78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DDF3-4AFA-444E-AA2E-99E3B02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370-7AE1-463D-87E8-C1A40F6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998-93C8-4B9E-842B-421F7A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3889-09C9-4C51-8BC4-F4FC4FF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899-B55F-438E-904A-CCBDE07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516B-9F45-46FD-B583-0081193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B9A-E53C-40B3-AB5C-12DBE92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1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5D748-077D-4CA4-BB05-CDD0AD2F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0FEA-4B7A-4277-8CA5-21269EC7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FD57-D43E-4B8F-83BC-9EE06F4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9BA-E6EA-4DD2-BAF7-2AACFFE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6885-DC11-4370-949F-EC471CA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3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F4C4BA-4C1D-4ECD-A09A-3FD238D8A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5FFBE-83F7-47AF-861F-6070350A1B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6579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52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24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54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6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16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6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55CB-38C4-4134-AF29-DB0B035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88B6-FD37-4D40-B1EF-A7BA32F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BE6-3A30-49C0-9C28-20FF9E84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36C0-F805-4886-8C2B-549BD06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27D6-574C-4C34-8CE4-8911EC0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0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896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91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508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8C0-888F-4540-9748-D7707E5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0460-0F03-4B57-8ED6-0AD17F88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29D-967D-4FAD-BDB4-D015D28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E27B-028A-4CBF-9121-1B2DC0A0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A06-F452-4EBC-B5B7-2AC76EB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B-55FF-4F34-991D-D57CAD6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BA2-D906-44E0-8D93-2E1AD62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7161-DAC7-448B-A8B9-38C43902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34A-907D-4CC7-B722-0FD6A78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03F8-B1A5-416D-A62A-87F9633B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701E-3219-43E1-BCD6-75D26DC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39D0-284C-410B-B266-7F65FAF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B57-AE44-4059-99CA-D99699CB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2058-AD2F-4091-99DB-831564F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862-F37C-4AF2-863C-962CDE81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E515-B2BB-4294-A80C-23254E93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8200-0696-4A46-BA36-B9B633C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46DC-8B84-4C70-9E5C-123069A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6D59E-7D18-4A14-934F-FA64FDE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5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790-F244-489D-B521-034A79C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4DD9-4040-4D3E-9104-8FA02A5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3728A-CCF1-466D-8544-41BCC96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54EC-889C-407B-9A5F-5AD6D7A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814C-C114-4B88-B5D6-592F10F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A1E1-7225-4F5D-9CE1-ED779E3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0B86-1828-4146-BC9B-886FAF4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9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22E-D50B-4760-A790-C63D215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58D-74CD-4A46-A588-D90954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375B-20E9-43D9-BB81-A8998477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A01D-3833-419F-95DE-3898B26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CDDC-CD22-404F-89E5-880C087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1A6C-4997-4772-8D58-6B86DB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92-1C9E-49BC-8E07-7B233FB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8121-F546-4B89-A712-E9AB9422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262B-65C5-4086-B18A-AFFE519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574-676E-4924-82CC-FF660BA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2A22-6173-4C36-A88F-FA13ADF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B2E0-A837-479D-8385-D996E1F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9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7BE2-0C44-4338-825D-61AFE0C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8936-AB51-4473-8F4A-C0E85DB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242-93E8-45F6-87B5-5A74EA20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665-0018-49ED-9F74-54C2A6BC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D8F7-696A-4512-BB4D-9BC87457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0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object" TargetMode="External"/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CPE207 OOP- Week 10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6F52D-49F2-4E38-9572-2B37C508E28D}"/>
              </a:ext>
            </a:extLst>
          </p:cNvPr>
          <p:cNvSpPr/>
          <p:nvPr/>
        </p:nvSpPr>
        <p:spPr>
          <a:xfrm>
            <a:off x="1438460" y="1477794"/>
            <a:ext cx="9154510" cy="475609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AF7F-FB6B-41D4-84F5-B720AECC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28" y="624110"/>
            <a:ext cx="1026860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classes and interfaces</a:t>
            </a:r>
            <a:br>
              <a:rPr lang="en-US" dirty="0"/>
            </a:b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FB586-C98C-4CBF-BDA0-2519F0B8E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01741"/>
            <a:ext cx="7354969" cy="35528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74C5-00CE-4104-AFA3-D66D7F6F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DEBC-376D-41D5-8D25-AF0E12E0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8503-9426-413D-BF44-46071F9955D9}"/>
              </a:ext>
            </a:extLst>
          </p:cNvPr>
          <p:cNvSpPr txBox="1"/>
          <p:nvPr/>
        </p:nvSpPr>
        <p:spPr>
          <a:xfrm>
            <a:off x="2257618" y="4945119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We already know this!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8707-3ACD-4A0F-8C64-26B3B218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352" y="55047"/>
            <a:ext cx="8911687" cy="1280890"/>
          </a:xfrm>
        </p:spPr>
        <p:txBody>
          <a:bodyPr/>
          <a:lstStyle/>
          <a:p>
            <a:r>
              <a:rPr lang="en-US" dirty="0"/>
              <a:t>Interfaces: Syntax and Structure</a:t>
            </a:r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58983-5C0B-4ABC-92DE-AAA95EDD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" y="4564250"/>
            <a:ext cx="10488257" cy="2235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 It provides total abstraction which means </a:t>
            </a:r>
          </a:p>
          <a:p>
            <a:pPr lvl="1"/>
            <a:r>
              <a:rPr lang="en-US" sz="2200" dirty="0"/>
              <a:t>all the methods in an interface are declared with the empty body, </a:t>
            </a:r>
          </a:p>
          <a:p>
            <a:pPr lvl="1"/>
            <a:r>
              <a:rPr lang="en-US" sz="2200" dirty="0"/>
              <a:t>and all the attributes are public, static and final by default.</a:t>
            </a:r>
          </a:p>
          <a:p>
            <a:r>
              <a:rPr lang="en-US" sz="2400" dirty="0"/>
              <a:t> A class that implements an interface </a:t>
            </a:r>
            <a:r>
              <a:rPr lang="en-US" sz="2400" u="sng" dirty="0"/>
              <a:t>must implement all the methods declared in the interface</a:t>
            </a:r>
            <a:r>
              <a:rPr lang="en-US" sz="2400" dirty="0"/>
              <a:t>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46E2-CBEE-438F-B050-8CF925D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CE6-4C1A-4EA3-99C4-3C40309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988FCE-39EE-45D6-B9D7-7BC1E925685B}"/>
              </a:ext>
            </a:extLst>
          </p:cNvPr>
          <p:cNvSpPr txBox="1">
            <a:spLocks/>
          </p:cNvSpPr>
          <p:nvPr/>
        </p:nvSpPr>
        <p:spPr bwMode="auto">
          <a:xfrm>
            <a:off x="558115" y="920656"/>
            <a:ext cx="10488257" cy="3462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hangingPunct="1"/>
            <a:r>
              <a:rPr lang="en-US" altLang="tr-TR" sz="2000" dirty="0"/>
              <a:t>An interface is created with the following syntax:</a:t>
            </a:r>
          </a:p>
          <a:p>
            <a:pPr marL="228600" indent="-228600" eaLnBrk="1" hangingPunct="1"/>
            <a:endParaRPr lang="en-US" altLang="tr-TR" sz="2000" dirty="0"/>
          </a:p>
          <a:p>
            <a:pPr marL="228600" indent="-228600" eaLnBrk="1" hangingPunct="1"/>
            <a:endParaRPr lang="en-US" altLang="tr-TR" sz="2000" dirty="0"/>
          </a:p>
          <a:p>
            <a:pPr marL="0" indent="0" eaLnBrk="1" hangingPunct="1">
              <a:buNone/>
            </a:pPr>
            <a:endParaRPr lang="en-US" altLang="tr-TR" sz="2000" dirty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tr-TR" sz="2400" dirty="0"/>
              <a:t>An interface can extend other interfaces with the following syntax:</a:t>
            </a:r>
          </a:p>
          <a:p>
            <a:pPr marL="228600" indent="-228600" eaLnBrk="1" hangingPunct="1">
              <a:buNone/>
            </a:pPr>
            <a:endParaRPr lang="en-US" alt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963E7-66DF-4FDC-A68C-EE5F0CA3A529}"/>
              </a:ext>
            </a:extLst>
          </p:cNvPr>
          <p:cNvSpPr txBox="1"/>
          <p:nvPr/>
        </p:nvSpPr>
        <p:spPr>
          <a:xfrm>
            <a:off x="1037663" y="1291281"/>
            <a:ext cx="8726447" cy="12003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9C2C1-E320-4410-9E64-FFE82B86447E}"/>
              </a:ext>
            </a:extLst>
          </p:cNvPr>
          <p:cNvSpPr txBox="1"/>
          <p:nvPr/>
        </p:nvSpPr>
        <p:spPr>
          <a:xfrm>
            <a:off x="1037664" y="3123449"/>
            <a:ext cx="8726447" cy="11726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latin typeface="Consolas" panose="020B0609020204030204" pitchFamily="49" charset="0"/>
              </a:rPr>
              <a:t> interface1, .., </a:t>
            </a:r>
            <a:r>
              <a:rPr lang="en-US" altLang="tr-TR" dirty="0" err="1">
                <a:latin typeface="Consolas" panose="020B0609020204030204" pitchFamily="49" charset="0"/>
              </a:rPr>
              <a:t>interfaceN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method, </a:t>
            </a:r>
            <a:r>
              <a:rPr lang="en-US" alt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(After Java 8.0 static and default methods)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3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CC-4C0F-45F6-BDFB-A1902A0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Interfaces: More …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711A-8BDB-477E-B211-7D27947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334814"/>
            <a:ext cx="10972799" cy="4576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are like abstract classes (we will compare).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is not extended by a class; </a:t>
            </a:r>
            <a:r>
              <a:rPr lang="en-US" sz="2400" b="1" dirty="0"/>
              <a:t>it is implemented by a class. </a:t>
            </a:r>
            <a:r>
              <a:rPr lang="en-US" sz="2400" dirty="0"/>
              <a:t>But, one interface can extend another one.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does not contain any constructors.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A class can implement any number of interfaces. </a:t>
            </a:r>
            <a:br>
              <a:rPr lang="en-US" altLang="tr-TR" sz="2400" dirty="0"/>
            </a:br>
            <a:r>
              <a:rPr lang="en-US" altLang="tr-TR" sz="2400" b="1" dirty="0"/>
              <a:t>(multiple inheritance)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cannot be instantiated. (like abstract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You can use interface as a data type for variables. (Like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 contain only abstract methods and constants.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AC8B-964F-48CC-8E32-DFDE2028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674D-1F71-4FBF-BCB2-D90A6B9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Rectangle 20">
            <a:extLst>
              <a:ext uri="{FF2B5EF4-FFF2-40B4-BE49-F238E27FC236}">
                <a16:creationId xmlns:a16="http://schemas.microsoft.com/office/drawing/2014/main" id="{760A6FB6-0EA1-4C25-A7E9-E1D51D061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/>
              <a:t>Interface vs. abstract class</a:t>
            </a:r>
          </a:p>
        </p:txBody>
      </p:sp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DEE6750A-0866-4ECE-817E-EB843E1C68A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8052593"/>
              </p:ext>
            </p:extLst>
          </p:nvPr>
        </p:nvGraphicFramePr>
        <p:xfrm>
          <a:off x="830316" y="1143000"/>
          <a:ext cx="10447284" cy="2656590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201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class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(attribute)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Only constants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Constants and variable data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behaviour</a:t>
                      </a: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implementation allowed </a:t>
                      </a:r>
                      <a:b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(no abstract modifier necessary)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or concrete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DDF8BC88-4D3E-4024-979B-2EE124741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470644"/>
              </p:ext>
            </p:extLst>
          </p:nvPr>
        </p:nvGraphicFramePr>
        <p:xfrm>
          <a:off x="830317" y="4100506"/>
          <a:ext cx="10447284" cy="2169517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535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Interface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Abstract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implement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many interfaces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inherit only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34527"/>
                  </a:ext>
                </a:extLst>
              </a:tr>
              <a:tr h="493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extend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implement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extend a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Extends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6BCB-1217-466A-A163-EBD86BD2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Interface usages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504A8F2-BD21-4523-9BEB-6E827EF4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3407614" y="1479328"/>
            <a:ext cx="5157661" cy="47545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AB2B-C8B4-4CB7-85AF-B38DF6B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9D01-60EF-4CB4-AFC1-9677EF45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4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6C83-F881-4562-B511-ED4AB68F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1.Abstraction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0D61-B4B4-4CBE-A135-606EB55F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" y="1366345"/>
            <a:ext cx="10642764" cy="49713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Abstract classes vs. Abstraction</a:t>
            </a:r>
          </a:p>
          <a:p>
            <a:pPr lvl="1"/>
            <a:r>
              <a:rPr lang="en-US" sz="2400" b="1" i="1" dirty="0"/>
              <a:t>Abstract classes </a:t>
            </a:r>
            <a:r>
              <a:rPr lang="en-US" sz="2400" dirty="0"/>
              <a:t>are used for inheritance, which is  more heavily used to achieve code reuse</a:t>
            </a:r>
          </a:p>
          <a:p>
            <a:pPr lvl="1"/>
            <a:r>
              <a:rPr lang="en-US" sz="2400" b="1" i="1" dirty="0"/>
              <a:t>Abstraction</a:t>
            </a:r>
            <a:r>
              <a:rPr lang="en-US" sz="2400" dirty="0"/>
              <a:t> enables large systems to be built without increasing the complexity of code and understanding.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 other words, abstraction is a process where you show only “relevant” data and “hide” unnecessary details of an object from the user. We do abstraction when deciding what to implement.</a:t>
            </a:r>
          </a:p>
          <a:p>
            <a:pPr lvl="1"/>
            <a:r>
              <a:rPr lang="en-US" sz="2400" dirty="0"/>
              <a:t>We achieved abstraction using </a:t>
            </a:r>
            <a:r>
              <a:rPr lang="en-US" sz="2400" b="1" dirty="0">
                <a:solidFill>
                  <a:schemeClr val="tx1"/>
                </a:solidFill>
              </a:rPr>
              <a:t>abstract classes </a:t>
            </a:r>
            <a:r>
              <a:rPr lang="en-US" sz="2400" dirty="0"/>
              <a:t>and </a:t>
            </a:r>
            <a:r>
              <a:rPr lang="en-US" sz="2400" b="1" dirty="0"/>
              <a:t>interfaces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0C9D-0197-49CA-B20F-A68CAAD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303B-7494-4620-B063-E741D432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7F6A2-0353-4901-908E-A67D26F81D20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EA2-261C-448B-B4C8-61F2421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92D8-69D2-40CC-B4CE-E0822AF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30B0-CB27-4D68-848D-2CAE777A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E33C-5451-48B4-A338-E75DBF6E619E}"/>
              </a:ext>
            </a:extLst>
          </p:cNvPr>
          <p:cNvSpPr/>
          <p:nvPr/>
        </p:nvSpPr>
        <p:spPr>
          <a:xfrm>
            <a:off x="473722" y="6044789"/>
            <a:ext cx="4570012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</a:t>
            </a:r>
            <a:endParaRPr lang="tr-T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9721D-9502-4330-9C88-EE6B5E0B6EFE}"/>
              </a:ext>
            </a:extLst>
          </p:cNvPr>
          <p:cNvGrpSpPr/>
          <p:nvPr/>
        </p:nvGrpSpPr>
        <p:grpSpPr>
          <a:xfrm>
            <a:off x="1809641" y="1767105"/>
            <a:ext cx="2018788" cy="1365934"/>
            <a:chOff x="-601630" y="2354317"/>
            <a:chExt cx="3334767" cy="16356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ECF7E-10C9-4878-AF1E-59EA14B314D3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wage;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677B0-6D17-4AFF-87EE-BE0E6D655537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E3BBE0-D6FB-473F-8388-AEF7052996F7}"/>
              </a:ext>
            </a:extLst>
          </p:cNvPr>
          <p:cNvGrpSpPr/>
          <p:nvPr/>
        </p:nvGrpSpPr>
        <p:grpSpPr>
          <a:xfrm>
            <a:off x="739940" y="4483180"/>
            <a:ext cx="2018788" cy="1365934"/>
            <a:chOff x="-601630" y="2354317"/>
            <a:chExt cx="3334767" cy="16356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D3B86-486E-415F-B22F-BCE42D7158B2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68C75-3D40-4711-84AE-EFC621203585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D51174-D69F-4297-A1BE-C059D03888C0}"/>
              </a:ext>
            </a:extLst>
          </p:cNvPr>
          <p:cNvGrpSpPr/>
          <p:nvPr/>
        </p:nvGrpSpPr>
        <p:grpSpPr>
          <a:xfrm>
            <a:off x="2879345" y="4467224"/>
            <a:ext cx="2018788" cy="1365934"/>
            <a:chOff x="-601630" y="2354317"/>
            <a:chExt cx="3334767" cy="16356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9C1D10-0214-4067-9468-F7BBF2961CD5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E933D6-396E-41E7-BAA9-B04296AA5696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0A536-D553-4D01-A956-5BD25E976B6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1749334" y="3133039"/>
            <a:ext cx="1069701" cy="13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224994-93A6-4A2D-A77A-44A3EF17E6EC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2819035" y="3133039"/>
            <a:ext cx="1069704" cy="13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ECE2F8-BAD9-4019-8855-C1B03E331413}"/>
              </a:ext>
            </a:extLst>
          </p:cNvPr>
          <p:cNvGrpSpPr/>
          <p:nvPr/>
        </p:nvGrpSpPr>
        <p:grpSpPr>
          <a:xfrm>
            <a:off x="7354177" y="2529759"/>
            <a:ext cx="2018788" cy="1234217"/>
            <a:chOff x="-601630" y="2354317"/>
            <a:chExt cx="3334767" cy="16356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01052B-F7FC-4214-8FF2-D3DFE2FE85A1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wage;</a:t>
              </a:r>
              <a:endParaRPr lang="tr-T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4C3164-5754-43CE-BB79-F17AC4F02B52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894571-301A-4B2A-A4AE-453EB8C3FE36}"/>
              </a:ext>
            </a:extLst>
          </p:cNvPr>
          <p:cNvGrpSpPr/>
          <p:nvPr/>
        </p:nvGrpSpPr>
        <p:grpSpPr>
          <a:xfrm>
            <a:off x="6344783" y="4614897"/>
            <a:ext cx="2018788" cy="1234217"/>
            <a:chOff x="-601630" y="2354317"/>
            <a:chExt cx="3334767" cy="16356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F78A6-06F5-48D4-B359-30F605159467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19EEB-26EB-463C-9B52-6CFF78F96D94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EDE891-0C13-4085-8D73-9726572B4D84}"/>
              </a:ext>
            </a:extLst>
          </p:cNvPr>
          <p:cNvGrpSpPr/>
          <p:nvPr/>
        </p:nvGrpSpPr>
        <p:grpSpPr>
          <a:xfrm>
            <a:off x="8484188" y="4600479"/>
            <a:ext cx="2018788" cy="1234217"/>
            <a:chOff x="-601630" y="2354317"/>
            <a:chExt cx="3334767" cy="16356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25B41-FDE9-4E77-9D18-C3444CAC25F9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4465C-9345-42E5-B32E-140A0FE59088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68ECEE-75BA-40B1-A86D-F6F78694FD8D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7354177" y="3763976"/>
            <a:ext cx="1009394" cy="8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0B0488-230B-476E-9249-50A1ABBCCAAA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H="1" flipV="1">
            <a:off x="8363571" y="3763976"/>
            <a:ext cx="1130011" cy="8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11E90B-CA0A-4E22-BDF2-CE6D81F49E53}"/>
              </a:ext>
            </a:extLst>
          </p:cNvPr>
          <p:cNvSpPr/>
          <p:nvPr/>
        </p:nvSpPr>
        <p:spPr>
          <a:xfrm>
            <a:off x="7354177" y="1072711"/>
            <a:ext cx="2018788" cy="846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CalculateSalary</a:t>
            </a:r>
            <a:r>
              <a:rPr lang="en-US" sz="1200" dirty="0">
                <a:solidFill>
                  <a:schemeClr val="tx1"/>
                </a:solidFill>
              </a:rPr>
              <a:t>() declaration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C75675-9CF7-480E-9547-DE3001597AE6}"/>
              </a:ext>
            </a:extLst>
          </p:cNvPr>
          <p:cNvSpPr/>
          <p:nvPr/>
        </p:nvSpPr>
        <p:spPr>
          <a:xfrm>
            <a:off x="7354177" y="685097"/>
            <a:ext cx="2018788" cy="38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Salary&lt;&lt;interface&gt;&gt;</a:t>
            </a:r>
            <a:endParaRPr lang="tr-TR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6FA79-85E0-4029-A99F-555B2F2F8EB7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8363571" y="1919314"/>
            <a:ext cx="0" cy="61044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9C3B87-DE08-4A1A-A4C1-8B2778D47F99}"/>
              </a:ext>
            </a:extLst>
          </p:cNvPr>
          <p:cNvSpPr/>
          <p:nvPr/>
        </p:nvSpPr>
        <p:spPr>
          <a:xfrm>
            <a:off x="5475890" y="6044789"/>
            <a:ext cx="6028724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 and Interfaces</a:t>
            </a:r>
            <a:endParaRPr lang="tr-T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854AFD-85EB-427B-8742-3D90A4449FD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3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5C9679-1BAF-4A03-A557-59D63BF81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2.Multiple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0B5-E235-4CD6-913F-55AF0BF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0" y="1905000"/>
            <a:ext cx="6453351" cy="4329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Multiple inheritance of </a:t>
            </a:r>
            <a:r>
              <a:rPr lang="en-US" sz="2400" i="1" dirty="0"/>
              <a:t>implementations is </a:t>
            </a:r>
            <a:r>
              <a:rPr lang="en-US" sz="2400" dirty="0"/>
              <a:t>not allowed in Java.</a:t>
            </a:r>
          </a:p>
          <a:p>
            <a:r>
              <a:rPr lang="en-US" sz="2400" dirty="0"/>
              <a:t>However, Classes can inherit multiple interfaces.</a:t>
            </a:r>
          </a:p>
          <a:p>
            <a:r>
              <a:rPr lang="en-US" sz="2400" dirty="0"/>
              <a:t> The advantage of multiple inheritance is that it allows a class to inherit the functionality of more than one base class </a:t>
            </a:r>
          </a:p>
          <a:p>
            <a:pPr lvl="1"/>
            <a:r>
              <a:rPr lang="en-US" sz="2200" dirty="0"/>
              <a:t>thus allowing for modeling of complex relationships.</a:t>
            </a:r>
            <a:endParaRPr lang="tr-TR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D3CF-6FDB-43F7-9AF4-FCB6BE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F913-9B82-443B-95E5-385D706E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159969-C74E-45F7-9187-9A7ACB9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46" y="1904999"/>
            <a:ext cx="4807440" cy="43291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 {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 {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public class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Test </a:t>
            </a: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implements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 A, B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a()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b()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61CD3-54D2-4798-AFCC-92979FBF80B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8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A35E-BDC8-41E4-81E6-89C7263B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C87C0-6EF2-4B9B-BF14-F309B7F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166E4-64BB-4253-93CE-E766F84FF992}"/>
              </a:ext>
            </a:extLst>
          </p:cNvPr>
          <p:cNvSpPr txBox="1"/>
          <p:nvPr/>
        </p:nvSpPr>
        <p:spPr>
          <a:xfrm>
            <a:off x="6429110" y="3025423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Print();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24B3F-6170-46CC-AEF8-CDA88DBD8EB3}"/>
              </a:ext>
            </a:extLst>
          </p:cNvPr>
          <p:cNvSpPr txBox="1"/>
          <p:nvPr/>
        </p:nvSpPr>
        <p:spPr>
          <a:xfrm>
            <a:off x="3878826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ColoredPrint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BEE3-E980-44E3-BFAE-33D0B977765C}"/>
              </a:ext>
            </a:extLst>
          </p:cNvPr>
          <p:cNvSpPr txBox="1"/>
          <p:nvPr/>
        </p:nvSpPr>
        <p:spPr>
          <a:xfrm>
            <a:off x="6467168" y="1152525"/>
            <a:ext cx="1720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Fax();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3CF35-E4D3-4964-A7C2-6BFCE9E6716B}"/>
              </a:ext>
            </a:extLst>
          </p:cNvPr>
          <p:cNvSpPr txBox="1"/>
          <p:nvPr/>
        </p:nvSpPr>
        <p:spPr>
          <a:xfrm>
            <a:off x="8460659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Scan();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C235D-0314-4CC2-981B-BE3C2C6C72DF}"/>
              </a:ext>
            </a:extLst>
          </p:cNvPr>
          <p:cNvSpPr txBox="1"/>
          <p:nvPr/>
        </p:nvSpPr>
        <p:spPr>
          <a:xfrm>
            <a:off x="6418006" y="3611433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24AA7-7E73-4E71-BF15-B81C5EC133F9}"/>
              </a:ext>
            </a:extLst>
          </p:cNvPr>
          <p:cNvSpPr txBox="1"/>
          <p:nvPr/>
        </p:nvSpPr>
        <p:spPr>
          <a:xfrm>
            <a:off x="2116476" y="4816279"/>
            <a:ext cx="283898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Professional</a:t>
            </a:r>
          </a:p>
          <a:p>
            <a:endParaRPr lang="en-US" dirty="0"/>
          </a:p>
          <a:p>
            <a:r>
              <a:rPr lang="en-US" dirty="0"/>
              <a:t>Print()</a:t>
            </a:r>
          </a:p>
          <a:p>
            <a:r>
              <a:rPr lang="en-US" dirty="0" err="1"/>
              <a:t>ColoredPrint</a:t>
            </a:r>
            <a:r>
              <a:rPr lang="en-US" dirty="0"/>
              <a:t>()</a:t>
            </a:r>
          </a:p>
          <a:p>
            <a:r>
              <a:rPr lang="en-US" dirty="0"/>
              <a:t>Fax()</a:t>
            </a:r>
          </a:p>
          <a:p>
            <a:r>
              <a:rPr lang="en-US" dirty="0"/>
              <a:t>Scan()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B7C45-7F77-40FD-91EB-AA95261144BB}"/>
              </a:ext>
            </a:extLst>
          </p:cNvPr>
          <p:cNvSpPr txBox="1"/>
          <p:nvPr/>
        </p:nvSpPr>
        <p:spPr>
          <a:xfrm>
            <a:off x="7047270" y="5103674"/>
            <a:ext cx="176980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Basic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Scan()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8FB37-1ED1-40E1-B903-FBC22BAFD59F}"/>
              </a:ext>
            </a:extLst>
          </p:cNvPr>
          <p:cNvSpPr txBox="1"/>
          <p:nvPr/>
        </p:nvSpPr>
        <p:spPr>
          <a:xfrm>
            <a:off x="9419304" y="4816279"/>
            <a:ext cx="22220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Office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Fax()</a:t>
            </a:r>
          </a:p>
          <a:p>
            <a:r>
              <a:rPr lang="en-US" dirty="0"/>
              <a:t>Scan()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B4329-A2DE-42F7-9FF8-642974A4ECC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535967" y="3980765"/>
            <a:ext cx="3766943" cy="8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657453-83EB-4643-881F-716076E98D92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7302910" y="3980765"/>
            <a:ext cx="629264" cy="112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4F011-3060-42FD-B889-D14F502838D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302910" y="3980765"/>
            <a:ext cx="3227440" cy="8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48379-9279-4F9C-8E4C-CD87694B627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535967" y="1521857"/>
            <a:ext cx="1500608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32B8F-63B2-4C69-9828-6ED53DE127D7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535967" y="1521857"/>
            <a:ext cx="3791524" cy="329442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12E20B-D88B-46AD-94F0-D952E3382BD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535967" y="1521857"/>
            <a:ext cx="6082441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3523BA-1E34-4C41-80F4-62A586C8680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932174" y="1521857"/>
            <a:ext cx="1686234" cy="358181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F3332-CCBD-45F6-BBEB-DC2D4686841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7302910" y="3394755"/>
            <a:ext cx="11104" cy="21667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0259B8-469F-42A3-B86F-8BD2BB3B606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9618408" y="1521857"/>
            <a:ext cx="911942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B19048-C90F-4C44-A954-897755844BA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27490" y="1521857"/>
            <a:ext cx="3202860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5961D7-863F-E316-EC78-E8A9E19A41D6}"/>
              </a:ext>
            </a:extLst>
          </p:cNvPr>
          <p:cNvSpPr txBox="1"/>
          <p:nvPr/>
        </p:nvSpPr>
        <p:spPr>
          <a:xfrm>
            <a:off x="660710" y="340828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Example for Multiple inheritance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A2BB3-6F4D-844B-0605-E250099836C6}"/>
              </a:ext>
            </a:extLst>
          </p:cNvPr>
          <p:cNvSpPr txBox="1"/>
          <p:nvPr/>
        </p:nvSpPr>
        <p:spPr>
          <a:xfrm>
            <a:off x="3878826" y="761525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ColorPrintBehaviour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E6790-4051-DFE1-6F93-CB93FED332B1}"/>
              </a:ext>
            </a:extLst>
          </p:cNvPr>
          <p:cNvSpPr txBox="1"/>
          <p:nvPr/>
        </p:nvSpPr>
        <p:spPr>
          <a:xfrm>
            <a:off x="8605505" y="731829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ScanBehaviour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EEA5-6EF9-179E-9B72-AB3A6A60C81C}"/>
              </a:ext>
            </a:extLst>
          </p:cNvPr>
          <p:cNvSpPr txBox="1"/>
          <p:nvPr/>
        </p:nvSpPr>
        <p:spPr>
          <a:xfrm>
            <a:off x="6544685" y="731829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FaxBehaviour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EA06A-F8A7-4DE7-A1E3-D573714D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595" y="204794"/>
            <a:ext cx="8066349" cy="63341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4E3A-549D-46E6-8ED8-62A9FFF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EAFA-21F0-42DE-A1F7-AB56230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F29B0-6CCE-722C-574E-B1EBADBDE63E}"/>
              </a:ext>
            </a:extLst>
          </p:cNvPr>
          <p:cNvSpPr txBox="1"/>
          <p:nvPr/>
        </p:nvSpPr>
        <p:spPr>
          <a:xfrm>
            <a:off x="478620" y="468352"/>
            <a:ext cx="173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7297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3" y="1857310"/>
            <a:ext cx="6708015" cy="3095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Polymorphism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allows a </a:t>
            </a:r>
            <a:r>
              <a:rPr lang="en-US" sz="36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3600" dirty="0">
                <a:solidFill>
                  <a:schemeClr val="tx1"/>
                </a:solidFill>
              </a:rPr>
              <a:t>, a </a:t>
            </a:r>
            <a:r>
              <a:rPr lang="en-US" sz="3600" u="sng" dirty="0">
                <a:solidFill>
                  <a:schemeClr val="tx1"/>
                </a:solidFill>
              </a:rPr>
              <a:t>method</a:t>
            </a:r>
            <a:r>
              <a:rPr lang="en-US" sz="3600" dirty="0">
                <a:solidFill>
                  <a:schemeClr val="tx1"/>
                </a:solidFill>
              </a:rPr>
              <a:t>, or an </a:t>
            </a:r>
            <a:r>
              <a:rPr lang="en-US" sz="3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b="1" dirty="0">
                <a:solidFill>
                  <a:schemeClr val="tx1"/>
                </a:solidFill>
              </a:rPr>
              <a:t>to have more than one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7178567" y="1857309"/>
            <a:ext cx="4571999" cy="30956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B5499-A69F-4B22-942C-F7BE2494F5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331-F129-47A7-ACAC-515A537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coupling?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E86A-8687-43DE-9265-86F754BF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435" y="1803399"/>
            <a:ext cx="5128435" cy="34086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The Hat is "loosely coupled" to the body. </a:t>
            </a:r>
          </a:p>
          <a:p>
            <a:pPr lvl="1"/>
            <a:r>
              <a:rPr lang="en-US" sz="2200" dirty="0"/>
              <a:t>This means you can easily take the hat off without making any changes to the person/body. </a:t>
            </a:r>
          </a:p>
          <a:p>
            <a:pPr lvl="1"/>
            <a:r>
              <a:rPr lang="en-US" sz="2200" dirty="0"/>
              <a:t>When you can do that then you have </a:t>
            </a:r>
            <a:r>
              <a:rPr lang="en-US" sz="2200" i="1" dirty="0"/>
              <a:t>"loose coupling". </a:t>
            </a:r>
          </a:p>
          <a:p>
            <a:r>
              <a:rPr lang="en-US" sz="2400" b="1" dirty="0"/>
              <a:t>In short, loosely coupling makes code easier to change. 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1C24-BF6A-4BCD-8211-D6290960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732A-6D8A-46B7-84D8-42F1B10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AE91D74-91EF-4699-B7AA-D9D02673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7" y="1777998"/>
            <a:ext cx="2844800" cy="426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EDBC1F-207E-457C-BA90-C97B4C482F3D}"/>
              </a:ext>
            </a:extLst>
          </p:cNvPr>
          <p:cNvSpPr/>
          <p:nvPr/>
        </p:nvSpPr>
        <p:spPr>
          <a:xfrm>
            <a:off x="439257" y="6191000"/>
            <a:ext cx="493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Hat is "loosely coupled“ to the body.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8FDB03-AFD1-48EF-954F-5F34EB58787B}"/>
              </a:ext>
            </a:extLst>
          </p:cNvPr>
          <p:cNvSpPr/>
          <p:nvPr/>
        </p:nvSpPr>
        <p:spPr>
          <a:xfrm>
            <a:off x="8618484" y="1803399"/>
            <a:ext cx="3478924" cy="34086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i="1" dirty="0"/>
              <a:t>if you want to change the skin, you would also HAVE TO change the design of your body</a:t>
            </a:r>
            <a:r>
              <a:rPr lang="en-US" sz="2400" dirty="0"/>
              <a:t> as well because the two are joined </a:t>
            </a:r>
            <a:r>
              <a:rPr lang="en-US" sz="2400" b="1" dirty="0"/>
              <a:t>- they are </a:t>
            </a:r>
            <a:r>
              <a:rPr lang="en-US" sz="2400" i="1" dirty="0"/>
              <a:t>“tightly coupled”</a:t>
            </a:r>
            <a:endParaRPr lang="tr-TR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0F918-9513-4E98-A077-1C242510ABA0}"/>
              </a:ext>
            </a:extLst>
          </p:cNvPr>
          <p:cNvSpPr txBox="1"/>
          <p:nvPr/>
        </p:nvSpPr>
        <p:spPr>
          <a:xfrm>
            <a:off x="5999504" y="5544669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loose coupling means that you need to know less of the used code. Thus using interfaces provides a part of that.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61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A42-FD96-4B25-A52E-CA522F25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is a loosely coupled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CB24-1831-4613-AD28-76A9C609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65E48-ED9C-4EF1-8618-C50585E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272DD-B3B6-49D3-B2FD-3A46A09F5049}"/>
              </a:ext>
            </a:extLst>
          </p:cNvPr>
          <p:cNvSpPr/>
          <p:nvPr/>
        </p:nvSpPr>
        <p:spPr>
          <a:xfrm>
            <a:off x="324466" y="2145561"/>
            <a:ext cx="7773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729"/>
                </a:solidFill>
                <a:latin typeface="Arial" panose="020B0604020202020204" pitchFamily="34" charset="0"/>
              </a:rPr>
              <a:t>Loose coupling is simply writing software in such a way that all your classes can work independently without relying on each other. MVC is a loosely coupled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C011E-242A-4E39-9FDD-0FF77DC19F60}"/>
              </a:ext>
            </a:extLst>
          </p:cNvPr>
          <p:cNvSpPr/>
          <p:nvPr/>
        </p:nvSpPr>
        <p:spPr>
          <a:xfrm>
            <a:off x="324466" y="3545043"/>
            <a:ext cx="7773232" cy="277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Model - Contains your classes and business logic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View - Displays the application UI based on the model 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Controller - Respond to an oncoming URL request and select the appropriate view</a:t>
            </a:r>
            <a:endParaRPr lang="en-US" sz="2400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66696-8E39-420C-8075-44F3346D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50" y="1905000"/>
            <a:ext cx="4241399" cy="46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66" y="1264555"/>
            <a:ext cx="9852793" cy="2626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Scenario: We have 3 different classes (Cat, Dog, Horse, </a:t>
            </a:r>
            <a:br>
              <a:rPr lang="en-US" sz="2400" dirty="0"/>
            </a:br>
            <a:r>
              <a:rPr lang="en-US" sz="2400" dirty="0"/>
              <a:t>all extends Animal), and we want to put them all in an array. </a:t>
            </a:r>
            <a:br>
              <a:rPr lang="en-US" sz="2400" dirty="0"/>
            </a:br>
            <a:r>
              <a:rPr lang="en-US" sz="2400" b="1" dirty="0"/>
              <a:t>(Note that an array can have one single type) </a:t>
            </a:r>
            <a:endParaRPr lang="en-US" sz="2400" dirty="0"/>
          </a:p>
          <a:p>
            <a:r>
              <a:rPr lang="en-US" sz="2400" dirty="0"/>
              <a:t>Using Polymorphism, </a:t>
            </a:r>
            <a:br>
              <a:rPr lang="en-US" sz="2400" dirty="0"/>
            </a:br>
            <a:r>
              <a:rPr lang="en-US" sz="2400" dirty="0"/>
              <a:t>we can deal with different sub classes as the same super class</a:t>
            </a:r>
          </a:p>
          <a:p>
            <a:pPr lvl="1"/>
            <a:r>
              <a:rPr lang="en-US" sz="2200" dirty="0"/>
              <a:t>Animal[] </a:t>
            </a:r>
            <a:r>
              <a:rPr lang="en-US" sz="2200" dirty="0" err="1"/>
              <a:t>myArray</a:t>
            </a:r>
            <a:r>
              <a:rPr lang="en-US" sz="2200" dirty="0"/>
              <a:t> = new Animal[]{cat, dog, horse};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A0B9-B9C9-4289-BA43-4373D611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42" y="4003584"/>
            <a:ext cx="8650671" cy="275098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925E24-E31E-4F17-B9A9-991C3CADAA93}"/>
              </a:ext>
            </a:extLst>
          </p:cNvPr>
          <p:cNvSpPr/>
          <p:nvPr/>
        </p:nvSpPr>
        <p:spPr>
          <a:xfrm>
            <a:off x="2207172" y="5381297"/>
            <a:ext cx="5770180" cy="325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4FD9A-EEE6-42A5-83DD-7107CFAAB7D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984-646A-4D61-B16B-4BF05528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EDD-BF64-4CDC-B6C3-BBFFB94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8303" y="6130925"/>
            <a:ext cx="1614500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B055-D7F0-40C1-BCB9-8375654B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B38B46-0CB5-468B-9D5B-126B53599A36}"/>
              </a:ext>
            </a:extLst>
          </p:cNvPr>
          <p:cNvSpPr txBox="1">
            <a:spLocks/>
          </p:cNvSpPr>
          <p:nvPr/>
        </p:nvSpPr>
        <p:spPr>
          <a:xfrm>
            <a:off x="6998303" y="6130925"/>
            <a:ext cx="1614500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D9F7E-6CC0-4D58-888A-A0CF434D046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E557-32F4-B8E2-44FF-400E207B5A1F}"/>
              </a:ext>
            </a:extLst>
          </p:cNvPr>
          <p:cNvSpPr txBox="1">
            <a:spLocks/>
          </p:cNvSpPr>
          <p:nvPr/>
        </p:nvSpPr>
        <p:spPr bwMode="auto">
          <a:xfrm>
            <a:off x="687388" y="1691640"/>
            <a:ext cx="10684805" cy="44392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Reference</a:t>
            </a:r>
            <a:r>
              <a:rPr lang="en-US" sz="2400" b="1" dirty="0"/>
              <a:t> type casting</a:t>
            </a:r>
            <a:endParaRPr lang="en-US" sz="24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subclass to a superclass is called </a:t>
            </a:r>
            <a:r>
              <a:rPr lang="en-US" sz="2400" b="1" dirty="0">
                <a:solidFill>
                  <a:srgbClr val="FF0000"/>
                </a:solidFill>
              </a:rPr>
              <a:t>upcasting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Cat cat = new Cat();</a:t>
            </a:r>
            <a:r>
              <a:rPr lang="en-US" sz="2000" b="1" dirty="0">
                <a:latin typeface="Consolas" panose="020B0609020204030204" pitchFamily="49" charset="0"/>
              </a:rPr>
              <a:t>   // class Cat extends Animal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Animal animal = (</a:t>
            </a:r>
            <a:r>
              <a:rPr lang="tr-TR" sz="2000" b="1" dirty="0" err="1">
                <a:latin typeface="Consolas" panose="020B0609020204030204" pitchFamily="49" charset="0"/>
              </a:rPr>
              <a:t>Animal</a:t>
            </a:r>
            <a:r>
              <a:rPr lang="tr-TR" sz="2000" b="1" dirty="0">
                <a:latin typeface="Consolas" panose="020B0609020204030204" pitchFamily="49" charset="0"/>
              </a:rPr>
              <a:t>) </a:t>
            </a:r>
            <a:r>
              <a:rPr lang="tr-TR" sz="2000" b="1" dirty="0" err="1">
                <a:latin typeface="Consolas" panose="020B0609020204030204" pitchFamily="49" charset="0"/>
              </a:rPr>
              <a:t>cat</a:t>
            </a:r>
            <a:r>
              <a:rPr lang="tr-TR" sz="2000" b="1" dirty="0"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superclass to a subclass is called </a:t>
            </a:r>
            <a:r>
              <a:rPr lang="en-US" sz="2400" b="1" dirty="0" err="1">
                <a:solidFill>
                  <a:srgbClr val="FF0000"/>
                </a:solidFill>
              </a:rPr>
              <a:t>downcasting</a:t>
            </a:r>
            <a:r>
              <a:rPr lang="en-US" sz="2400" dirty="0"/>
              <a:t> 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 //</a:t>
            </a:r>
            <a:r>
              <a:rPr lang="en-US" sz="2000" dirty="0">
                <a:cs typeface="Arial" panose="020B0604020202020204" pitchFamily="34" charset="0"/>
              </a:rPr>
              <a:t> extends the method available to Cat object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+mj-lt"/>
                <a:cs typeface="Arial" panose="020B0604020202020204" pitchFamily="34" charset="0"/>
              </a:rPr>
              <a:t>Upcasting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narrows methods and attributes available to this object, </a:t>
            </a:r>
          </a:p>
          <a:p>
            <a:r>
              <a:rPr lang="en-US" sz="2200" b="1" dirty="0" err="1">
                <a:latin typeface="+mj-lt"/>
                <a:cs typeface="Arial" panose="020B0604020202020204" pitchFamily="34" charset="0"/>
              </a:rPr>
              <a:t>Downcasting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extends methods and attributes available to this object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tr-TR" sz="1800" b="1" dirty="0"/>
          </a:p>
          <a:p>
            <a:pPr lvl="1"/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AF2-861E-4830-A64D-753E9C9D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EACD2-4659-4FA6-B5D7-BFDDBDE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33048E-C407-4A85-8A6F-D51C5003EE1D}"/>
              </a:ext>
            </a:extLst>
          </p:cNvPr>
          <p:cNvSpPr/>
          <p:nvPr/>
        </p:nvSpPr>
        <p:spPr>
          <a:xfrm>
            <a:off x="5632032" y="461162"/>
            <a:ext cx="5808529" cy="5714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4E46F4-B2E5-46F3-A163-B84EED59F95D}"/>
              </a:ext>
            </a:extLst>
          </p:cNvPr>
          <p:cNvSpPr/>
          <p:nvPr/>
        </p:nvSpPr>
        <p:spPr>
          <a:xfrm>
            <a:off x="6478077" y="1738550"/>
            <a:ext cx="1681316" cy="20918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 err="1"/>
              <a:t>meuw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F3112-96F4-4562-B9DE-72411560C8AB}"/>
              </a:ext>
            </a:extLst>
          </p:cNvPr>
          <p:cNvSpPr txBox="1"/>
          <p:nvPr/>
        </p:nvSpPr>
        <p:spPr>
          <a:xfrm>
            <a:off x="7090590" y="1291103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1C1A8-B02D-4EF4-B720-B58954496C39}"/>
              </a:ext>
            </a:extLst>
          </p:cNvPr>
          <p:cNvSpPr txBox="1"/>
          <p:nvPr/>
        </p:nvSpPr>
        <p:spPr>
          <a:xfrm>
            <a:off x="1047861" y="2561779"/>
            <a:ext cx="410617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Cat </a:t>
            </a:r>
            <a:r>
              <a:rPr lang="en-US" sz="2000" dirty="0" err="1"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Animal a = cat;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a.eat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((Cat)a).</a:t>
            </a:r>
            <a:r>
              <a:rPr lang="en-US" sz="2000" dirty="0" err="1">
                <a:latin typeface="Consolas" panose="020B0609020204030204" pitchFamily="49" charset="0"/>
              </a:rPr>
              <a:t>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 = new Dog();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((Dog)a).bark();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((Cat)a).</a:t>
            </a:r>
            <a:r>
              <a:rPr lang="en-US" sz="2000" dirty="0" err="1">
                <a:latin typeface="Consolas" panose="020B0609020204030204" pitchFamily="49" charset="0"/>
              </a:rPr>
              <a:t>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B6875-5E67-43B2-AE77-8751078B8D89}"/>
              </a:ext>
            </a:extLst>
          </p:cNvPr>
          <p:cNvSpPr/>
          <p:nvPr/>
        </p:nvSpPr>
        <p:spPr>
          <a:xfrm>
            <a:off x="8508297" y="1139696"/>
            <a:ext cx="1681316" cy="2091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color</a:t>
            </a:r>
          </a:p>
          <a:p>
            <a:pPr algn="ctr"/>
            <a:r>
              <a:rPr lang="en-US" dirty="0"/>
              <a:t>eat();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ABC9A-1FF2-432E-85BA-9A5277054A5B}"/>
              </a:ext>
            </a:extLst>
          </p:cNvPr>
          <p:cNvSpPr txBox="1"/>
          <p:nvPr/>
        </p:nvSpPr>
        <p:spPr>
          <a:xfrm>
            <a:off x="8830424" y="831568"/>
            <a:ext cx="11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  <a:endParaRPr lang="tr-T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D7610C-082F-474C-A480-421BA4C76F5E}"/>
              </a:ext>
            </a:extLst>
          </p:cNvPr>
          <p:cNvSpPr/>
          <p:nvPr/>
        </p:nvSpPr>
        <p:spPr>
          <a:xfrm>
            <a:off x="8610600" y="4033233"/>
            <a:ext cx="1681316" cy="20918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Breed;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/>
              <a:t>bark();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B2236-85C2-42A9-9424-1F91EC9F154F}"/>
              </a:ext>
            </a:extLst>
          </p:cNvPr>
          <p:cNvSpPr txBox="1"/>
          <p:nvPr/>
        </p:nvSpPr>
        <p:spPr>
          <a:xfrm>
            <a:off x="9225816" y="3707932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B47E5-8E1F-47A1-B0D9-C9793BFCABB1}"/>
              </a:ext>
            </a:extLst>
          </p:cNvPr>
          <p:cNvSpPr txBox="1"/>
          <p:nvPr/>
        </p:nvSpPr>
        <p:spPr>
          <a:xfrm>
            <a:off x="11177103" y="6315869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73ADB-A609-464F-8CE3-EE89EDCC95DF}"/>
              </a:ext>
            </a:extLst>
          </p:cNvPr>
          <p:cNvCxnSpPr>
            <a:cxnSpLocks/>
          </p:cNvCxnSpPr>
          <p:nvPr/>
        </p:nvCxnSpPr>
        <p:spPr>
          <a:xfrm flipV="1">
            <a:off x="2102069" y="2330940"/>
            <a:ext cx="4466258" cy="230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1BF45-06CC-4581-8FE7-B946E2870EC6}"/>
              </a:ext>
            </a:extLst>
          </p:cNvPr>
          <p:cNvCxnSpPr>
            <a:cxnSpLocks/>
          </p:cNvCxnSpPr>
          <p:nvPr/>
        </p:nvCxnSpPr>
        <p:spPr>
          <a:xfrm>
            <a:off x="2209800" y="3178189"/>
            <a:ext cx="42682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4C254F-E6A5-B59E-6B0C-BA69162980A9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363755" y="4668735"/>
            <a:ext cx="7246845" cy="410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352" y="623888"/>
            <a:ext cx="9623261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Exercises: Followings will compile? Run?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3000" y="1481553"/>
            <a:ext cx="6249441" cy="45890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tr-TR" sz="2000" b="1" noProof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	//??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tr-TR" altLang="tr-TR" sz="2000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Cat();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a.meow();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((Cat)a).meow(); 	</a:t>
            </a:r>
            <a:r>
              <a:rPr lang="en-US" altLang="tr-TR" sz="2000" noProof="1">
                <a:solidFill>
                  <a:srgbClr val="FF0000"/>
                </a:solidFill>
                <a:latin typeface="Consolas" panose="020B0609020204030204" pitchFamily="49" charset="0"/>
              </a:rPr>
              <a:t>//??</a:t>
            </a:r>
            <a:endParaRPr lang="en-US" altLang="tr-TR" sz="20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noProof="1">
                <a:solidFill>
                  <a:srgbClr val="FF0000"/>
                </a:solidFill>
                <a:latin typeface="Consolas" panose="020B0609020204030204" pitchFamily="49" charset="0"/>
              </a:rPr>
              <a:t>Object o = new Animal();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 	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((Animal)o).eat(); 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((Cat)o).eat(); 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 (*) 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((Cat)o).meuw();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 	//??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4995C-99FA-482C-9E97-1B575BD2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301C4-8B25-41CC-928C-E64263288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-1" r="3514" b="8810"/>
          <a:stretch/>
        </p:blipFill>
        <p:spPr>
          <a:xfrm>
            <a:off x="7236258" y="1456155"/>
            <a:ext cx="4268355" cy="20065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87236-D914-4B45-BAEA-61BBE6B73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58" y="3514635"/>
            <a:ext cx="4268355" cy="22160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D1D8B0-7684-46BB-A075-91D338F771E9}"/>
              </a:ext>
            </a:extLst>
          </p:cNvPr>
          <p:cNvSpPr/>
          <p:nvPr/>
        </p:nvSpPr>
        <p:spPr>
          <a:xfrm>
            <a:off x="803000" y="6139443"/>
            <a:ext cx="1070161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>
              <a:defRPr/>
            </a:pPr>
            <a:r>
              <a:rPr lang="en-US" altLang="tr-TR" sz="2200" b="1" dirty="0">
                <a:solidFill>
                  <a:srgbClr val="FF0000"/>
                </a:solidFill>
              </a:rPr>
              <a:t>*</a:t>
            </a:r>
            <a:r>
              <a:rPr lang="en-US" altLang="tr-TR" sz="2200" dirty="0"/>
              <a:t> It is legal to cast a reference to the wrong subtype; </a:t>
            </a:r>
          </a:p>
          <a:p>
            <a:pPr lvl="1" indent="-457200">
              <a:defRPr/>
            </a:pPr>
            <a:r>
              <a:rPr lang="en-US" altLang="tr-TR" sz="2200" b="1" dirty="0"/>
              <a:t>However, this will compile but crash when the program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914DD-2434-40F5-894F-1BCA8941C34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4CF-94F3-44CB-ACFA-172A11B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Interfaces: Definition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5B0-7AC5-46B6-88A2-AEF4698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6A94-BA23-43BD-BE2D-A57D09E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23C7D9-A94A-4E8B-A98F-184F09FE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89" y="1792179"/>
            <a:ext cx="10794123" cy="3809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like an abstract class that is intended to be used as a common base to access a number of similarly-behaving objects.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a </a:t>
            </a:r>
            <a:r>
              <a:rPr lang="en-US" sz="2800" b="1" dirty="0">
                <a:solidFill>
                  <a:schemeClr val="tx1"/>
                </a:solidFill>
              </a:rPr>
              <a:t>contract</a:t>
            </a:r>
            <a:r>
              <a:rPr lang="en-US" sz="2800" dirty="0"/>
              <a:t> an implementing class needs to respect</a:t>
            </a:r>
            <a:endParaRPr lang="en-US" altLang="tr-TR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contains behaviors that a class implements. (Contract)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Methods in an interface are by-default public. (Contract)</a:t>
            </a: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endParaRPr lang="en-US" altLang="tr-TR" sz="3600" dirty="0"/>
          </a:p>
        </p:txBody>
      </p:sp>
    </p:spTree>
    <p:extLst>
      <p:ext uri="{BB962C8B-B14F-4D97-AF65-F5344CB8AC3E}">
        <p14:creationId xmlns:p14="http://schemas.microsoft.com/office/powerpoint/2010/main" val="36135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937-DD33-43BD-BC95-8A82EAF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: Introduction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CB2C-209D-487B-AC06-E804CABD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129151"/>
            <a:ext cx="7199586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There are mainly three reasons to use interface. Using interface we can: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achieve abstraction.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support the functionality of multiple inheritance.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achieve loose coupling. 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6299-11CB-4B0B-83D4-B4CC18A3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8FCDD-CA06-40E2-A3C6-714D9C0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DD6EE8-29F9-4C1C-8016-B91D938DD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7725103" y="2123801"/>
            <a:ext cx="4099035" cy="37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1314</Words>
  <Application>Microsoft Office PowerPoint</Application>
  <PresentationFormat>Widescreen</PresentationFormat>
  <Paragraphs>252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Consolas</vt:lpstr>
      <vt:lpstr>Goudy Sans Medium</vt:lpstr>
      <vt:lpstr>inherit</vt:lpstr>
      <vt:lpstr>Segoe UI</vt:lpstr>
      <vt:lpstr>Times New Roman</vt:lpstr>
      <vt:lpstr>Wingdings 3</vt:lpstr>
      <vt:lpstr>Office Theme</vt:lpstr>
      <vt:lpstr>1_Office Theme</vt:lpstr>
      <vt:lpstr>Week 10 - Interfaces: Abstraction, Multiple inheritance</vt:lpstr>
      <vt:lpstr>Polymorphism?</vt:lpstr>
      <vt:lpstr>Polymorphism and arrays</vt:lpstr>
      <vt:lpstr>Typecasting</vt:lpstr>
      <vt:lpstr>PowerPoint Presentation</vt:lpstr>
      <vt:lpstr>Exercises: Followings will compile? Run?</vt:lpstr>
      <vt:lpstr>Week 10 - Interfaces: Abstraction, Multiple inheritance</vt:lpstr>
      <vt:lpstr>Interfaces: Definition</vt:lpstr>
      <vt:lpstr>Interfaces : Introduction</vt:lpstr>
      <vt:lpstr>Relationship between classes and interfaces </vt:lpstr>
      <vt:lpstr>Interfaces: Syntax and Structure</vt:lpstr>
      <vt:lpstr>Interfaces: More …</vt:lpstr>
      <vt:lpstr>Interface vs. abstract class</vt:lpstr>
      <vt:lpstr>Interface usages</vt:lpstr>
      <vt:lpstr>1.Abstraction</vt:lpstr>
      <vt:lpstr>Example</vt:lpstr>
      <vt:lpstr>2.Multiple inheritance</vt:lpstr>
      <vt:lpstr>PowerPoint Presentation</vt:lpstr>
      <vt:lpstr>PowerPoint Presentation</vt:lpstr>
      <vt:lpstr>Loosely coupling?</vt:lpstr>
      <vt:lpstr>MVC is a loosely coupled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Previously on OOP… Week 9 Summary</dc:title>
  <dc:creator>KASIM ÖZACAR</dc:creator>
  <cp:lastModifiedBy>KASIM ÖZACAR</cp:lastModifiedBy>
  <cp:revision>111</cp:revision>
  <dcterms:created xsi:type="dcterms:W3CDTF">2018-11-28T06:27:00Z</dcterms:created>
  <dcterms:modified xsi:type="dcterms:W3CDTF">2022-12-11T19:11:17Z</dcterms:modified>
</cp:coreProperties>
</file>