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embeddedFontLst>
    <p:embeddedFont>
      <p:font typeface="Georgia" panose="02040502050405020303" pitchFamily="18" charset="0"/>
      <p:regular r:id="rId35"/>
      <p:bold r:id="rId36"/>
      <p:italic r:id="rId37"/>
      <p:boldItalic r:id="rId38"/>
    </p:embeddedFont>
    <p:embeddedFont>
      <p:font typeface="Gill Sans"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f306jbIbw3gVM+OvUUD9YFstR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CA64C4-FB67-426E-B9E6-4162F17C21D2}">
  <a:tblStyle styleId="{FDCA64C4-FB67-426E-B9E6-4162F17C21D2}"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7E8"/>
          </a:solidFill>
        </a:fill>
      </a:tcStyle>
    </a:wholeTbl>
    <a:band1H>
      <a:tcTxStyle/>
      <a:tcStyle>
        <a:tcBdr/>
        <a:fill>
          <a:solidFill>
            <a:srgbClr val="E5CBCD"/>
          </a:solidFill>
        </a:fill>
      </a:tcStyle>
    </a:band1H>
    <a:band2H>
      <a:tcTxStyle/>
      <a:tcStyle>
        <a:tcBdr/>
      </a:tcStyle>
    </a:band2H>
    <a:band1V>
      <a:tcTxStyle/>
      <a:tcStyle>
        <a:tcBdr/>
        <a:fill>
          <a:solidFill>
            <a:srgbClr val="E5CBCD"/>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4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43"/>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9" name="Google Shape;89;p4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2" name="Google Shape;92;p4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44"/>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44"/>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6" name="Google Shape;96;p4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9" name="Google Shape;99;p44"/>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35"/>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5"/>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5" name="Google Shape;25;p3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5"/>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5"/>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p35"/>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6"/>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2" name="Google Shape;32;p3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5" name="Google Shape;35;p3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7"/>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9" name="Google Shape;39;p3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2" name="Google Shape;42;p37"/>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38"/>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8"/>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6" name="Google Shape;46;p38"/>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7" name="Google Shape;47;p3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0" name="Google Shape;50;p38"/>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39"/>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39"/>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4" name="Google Shape;54;p39"/>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5" name="Google Shape;55;p39"/>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6" name="Google Shape;56;p39"/>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7" name="Google Shape;57;p3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0" name="Google Shape;60;p3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6" name="Google Shape;66;p40"/>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1"/>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1"/>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0" name="Google Shape;70;p41"/>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1" name="Google Shape;71;p4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4" name="Google Shape;74;p41"/>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grpSp>
        <p:nvGrpSpPr>
          <p:cNvPr id="76" name="Google Shape;76;p42"/>
          <p:cNvGrpSpPr/>
          <p:nvPr/>
        </p:nvGrpSpPr>
        <p:grpSpPr>
          <a:xfrm>
            <a:off x="7477387" y="482170"/>
            <a:ext cx="4074533" cy="5149101"/>
            <a:chOff x="7477387" y="482170"/>
            <a:chExt cx="4074533" cy="5149101"/>
          </a:xfrm>
        </p:grpSpPr>
        <p:sp>
          <p:nvSpPr>
            <p:cNvPr id="77" name="Google Shape;77;p42"/>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2"/>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42"/>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a:spLocks noGrp="1"/>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rmAutofit/>
          </a:bodyPr>
          <a:lstStyle>
            <a:lvl1pPr marR="0" lvl="0" algn="ctr" rtl="0">
              <a:lnSpc>
                <a:spcPct val="120000"/>
              </a:lnSpc>
              <a:spcBef>
                <a:spcPts val="1000"/>
              </a:spcBef>
              <a:spcAft>
                <a:spcPts val="0"/>
              </a:spcAft>
              <a:buClr>
                <a:schemeClr val="accent1"/>
              </a:buClr>
              <a:buSzPts val="3200"/>
              <a:buFont typeface="Arial"/>
              <a:buNone/>
              <a:defRPr sz="3200" b="0" i="0" u="none" strike="noStrike" cap="none">
                <a:solidFill>
                  <a:schemeClr val="dk1"/>
                </a:solidFill>
                <a:latin typeface="Gill Sans"/>
                <a:ea typeface="Gill Sans"/>
                <a:cs typeface="Gill Sans"/>
                <a:sym typeface="Gill Sans"/>
              </a:defRPr>
            </a:lvl1pPr>
            <a:lvl2pPr marR="0" lvl="1" algn="l" rtl="0">
              <a:lnSpc>
                <a:spcPct val="120000"/>
              </a:lnSpc>
              <a:spcBef>
                <a:spcPts val="500"/>
              </a:spcBef>
              <a:spcAft>
                <a:spcPts val="0"/>
              </a:spcAft>
              <a:buClr>
                <a:schemeClr val="accent1"/>
              </a:buClr>
              <a:buSzPts val="2800"/>
              <a:buFont typeface="Arial"/>
              <a:buNone/>
              <a:defRPr sz="2800" b="0" i="0" u="none" strike="noStrike" cap="none">
                <a:solidFill>
                  <a:schemeClr val="dk1"/>
                </a:solidFill>
                <a:latin typeface="Gill Sans"/>
                <a:ea typeface="Gill Sans"/>
                <a:cs typeface="Gill Sans"/>
                <a:sym typeface="Gill Sans"/>
              </a:defRPr>
            </a:lvl2pPr>
            <a:lvl3pPr marR="0" lvl="2" algn="l" rtl="0">
              <a:lnSpc>
                <a:spcPct val="120000"/>
              </a:lnSpc>
              <a:spcBef>
                <a:spcPts val="500"/>
              </a:spcBef>
              <a:spcAft>
                <a:spcPts val="0"/>
              </a:spcAft>
              <a:buClr>
                <a:schemeClr val="accent1"/>
              </a:buClr>
              <a:buSzPts val="2400"/>
              <a:buFont typeface="Arial"/>
              <a:buNone/>
              <a:defRPr sz="2400" b="0" i="0" u="none" strike="noStrike" cap="none">
                <a:solidFill>
                  <a:schemeClr val="dk1"/>
                </a:solidFill>
                <a:latin typeface="Gill Sans"/>
                <a:ea typeface="Gill Sans"/>
                <a:cs typeface="Gill Sans"/>
                <a:sym typeface="Gill Sans"/>
              </a:defRPr>
            </a:lvl3pPr>
            <a:lvl4pPr marR="0" lvl="3"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4pPr>
            <a:lvl5pPr marR="0" lvl="4"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5pPr>
            <a:lvl6pPr marR="0" lvl="5"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81" name="Google Shape;81;p42"/>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2" name="Google Shape;82;p42"/>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5" name="Google Shape;85;p42"/>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3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33"/>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12" name="Google Shape;12;p3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4" name="Google Shape;14;p3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5" name="Google Shape;15;p3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6" name="Google Shape;16;p3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3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501/"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p:nvPr/>
        </p:nvSpPr>
        <p:spPr>
          <a:xfrm>
            <a:off x="1571224" y="532441"/>
            <a:ext cx="8736344" cy="144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0" u="none" strike="noStrike" cap="none">
                <a:solidFill>
                  <a:schemeClr val="accent2"/>
                </a:solidFill>
                <a:latin typeface="Georgia"/>
                <a:ea typeface="Georgia"/>
                <a:cs typeface="Georgia"/>
                <a:sym typeface="Georgia"/>
              </a:rPr>
              <a:t>Incident Impact Prediction</a:t>
            </a:r>
            <a:endParaRPr/>
          </a:p>
          <a:p>
            <a:pPr marL="0" marR="0" lvl="0" indent="0" algn="just" rtl="0">
              <a:spcBef>
                <a:spcPts val="0"/>
              </a:spcBef>
              <a:spcAft>
                <a:spcPts val="0"/>
              </a:spcAft>
              <a:buNone/>
            </a:pPr>
            <a:endParaRPr sz="4400" b="0" i="0" u="none" strike="noStrike" cap="none">
              <a:solidFill>
                <a:schemeClr val="accent2"/>
              </a:solidFill>
              <a:latin typeface="Georgia"/>
              <a:ea typeface="Georgia"/>
              <a:cs typeface="Georgia"/>
              <a:sym typeface="Georgia"/>
            </a:endParaRPr>
          </a:p>
        </p:txBody>
      </p:sp>
      <p:sp>
        <p:nvSpPr>
          <p:cNvPr id="105" name="Google Shape;105;p1"/>
          <p:cNvSpPr txBox="1"/>
          <p:nvPr/>
        </p:nvSpPr>
        <p:spPr>
          <a:xfrm>
            <a:off x="1687132" y="2173144"/>
            <a:ext cx="9050141" cy="18158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n-US" sz="2800" b="1" i="0" u="none" strike="noStrike" cap="none" dirty="0">
              <a:solidFill>
                <a:srgbClr val="5B0E21"/>
              </a:solidFill>
              <a:latin typeface="Georgia"/>
              <a:ea typeface="Georgia"/>
              <a:cs typeface="Georgia"/>
              <a:sym typeface="Georgia"/>
            </a:endParaRPr>
          </a:p>
          <a:p>
            <a:pPr marL="0" marR="0" lvl="0" indent="0" algn="ctr" rtl="0">
              <a:spcBef>
                <a:spcPts val="0"/>
              </a:spcBef>
              <a:spcAft>
                <a:spcPts val="0"/>
              </a:spcAft>
              <a:buNone/>
            </a:pPr>
            <a:r>
              <a:rPr lang="en-US" sz="2800" b="1" i="1" u="none" strike="noStrike" cap="none" dirty="0">
                <a:solidFill>
                  <a:srgbClr val="5B0E21"/>
                </a:solidFill>
                <a:latin typeface="Georgia"/>
                <a:ea typeface="Georgia"/>
                <a:cs typeface="Georgia"/>
                <a:sym typeface="Georgia"/>
              </a:rPr>
              <a:t>Presented by</a:t>
            </a:r>
          </a:p>
          <a:p>
            <a:pPr marL="0" marR="0" lvl="0" indent="0" algn="ctr" rtl="0">
              <a:spcBef>
                <a:spcPts val="0"/>
              </a:spcBef>
              <a:spcAft>
                <a:spcPts val="0"/>
              </a:spcAft>
              <a:buNone/>
            </a:pPr>
            <a:endParaRPr lang="en-US" sz="2800" b="1" dirty="0">
              <a:solidFill>
                <a:srgbClr val="5B0E21"/>
              </a:solidFill>
              <a:latin typeface="Georgia"/>
              <a:sym typeface="Georgia"/>
            </a:endParaRPr>
          </a:p>
          <a:p>
            <a:pPr marL="0" marR="0" lvl="0" indent="0" algn="ctr" rtl="0">
              <a:spcBef>
                <a:spcPts val="0"/>
              </a:spcBef>
              <a:spcAft>
                <a:spcPts val="0"/>
              </a:spcAft>
              <a:buNone/>
            </a:pPr>
            <a:r>
              <a:rPr lang="en-US" sz="2400" b="1" dirty="0">
                <a:solidFill>
                  <a:srgbClr val="002060"/>
                </a:solidFill>
                <a:latin typeface="Georgia"/>
                <a:sym typeface="Georgia"/>
              </a:rPr>
              <a:t>Ankur Choudhury</a:t>
            </a:r>
            <a:endParaRPr sz="12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p:nvPr/>
        </p:nvSpPr>
        <p:spPr>
          <a:xfrm>
            <a:off x="698269" y="365760"/>
            <a:ext cx="505897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1"/>
                </a:solidFill>
                <a:latin typeface="Gill Sans"/>
                <a:ea typeface="Gill Sans"/>
                <a:cs typeface="Gill Sans"/>
                <a:sym typeface="Gill Sans"/>
              </a:rPr>
              <a:t> </a:t>
            </a:r>
            <a:r>
              <a:rPr lang="en-US" sz="2800" b="1">
                <a:solidFill>
                  <a:schemeClr val="accent1"/>
                </a:solidFill>
                <a:latin typeface="Georgia"/>
                <a:ea typeface="Georgia"/>
                <a:cs typeface="Georgia"/>
                <a:sym typeface="Georgia"/>
              </a:rPr>
              <a:t>Impact on incident_state :</a:t>
            </a:r>
            <a:endParaRPr/>
          </a:p>
          <a:p>
            <a:pPr marL="0" marR="0" lvl="0" indent="0" algn="l" rtl="0">
              <a:spcBef>
                <a:spcPts val="0"/>
              </a:spcBef>
              <a:spcAft>
                <a:spcPts val="0"/>
              </a:spcAft>
              <a:buNone/>
            </a:pPr>
            <a:endParaRPr sz="3200" b="1">
              <a:solidFill>
                <a:srgbClr val="BA2169"/>
              </a:solidFill>
              <a:latin typeface="Arial Rounded"/>
              <a:ea typeface="Arial Rounded"/>
              <a:cs typeface="Arial Rounded"/>
              <a:sym typeface="Arial Rounded"/>
            </a:endParaRPr>
          </a:p>
        </p:txBody>
      </p:sp>
      <p:pic>
        <p:nvPicPr>
          <p:cNvPr id="193" name="Google Shape;193;p10"/>
          <p:cNvPicPr preferRelativeResize="0"/>
          <p:nvPr/>
        </p:nvPicPr>
        <p:blipFill rotWithShape="1">
          <a:blip r:embed="rId3">
            <a:alphaModFix/>
          </a:blip>
          <a:srcRect/>
          <a:stretch/>
        </p:blipFill>
        <p:spPr>
          <a:xfrm>
            <a:off x="3227757" y="1213267"/>
            <a:ext cx="5459281" cy="3092403"/>
          </a:xfrm>
          <a:prstGeom prst="rect">
            <a:avLst/>
          </a:prstGeom>
          <a:noFill/>
          <a:ln>
            <a:noFill/>
          </a:ln>
        </p:spPr>
      </p:pic>
      <p:sp>
        <p:nvSpPr>
          <p:cNvPr id="194" name="Google Shape;194;p10"/>
          <p:cNvSpPr txBox="1"/>
          <p:nvPr/>
        </p:nvSpPr>
        <p:spPr>
          <a:xfrm>
            <a:off x="1579418" y="4425467"/>
            <a:ext cx="8631382"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Incident state New and Active have high impact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Awaiting Problem ,Awaiting Vendor and Awaiting Evidence has low impact. </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Rest have medium impact.</a:t>
            </a:r>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p:nvPr/>
        </p:nvSpPr>
        <p:spPr>
          <a:xfrm>
            <a:off x="616997" y="427617"/>
            <a:ext cx="625485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891631"/>
                </a:solidFill>
                <a:latin typeface="Georgia"/>
                <a:ea typeface="Georgia"/>
                <a:cs typeface="Georgia"/>
                <a:sym typeface="Georgia"/>
              </a:rPr>
              <a:t>Impact on Contact_Type :</a:t>
            </a:r>
            <a:endParaRPr sz="2800" b="1">
              <a:solidFill>
                <a:srgbClr val="891631"/>
              </a:solidFill>
              <a:latin typeface="Georgia"/>
              <a:ea typeface="Georgia"/>
              <a:cs typeface="Georgia"/>
              <a:sym typeface="Georgia"/>
            </a:endParaRPr>
          </a:p>
        </p:txBody>
      </p:sp>
      <p:pic>
        <p:nvPicPr>
          <p:cNvPr id="200" name="Google Shape;200;p11"/>
          <p:cNvPicPr preferRelativeResize="0"/>
          <p:nvPr/>
        </p:nvPicPr>
        <p:blipFill rotWithShape="1">
          <a:blip r:embed="rId3">
            <a:alphaModFix/>
          </a:blip>
          <a:srcRect/>
          <a:stretch/>
        </p:blipFill>
        <p:spPr>
          <a:xfrm>
            <a:off x="2799035" y="1267069"/>
            <a:ext cx="6433742" cy="3565801"/>
          </a:xfrm>
          <a:prstGeom prst="rect">
            <a:avLst/>
          </a:prstGeom>
          <a:noFill/>
          <a:ln>
            <a:noFill/>
          </a:ln>
        </p:spPr>
      </p:pic>
      <p:sp>
        <p:nvSpPr>
          <p:cNvPr id="201" name="Google Shape;201;p11"/>
          <p:cNvSpPr txBox="1"/>
          <p:nvPr/>
        </p:nvSpPr>
        <p:spPr>
          <a:xfrm>
            <a:off x="3205713" y="4949047"/>
            <a:ext cx="519404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Georgia"/>
                <a:ea typeface="Georgia"/>
                <a:cs typeface="Georgia"/>
                <a:sym typeface="Georgia"/>
              </a:rPr>
              <a:t>Most of the customer’s contacted via phone.</a:t>
            </a:r>
            <a:endParaRPr sz="2000">
              <a:solidFill>
                <a:schemeClr val="dk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12"/>
          <p:cNvPicPr preferRelativeResize="0"/>
          <p:nvPr/>
        </p:nvPicPr>
        <p:blipFill rotWithShape="1">
          <a:blip r:embed="rId3">
            <a:alphaModFix/>
          </a:blip>
          <a:srcRect/>
          <a:stretch/>
        </p:blipFill>
        <p:spPr>
          <a:xfrm>
            <a:off x="3783189" y="1388263"/>
            <a:ext cx="6301843" cy="3775297"/>
          </a:xfrm>
          <a:prstGeom prst="rect">
            <a:avLst/>
          </a:prstGeom>
          <a:noFill/>
          <a:ln>
            <a:noFill/>
          </a:ln>
        </p:spPr>
      </p:pic>
      <p:sp>
        <p:nvSpPr>
          <p:cNvPr id="207" name="Google Shape;207;p12"/>
          <p:cNvSpPr txBox="1"/>
          <p:nvPr/>
        </p:nvSpPr>
        <p:spPr>
          <a:xfrm>
            <a:off x="4177615" y="5217243"/>
            <a:ext cx="459231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Georgia"/>
                <a:ea typeface="Georgia"/>
                <a:cs typeface="Georgia"/>
                <a:sym typeface="Georgia"/>
              </a:rPr>
              <a:t>Medium urgency have high impact.</a:t>
            </a:r>
            <a:endParaRPr sz="1800">
              <a:solidFill>
                <a:schemeClr val="dk1"/>
              </a:solidFill>
              <a:latin typeface="Gill Sans"/>
              <a:ea typeface="Gill Sans"/>
              <a:cs typeface="Gill Sans"/>
              <a:sym typeface="Gill Sans"/>
            </a:endParaRPr>
          </a:p>
        </p:txBody>
      </p:sp>
      <p:sp>
        <p:nvSpPr>
          <p:cNvPr id="208" name="Google Shape;208;p12"/>
          <p:cNvSpPr txBox="1"/>
          <p:nvPr/>
        </p:nvSpPr>
        <p:spPr>
          <a:xfrm>
            <a:off x="720840" y="607212"/>
            <a:ext cx="41991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891631"/>
                </a:solidFill>
                <a:latin typeface="Georgia"/>
                <a:ea typeface="Georgia"/>
                <a:cs typeface="Georgia"/>
                <a:sym typeface="Georgia"/>
              </a:rPr>
              <a:t>Impact on urgency :</a:t>
            </a:r>
            <a:endParaRPr sz="2800" b="1">
              <a:solidFill>
                <a:srgbClr val="89163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p:nvPr/>
        </p:nvSpPr>
        <p:spPr>
          <a:xfrm>
            <a:off x="675215" y="471054"/>
            <a:ext cx="462741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5B0E21"/>
                </a:solidFill>
                <a:latin typeface="Georgia"/>
                <a:ea typeface="Georgia"/>
                <a:cs typeface="Georgia"/>
                <a:sym typeface="Georgia"/>
              </a:rPr>
              <a:t>Missing Values:</a:t>
            </a:r>
            <a:endParaRPr sz="3200" b="1">
              <a:solidFill>
                <a:srgbClr val="5B0E21"/>
              </a:solidFill>
              <a:latin typeface="Georgia"/>
              <a:ea typeface="Georgia"/>
              <a:cs typeface="Georgia"/>
              <a:sym typeface="Georgia"/>
            </a:endParaRPr>
          </a:p>
        </p:txBody>
      </p:sp>
      <p:pic>
        <p:nvPicPr>
          <p:cNvPr id="214" name="Google Shape;214;p13"/>
          <p:cNvPicPr preferRelativeResize="0"/>
          <p:nvPr/>
        </p:nvPicPr>
        <p:blipFill rotWithShape="1">
          <a:blip r:embed="rId3">
            <a:alphaModFix/>
          </a:blip>
          <a:srcRect/>
          <a:stretch/>
        </p:blipFill>
        <p:spPr>
          <a:xfrm>
            <a:off x="786520" y="1055829"/>
            <a:ext cx="5195453" cy="5064476"/>
          </a:xfrm>
          <a:prstGeom prst="rect">
            <a:avLst/>
          </a:prstGeom>
          <a:noFill/>
          <a:ln>
            <a:noFill/>
          </a:ln>
        </p:spPr>
      </p:pic>
      <p:sp>
        <p:nvSpPr>
          <p:cNvPr id="215" name="Google Shape;215;p13"/>
          <p:cNvSpPr txBox="1"/>
          <p:nvPr/>
        </p:nvSpPr>
        <p:spPr>
          <a:xfrm>
            <a:off x="6496641" y="1319280"/>
            <a:ext cx="5195454" cy="470898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Georgia"/>
                <a:ea typeface="Georgia"/>
                <a:cs typeface="Georgia"/>
                <a:sym typeface="Georgia"/>
              </a:rPr>
              <a:t>Roughly </a:t>
            </a:r>
            <a:r>
              <a:rPr lang="en-US" sz="2000" b="1">
                <a:solidFill>
                  <a:schemeClr val="dk1"/>
                </a:solidFill>
                <a:latin typeface="Georgia"/>
                <a:ea typeface="Georgia"/>
                <a:cs typeface="Georgia"/>
                <a:sym typeface="Georgia"/>
              </a:rPr>
              <a:t>40 percent </a:t>
            </a:r>
            <a:r>
              <a:rPr lang="en-US" sz="2000">
                <a:solidFill>
                  <a:schemeClr val="dk1"/>
                </a:solidFill>
                <a:latin typeface="Georgia"/>
                <a:ea typeface="Georgia"/>
                <a:cs typeface="Georgia"/>
                <a:sym typeface="Georgia"/>
              </a:rPr>
              <a:t>of the </a:t>
            </a:r>
            <a:r>
              <a:rPr lang="en-US" sz="2000" b="1">
                <a:solidFill>
                  <a:schemeClr val="dk1"/>
                </a:solidFill>
                <a:latin typeface="Georgia"/>
                <a:ea typeface="Georgia"/>
                <a:cs typeface="Georgia"/>
                <a:sym typeface="Georgia"/>
              </a:rPr>
              <a:t>syscreatedby</a:t>
            </a:r>
            <a:r>
              <a:rPr lang="en-US" sz="2000">
                <a:solidFill>
                  <a:schemeClr val="dk1"/>
                </a:solidFill>
                <a:latin typeface="Georgia"/>
                <a:ea typeface="Georgia"/>
                <a:cs typeface="Georgia"/>
                <a:sym typeface="Georgia"/>
              </a:rPr>
              <a:t> </a:t>
            </a:r>
            <a:r>
              <a:rPr lang="en-US" sz="2000" b="1">
                <a:solidFill>
                  <a:schemeClr val="dk1"/>
                </a:solidFill>
                <a:latin typeface="Georgia"/>
                <a:ea typeface="Georgia"/>
                <a:cs typeface="Georgia"/>
                <a:sym typeface="Georgia"/>
              </a:rPr>
              <a:t>and syscreatedat </a:t>
            </a:r>
            <a:r>
              <a:rPr lang="en-US" sz="2000">
                <a:solidFill>
                  <a:schemeClr val="dk1"/>
                </a:solidFill>
                <a:latin typeface="Georgia"/>
                <a:ea typeface="Georgia"/>
                <a:cs typeface="Georgia"/>
                <a:sym typeface="Georgia"/>
              </a:rPr>
              <a:t>data is </a:t>
            </a:r>
            <a:r>
              <a:rPr lang="en-US" sz="2000" b="1">
                <a:solidFill>
                  <a:schemeClr val="dk1"/>
                </a:solidFill>
                <a:latin typeface="Georgia"/>
                <a:ea typeface="Georgia"/>
                <a:cs typeface="Georgia"/>
                <a:sym typeface="Georgia"/>
              </a:rPr>
              <a:t>missing</a:t>
            </a:r>
            <a:r>
              <a:rPr lang="en-US" sz="2000">
                <a:solidFill>
                  <a:schemeClr val="dk1"/>
                </a:solidFill>
                <a:latin typeface="Georgia"/>
                <a:ea typeface="Georgia"/>
                <a:cs typeface="Georgia"/>
                <a:sym typeface="Georgia"/>
              </a:rPr>
              <a:t>.</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Georgia"/>
                <a:ea typeface="Georgia"/>
                <a:cs typeface="Georgia"/>
                <a:sym typeface="Georgia"/>
              </a:rPr>
              <a:t>looking at column </a:t>
            </a:r>
            <a:r>
              <a:rPr lang="en-US" sz="2000" b="1">
                <a:solidFill>
                  <a:schemeClr val="dk1"/>
                </a:solidFill>
                <a:latin typeface="Georgia"/>
                <a:ea typeface="Georgia"/>
                <a:cs typeface="Georgia"/>
                <a:sym typeface="Georgia"/>
              </a:rPr>
              <a:t>usersymptom and assignedto</a:t>
            </a:r>
            <a:r>
              <a:rPr lang="en-US" sz="2000">
                <a:solidFill>
                  <a:schemeClr val="dk1"/>
                </a:solidFill>
                <a:latin typeface="Georgia"/>
                <a:ea typeface="Georgia"/>
                <a:cs typeface="Georgia"/>
                <a:sym typeface="Georgia"/>
              </a:rPr>
              <a:t> </a:t>
            </a:r>
            <a:r>
              <a:rPr lang="en-US" sz="2000" b="1">
                <a:solidFill>
                  <a:schemeClr val="dk1"/>
                </a:solidFill>
                <a:latin typeface="Georgia"/>
                <a:ea typeface="Georgia"/>
                <a:cs typeface="Georgia"/>
                <a:sym typeface="Georgia"/>
              </a:rPr>
              <a:t>less amount of data is missing </a:t>
            </a:r>
            <a:r>
              <a:rPr lang="en-US" sz="2000">
                <a:solidFill>
                  <a:schemeClr val="dk1"/>
                </a:solidFill>
                <a:latin typeface="Georgia"/>
                <a:ea typeface="Georgia"/>
                <a:cs typeface="Georgia"/>
                <a:sym typeface="Georgia"/>
              </a:rPr>
              <a:t>nearly around </a:t>
            </a:r>
            <a:r>
              <a:rPr lang="en-US" sz="2000" b="1">
                <a:solidFill>
                  <a:schemeClr val="dk1"/>
                </a:solidFill>
                <a:latin typeface="Georgia"/>
                <a:ea typeface="Georgia"/>
                <a:cs typeface="Georgia"/>
                <a:sym typeface="Georgia"/>
              </a:rPr>
              <a:t>10%</a:t>
            </a:r>
            <a:r>
              <a:rPr lang="en-US" sz="2000">
                <a:solidFill>
                  <a:schemeClr val="dk1"/>
                </a:solidFill>
                <a:latin typeface="Georgia"/>
                <a:ea typeface="Georgia"/>
                <a:cs typeface="Georgia"/>
                <a:sym typeface="Georgia"/>
              </a:rPr>
              <a:t> of data.</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Georgia"/>
                <a:ea typeface="Georgia"/>
                <a:cs typeface="Georgia"/>
                <a:sym typeface="Georgia"/>
              </a:rPr>
              <a:t>Looking at the </a:t>
            </a:r>
            <a:r>
              <a:rPr lang="en-US" sz="2000" b="1">
                <a:solidFill>
                  <a:schemeClr val="dk1"/>
                </a:solidFill>
                <a:latin typeface="Georgia"/>
                <a:ea typeface="Georgia"/>
                <a:cs typeface="Georgia"/>
                <a:sym typeface="Georgia"/>
              </a:rPr>
              <a:t>problem id , rfc </a:t>
            </a:r>
            <a:r>
              <a:rPr lang="en-US" sz="2000">
                <a:solidFill>
                  <a:schemeClr val="dk1"/>
                </a:solidFill>
                <a:latin typeface="Georgia"/>
                <a:ea typeface="Georgia"/>
                <a:cs typeface="Georgia"/>
                <a:sym typeface="Georgia"/>
              </a:rPr>
              <a:t>it looks like we are just </a:t>
            </a:r>
            <a:r>
              <a:rPr lang="en-US" sz="2000" b="1">
                <a:solidFill>
                  <a:schemeClr val="dk1"/>
                </a:solidFill>
                <a:latin typeface="Georgia"/>
                <a:ea typeface="Georgia"/>
                <a:cs typeface="Georgia"/>
                <a:sym typeface="Georgia"/>
              </a:rPr>
              <a:t>missing too much </a:t>
            </a:r>
            <a:r>
              <a:rPr lang="en-US" sz="2000">
                <a:solidFill>
                  <a:schemeClr val="dk1"/>
                </a:solidFill>
                <a:latin typeface="Georgia"/>
                <a:ea typeface="Georgia"/>
                <a:cs typeface="Georgia"/>
                <a:sym typeface="Georgia"/>
              </a:rPr>
              <a:t>of that data nearly </a:t>
            </a:r>
            <a:r>
              <a:rPr lang="en-US" sz="2000" b="1">
                <a:solidFill>
                  <a:schemeClr val="dk1"/>
                </a:solidFill>
                <a:latin typeface="Georgia"/>
                <a:ea typeface="Georgia"/>
                <a:cs typeface="Georgia"/>
                <a:sym typeface="Georgia"/>
              </a:rPr>
              <a:t>99% </a:t>
            </a:r>
            <a:r>
              <a:rPr lang="en-US" sz="2000">
                <a:solidFill>
                  <a:schemeClr val="dk1"/>
                </a:solidFill>
                <a:latin typeface="Georgia"/>
                <a:ea typeface="Georgia"/>
                <a:cs typeface="Georgia"/>
                <a:sym typeface="Georgia"/>
              </a:rPr>
              <a:t>of data to do something useful with at a basic level.</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Georgia"/>
                <a:ea typeface="Georgia"/>
                <a:cs typeface="Georgia"/>
                <a:sym typeface="Georgia"/>
              </a:rPr>
              <a:t> We'll probably drop this later.</a:t>
            </a:r>
            <a:endParaRPr/>
          </a:p>
          <a:p>
            <a:pPr marL="342900" marR="0" lvl="0" indent="-215900" algn="l" rtl="0">
              <a:spcBef>
                <a:spcPts val="0"/>
              </a:spcBef>
              <a:spcAft>
                <a:spcPts val="0"/>
              </a:spcAft>
              <a:buClr>
                <a:schemeClr val="dk1"/>
              </a:buClr>
              <a:buSzPts val="2000"/>
              <a:buFont typeface="Noto Sans Symbols"/>
              <a:buNone/>
            </a:pPr>
            <a:endParaRPr sz="2000">
              <a:solidFill>
                <a:schemeClr val="dk1"/>
              </a:solidFill>
              <a:latin typeface="Georgia"/>
              <a:ea typeface="Georgia"/>
              <a:cs typeface="Georgia"/>
              <a:sym typeface="Georgia"/>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Georgia"/>
                <a:ea typeface="Georgia"/>
                <a:cs typeface="Georgia"/>
                <a:sym typeface="Georgia"/>
              </a:rPr>
              <a:t>To find the missing value and visualization using heatmap :sns.heatmap(df.isnull(), cbar=False)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p:nvPr/>
        </p:nvSpPr>
        <p:spPr>
          <a:xfrm>
            <a:off x="605886" y="470419"/>
            <a:ext cx="616527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5B0E21"/>
                </a:solidFill>
                <a:latin typeface="Georgia"/>
                <a:ea typeface="Georgia"/>
                <a:cs typeface="Georgia"/>
                <a:sym typeface="Georgia"/>
              </a:rPr>
              <a:t>Data Cleaning:</a:t>
            </a:r>
            <a:endParaRPr sz="3200" b="1">
              <a:solidFill>
                <a:srgbClr val="5B0E21"/>
              </a:solidFill>
              <a:latin typeface="Georgia"/>
              <a:ea typeface="Georgia"/>
              <a:cs typeface="Georgia"/>
              <a:sym typeface="Georgia"/>
            </a:endParaRPr>
          </a:p>
        </p:txBody>
      </p:sp>
      <p:sp>
        <p:nvSpPr>
          <p:cNvPr id="221" name="Google Shape;221;p14"/>
          <p:cNvSpPr txBox="1"/>
          <p:nvPr/>
        </p:nvSpPr>
        <p:spPr>
          <a:xfrm>
            <a:off x="1007668" y="2017819"/>
            <a:ext cx="604429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Georgia"/>
                <a:ea typeface="Georgia"/>
                <a:cs typeface="Georgia"/>
                <a:sym typeface="Georgia"/>
              </a:rPr>
              <a:t>Drop columns with more than 90% missing values</a:t>
            </a:r>
            <a:endParaRPr sz="2000" b="1">
              <a:solidFill>
                <a:schemeClr val="dk1"/>
              </a:solidFill>
              <a:latin typeface="Georgia"/>
              <a:ea typeface="Georgia"/>
              <a:cs typeface="Georgia"/>
              <a:sym typeface="Georgia"/>
            </a:endParaRPr>
          </a:p>
        </p:txBody>
      </p:sp>
      <p:pic>
        <p:nvPicPr>
          <p:cNvPr id="222" name="Google Shape;222;p14"/>
          <p:cNvPicPr preferRelativeResize="0"/>
          <p:nvPr/>
        </p:nvPicPr>
        <p:blipFill rotWithShape="1">
          <a:blip r:embed="rId3">
            <a:alphaModFix/>
          </a:blip>
          <a:srcRect/>
          <a:stretch/>
        </p:blipFill>
        <p:spPr>
          <a:xfrm>
            <a:off x="6771158" y="2017819"/>
            <a:ext cx="5213023" cy="3784987"/>
          </a:xfrm>
          <a:prstGeom prst="rect">
            <a:avLst/>
          </a:prstGeom>
          <a:noFill/>
          <a:ln>
            <a:noFill/>
          </a:ln>
        </p:spPr>
      </p:pic>
      <p:sp>
        <p:nvSpPr>
          <p:cNvPr id="223" name="Google Shape;223;p14"/>
          <p:cNvSpPr txBox="1"/>
          <p:nvPr/>
        </p:nvSpPr>
        <p:spPr>
          <a:xfrm>
            <a:off x="903759" y="1228020"/>
            <a:ext cx="278476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891631"/>
                </a:solidFill>
                <a:latin typeface="Georgia"/>
                <a:ea typeface="Georgia"/>
                <a:cs typeface="Georgia"/>
                <a:sym typeface="Georgia"/>
              </a:rPr>
              <a:t>Drop Columns:</a:t>
            </a:r>
            <a:endParaRPr sz="2800">
              <a:solidFill>
                <a:srgbClr val="891631"/>
              </a:solidFill>
              <a:latin typeface="Georgia"/>
              <a:ea typeface="Georgia"/>
              <a:cs typeface="Georgia"/>
              <a:sym typeface="Georgia"/>
            </a:endParaRPr>
          </a:p>
        </p:txBody>
      </p:sp>
      <p:sp>
        <p:nvSpPr>
          <p:cNvPr id="224" name="Google Shape;224;p14"/>
          <p:cNvSpPr txBox="1"/>
          <p:nvPr/>
        </p:nvSpPr>
        <p:spPr>
          <a:xfrm>
            <a:off x="1007668" y="2992284"/>
            <a:ext cx="3906982" cy="163121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Georgia"/>
                <a:ea typeface="Georgia"/>
                <a:cs typeface="Georgia"/>
                <a:sym typeface="Georgia"/>
              </a:rPr>
              <a:t>caused_by</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Georgia"/>
                <a:ea typeface="Georgia"/>
                <a:cs typeface="Georgia"/>
                <a:sym typeface="Georgia"/>
              </a:rPr>
              <a:t>rfc</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Georgia"/>
                <a:ea typeface="Georgia"/>
                <a:cs typeface="Georgia"/>
                <a:sym typeface="Georgia"/>
              </a:rPr>
              <a:t>vendor</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Georgia"/>
                <a:ea typeface="Georgia"/>
                <a:cs typeface="Georgia"/>
                <a:sym typeface="Georgia"/>
              </a:rPr>
              <a:t>cmdb_ci</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Georgia"/>
                <a:ea typeface="Georgia"/>
                <a:cs typeface="Georgia"/>
                <a:sym typeface="Georgia"/>
              </a:rPr>
              <a:t>problem_id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p:nvPr/>
        </p:nvSpPr>
        <p:spPr>
          <a:xfrm>
            <a:off x="623454" y="484909"/>
            <a:ext cx="562494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7C1646"/>
                </a:solidFill>
                <a:latin typeface="Georgia"/>
                <a:ea typeface="Georgia"/>
                <a:cs typeface="Georgia"/>
                <a:sym typeface="Georgia"/>
              </a:rPr>
              <a:t>Converting Object to Integer:</a:t>
            </a:r>
            <a:endParaRPr/>
          </a:p>
        </p:txBody>
      </p:sp>
      <p:pic>
        <p:nvPicPr>
          <p:cNvPr id="230" name="Google Shape;230;p15"/>
          <p:cNvPicPr preferRelativeResize="0"/>
          <p:nvPr/>
        </p:nvPicPr>
        <p:blipFill rotWithShape="1">
          <a:blip r:embed="rId3">
            <a:alphaModFix/>
          </a:blip>
          <a:srcRect/>
          <a:stretch/>
        </p:blipFill>
        <p:spPr>
          <a:xfrm>
            <a:off x="775971" y="1209820"/>
            <a:ext cx="4308648" cy="5163271"/>
          </a:xfrm>
          <a:prstGeom prst="rect">
            <a:avLst/>
          </a:prstGeom>
          <a:noFill/>
          <a:ln>
            <a:noFill/>
          </a:ln>
        </p:spPr>
      </p:pic>
      <p:pic>
        <p:nvPicPr>
          <p:cNvPr id="231" name="Google Shape;231;p15"/>
          <p:cNvPicPr preferRelativeResize="0"/>
          <p:nvPr/>
        </p:nvPicPr>
        <p:blipFill rotWithShape="1">
          <a:blip r:embed="rId4">
            <a:alphaModFix/>
          </a:blip>
          <a:srcRect/>
          <a:stretch/>
        </p:blipFill>
        <p:spPr>
          <a:xfrm>
            <a:off x="7564583" y="1209819"/>
            <a:ext cx="4003964" cy="5163271"/>
          </a:xfrm>
          <a:prstGeom prst="rect">
            <a:avLst/>
          </a:prstGeom>
          <a:noFill/>
          <a:ln>
            <a:noFill/>
          </a:ln>
        </p:spPr>
      </p:pic>
      <p:sp>
        <p:nvSpPr>
          <p:cNvPr id="232" name="Google Shape;232;p15"/>
          <p:cNvSpPr/>
          <p:nvPr/>
        </p:nvSpPr>
        <p:spPr>
          <a:xfrm>
            <a:off x="5334000" y="3103418"/>
            <a:ext cx="2036618" cy="845127"/>
          </a:xfrm>
          <a:prstGeom prst="rightArrow">
            <a:avLst>
              <a:gd name="adj1" fmla="val 50000"/>
              <a:gd name="adj2" fmla="val 50000"/>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33" name="Google Shape;233;p15"/>
          <p:cNvSpPr txBox="1"/>
          <p:nvPr/>
        </p:nvSpPr>
        <p:spPr>
          <a:xfrm>
            <a:off x="5472546" y="3402871"/>
            <a:ext cx="166510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Gill Sans"/>
                <a:ea typeface="Gill Sans"/>
                <a:cs typeface="Gill Sans"/>
                <a:sym typeface="Gill Sans"/>
              </a:rPr>
              <a:t>OneHotLableEncoder</a:t>
            </a:r>
            <a:endParaRPr sz="1100" b="1">
              <a:solidFill>
                <a:schemeClr val="lt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6"/>
          <p:cNvSpPr txBox="1"/>
          <p:nvPr/>
        </p:nvSpPr>
        <p:spPr>
          <a:xfrm>
            <a:off x="785612" y="553792"/>
            <a:ext cx="10367492" cy="39087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C00000"/>
                </a:solidFill>
                <a:latin typeface="Times New Roman"/>
                <a:ea typeface="Times New Roman"/>
                <a:cs typeface="Times New Roman"/>
                <a:sym typeface="Times New Roman"/>
              </a:rPr>
              <a:t>SMOTE: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SMOTE is an oversampling technique where the synthetic samples are generated for the minority class. This algorithm helps to overcome the over fitting problem posed by random oversampling</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Library to install smote: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#pip install imblearn</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Before SMOTE : Counter({1: 80601, 2: 2305, 0: 2121})</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After SMOTE : Counter({1: 80601, 0: 80601, 2: 80601})</a:t>
            </a:r>
            <a:endParaRPr/>
          </a:p>
          <a:p>
            <a:pPr marL="0" marR="0" lvl="0" indent="0" algn="l" rtl="0">
              <a:spcBef>
                <a:spcPts val="0"/>
              </a:spcBef>
              <a:spcAft>
                <a:spcPts val="0"/>
              </a:spcAft>
              <a:buNone/>
            </a:pPr>
            <a:endParaRPr sz="2000">
              <a:solidFill>
                <a:schemeClr val="dk1"/>
              </a:solidFill>
              <a:latin typeface="Gill Sans"/>
              <a:ea typeface="Gill Sans"/>
              <a:cs typeface="Gill Sans"/>
              <a:sym typeface="Gill Sans"/>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By applying smote, data is balanced.</a:t>
            </a:r>
            <a:endParaRPr/>
          </a:p>
        </p:txBody>
      </p:sp>
      <p:pic>
        <p:nvPicPr>
          <p:cNvPr id="239" name="Google Shape;239;p16"/>
          <p:cNvPicPr preferRelativeResize="0"/>
          <p:nvPr/>
        </p:nvPicPr>
        <p:blipFill rotWithShape="1">
          <a:blip r:embed="rId3">
            <a:alphaModFix/>
          </a:blip>
          <a:srcRect/>
          <a:stretch/>
        </p:blipFill>
        <p:spPr>
          <a:xfrm>
            <a:off x="6903076" y="2794715"/>
            <a:ext cx="4366419" cy="31428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p:nvPr/>
        </p:nvSpPr>
        <p:spPr>
          <a:xfrm>
            <a:off x="598516" y="199505"/>
            <a:ext cx="750639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7C1646"/>
                </a:solidFill>
                <a:latin typeface="Georgia"/>
                <a:ea typeface="Georgia"/>
                <a:cs typeface="Georgia"/>
                <a:sym typeface="Georgia"/>
              </a:rPr>
              <a:t>Feature Engineering:</a:t>
            </a:r>
            <a:endParaRPr/>
          </a:p>
          <a:p>
            <a:pPr marL="0" marR="0" lvl="0" indent="0" algn="l" rtl="0">
              <a:spcBef>
                <a:spcPts val="0"/>
              </a:spcBef>
              <a:spcAft>
                <a:spcPts val="0"/>
              </a:spcAft>
              <a:buNone/>
            </a:pPr>
            <a:endParaRPr sz="3600" b="1">
              <a:solidFill>
                <a:srgbClr val="7C1646"/>
              </a:solidFill>
              <a:latin typeface="Georgia"/>
              <a:ea typeface="Georgia"/>
              <a:cs typeface="Georgia"/>
              <a:sym typeface="Georgia"/>
            </a:endParaRPr>
          </a:p>
        </p:txBody>
      </p:sp>
      <p:sp>
        <p:nvSpPr>
          <p:cNvPr id="245" name="Google Shape;245;p17"/>
          <p:cNvSpPr txBox="1"/>
          <p:nvPr/>
        </p:nvSpPr>
        <p:spPr>
          <a:xfrm>
            <a:off x="598516" y="812496"/>
            <a:ext cx="3235547" cy="510909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Gill Sans"/>
              <a:buAutoNum type="arabicPeriod"/>
            </a:pPr>
            <a:r>
              <a:rPr lang="en-US" sz="2000" b="1">
                <a:solidFill>
                  <a:schemeClr val="dk1"/>
                </a:solidFill>
                <a:latin typeface="Georgia"/>
                <a:ea typeface="Georgia"/>
                <a:cs typeface="Georgia"/>
                <a:sym typeface="Georgia"/>
              </a:rPr>
              <a:t>Mutual_info_classif:</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urgency                    0.749340</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caller_id                  0.670432</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opened_by                  0.504009</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sys_mod_count              0.488552</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resolved_by                0.375694</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sys_created_by             0.335643</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incident_state             0.264813</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subcategory                0.257093</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category                   0.234558</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u_symptom                  0.216252</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opened_at_hr               0.173213</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location                   0.162973</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opened_at_minute           0.150954</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closed_at_hr               0.138136</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opened_at_day              0.129194</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closed_at_day              0.113606</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active                     0.110152</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closed_at_month            0.108906</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opened_at_month            0.101639</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u_priority_confirmation    0.101319</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closed_at_minute           0.095567</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knowledge                  0.052937</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contact_type               0.025600</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opened_at_year             0.016880</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closed_at_year             0.016486</a:t>
            </a:r>
            <a:endParaRPr/>
          </a:p>
          <a:p>
            <a:pPr marL="0" marR="0" lvl="0" indent="0" algn="l" rtl="0">
              <a:spcBef>
                <a:spcPts val="0"/>
              </a:spcBef>
              <a:spcAft>
                <a:spcPts val="0"/>
              </a:spcAft>
              <a:buNone/>
            </a:pPr>
            <a:r>
              <a:rPr lang="en-US" sz="1100">
                <a:solidFill>
                  <a:schemeClr val="dk1"/>
                </a:solidFill>
                <a:latin typeface="Gill Sans"/>
                <a:ea typeface="Gill Sans"/>
                <a:cs typeface="Gill Sans"/>
                <a:sym typeface="Gill Sans"/>
              </a:rPr>
              <a:t>notify                     0.000000</a:t>
            </a:r>
            <a:endParaRPr/>
          </a:p>
        </p:txBody>
      </p:sp>
      <p:sp>
        <p:nvSpPr>
          <p:cNvPr id="246" name="Google Shape;246;p17" descr="data:image/png;base64,iVBORw0KGgoAAAANSUhEUgAAA2oAAAFiCAYAAACH5ytPAAAAOXRFWHRTb2Z0d2FyZQBNYXRwbG90bGliIHZlcnNpb24zLjMuMiwgaHR0cHM6Ly9tYXRwbG90bGliLm9yZy8vihELAAAACXBIWXMAAAsTAAALEwEAmpwYAABWD0lEQVR4nO3dd5xkVZn/8c93BgFJgssYUAnyAxQVFIeMCkYQA66IoiJiwISg67riGlDQFVRcFQOSEVBExV1UEAwkyUMcgqyIqAgqKAoCSnp+f5xT07drqgNMnXNvd33fr9e8Zqq6e57b1V1V99zzBEUEZmZmZmZm1h1z2j4AMzMzMzMzG88LNTMzMzMzs47xQs3MzMzMzKxjvFAzMzMzMzPrGC/UzMzMzMzMOsYLNTMzMzMzs45Zqq3Aq666aqy55ppthTczMzMzM2vVxRdffGtEzBv0sdYWamuuuSYLFixoK7yZmZmZmVmrJP1moo859dHMzMzMzKxjvFAzMzMzMzPrGC/UzMzMzMzMOsYLNTMzMzMzs47xQs3MzMzMzKxjvFAzMzMzMzPrGC/UzMzMzMzMOsYLNTMzMzMzs45pbeD1VNbc+4cP+Wtv2H/7IR6JmZmZmZlZXd5RMzMzMzMz6xgv1MzMzMzMzDrGCzUzMzMzM7OO8ULNzMzMzMysY7xQMzMzMzMz6xgv1MzMzMzMzDrGCzUzMzMzM7OO8ULNzMzMzMysY7xQMzMzMzMz6xgv1MzMzMzMzDrGCzUzMzMzM7OO8ULNzMzMzMysY6ZcqEk6QtKfJF05wccl6YuSrpN0haSNhn+YZmZmZmZmo2M6O2pHAdtO8vHtgHXyn92Bry75YZmZmZmZmY2uKRdqEXEW8JdJPuXlwNcjOR9YWdJjh3WAZmZmZmZmo2YYNWqPA37XuH1jvs/MzMzMzMwegmEs1DTgvhj4idLukhZIWnDLLbcMIbSZmZmZmdnsM4yF2o3AExq3Hw/cNOgTI+KQiJgfEfPnzZs3hNBmZmZmZmazzzAWaicBb8jdHzcD/hYRNw/h/zUzMzMzMxtJS031CZK+CWwNrCrpRmAf4GEAEXEwcDLwYuA64C5gt1IHa2ZmZmZmNgqmXKhFxM5TfDyAdw3tiMzMzMzMzEbcMFIfzczMzMzMbIi8UDMzMzMzM+sYL9TMzMzMzMw6xgs1MzMzMzOzjvFCzczMzMzMrGO8UDMzMzMzM+sYL9TMzMzMzMw6xgs1MzMzMzOzjvFCzczMzMzMrGO8UDMzMzMzM+sYL9TMzMzMzMw6xgs1MzMzMzOzjvFCzczMzMzMrGO8UDMzMzMzM+sYL9TMzMzMzMw6xgs1MzMzMzOzjvFCzczMzMzMrGO8UDMzMzMzM+sYL9TMzMzMzMw6xgs1MzMzMzOzjvFCzczMzMzMrGO8UDMzMzMzM+sYL9TMzMzMzMw6xgs1MzMzMzOzjvFCzczMzMzMrGO8UDMzMzMzM+sYL9TMzMzMzMw6xgs1MzMzMzOzjvFCzczMzMzMrGOmtVCTtK2kayVdJ2nvAR9/hKTvS7pc0lWSdhv+oZqZmZmZmY2GKRdqkuYCXwa2A9YHdpa0ft+nvQu4OiI2BLYGDpS09JCP1czMzMzMbCRMZ0dtE+C6iLg+Iu4Bjgde3vc5AawoScAKwF+A+4Z6pGZmZmZmZiNiOgu1xwG/a9y+Md/X9CXgycBNwEJgr4h4YChHaGZmZmZmNmKms1DTgPui7/aLgMuA1YCnA1+StNJi/5G0u6QFkhbccsstD/JQzczMzMzMRsN0Fmo3Ak9o3H48aeesaTfgxEiuA34NPKn/P4qIQyJifkTMnzdv3kM9ZjMzMzMzs1ltOgu1i4B1JK2VG4S8Bjip73N+CzwPQNKjgfWA64d5oGZmZmZmZqNiqak+ISLuk7QHcCowFzgiIq6S9Pb88YOB/YCjJC0kpUp+ICJuLXjcZmZmZmZms9aUCzWAiDgZOLnvvoMb/74JeOFwD83MzMzMzGw0TWvgtZmZmZmZmdXjhZqZmZmZmVnHeKFmZmZmZmbWMV6omZmZmZmZdYwXamZmZmZmZh3jhZqZmZmZmVnHTKs9/6hZc+8fPuSvvWH/7Yd4JGZmZmZmNoq8o2ZmZmZmZtYxXqiZmZmZmZl1jBdqZmZmZmZmHeOFmpmZmZmZWcd4oWZmZmZmZtYxXqiZmZmZmZl1jBdqZmZmZmZmHeOFmpmZmZmZWcd4oWZmZmZmZtYxXqiZmZmZmZl1jBdqZmZmZmZmHeOFmpmZmZmZWcd4oWZmZmZmZtYxS7V9ADbemnv/8CF/7Q37bz/EIzEzMzMzs7Z4R83MzMzMzKxjvFAzMzMzMzPrGC/UzMzMzMzMOsYLNTMzMzMzs47xQs3MzMzMzKxjvFAzMzMzMzPrGC/UzMzMzMzMOsYLNTMzMzMzs47xQs3MzMzMzKxjprVQk7StpGslXSdp7wk+Z2tJl0m6StKZwz1MMzMzMzOz0bHUVJ8gaS7wZeAFwI3ARZJOioirG5+zMvAVYNuI+K2kRxU6XjMzMzMzs1lvOjtqmwDXRcT1EXEPcDzw8r7PeS1wYkT8FiAi/jTcwzQzMzMzMxsd01moPQ74XeP2jfm+pnWBVSSdIeliSW8Y9B9J2l3SAkkLbrnllod2xGZmZmZmZrPcdBZqGnBf9N1eCngmsD3wIuAjktZd7IsiDomI+RExf968eQ/6YM3MzMzMzEbBlDVqpB20JzRuPx64acDn3BoRdwJ3SjoL2BD4v6EcpZmZmZmZ2QiZzo7aRcA6ktaStDTwGuCkvs/5X+BZkpaStBywKXDNcA/VzMzMzMxsNEy5oxYR90naAzgVmAscERFXSXp7/vjBEXGNpB8BVwAPAIdFxJUlD9zMzMzMzGy2mk7qIxFxMnBy330H993+DPCZ4R2amZmZmZnZaJrWwGszMzMzMzOrxws1MzMzMzOzjvFCzczMzMzMrGO8UDMzMzMzM+sYL9TMzMzMzMw6xgs1MzMzMzOzjvFCzczMzMzMrGO8UDMzMzMzM+sYL9TMzMzMzMw6xgs1MzMzMzOzjvFCzczMzMzMrGO8UDMzMzMzM+sYL9TMzMzMzMw6xgs1MzMzMzOzjvFCzczMzMzMrGOWavsArDvW3PuHD/lrb9h/+yEeiZmZmZnZaPNCzTrBi0QzMzMzszFOfTQzMzMzM+sYL9TMzMzMzMw6xgs1MzMzMzOzjvFCzczMzMzMrGO8UDMzMzMzM+sYL9TMzMzMzMw6xgs1MzMzMzOzjvFCzczMzMzMrGO8UDMzMzMzM+sYL9TMzMzMzMw6xgs1MzMzMzOzjvFCzczMzMzMrGOmtVCTtK2kayVdJ2nvST5vY0n3S9pxeIdoZmZmZmY2WqZcqEmaC3wZ2A5YH9hZ0voTfN4BwKnDPkgzMzMzM7NRMp0dtU2A6yLi+oi4BzgeePmAz3s38F3gT0M8PjMzMzMzs5EznYXa44DfNW7fmO9bRNLjgFcAB0/2H0naXdICSQtuueWWB3usZmZmZmZmI2E6CzUNuC/6bn8e+EBE3D/ZfxQRh0TE/IiYP2/evGkeopmZmZmZ2WhZahqfcyPwhMbtxwM39X3OfOB4SQCrAi+WdF9E/M8wDtLMzMzMzGyUTGehdhGwjqS1gN8DrwFe2/yEiFir929JRwE/8CLNzMzMzMzsoZlyoRYR90nag9TNcS5wRERcJent+eOT1qWZmZmZmZnZgzOdHTUi4mTg5L77Bi7QIuKNS35YZmZmZmZmo2taCzWz2WzNvX/4kL/2hv23H+KRmJmZmZkl0+n6aGZmZmZmZhV5oWZmZmZmZtYxXqiZmZmZmZl1jBdqZmZmZmZmHeOFmpmZmZmZWcd4oWZmZmZmZtYxXqiZmZmZmZl1jOeombXIM9zMzMzMbBDvqJmZmZmZmXWMF2pmZmZmZmYd44WamZmZmZlZx3ihZmZmZmZm1jFeqJmZmZmZmXWMF2pmZmZmZmYd44WamZmZmZlZx3ihZmZmZmZm1jFeqJmZmZmZmXWMF2pmZmZmZmYds1TbB2Bm7Vhz7x8+5K+9Yf/th3gkZmZmZtbPO2pmZmZmZmYd4x01M6vOu3lmZmZmk/OOmpmZmZmZWcd4oWZmZmZmZtYxXqiZmZmZmZl1jBdqZmZmZmZmHeNmImY2UtzIxMzMzGYC76iZmZmZmZl1jBdqZmZmZmZmHTOt1EdJ2wJfAOYCh0XE/n0ffx3wgXzz78A7IuLyYR6omdlM57RLMzMzm64pd9QkzQW+DGwHrA/sLGn9vk/7NfCciNgA2A84ZNgHamZmZmZmNiqmk/q4CXBdRFwfEfcAxwMvb35CRJwbEbflm+cDjx/uYZqZmZmZmY2O6SzUHgf8rnH7xnzfRN4MnDLoA5J2l7RA0oJbbrll+kdpZmZmZmY2QqazUNOA+2LgJ0rbkBZqHxj08Yg4JCLmR8T8efPmTf8ozczMzMzMRsh0moncCDyhcfvxwE39nyRpA+AwYLuI+PNwDs/MzMzMzGz0TGdH7SJgHUlrSVoaeA1wUvMTJK0OnAjsEhH/N/zDNDMzMzMzGx1T7qhFxH2S9gBOJbXnPyIirpL09vzxg4GPAv8CfEUSwH0RMb/cYZuZmZmZmc1e05qjFhEnAyf33Xdw499vAd4y3EMzMzMzMzMbTdNaqJmZ2czmYdtmZmYzixdqZmZWlBeJZmZmD950momYmZmZmZlZRd5RMzOzWcu7eWZmNlN5R83MzMzMzKxjvKNmZmZWgHfzzMxsSXhHzczMzMzMrGO8UDMzMzMzM+sYpz6amZnNMk67NDOb+byjZmZmZmZm1jHeUTMzM7Oh8W6emdlweKFmZmZms4IXiWY2m3ihZmZmZraE2lwkeoFqNju5Rs3MzMzMzKxjvKNmZmZmZg+Jd/PMyvFCzczMzMxmHC8SbbZz6qOZmZmZmVnHeKFmZmZmZmbWMV6omZmZmZmZdYwXamZmZmZmZh3jhZqZmZmZmVnHeKFmZmZmZmbWMW7Pb2ZmZmb2IHg0gNXgHTUzMzMzM7OO8ULNzMzMzMysY7xQMzMzMzMz6xgv1MzMzMzMzDrGzUTMzMzMzGYINzIZHd5RMzMzMzMz65hpLdQkbSvpWknXSdp7wMcl6Yv541dI2mj4h2pmZmZmZjYapkx9lDQX+DLwAuBG4CJJJ0XE1Y1P2w5YJ//ZFPhq/tvMzMzMzGaBNtMuRzHlczo7apsA10XE9RFxD3A88PK+z3k58PVIzgdWlvTYIR+rmZmZmZnZSFBETP4J0o7AthHxlnx7F2DTiNij8Tk/APaPiJ/n2z8FPhARC/r+r92B3fPN9YBrl+DYVwVuXYKvXxKO7diO7diO7diO7diO7diO7dhLGnuNiJg36APT6fqoAff1r+6m8zlExCHAIdOIOfVBSQsiYv4w/i/HdmzHdmzHdmzHdmzHdmzHduwuxZ5O6uONwBMatx8P3PQQPsfMzMzMzMymYToLtYuAdSStJWlp4DXASX2fcxLwhtz9cTPgbxFx85CP1czMzMzMbCRMmfoYEfdJ2gM4FZgLHBERV0l6e/74wcDJwIuB64C7gN3KHfIiQ0mhdGzHdmzHdmzHdmzHdmzHdmzH7lrsKZuJmJmZmZmZWV3TGnhtZmZmZmZm9XihZmZmZmZm1jFeqJmZmZmZmXWMF2rTJOmpbR9DGyRtOZ37CsWeWyPOBLFb+3lLemRbsRvHsHzbx2BlSZor6di2j2OU5Mf8My3GH9X3sdZfU81mK0lzJO3UUuy5kt7bRuwcv/hry4xaqEn6rKSntBT+YEkXSnqnpJVbOoY2HDTN+0q4TtJnJK1fKV5Tmz/vCyR9W9KLJQ0aJl+MpC0kXQ1ck29vKOkrFeLuIWmV0nEmiN3m60rvGFaS9MjenxoxI+J+YF4eu1KdpHUlHSrpNEk/6/2pGPunkq7MtzeQ9OHScfNj/szaz+uGVl7XJD1a0uGSTsm315f05lrxafc1dRlJr5X0n5I+2vtTKXabz7HWfuaS5uXH+xBJR/T+VIotSa/v/YwlrS5pk8IxW31+RcQDwB614vXFvh94eRuxs+KvLTOq66Okt5Ba/y8FHAl8MyL+VjH+OsCbgFcBFwJHRsSPC8a7A5jwBxQRKxWMvTmwBfAe4L8bH1oJeEVEbFgqduMYViTN7duNdFHhCOD4iLi9dOwcv+rPuxFXwPNz7E2AbwFHRcT/VYh9AbAjcFJEPCPfd2VEFL0SL+kTpJ/1JaSf86lR6cWpzdcVSW8D9gXuZuy5HhHxxErxvwZsRJqFeWfv/oj4XIXYlwMHAxcD9zdiX1wh9pnA+4Gv1fw9z3EOBNYBvs34x/zE0rFz/Oqva/kE8kjgQxGxoaSlgEsj4mkl4zbit/ma+iPgbyz+e35ghdhtPsda+5lLOhc4m8W/7+9WiP1V4AHguRHx5HwB8rSI2LhgzFafX/kYPkJ6H/sW41/X/lIh9ieBRwyIfUmF2MVfW2bUQq1H0nqkE6udgXOAQyPi9Eqx5wI7AF8EbgcE/GfJN1lJ+wJ/AI7J8V4HrBgRny4Y8znA1sDbSS/0PXcA34+IX5aKPcHxPBv4JrAy8B1gv4i4rkLc6j/vvvjbAMcCywOXA3tHxHkF410QEZtKurRxAnt5pYW5gBeSntvzgROAwyPiV6Vj5/jVX1ck/RLYPCJuLRlnkvj7DLo/Ij5eIfbFEfHM0nEmiH1RRGzc93t+WUQ8vULsIwfcHRHxptKxG8dQ9XWtzcd7wLHUfk2tcgFggtij+hxr5Xcrx74kIjaq+R7aheeXpF8PuLvKRUdJg96nIyKeWzp233EUeW2ZcuB11+Q3mCflP7eSHox/k/S2iHhNwbgbkE7itgd+DLw0Ii6RtBpwHlDyxP1FEbFp4/ZX885HsYVaRJwJnCnpqIj4Tak4k8k/6+1Jj/uawIHAccCzSEPW1y0Yu7Wft6R/AV4P7AL8EXg3acfj6aSr8GuVig38TtIWQCilxO1JToMsLSJC0h9IFyXuA1YBviPpxxHxHyVjt/W6AvwKuKvg/z+pGguySXxf0juB7wH/7N1Z4woscKuktcm7mJJ2BG6uEJeI2K1GnEFafF27M7+u9R7vzUi7TFW0/Jp6rqSnRcTCgjEm0uZzrM2f+Q8kvTgiTq4Ur+ne/H7S+77nkXbYSmr1+QUQESWfQ1PF3qat2DVeW2bUjpqkzwEvBX5GutJ+YeNj10bEegVjnwUcCnwnIu7u+9guEXFMwdjnAl8Gjic9EXcG3hURW5SK2Yi9LvDvpIXSooV9jSsVkq4HTif9rM/t+9gXI2LPgrHb/Hn/H2n39MiIuLHvYx+IiAMKxl4V+AJpK1/AacCepd/YJe0J7EpaJB0G/E9E3CtpDvDLiFi7YOw2X1eeQUpZuYDxJ1LFfrf74rf5/G7zCuwTgUNI6d23Ab8GXlfjolQ+cXsriz/mxXfU2npdk/RM0u7dU4ErgXnAjhFxRYl4A+JXf02VtJD0fr0UKdX1etJzXKTf8w2GHXPAMbT5HNuIVM/e/Jm/KiIuLxizVy4i0q7GP4F7GXvMi5WLNI7hdcCrSSnlR5NKCT4cEd8uGHPQY13t+dU4jqcC6wPL9u6LiK9Xir098JS+2PtWiFv8tWWmLdTeRKpRWuwKtKRHRMG6EkkrAHdHKlwkn0AuO+hYCsRek3TyvCXpRegc4D0RcUOF2G3muK8QEX8vHWeS+EuTdlgCuDYi7qkUV3l3aSXSm8sdNeLm2FtGxDlT3Vcg7seBIwadKEt6ckQU2dXL6ZYfBg5s6XXlQuDnwEIaV10j4uhSMfvit/b8bpOktSLi10rdTedExB29+yrEbq1+pk1KdTPrkU6ar42IeyvGVlQ+2ZG0xmQfbytTpRZJy5B+vxf9zEnPtX9O+oWzgKQnAc8jfd8/LfX+1ReztedXjr8PqVxmfVLG03bAzyNixwqxDwaWA7YhXejdEbgwIoo1VJH004h4nqRPF8/4mWELtZ9GxPOmuq9Q7POB5/cWDnnhdlqNXa02tZzj/kTSAnVz0knsecB7I+L6CrFfDHyNlJom0vb12yLilAqx55N2WVbMsf8KvKnS4viSiNhoqvuGHHMOcEWMZh3HuW2+hrT8vT8MeAfw7HzXGaTmHsVPMCb4Pa/yWNSuHemLvQ7wKRa/6l10hyVfEPgW8K2oVHPaF38e8B8sfsW9xs7xMRGxy1T3FYrdtedY0feSRpw2zxUHde29o+RjLmlZ4J3AVqQLy2cDB0fEP0rFHHAMC4ENSU1MNpT0aOCwiHhphdhXRMQGjb9XAE6MiBcWjHk16bl1MPBa0rnaIjHERiYzokYt/xIuB6yq1EGn94CsBKxW6TCWbe7uRMTfJS1XMqCk/4iIT0s6iAHdHyulR7WZ4/4NUsrnK/Lt15Aaimw64VcMz+eAbSI3LFGqZ/khUHyhRup6+M6IODvH3oq0cCuWKqOxLp/zJP1b40MrAUXn2UXEA5Iul7R6RPy2ZKwJnC9p44i4qIXYp0vaHfg+FZ9fjZOJNp/fXwUeBvTGP+yS73tLqYD5SvdTgEdI+tfGh1aicQJfWJv1M0cC+5A6+W5Dqler0a7+ZaR0sBMkPUBatJ1Q8fl+XI75ElKDrF2BWyrFHjf6Q6l+qdbFkTaeY48BHgc8PKd2N8/XSp8zLUtKeWzzXPES4AmklGqRGqDdLOlPwFsLXXD9OqnRW2900s6kdLxXFYg1kbvze/l9ORvoT0CV7sWkbpMAdynV2/6ZsnWnAB8F9gYeTzpfbApgaBeBZsRCDXgbqU38aqQnQc/tpBP5Gu6UtFFvlZxz7u+e4muWVG+7fEHhOJPZNf/9/sZ9QZ0noPpqJo6VVGtWx59ifFfJ60kvPDXc0VukAUTEz3PufUlLAyuQXhNWbNx/OymNoLTHAlflVMBme92XVYi9DfA2Sb/JsavVkJCuxAF8sHFfjefXxYzVckA7z++NY3wntJ/lnZeS1iOdrK9MqkvsuYNUN1ZMX/3Mf0qqXj8DPDwifppTAX8DfEzS2aTFWzE51qeBT+ddvY8AB1D4IlDDv0TE4ZL2irFGWWeWDCjpg8B/khYsvZEyAu4h1UfW0MZz7EXAG1n8BPYO0uNRUvNc8WLGXt9qniv+CPheRJwKIOmFwLakLsZfocyF5vX6fs6nV/g591ugNJvxUNJj/3fS+I8afpBjf4a0RghSCmQxEfEdUrOzj0TEfiVjzbTUx3dHRK1hy/2xNyY187gp3/VY4NVdqOWQdFBEvLvt4xiWxtX+/yCl/fWaqLwaWKbkk6Jxlf0FwBqkF9cgXZm6NiLeVzB2LyVkF9KVx28y9n3fFhEfKhW7cQxrtFE7oTQOYjH5pKp07IG1JLO9hmQ6JL0gCs3YknQJqbnAr/LtJ5KaXNRIjdo8CrZkXxKSnhIRVxX6v88hdc39Dql5zu+B/aNgw5xG7DWBnUivZ/eT0iCLzxLLsc+PiM0knUpqanIT6XetWJOiRuxPRcQHp/7MIrHbfI69sq26y5bPFRdExPxB95VKe5Z0FCnV8fx8e1Ng14h457BjTfN41gRWisrNTHLsZUgZcEW7Xkp6UkT8onHeNs4wUx9nxEJN0nMj4md9qSqLRL2ZVg9jrFjzF7WLNSdSMu9b0hsG3R8FO/kodapqXu3vC12unkKDZxw1YxfrzKbBs0CasWvUU7RZy/FooDcU9MKIqLWDiaQNSSewAGdHwc5kfXFbqyGZjsKvLc8jpeJdT3qurwHsFhVmYubn+aB08mqzzCZS+DHfmJSpsTKwH2lI7Kd7J3ilKI2TeRipXfW3atQZ98V/Calu5wmk9LCVgI9HxEmV4j+O9Pvd7PJ5VoW4bT7H9mHwc6x4J74cfwsW76xavAOhpNOAn5IuMEO6MPEC0q7aRSWe25KuIZ2b9lKJVyc9zx+gXofR3ozfJ0bEvpJWBx4TjS7KBWMvB7wPWD0i3pp37deLiB8UjHlIROw+wXnbUM/XZspC7eMRsc8EJ9FFT577jqOVJ/5UCr+xN69KLUvqZHRJVOjkM5WSV/unEfuDEfGplmLvGoW6AuY3mW+RWrYvquWIiA+UiNeIuxMpbeEM0gnFs4D35/SCoiTtRUp7613weQVwSI0rspIOI53A9n6euwD3R0SxGpIHQ40BqoX+/2UYf/GrSkc4Sa9s3FyW9DO/qVLd76RKP+Zt6F19bvs42iBpf1J99dWMdfmMSmndbT7Hmtkny5JSjq+pcb4m6RhgbeAyxj/mxZ/fSiNu9iE19hCpq+/HSXPNVu8rqRhWzNY7jEr6Kmlh+NyIeHKuETwtIjae4kuHEftbpHTLN0TEUyU9HDivxO7lgNjLRl/TlkH3LVGMmbBQA3qd4XaMiBNait/aE38qJRdqA2I9Ajim1pvMFMdS7fseldjKne+Uuyfl+86MiIGpiUOMeznwgt4uWt7Z+0lf3n2p2FcAm0fEnfn28qQX+RpXIS/v/x4H3deWEr9rXcmQ6DumOaTft+I7x9M4lhKP+fcZsLvRU+r1XNLrI+JYjW9Q1IzbX4Q/7PgDG3E14tc4cb8W2KDWAinH7OJzbBngpIh4UYVY1wDrx0w5wV1Ckj5LGm9zdYvHcElEbNS80FTrvayRWtpG7OLdTWdKM5FeZ7g9SDVDbZhPd5/4Nbp29dxFGt7ZBTW/71GJ3Uu5u1lpgORNpKLw0ub0pTr+GZhTIS6kx/P+xu37qffzvV/S2jG+huT+Kb5mpnsOqT5qUNvmYGxns6Z1SOlCs9Vn89//CjwGODbf3hm4oWDc5fPfKw74WI330l4jri1JIwm+lW+/inQFvobrSbvmNeeHdfE5thz1ugBeSfo9v7lSvNYuhmS/AA5VmqV2JPDN0jVaA9yr1NE0YNHF1gcm/5KhuSfvovVir03h55sqdjedMQu17MeS/p30YtvsDFejlXT1Jz5A/sXfPyLeP8mnfaFg/OaLz1zgybS3WO7X5qJ5tsb+RN41fR9jtRzvKRiv50dKhf7fzLdfTRqaWcORwAWSvpdv7wAcXin2+0kdupo1JNXqpCQt03+lv+++G4YdMyJ6HQb3jb4B05JKt1TuxWl2YAzgD0DR9N4H4Z5h/4eRm/JI2i8int340PclFauVioiv5X/+JCLOaX5M0pal4jbiH51jvRHYplf7qTQg97TS8bO7gMsk/ZTxIzCK7eZ15Dm2kPHnDvOAKvVpwKrA1UpdhJuPecnFUlsXQ4iIw4DDJK1HGrlxhVLjoENr1CNmXySNeXmUpE+SukV/uFLsj5G6bT5B0nGkCzNvLByzWnfTGZP6CIuaTPSLKDysM8c+HXg6qd1orSd+L/bPgOe1sZun8d347gN+ExE31j6OQVpOP2ytjqRkbElbDjqh6r+vUOxXkl5gBZwVEd+b4kuGGXsjxmoKzoqISyvFXSb/c1ENCUDFOpI2h9K2NnS6TWp3GO81wPaRm3nkk/aTI+LJheO29nuWY11LSm/+S769CnB+1Ol2ueug+0vVGffFbnOwe7Nu6j7gjxFxX+m4OXabXYTP6rsYMvC+AnHnkuoAdyM1zTmB9J52Z0S8pmTsxjE8idTHQMBPI+KaKb5kmLH/Bdgsxz4/Im6tFLd4d9MZtaMWEVWuBE3gYy3GvhT4X0nfZvxOYvH0hYg4U+O78f2ydMwH4YYWY3+7xdglF00HAf0nT4PuG7r8Yle9nbPSOIgbaPw+SXpY1Om8eF4+kVrUxlippXbRx7tm2saA2F0YOl29E5/SMN7laHcY73uBM/IOLqTmWLuXCiZpc2ALYF5fndpK1JuhBrA/cKnGOrQ9h0rv6RFxtKSlgXXzXdeWfm3pwnMsIn6TFw+PJj3HVpNEVBhyPuC8pWYX4XmSnth3MWReyYCSPkdKc/0Z8F8x1mnxgHyRorhcJ3dkRNSaV9eM/R3gCOCUiKiVbtnz0/z49xbiZ5J2soeWejqjFmpqsZV1fuKvAawTET9Ragda643mkaSanWahe5U8cy3eje8gSUW78U1UAN3TW6BGxKSf9xBjT6v4PCL+q0DsgQX3jdify38Pfeh32ydUjVS0pr+RakzeF2XbeV9CugJ5G+l3fGVSjd6fgLdGgVmJbS6UsjaH0rY2dLpH0gGk9NpxnfiAki3TWx/GGxE/Umpd/aR817gugBp+J92lgRVI5xrNOrXbSalRVUTEkZJOYWzY8N4R8Yfex1V2dt3WpK6uN5B+5k9Q6txb8netC8+xd5O6H/6RsVqlAGo0aap+3tIw6GLI2wrHvBL4cETcNeBjmxSO3fML4JCW6uQOJu0kHpQ3NI6Kel1mDyc9/jvl27uQvv+hnZ/OtNTH1lpZS3or6crjIyNi7fxmd3CNdJU2qYVufBobw/Ao0uLhZ/n2NsAZJRZojdi9NJWBxecR8d6CsXt1BeuRrgT2Zvy8lJSOV+z3PKeKbE1qyX9w40N3AN+PiKI7qZI+Tmpc8g3SG+trSHn+1wLviIitC8Y+GPheRJyab7+QNPPmBOALEbHpZF//EGPuSloozWes4QGkx/uoGrvl+TjaHErb2tBptdCJrxG7tWG8UymVjihpjejwAPmSaZiSLgZeGxHX5tvrkk5ia6Qftvkcuw7YNCL+3ELs1roI53jLMMHFkELxWkunHnAsvTq5nUnZP9Xq5JTq63cGPgT8DjgUOLbkZo4GDDEfdN8SxZhhC7XWWllLuox0ZeKCGGv/uTAinlYh9rrAV4FHR5oRsQHwsoj4RIXY475HpTbWl1f6vn9A2tG4Od9+LPDlkgu1RuzTgRfGWPH5w0gzQbapEPs04JURcUe+vSLw7YjYtkLsRSdU+We9QkTcXiHuBf0LIknnR8RmpZ/jyq19B9037BfcAbFbWyg1jmF7Fh9wXrzoP6cCvnlA7Bpzlk4BXhURfy8da4L4TyVdCGp+312YyXlpFKh/lfRj0uP913x7FeD4qNCqfTpKfd/5/1406mSy+wrFbvM5djppsVSlLq0vdpvnLcsB/wasEYWHLzfSqU8nXWhtZmacEoVrTwccT2t1cko1aq8nbeDcBByXYz+t8IXe80gzX3+eb28JfDYiNh9WjBmV+ki7raz/GRH3SOl5kLd3a61yDyV1h/saQERcIekbQPGFGoO78Z1SIS7Amr1FWvZHxvL8S1uNlKrT6yi6AvXqSFZnfOe3e0jpEzV8StLbSc+ri0k1Dp+LiM8UjvtATlfppaY006JKP8/+IukDwPH59quB2/KbTul89zMkfZH0hhKk4aj71roKnXcTlyPtVh9GetwvnPSLhucYUrrMi0jd4F4H1Co+r96JryfvnG9NWqidDGxH+rm3vlCj3HNt1d4iDSAibpP0qEKxHoqSrzELJB1O+n2H9HteazRAm8+x60mvbz9k/HOs6Oy8rM3zliNJP9/eifqNpJr2oS/U6EA6dY9arJOTdCJpB/MY4KWN88ZvSVow8VcOxTuAo/NuHqQSioENhB6qmbZQG9TKerdKsc+U9J+kmpIXAO8Evl8p9nIRcWFvkZhVuUoVEe9XqhnrdcQ7JOp14zuj8WIbpHS4Wq1mWys+J73YXKjULj6AV1DvJG79iLhd0utIJ5EfIL0BlF6ovY40ZuIrpO/5fOD1SrNRhl6T1+e1pFqK/8m3f57vm8tY3nkpx5Pqol6Zb7+OlG77/MJxe7aIiA3yFf6PSzqQejOW/l9EvErSyyM1XPgGcGql2Ccxllpc247AhsClEbGbUtODw1o6lloekLR65EYSktak3REnNb0DeBewJ+k99CzS61wNbT7Hfpv/LJ3/VJPPW5pdhGuet6wdEa+WtHM+lrvVd/I2LBHxBeALU6VTa/i1p4NMWiengnWgwJci4meDPpAzY0p+/9cAnwbWJtWE/o004ueKib/kwZlRqY+wKPd3USvrWjUGeev8zcALc+xTgcOiwgOY03T2IKW/bSRpR+DNEbFdhdhrATdHxD/y7YeTUjBvKB07x3sFY81jardsfwxjxecXRKP4vELsjYBn5Zs128VfRRpD8Q3Si9+ZtdKL2yZphdqpcBrQKntQKmbB+BdExKaSzicVP/8ZuDIiig+1l3RhRGyiNMfrnaRZZhdGhXErbWp83xeTdjLvID3mT6kQe9K5eZJOLJFaLmlb4BBSRzRIr+m7R64LbVsvzbrt4xi2UX2O9UhaifFdXYvP3JV0LqlF/Tn5fG1tUk1iraYeg46ptVFGXTiGkrEl/Qj4K6kp2aIMv4g4cFgxZsSOmqTnRsTPtHg3wLWV2r3WaFP/ACkF8dDSsQZ4F+lN7kmSfg/8mpSLW8O3SQ09eu7P9208+NOH7hLgjsidNiWt2KvdKilfAXs+8MSI2FfS6pI2aWznl7YccHukbmXzJK0VfYNLC/kaqTvZ5cBZSp1Oa9SotVmHuQVpR2MFYHVJGwJvi4h3lo5NyhB4DWND5HcEflghbs8PJK1M2jG9hLTLUes17pBcq/Rh0u7WCsBHSwaUdEJE7KTxw3gXqVE3REqFW5n0OF8M/J166abnsfjoh0X3lar/jdRtcj6pIddlwP8Cd5eINYimaLZQcpEm6SXAfoyNglAKGSuVitnQe459hHrPsc9HxHskfZ/Bz7Eas2ffRkr1vJuUvt4bbF9jgboP9YcvT6XIjt6D1OYxlIz9+CjcP2BG7KhJ+nhE7KOxboBNUakwdtAbe699+Cdq1JRIWh6YU2Oh0og5qKNNrQYurXXalPRV0gv8cyPiyfnN7rSIKL5AzTUs80kFyOtKWo20m7pl6dgDjkXA3F5BuFJb6aEPapV0JrkOM8aa9VwZEU8ddqwBsS8gLZBOaiH2HcDyjNXCzWFsVmKtk7nesSwDLBuNlsqVUmaqkfTYiLhZ44fxLhKVOxPmFMCVIqI5R2/oKUIaGwdxLCmtt9l04OCIeNJEXzuk+G8B9iKNg7iMNJj2vIh47mRfN4S4rTdbUOp++K/AwhoZOG2T9MyIuFjtDp3+JWnAeZWhxwPitzJ8eZLj8Y5auR21Q4CDImJhif8fZsiOWl6kzSG9sJ4w5ReUcQppN+kb+Xavg83twFGMn1UyFJpgrlYv3TnqFOXeIullEXFSjv1yoNaLzrvInTYBIuKXqleAvmlOW7g0x75NaWhpDa8AnkHa4SAiblLq/FhdPrFo1kPuxdh4jGFqrQ4TICJ+1xe7SpOiiGjl5zpITn/rTyU/ACiyUJP0X8CnY3wnwPdFxIdLxAOIXGQeY51Nx6VG1TZBCvkxDH/geZtz8yC9bmxMOmndRmkg88crxO1Cs4XfkVJbqy/S8s7tG0jNqJopgMWa5kSeO1ljQTaJX5EaBlWTyxWaeg0tVleqz7yk5vFYNVsBb5T0a9L7Z2/HfGjZGTNioQYp9VDSHoylCNW2Zd+OxkJJ50TElpJKpSF24STu7cBxkr6Ub99Ian9aQ5udNu9V6voXOfY8yncA7LknIkJSL/byleJOR6kUgltzLn/ve96RsTe60n6X0x8jL8b3pF5nNHKa55qMP5Gq1dBjKiVTRraLiEWLhHwx5MWkVMii+lKjeq8ptVKjpjL0xzzvgh+t9sZB/CMi/iGpVxP3C6V5S0XFNJstFPYfwMk5a6B298OTSY2ZFlLv/QtoPeXzg8C5OVuiVlfXyWqSAii2e6wpak9J5Qxtu2fqT3loWv7+i/eKmDELtezHkv6d1BWtlx5UpUAUWEHSphFxAYCkTUj53lDoyn9E1LjiONUx/ArYTNIKpFTZcWmXpVLhsjPVXqfNLwLfAx4l6ZOk1LjiJ5DZCZK+Bqyc0z/fRHe6wpVaKA+qw3xdoVj93k7qOPk40oWI00i/a8VJOgLYALiKsROpoF7nxamUvDAyV+MbWTwcWKZgvKZ/B57SdkrSBIo95hHxXbUzN+/GvLvzP6T38dtIs46qiIiD1N7suk+S6hCXpXL3Q1Iq88DMnAo+T3spn18jtYmvtkCNCjNWJ9FK7WlTm3WgtPj910iXn2kLtTeR3sT6T6JqXAV9M3BkXrBAShl5c97t+FSJgErzlSZU+OpQf6yJuuGVSoUD2Jv0uC8kpbCcTKUFS0Qcp9SV7XmkK4E7RESVXZaI+GxemN5O6nD60Q7VCZXaYYmIeH6zDlOp42gN60XEuEWh0tDKcyrE3iwi1q8Qp4uOBX6aa4+D9Ppe6rWkX/XUqC5QS3PzIuIV+Z8fUxp58ghSw4Uq1O7sukdGxAsrxBnkmHyx7weM31mqcXG7tZRP4L62FqiSziaNYDib1PmxWE+BRu3pwyU9g/E1mMuVitt3DL060FVz+nrzGIrOnu3C91/DjGgm0pOvuL6TseGwZ5MKoYt2j8opcHtGxH8rDbVTNIZ3Fow76dC8gjtZ0ybp0l4DhtlE0heAb0XEuS3EPiAiPjDVfYViL9ZdsnmfpC9FxNDnmg0q9tWA1vUlTBC7SuGz0iDcAyPi6tKxHgoVatfe+P+3ZWxm3I+jUrv2/KZ+JKn+terA66moYKt4pXl5GzT+XgE4scWFRBVKzcB6s+s2VJ5dFxFDry0fEHt/4GcRcVrpWANiv4u0o/dXGim+UaE9v6SNSamP1VM+cxbMb0gZOFUXqJKeSDpHfRapocg/gbMj4r0FYu1Kqj2dD1zE+BrMo2uk0Evai7E60N/3HcOhEfGlCb50GLGb339zsPUdwFEdKiFYIjNtoXYC6Yd/XL5rZ2DliCg9lBZJZ0TE1qXjzDQlT2jzrsbHWDzHvcabzK7Aq4F1SSmQ34qI0hPue7EHLRyuGGZx6oOMXWzBlJsKPIU0MPL9jQ+tBLw/Cs6WkrQ5afTEe4D/7ov9iqjT2fTZpJOJP1CoEHmCuJMuvmq9weUT5k1IJ5EXRsSfKsW9kLSjMi41quTFrwHNBsap0WxALc7Na5PanV3X6+z6T+BeKtZqSfoVqTFW9RRfSaeRUj77n2PFSzqUGjv0q3LukOM/FngOabG2DfDbKNjCvcXa0+YxtFYH2oXvv6SZlvq4Xt/J0+mSLq8U+xylhhr99XE13lznAR9g8fz6oq2Np6lks4HDgfeSunVV6cLX0yi+fyTwSuAApc5NxU5oJL2DtGP8REnNqfYrUjgNr7FgekTfSfxKNH7nClgPeAmwMuM7p94BvLVgXEj1IiuQXgebjXtuJ6WE1XAEqTlP7WL/3mP9KNJi9Wf59jbAGVSokZO0E2l+2xmk15GDJL0/Ir5TOjbtpEb1mg0sS7oCfDnp+96AtLO3VYVjaHNuXptam10XU3R2VYFxDA1X0V6Kb2spnxExadq8Co4dyYvjW0kdwg8H3h1pDm9Jz8z1YH/Nx1C8g26/NutAW6y9rWKm7agdRUp1PD/f3hTYNSoMps159TCWPtC7KlZ8sZSvTH2LVAD/dmBX4JYaqXBTKZUKl//vCyJi0xL/94M4hk1IO2s7AFeXTJXJabWrkGoe92586I7SKRtKYxd2AF5GGoy6KDZwfOkUUEmbR8R5JWNMEnuNGgXBE8T+WZsXXCT9AHhr5Lb1+Urwl0umOzZiXw68oLeLli9I/aTSTmabqVHHA5+MPHcnn9z8e0S8sXTsvuOY9XPzBlGl2XUP4nhKZqV8j3TyejqVU3zbTPmcSuHHfC/SRZcnAL8gpX6eFakxWxGDSlBqpe834g2sA42I4hc9J6q9jYg3l45dw0xbqF1DugL/23zX6qQ22g9QOF0o/xL2ixor9l7qWTP9TdKZETFwoOSQYk56tblSnvn+wFzS1f3mm0yNXcwDSKlBvyKNhDgxKtQl9h3Doxh/dei3k3z6sGK2smDKBclvZvErYjWG2c8jtdDuj13jIsxXSLuJ/QuGWqmH4wZ7K82rvCLqDPteGBFP64t9efO+grFbS42SdFlEPH2q+9pQ++SuK9r8vgedZA/x/x5Y514yxbcRu7WUz6mUfMwbMVYAdiNdYH98RMwtGOsKYOMY30F3QY3U3sYxtFkHOqtrb2da6mOxHN9paHY9XJaUrlVr1tK9+e+b8/buTaTBpSX10jXWIw0q7e2yvJTU0aiG3m7a/MZ9ReeRNPwa2Lyl3P6XkobSrgb8iVSjdw1pIVHadUojEdZk/Fyv0gumY0hXH19Emm/1Ouo9v44j7Vi/hMaOdaXYDyedyDTfUGq25z9D0qnAN3Pc15Cuvtfwo0ZsSDvXJ9cI3GZqFHCNpMNIXS8DeD0V5/ZNoWQqe5e1+X0XuVqu1ARtl4h4/pSfXEDLKZ9TKbZDIelA0o7aCqQZdh8lNb4rqc0Ouj13R5p3fJ+klUjnLrXmUvYaCt4laTVS7W2trtHFzagdtS7JaSMnRcSLKsR6CemJ/gTgIFLd0MciovhMsZx2+crILWYlrQh8u2RhbJs6UvB/OWkx+pOIeIakbYCdI2L3CrHPJf2ujasLLF2o27vC2bgi9jDg1Eq7WtV3rBuxH1kj3W6KY3gF8Ox886yI+F7F2K8EtiSdKFeNPZnCqVHLAu+g8ZgDX42If5SI92B4R212xZZ0Emmx9rcpP7myWfyYv4r0WvbHEv//JHG3Y2yc0GlRqYNuI/5XgP8kXex7H2lz47KI2K1C7I+Qzo2fB3yZXHsbER8tHbuGmbaj1iXLUe9qwatIub5XAtsoNbj4LHWGP6/O+Iny95B2W4rLW+f/BawWEdtJWp+0y3V4wbAHTvKxWrt590bEnyXNkTQnIk7PqZg1LNdS7WNv1/ivuWbnD1T6PaOdHeueCyRdRmoVf0q0c+XsElId5E8kLSdpxSg4+6cpXwDoYreuYjssEfGPXFNxckRcWyqOzRj3TP0pD9k/gIWSfsz4Jmitj6Gg4HNM0jK9NMAJ7ruhVOyI+Laklyl19AU4s8ZF9Yg4BTildJxJ4vd6RRws6UdUrAONiP3yP7+b665nVe2tF2rTlPNveydRc4F5pBStGjZo1kdFxF+U5gDVcAxwYS5KhtRwotaW+lGkE9gP5dv/R0pRK7ZQi4htSv3fD8Jfc4712cBxkv4E3Fcp9g8kvTgiqqSgNRyi1Knqw6Q02xVIKSM1fEKpkcv7GNuxfk+l2OuS5oi9idT18Fuk+S//VyO40jDc3YFHAmuThoceTLoyWSrmHQxOPepMDQtlU6NeRuq6uDSwlqSnA/tGxMtKxXwQbmj7AFpSbLGk1I3veRPdF4Vm5mU/zH+6qORFqfOA/h2zRfdF2dmQnyKNHOmNkdpT0hYR8cGCMTcjvXc9mfS6Mhe4s63X0oi4YcDdx7D4z6RE7H/SqPfODgBm7ELNqY/TJGmNxs37gD9GRJWT55wKt3VE3JZvP5J0laZ40X2OtxFpHkiQBjdeWinuRRGxcbPwt1bRfU69a6YnnQF8LSLunfCLhhd7eVLO9RxSrdYjgOMi4s8VYvcKwO/Jf7p08lyEpKOBvWKstfEjgc/WaGTSdxzbkGoNlie1bt+7dGOXvJu3CXBB4zm2sNZrS1cVTo26mLQzf0bjMS86J1EdmZtXW5up7DnFdTlSzefWjO0grUTaPX9yqdgzQYnnmKTHkC42HQu8lvGP+cER8aRhxpvgGK4Anh65JX+uFby08PN7ASnl8Nukmv43AP8vIj406RdWVKOBSxdjD4N31KYpWmrfnR0InCvpO6TF0k7AJyvGv5/cWZO6s57ulPQvOW7vqlGtXPuvAg8DvpJv75Lve0vpwBFxZ74wsE5EHC1pOdIVsuKmKgAvRdJ/AZ+OdubAtLZjnX+/X0/6/foj8G7SjuLTSW+6pQui/xkR90jqHc9SlL3S3QltpkaRZrj9rfeYV9L63LyWtDm77m2knfnVSDW/vR/47aQ6mmIknRARO/VlAi1SctHwIJTYxXwR8EZS6nqzM/UdpPqpWlYGerXHj6gRMCKukzQ3Iu4Hjsz15l3S5vvKjH5P80JtBoiIr+crJs8lvdj/a0RcXSO20kyQt5LqSAQcK+mQqDOB/t9IJ61rSzqHlG5aaxDxxjF+ntPPVGm4ehvpaI3YIu3irRUR+0l6AvDYiCg9HHa7iFj0RhoRt0l6MSkVsrQ5klbp27Gu9dp4HiklZIeIuLFx/4Jcx1TamUpdPh8u6QWkges1al/b1lpqFHClpNcCcyWtA+wJFD2p6hX05/qN9aNvbl7J2G3qpbIrza7bPfpm1xWO/QXgC5LeXen9suk9+e+XVI67SBspn5HGDhwt6ZVRuAHWJD4FXKo0e1ekrJxiaY/ZXZKWBi6T9GngZlJmhs0CTn20SeVt/M0j4s58e3ngvFpX5PIV/vVIL3jX1kg9zHEvAV4VeUilpCcC36nRparNdDRJXyXtmj43Ip6cd7ZOi4iNC8dtbQ6MpDeQ3kjH7VhHxDEVYqvXQERpjtgKEXF76biN+HNI8+teSHqOnUqafTMr3xg6khq1HKnutvmY7xcVuj6qxbl5bRqUMl8rjT7HeippEHBzTuPXC8a7JCI2knRMROxSKs4EsTuR8qnUGKp/NmaVvgL5AsjGpO/9goj4Q+F4a5AyMpYG3kvaxftyFByy/WBJOr9wPeZksU8sfPGtKO+o2VREo017/neVnJ38gv9OUnpKAGdLOrjGCQ3wfuB0SdeTvt81SMMra2gzHW3T/AZ/KSza2Vq6QtzW5sC0uWNNahbzdtLz6mLgEZI+FxGfqRE811Ecmv+MgtZToyLiLtJC7UO5fmX5Sq9p0O7cvDa1NrtO0j6kBcv6pDmB2wE/B4ot1ICllYZdbzGoPrFwTWJrKZ89ORthOVJq72GkTJzSWSFNc4BbSefY60paNyJKzp/dIe/g/gP4OCzKhvpCwZjkONOqAy2xSJtu7e1MXqSBd9RsCpL+jTQAuNn18aiI+HyF2CeQTqCOzXftDKwSEa8qHTvHX4ax3bxf9Ne0FIz7aeCvpILgd5MWq1fXKAyWdAGphuWivGCbR9pRK16zJWlbUgdEgB9H5Tkwbehd1Zf0OuCZwAeAiyvuWG8JfIx0IWIpxprH1Bo90oo2U6MkfYM0WH3R4hyotjhXi3Pz2qIWZ9flOrENSQ0lNlQaO3NYRLx0ii9dkphbkVLYdyKVDzRFjUZJLaV89mL35nH2/l4BODEiXlgh9gHAq4GrGKvpjyjY1VUDGrPUaqCRUzxhgjrQiChWB5ov7MIEtbczfYHW4x01m1REfE7SGaRdLQG7RaWuj8B6fXVip1esE3sV8KOIuELSh4F9JH0iKgy8Jp2svwVYSLo6eTLpqmANXyQtyh8l6ZOkK5E16sQALgOWIb25Vfk5d8DDlDqM7gB8KSLulVTz6tnhpFSZcQPOZ7uI+G6LqVHrR8TteXF+MnlxTmrZX0Nrc/PaEu3Orrs7Ih6QdJ+klYA/UXgGa0T8HPi5pAVRdu7oZMdwUO2Uz4a78993SVoN+DPlGzP17EA6dyl+YVfSzqQU7rWUhpv3rEj6notruQ50JGpvvVCz6fg1aSTBUqSymo0qLVgulbRZRJxPCrwpcE6FuAAfiTS4citSutRnSV0fNy0ZtK9mpHo6WkQcp9Q+/HmkhfkOEVE8RUjSW0hz036W4x4kad+IOKJ07JZ9jdRh8HLgrFxrUK1GDfhbpEGpI6Xl1KjWFudqsVFRm9Tu7LoFklYmvZ5fDPydSr9rEXG4pC2ANWmc79VYLLWU8tnzg/yYf4Z0YSKo9356PaljdI0MnHNJjUNWZazDKaRMpCsGfkU5T+ot0gAi4sr8PKthzd4iLfsjaUbprODUR5uUpP1INR2/YqxOKiLiuRViX0NKPfxtjr0Gqa7ggXwMJeeSXBoRz1AaXrkwIr5RMZXgOOCDEfHb0rEaMR852ccj4i+TfXwI8a8Ftog8K06pbf25EbFeybhdo1SYODfyjEZJu0bqZFYq3v6k0Q8n0jixqHQhpjUtp0btSdpFuxzYHlgdODYinlUh9mWM4Nw8tTC7boLjWBNYKSKuaNz3lIi4qlC8Y0gL8ssY2zGPiNizRLy+2NVTPic4jmWAZSPib437XhARRQYgS/ou6fv+KeNfU4s/5m2S9E3gTsbXga4QETtXiP0lYB3G195eFxHvLh27Bu+o2VR2AtaOiBIzT6ayLbAKadg2pLqCv1aK/XtJXyPVTB2QX+znVIr9WOAqSReSXvgAKHz192LSC5xIJ4635X+vTFool04buZF0FbDnDuB3hWN2TqQrZ/c17tqLsk1VejvE85uHQTqpnc1aS42KiC+SUox7fqM07LyGkZybRzuz6xYTETcMuPsYFh8VMSzzSSlhbfyMq6d8DpJTEPt3tw4AiizUSGM++usCVyoUC1jUVOMAUq2WGKs1Lhq3z26kOtC98u2zSFlIxUXEHn21t4fMptpbL9RsKleSTtb/1ELsHUi1WieSXniOAQ6tVKC8E2mh+NmI+GvOeX5/hbiQuzbVFBFrwaKUsJMi4uR8ezvGGnwMXW5WA/B74AJJ/0s6cXw5dbt0dVXRM8tefcEIai01StIjgH0YO6k4E9gX+NuEXzQ8Z2o05+ZVn133IJR8jl8JPIaUHldbaymf01DyMX8tsGujVmtn0u5SyfOWTwMvrVGmMJGW60BhFtfeOvXRJiVpPvC/pBf85jZ+8dx+tT/DbStgnYg4Uqn74QoR8esKcdcCbu51JFOaKfboCa7GDjv2xRHxzL77FkTE/Im+Zgnj7TPZxyOi+qK1SwZ18xry//9o4L+A1SJiO0nrk55zrTQgaENLqVFXMrZTuguwYY0OZRqxuXk9anF23VRKPseVOvI9nbRAqvr+3Xcca1Ix5XMax1PyMX8iaSbn60hN2N4AvKT5+lIg5jkRsWWp/3+ax7CoDjQiqtaBNmtvI2LtfDHm4OgbuD5TeaFmk5J0FanhwULGWs0SEWdWiL2QNAS5t2BZltQ2vsbg531IaSPrRcS6OT3q2zVeDJVmem3RSzdVmmN2ThQeOp1jnQqczfg882dHxItKx7bFla6LlHQKcCTwoVxHshSppmRW1yxNpfCJXKvDl0edxmbX1WzaM6HCv2vPGXR/jffvqZS+CNVmbEnrAv9DSt/fISLunvwrljjeF0g7p//D+AV5yXl5/cfQWh3obK+9deqjTeXWXFPRhiNJ6XDNGW61rvS/AngGaTudiLhJ0oqVYi/VrAnMNSU1hk5DmlW3D2Nz887K9xWVr/wudtWoRtOaNkn66KD7Y6xNfOkup6tGxAmSPpjj3idpZNr0T6JkatTdkraK1EK9N8uu6Ilcj0Z3bt5is+tUcbD8FIrVf0fEmXnXvHeR78KIaKOMYZA2CwZvGPZ/mC8sN9/DHklq1HSBJAovWFYC7iLtGPcEqWykljbrQGd17a0XajaVi5U6H55E5a5w0e4Mt3siIpTbZue0y1pukfSyiDgpx345cGuNwJG6O+415ScOX3PeyrLAKxnfVGO2urPx72WBl5A6mwKpSLp0fKUOm73f882oUyvVdSXf5N8BHJ1r1QT8hdRZt4aRnJtHC7PrJE26Y9N7D42IzQoew06k7/EMxsaevD8ivlMq5oMw9OdYbqoxccC8w1QozfglBf7PaYk8T6xlbdaBzuraW6c+2qQ0NnW+KWbzTofSZZmPkGYMvQD4FPAm4Bs1GplIWhs4Dlgt33UjsEtE/KpgzM9HxHskfZ/BO1tVaxryMZ0ZEQNTd2arXC91Uq1U03wyeRDwVFLd1Dxgx2YtySiqkZaVO+FRMwVP0gURUXQWZBflFP6nA98gza47U9LlEbFhwZi9985lSWn0l5MWSxuQUrS2KhW7cQyXAy/o7aLlWuuflPy+p6vEc0zSkfmfjwK2IM3lhDQv8YwadaBtkPR40uv4lqT3758De0XEjRWPobU60Nlee+sdNZvUVF3hVHjOUxvyTtoOpKuut5NmuX20VHOBAfF/BWymNNtJ/Z2LCj3mx+S/Pzvk/3daNH6O2xzSic1j2jiWli1HxRbWEXFJrmNZj/QGd21E3FsrfofdMOz/UGMdTvvvB1IGwbBjDnC6pM8wYnPzaGGwfO+9U9LxwO4x1gXwqYzPIChpTl+q45+pN2ZmKkNP+eztLEn6AWkX9eZ8+7HAl4cdr0OOJF2EeFW+/fp83wtqHUBE3EVaqH2oUQdapVlPRDxA6i5aa6h5Vd5RsyXSZkFwSZK+DBwVERe1fSz9ChefL0+ef5NvzwWWyS/CxUj6NWNz3O4lnVTt26vjma366hrmkna09o2IL1WKvywpTWSrfBxnk7pltd4Nr4TppkYVit3rcNr7Pe8LvagusZhRzJCYiKSlIg+WLxynteYxeVG+AWkQMMCrgYUR8R8FY04r5bMkSVdGxFMbt+cAVzTvm0260KBoUB0oUKUOdLbX3npHzZZUuxNEy9kGeJuk3zB+6HSV0QBTKPmY/5Q0N+3v+fbDgdNIaSQlfQD4Ua4j+QhpAGzRxWFHNOsa7gP+WOPkseHrpOHivZTenUm7q6+a8CtmtpfmvwemRlGw+D7yqAlJR5PSkv6ab68CHFgqbt8xjOTcPLU7u+4aSYcxvpNulXlXEfH+fHGiV+ddYxBw73d5YMpnPpbSzsgdjL9JesxfAwy6SDFb3Crp9YwtyHcm7Z7WVL0OtGFW1956oWZLarZuyW7X9gFMouRjvmxE9BZpRMTfc+55aR/O3Qe3IqVrHAh8FZjV9TQR8ZuWD2G9vnqV03Ndy6zUkdSoDXqLtHxMt0kqNoKhSaM7N+8IUg3mTvn2LqTUsBo1S7uRGsj0mjSdRXptK05pJufJvZ1iSQ+XtGYUnMnZhZTPiNhD0isYW5jXWKC26U3Al4D/Jp0fnEv6vavpYZIeRurO/aWIuLfXjK2Cv0XEKZViVeeFmi2pWbmj1oET6MmUfMzvlLRRLz1F0jOp0zq8dxVse1Lq3f9K+liFuKPuUkmbRcT5AJI2pfxIgC5Ys7dIy/4IrFsp9hxJq0TEbbCoPrPWe/FR5Ll5+fb/Ad+i3tiTtqwdEa9s3P640uyl4iLiH5IOJi2Yrq0Rs+HbjM+GuD/fV3wmJ/Ck3iINICKuVBqCXMslwB0R8RNJy0lasb/eexbZD9i17zXls6QFXC3V60AbZnXtrRdqtqRG4aSua0o+5u8Bvi3ppnz7saS6htJ+L+lrpLTLA3L3w64Uvc9mmwJvkPRb0pXYNUipWgtJOf5dSPUtoc3UqAOBcyV9J8feCfhkpdijOjevzdl1LyOlfy0NrJUXK/tW6qTb5kzO1lI+Jb0V2J00y2xtUgfng4Hn1Yjfgg16izRIY3Zq7dI3Yn4RaM7c/Y2kWqnWvcyb+c1DIg3gnvHcTMQmJWkv0hXYO4DDSEOg946I01o9sFms7cc8py/0ugD+okYXwJxeuS2p0P2XORXtaf49Kytf9VwFeFa+6yzgr72Pd3xneYn0pUadVTM1KqccPpf0HPtpRFxdKe4ZpBmFP46IjZTm5h0Qs3wMRl4cHU1qcLBodl1EFE/zlXQx6Wd9RkQ8I993RY2LIJJ+DBwU42dy7hkRxRcsuVHRO2g8x4CvVmrXfhmwCWkMQu8xXxgRTysduw05XX3rvh21M2t+vxPVgUaE53IuIe+o2VTeFBFfkPQiUke63UiLCJ9Al9P2Y74xsCbp9eEZkoiIr5cMmLtKnti4fTNw88RfYUOyA/AW0mMvUiORQ6PCvMAOaC01Ki/MqizO+vwbcBKwtqRzyHPzWjiOqiLiMmBDtTC7DrgvIv7WG8NQ2duB4yT1usjeSKrPK67llM9/5t1DIHX4ZPbW00O7u/Q9rdWBzvbaWy/UbCq9d5cXA0dGxOVq6R1nhLT2mEs6hpQqchljdWNB6g5os8+bgc0i4k4ASQcA5zHWBXJWGsHUKGD05uapG7PrrpT0WmCupHWAPUnNHoqLdmZy9v7vNlM+z5T0n8DDJb2ANILk+xXitiIivi5pAWO79P9aa5e+obU6UGZ57a0XajaViyWdBqwFfFDSisADLR/TbNfmYz6f1A1vNl99tDFifDvj+5mlDYL6vIucGgWQ020f1e4hlacBc/Mkzdq5ecCK+e+Bs+sqHcO7SSeQ/yTVRJ5Kav5QTbOTb5+9SCmhJexDeo6dkY/hMklrForVb2/SRaiFwNtI7eIPqxS7FS3u0ve0VgfKLK+99ULNpvJm4OnA9RFxl6R/oX7b11HT5mN+JfAYnHY4Ko4ELpDUq8/agVlyFXIKo5Ya1TNSc/M6MrvuLtJC7UOS5gLLd2hhXPKiTGspnxHxAHBo/mN1vAM4OteqLaoDrRT7znyeFAC59nbW1MZ5oWZTOYF0MncZQET8mfqDFEdNm4/5qsDVki5kfJvbGukqVllEfC43mOgNxN0tIi5t96iqGKnUqIaRmpvX0Obsum+QasXuJw3kfYSkz0VEjUHAUyl5caK1lM+8m/MxUhfbpUivbRERT6wRfxS1XAc6q2tv3fXRJiXp+aTdnM1I81eOiohftHtUs1ubj3muX1lMRJxZI75ZDZLmkHauX0g6iTsVOGy2p/xKOoo0p7A5N2/XiHhnqwdWWJtd8SRdFhFPl/Q64JnAB4CLuzD6QtKlva6IBf7v5Ug7ic3n2H6Vuj7+AngvaWG8KAUuX/S0IZqoDrSnUh1oLytiVtbeeqFm05K3s3cmvfD+jpRScOxsejJ0jR9zMxsmSdeQTmbGzc0j1cDO2rl5kt4AfBAY1xUvIo6pEPsqUir7N4AvRcSZki7v29ksFXtuRExYqyPpSxGxR43jIKV8VtllkXRBRGw69WfakpK0T/7nwDrQiNi3wjEsVntLuiDVlRTjJeKFmk0p5/6+ntRu9SbgONIT4mkRsXWLhzZr1X7MJf08IraSdAfj02F6KSMrDTumWVtGNTVKoz03r63ZdXuSdtEuB7YHViddcHvWpF84nNi/Ji1Oj6zdBXBQyidQJeVT0v7AXNLYkWYK/yWlY4+qiepAI+JNFWKfQKq9PTbftTOwSkTMitpbL9RsUpJOBJ5EKjg/Ks+36n1sQUTMn/CL7SHxY25W1qimRknai/Fz83ZgdObmdYakpSLivgpxVgReQ0qln0OadXV8jZ2tNlM+JZ0+4O6IiOeWjj2qBqXRlkyt7Yuz2A51rV3rGrxQs0lJ2gn4UUTcLunDwEbAJ3xlqhw/5mZljWpqlKQrSINge3PzlgfOm60pj12QU9j3AZ6d7zqTNE+salc6Sc8mjQdYmbTLtl9EXFcwXmspn1Zfy3WgRzGLa2/ntH0A1nkfzguGrYAXkWaufLXlY5rt/JiblXW6pM9I2lzSRr0/bR9UBaM6N69NR5DSsnbKf24ndfUtTtJcSS/L4ze+QBpJ8ERSh9OTC4f/GnADsDxwVk67rVWj9mhJh0s6Jd9eX9Kba8QeYQcC50raT9K+pA6fn64Ue9Mc+4ac7nse8BxJC/PFqRnNO2o2qd7WtaRPAQsj4hu1trNHlR9zs7JGNTUqd2jbFWjOzTsqIj7f1jHNdr0UwKnuKxT7euB04PCIOLfvY1+MiD1LH0NfzFopn6eQFsMfiogNc0fAS2vs7oyyFutAZ3XtrRdqNilJPwB+DzyflGd+N3Ch0xfK8WNuZqXkncPe3LyzRmRuXmsknQe8PyJ+nm9vCXw2IjavEHurXtzGfVtGxDkVYreW8inpoojYuHmBs9bi2Oqb7bW3XqjZpPIslG1JOzu/lPRYUufB01o+tFnLj7lZWZIeDfwXsFpEbJevBG8eEYe3fGg2y0h6Oil9/RGkk8i/AG+MiOKDxiVdEhEbTXVfodjfBa4kfe+QOhhvGBH/WiH2GcArgR9HxEaSNgMOiIiBc0JtZpvttbdeqJmZ2UhxapTVJmklgEodFzcHtgDeA/x340MrAa+oNMOtzZTPjYCDgKeSFovzgB0jYsbXK9niJC0ENu7NTctz1S6aLa/nS7V9AGZmZpWtGhEnSPogQETcJ2nCwcBmD1auBxx0PwAR8bmC4ZcGViCd463YuP92YMeCcZvubqZe5pTPu2sEjohLJD2HNNxdwLURcW+N2NaKI4ELctMcSKmPsyY7wgs1MzMbNXfmofIBkFOjqrZLt1mvt0AKFu+sWTSVKSLOBM6UdFSLjRTeARyda9UWpXzWCJx3VN5JqsUM4GxJB/d2XGx2iYjP5XTXXu3tbrOp9tapj2ZmNlKcGmW1SDoa2Csi/ppvrwIcGBFvKhjz8xHxHknfZ8CiMCJeVir2gGOplvLZiHkCaSTCsfmunYFVIuJVtY7BbFi8UDMzs5GT69KcGmVFDRqtUnrciqRnRsTFOf1vMXnHrVTsgSmfjdglUz57x7DYYG0P27aZyqmPZmY2UpwaZRXNkbRKRNwGIOmRFD73you0ucBbI+L1JWMN0FrKZ8OlkjaLiPMBJG0KFB9JYFaCF2pmZjZqvk5KjerN2dkZOAZwapQN24HAuZK+Q1qo7AR8snTQiLhf0jxJS0fEPaXjNeJ+HCZO+ax0GJsCb5D0W9JjvgZwTe4OGLOlbbuNBi/UzMxs1KzXlwZ1uqTic61s9ETE1yUtAJ5L2mH614i4ulL4G4BzJJ0E3Nk4puLph8AGvUVajnmbpGLpnn22BVYBnpVvnwX8dcLPNuswL9TMzGzUODXKqskLs1qLs6ab8p85jG/TX0P1lM+GHYC3ACeSFsfHAIdGxEGTfZFZF7mZiJmZjRRJ15AaiYxLjQIewKlRNstIWpH0e/33ijHfAHwQGJfyGRHHVIh9BbB5RNyZby8PnOfntc1E3lEzM7NR49Qom/UkPZW0m/TIfPtW4A0RcVXp2C2nfApoDrC/n8Ubm5jNCF6omZnZqNkBp0bZ7HcI8G8RcTqApK2BQ4EtagRvMeXzSOACSd/Lt3cADm/hOMyWmFMfzcxspDg1ykbBKM8Ty0PttyJdiDkrIi5t+ZDMHhLvqJmZ2ahxapSNguslfYS0YwzweuDXLR5PNRFxCXBJ28dhtqS8UDMzs1Hj1CgbBW8CPs5Yiu9ZwG6tHpGZPShOfTQzs5Hj1CgzM+s6L9TMzMzMZglJn4+I90j6Pqk1/jgR8bIWDsvMHgKnPpqZmZnNHr2atM+2ehRmtsS8o2ZmZmY2i0iaCxwdEa9v+1jM7KGb0/YBmJmZmdnwRMT9wDxJS7d9LGb20Dn10czMzGz2uQE4R9JJwJ29OyPic60dkZk9KF6omZmZmc0+N+U/c4AVWz4WM3sIXKNmZmZmNktJWgmIiLij7WMxswfHNWpmZmZms4yk+ZIWAlcACyVdLumZbR+XmU2fd9TMzMzMZhlJVwDvioiz8+2tgK9ExAbtHpmZTZd31MzMzMxmnzt6izSAiPg54PRHsxnEO2pmZmZms4yk/waWA74JBPBq4DbguwARcUl7R2dm0+GFmpmZmdksI+n0ST4cEfHcagdjZg+JF2pmZmZmI0bSrhFxdNvHYWYT80LNzMzMbMRIuiQiNmr7OMxsYm4mYmZmZjZ61PYBmNnkvFAzMzMzGz1OqTLrOC/UzMzMzEaPd9TMOm6ptg/AzMzMzIZL0kcH3R8R++Z/nlPxcMzsIfBCzczMzGz2ubPx72WBlwDX9O6IiD2qH5GZPSju+mhmZmY2y0laBjgpIl7U9rGY2fS4Rs3MzMxs9lsOeGLbB2Fm0+fURzMzM7NZRtJCxjo7zgXmAftO/BVm1jVOfTQzMzObZSSt0bh5H/DHiLivreMxswfPCzUzMzMzM7OOcY2amZmZmZlZx3ihZmZmZmZm1jFeqJmZmZmZmXWMF2pmZmZmZmYd44WamZmZmZlZx/x/PhKNkBtRxwsAAAAASUVORK5CYII="/>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247" name="Google Shape;247;p17" descr="data:image/png;base64,iVBORw0KGgoAAAANSUhEUgAAA2oAAAFiCAYAAACH5ytPAAAAOXRFWHRTb2Z0d2FyZQBNYXRwbG90bGliIHZlcnNpb24zLjMuMiwgaHR0cHM6Ly9tYXRwbG90bGliLm9yZy8vihELAAAACXBIWXMAAAsTAAALEwEAmpwYAABWD0lEQVR4nO3dd5xkVZn/8c93BgFJgssYUAnyAxQVFIeMCkYQA66IoiJiwISg67riGlDQFVRcFQOSEVBExV1UEAwkyUMcgqyIqAgqKAoCSnp+f5xT07drqgNMnXNvd33fr9e8Zqq6e57b1V1V99zzBEUEZmZmZmZm1h1z2j4AMzMzMzMzG88LNTMzMzMzs47xQs3MzMzMzKxjvFAzMzMzMzPrGC/UzMzMzMzMOsYLNTMzMzMzs45Zqq3Aq666aqy55ppthTczMzMzM2vVxRdffGtEzBv0sdYWamuuuSYLFixoK7yZmZmZmVmrJP1moo859dHMzMzMzKxjvFAzMzMzMzPrGC/UzMzMzMzMOsYLNTMzMzMzs47xQs3MzMzMzKxjvFAzMzMzMzPrGC/UzMzMzMzMOsYLNTMzMzMzs45pbeD1VNbc+4cP+Wtv2H/7IR6JmZmZmZlZXd5RMzMzMzMz6xgv1MzMzMzMzDrGCzUzMzMzM7OO8ULNzMzMzMysY7xQMzMzMzMz6xgv1MzMzMzMzDrGCzUzMzMzM7OO8ULNzMzMzMysY7xQMzMzMzMz6xgv1MzMzMzMzDrGCzUzMzMzM7OO8ULNzMzMzMysY6ZcqEk6QtKfJF05wccl6YuSrpN0haSNhn+YZmZmZmZmo2M6O2pHAdtO8vHtgHXyn92Bry75YZmZmZmZmY2uKRdqEXEW8JdJPuXlwNcjOR9YWdJjh3WAZmZmZmZmo2YYNWqPA37XuH1jvs/MzMzMzMwegmEs1DTgvhj4idLukhZIWnDLLbcMIbSZmZmZmdnsM4yF2o3AExq3Hw/cNOgTI+KQiJgfEfPnzZs3hNBmZmZmZmazzzAWaicBb8jdHzcD/hYRNw/h/zUzMzMzMxtJS031CZK+CWwNrCrpRmAf4GEAEXEwcDLwYuA64C5gt1IHa2ZmZmZmNgqmXKhFxM5TfDyAdw3tiMzMzMzMzEbcMFIfzczMzMzMbIi8UDMzMzMzM+sYL9TMzMzMzMw6xgs1MzMzMzOzjvFCzczMzMzMrGO8UDMzMzMzM+sYL9TMzMzMzMw6xgs1MzMzMzOzjvFCzczMzMzMrGO8UDMzMzMzM+sYL9TMzMzMzMw6xgs1MzMzMzOzjvFCzczMzMzMrGO8UDMzMzMzM+sYL9TMzMzMzMw6xgs1MzMzMzOzjvFCzczMzMzMrGO8UDMzMzMzM+sYL9TMzMzMzMw6xgs1MzMzMzOzjvFCzczMzMzMrGO8UDMzMzMzM+sYL9TMzMzMzMw6xgs1MzMzMzOzjvFCzczMzMzMrGO8UDMzMzMzM+sYL9TMzMzMzMw6xgs1MzMzMzOzjvFCzczMzMzMrGOmtVCTtK2kayVdJ2nvAR9/hKTvS7pc0lWSdhv+oZqZmZmZmY2GKRdqkuYCXwa2A9YHdpa0ft+nvQu4OiI2BLYGDpS09JCP1czMzMzMbCRMZ0dtE+C6iLg+Iu4Bjgde3vc5AawoScAKwF+A+4Z6pGZmZmZmZiNiOgu1xwG/a9y+Md/X9CXgycBNwEJgr4h4YChHaGZmZmZmNmKms1DTgPui7/aLgMuA1YCnA1+StNJi/5G0u6QFkhbccsstD/JQzczMzMzMRsN0Fmo3Ak9o3H48aeesaTfgxEiuA34NPKn/P4qIQyJifkTMnzdv3kM9ZjMzMzMzs1ltOgu1i4B1JK2VG4S8Bjip73N+CzwPQNKjgfWA64d5oGZmZmZmZqNiqak+ISLuk7QHcCowFzgiIq6S9Pb88YOB/YCjJC0kpUp+ICJuLXjcZmZmZmZms9aUCzWAiDgZOLnvvoMb/74JeOFwD83MzMzMzGw0TWvgtZmZmZmZmdXjhZqZmZmZmVnHeKFmZmZmZmbWMV6omZmZmZmZdYwXamZmZmZmZh3jhZqZmZmZmVnHTKs9/6hZc+8fPuSvvWH/7Yd4JGZmZmZmNoq8o2ZmZmZmZtYxXqiZmZmZmZl1jBdqZmZmZmZmHeOFmpmZmZmZWcd4oWZmZmZmZtYxXqiZmZmZmZl1jBdqZmZmZmZmHeOFmpmZmZmZWcd4oWZmZmZmZtYxXqiZmZmZmZl1jBdqZmZmZmZmHeOFmpmZmZmZWcd4oWZmZmZmZtYxS7V9ADbemnv/8CF/7Q37bz/EIzEzMzMzs7Z4R83MzMzMzKxjvFAzMzMzMzPrGC/UzMzMzMzMOsYLNTMzMzMzs47xQs3MzMzMzKxjvFAzMzMzMzPrGC/UzMzMzMzMOsYLNTMzMzMzs47xQs3MzMzMzKxjprVQk7StpGslXSdp7wk+Z2tJl0m6StKZwz1MMzMzMzOz0bHUVJ8gaS7wZeAFwI3ARZJOioirG5+zMvAVYNuI+K2kRxU6XjMzMzMzs1lvOjtqmwDXRcT1EXEPcDzw8r7PeS1wYkT8FiAi/jTcwzQzMzMzMxsd01moPQ74XeP2jfm+pnWBVSSdIeliSW8Y9B9J2l3SAkkLbrnllod2xGZmZmZmZrPcdBZqGnBf9N1eCngmsD3wIuAjktZd7IsiDomI+RExf968eQ/6YM3MzMzMzEbBlDVqpB20JzRuPx64acDn3BoRdwJ3SjoL2BD4v6EcpZmZmZmZ2QiZzo7aRcA6ktaStDTwGuCkvs/5X+BZkpaStBywKXDNcA/VzMzMzMxsNEy5oxYR90naAzgVmAscERFXSXp7/vjBEXGNpB8BVwAPAIdFxJUlD9zMzMzMzGy2mk7qIxFxMnBy330H993+DPCZ4R2amZmZmZnZaJrWwGszMzMzMzOrxws1MzMzMzOzjvFCzczMzMzMrGO8UDMzMzMzM+sYL9TMzMzMzMw6xgs1MzMzMzOzjvFCzczMzMzMrGO8UDMzMzMzM+sYL9TMzMzMzMw6xgs1MzMzMzOzjvFCzczMzMzMrGO8UDMzMzMzM+sYL9TMzMzMzMw6xgs1MzMzMzOzjvFCzczMzMzMrGOWavsArDvW3PuHD/lrb9h/+yEeiZmZmZnZaPNCzTrBi0QzMzMzszFOfTQzMzMzM+sYL9TMzMzMzMw6xgs1MzMzMzOzjvFCzczMzMzMrGO8UDMzMzMzM+sYL9TMzMzMzMw6xgs1MzMzMzOzjvFCzczMzMzMrGO8UDMzMzMzM+sYL9TMzMzMzMw6xgs1MzMzMzOzjvFCzczMzMzMrGOmtVCTtK2kayVdJ2nvST5vY0n3S9pxeIdoZmZmZmY2WqZcqEmaC3wZ2A5YH9hZ0voTfN4BwKnDPkgzMzMzM7NRMp0dtU2A6yLi+oi4BzgeePmAz3s38F3gT0M8PjMzMzMzs5EznYXa44DfNW7fmO9bRNLjgFcAB0/2H0naXdICSQtuueWWB3usZmZmZmZmI2E6CzUNuC/6bn8e+EBE3D/ZfxQRh0TE/IiYP2/evGkeopmZmZmZ2WhZahqfcyPwhMbtxwM39X3OfOB4SQCrAi+WdF9E/M8wDtLMzMzMzGyUTGehdhGwjqS1gN8DrwFe2/yEiFir929JRwE/8CLNzMzMzMzsoZlyoRYR90nag9TNcS5wRERcJent+eOT1qWZmZmZmZnZgzOdHTUi4mTg5L77Bi7QIuKNS35YZmZmZmZmo2taCzWz2WzNvX/4kL/2hv23H+KRmJmZmZkl0+n6aGZmZmZmZhV5oWZmZmZmZtYxXqiZmZmZmZl1jBdqZmZmZmZmHeOFmpmZmZmZWcd4oWZmZmZmZtYxXqiZmZmZmZl1jOeombXIM9zMzMzMbBDvqJmZmZmZmXWMF2pmZmZmZmYd44WamZmZmZlZx3ihZmZmZmZm1jFeqJmZmZmZmXWMF2pmZmZmZmYd44WamZmZmZlZx3ihZmZmZmZm1jFeqJmZmZmZmXWMF2pmZmZmZmYds1TbB2Bm7Vhz7x8+5K+9Yf/th3gkZmZmZtbPO2pmZmZmZmYd4x01M6vOu3lmZmZmk/OOmpmZmZmZWcd4oWZmZmZmZtYxXqiZmZmZmZl1jBdqZmZmZmZmHeNmImY2UtzIxMzMzGYC76iZmZmZmZl1jBdqZmZmZmZmHTOt1EdJ2wJfAOYCh0XE/n0ffx3wgXzz78A7IuLyYR6omdlM57RLMzMzm64pd9QkzQW+DGwHrA/sLGn9vk/7NfCciNgA2A84ZNgHamZmZmZmNiqmk/q4CXBdRFwfEfcAxwMvb35CRJwbEbflm+cDjx/uYZqZmZmZmY2O6SzUHgf8rnH7xnzfRN4MnDLoA5J2l7RA0oJbbrll+kdpZmZmZmY2QqazUNOA+2LgJ0rbkBZqHxj08Yg4JCLmR8T8efPmTf8ozczMzMzMRsh0moncCDyhcfvxwE39nyRpA+AwYLuI+PNwDs/MzMzMzGz0TGdH7SJgHUlrSVoaeA1wUvMTJK0OnAjsEhH/N/zDNDMzMzMzGx1T7qhFxH2S9gBOJbXnPyIirpL09vzxg4GPAv8CfEUSwH0RMb/cYZuZmZmZmc1e05qjFhEnAyf33Xdw499vAd4y3EMzMzMzMzMbTdNaqJmZ2czmYdtmZmYzixdqZmZWlBeJZmZmD950momYmZmZmZlZRd5RMzOzWcu7eWZmNlN5R83MzMzMzKxjvKNmZmZWgHfzzMxsSXhHzczMzMzMrGO8UDMzMzMzM+sYpz6amZnNMk67NDOb+byjZmZmZmZm1jHeUTMzM7Oh8W6emdlweKFmZmZms4IXiWY2m3ihZmZmZraE2lwkeoFqNju5Rs3MzMzMzKxjvKNmZmZmZg+Jd/PMyvFCzczMzMxmHC8SbbZz6qOZmZmZmVnHeKFmZmZmZmbWMV6omZmZmZmZdYwXamZmZmZmZh3jhZqZmZmZmVnHeKFmZmZmZmbWMW7Pb2ZmZmb2IHg0gNXgHTUzMzMzM7OO8ULNzMzMzMysY7xQMzMzMzMz6xgv1MzMzMzMzDrGzUTMzMzMzGYINzIZHd5RMzMzMzMz65hpLdQkbSvpWknXSdp7wMcl6Yv541dI2mj4h2pmZmZmZjYapkx9lDQX+DLwAuBG4CJJJ0XE1Y1P2w5YJ//ZFPhq/tvMzMzMzGaBNtMuRzHlczo7apsA10XE9RFxD3A88PK+z3k58PVIzgdWlvTYIR+rmZmZmZnZSFBETP4J0o7AthHxlnx7F2DTiNij8Tk/APaPiJ/n2z8FPhARC/r+r92B3fPN9YBrl+DYVwVuXYKvXxKO7diO7diO7diO7diO7diO7dhLGnuNiJg36APT6fqoAff1r+6m8zlExCHAIdOIOfVBSQsiYv4w/i/HdmzHdmzHdmzHdmzHdmzHduwuxZ5O6uONwBMatx8P3PQQPsfMzMzMzMymYToLtYuAdSStJWlp4DXASX2fcxLwhtz9cTPgbxFx85CP1czMzMzMbCRMmfoYEfdJ2gM4FZgLHBERV0l6e/74wcDJwIuB64C7gN3KHfIiQ0mhdGzHdmzHdmzHdmzHdmzHdmzH7lrsKZuJmJmZmZmZWV3TGnhtZmZmZmZm9XihZmZmZmZm1jFeqJmZmZmZmXWMF2rTJOmpbR9DGyRtOZ37CsWeWyPOBLFb+3lLemRbsRvHsHzbx2BlSZor6di2j2OU5Mf8My3GH9X3sdZfU81mK0lzJO3UUuy5kt7bRuwcv/hry4xaqEn6rKSntBT+YEkXSnqnpJVbOoY2HDTN+0q4TtJnJK1fKV5Tmz/vCyR9W9KLJQ0aJl+MpC0kXQ1ck29vKOkrFeLuIWmV0nEmiN3m60rvGFaS9MjenxoxI+J+YF4eu1KdpHUlHSrpNEk/6/2pGPunkq7MtzeQ9OHScfNj/szaz+uGVl7XJD1a0uGSTsm315f05lrxafc1dRlJr5X0n5I+2vtTKXabz7HWfuaS5uXH+xBJR/T+VIotSa/v/YwlrS5pk8IxW31+RcQDwB614vXFvh94eRuxs+KvLTOq66Okt5Ba/y8FHAl8MyL+VjH+OsCbgFcBFwJHRsSPC8a7A5jwBxQRKxWMvTmwBfAe4L8bH1oJeEVEbFgqduMYViTN7duNdFHhCOD4iLi9dOwcv+rPuxFXwPNz7E2AbwFHRcT/VYh9AbAjcFJEPCPfd2VEFL0SL+kTpJ/1JaSf86lR6cWpzdcVSW8D9gXuZuy5HhHxxErxvwZsRJqFeWfv/oj4XIXYlwMHAxcD9zdiX1wh9pnA+4Gv1fw9z3EOBNYBvs34x/zE0rFz/Oqva/kE8kjgQxGxoaSlgEsj4mkl4zbit/ma+iPgbyz+e35ghdhtPsda+5lLOhc4m8W/7+9WiP1V4AHguRHx5HwB8rSI2LhgzFafX/kYPkJ6H/sW41/X/lIh9ieBRwyIfUmF2MVfW2bUQq1H0nqkE6udgXOAQyPi9Eqx5wI7AF8EbgcE/GfJN1lJ+wJ/AI7J8V4HrBgRny4Y8znA1sDbSS/0PXcA34+IX5aKPcHxPBv4JrAy8B1gv4i4rkLc6j/vvvjbAMcCywOXA3tHxHkF410QEZtKurRxAnt5pYW5gBeSntvzgROAwyPiV6Vj5/jVX1ck/RLYPCJuLRlnkvj7DLo/Ij5eIfbFEfHM0nEmiH1RRGzc93t+WUQ8vULsIwfcHRHxptKxG8dQ9XWtzcd7wLHUfk2tcgFggtij+hxr5Xcrx74kIjaq+R7aheeXpF8PuLvKRUdJg96nIyKeWzp233EUeW2ZcuB11+Q3mCflP7eSHox/k/S2iHhNwbgbkE7itgd+DLw0Ii6RtBpwHlDyxP1FEbFp4/ZX885HsYVaRJwJnCnpqIj4Tak4k8k/6+1Jj/uawIHAccCzSEPW1y0Yu7Wft6R/AV4P7AL8EXg3acfj6aSr8GuVig38TtIWQCilxO1JToMsLSJC0h9IFyXuA1YBviPpxxHxHyVjt/W6AvwKuKvg/z+pGguySXxf0juB7wH/7N1Z4woscKuktcm7mJJ2BG6uEJeI2K1GnEFafF27M7+u9R7vzUi7TFW0/Jp6rqSnRcTCgjEm0uZzrM2f+Q8kvTgiTq4Ur+ne/H7S+77nkXbYSmr1+QUQESWfQ1PF3qat2DVeW2bUjpqkzwEvBX5GutJ+YeNj10bEegVjnwUcCnwnIu7u+9guEXFMwdjnAl8Gjic9EXcG3hURW5SK2Yi9LvDvpIXSooV9jSsVkq4HTif9rM/t+9gXI2LPgrHb/Hn/H2n39MiIuLHvYx+IiAMKxl4V+AJpK1/AacCepd/YJe0J7EpaJB0G/E9E3CtpDvDLiFi7YOw2X1eeQUpZuYDxJ1LFfrf74rf5/G7zCuwTgUNI6d23Ab8GXlfjolQ+cXsriz/mxXfU2npdk/RM0u7dU4ErgXnAjhFxRYl4A+JXf02VtJD0fr0UKdX1etJzXKTf8w2GHXPAMbT5HNuIVM/e/Jm/KiIuLxizVy4i0q7GP4F7GXvMi5WLNI7hdcCrSSnlR5NKCT4cEd8uGHPQY13t+dU4jqcC6wPL9u6LiK9Xir098JS+2PtWiFv8tWWmLdTeRKpRWuwKtKRHRMG6EkkrAHdHKlwkn0AuO+hYCsRek3TyvCXpRegc4D0RcUOF2G3muK8QEX8vHWeS+EuTdlgCuDYi7qkUV3l3aSXSm8sdNeLm2FtGxDlT3Vcg7seBIwadKEt6ckQU2dXL6ZYfBg5s6XXlQuDnwEIaV10j4uhSMfvit/b8bpOktSLi10rdTedExB29+yrEbq1+pk1KdTPrkU6ar42IeyvGVlQ+2ZG0xmQfbytTpRZJy5B+vxf9zEnPtX9O+oWzgKQnAc8jfd8/LfX+1ReztedXjr8PqVxmfVLG03bAzyNixwqxDwaWA7YhXejdEbgwIoo1VJH004h4nqRPF8/4mWELtZ9GxPOmuq9Q7POB5/cWDnnhdlqNXa02tZzj/kTSAnVz0knsecB7I+L6CrFfDHyNlJom0vb12yLilAqx55N2WVbMsf8KvKnS4viSiNhoqvuGHHMOcEWMZh3HuW2+hrT8vT8MeAfw7HzXGaTmHsVPMCb4Pa/yWNSuHemLvQ7wKRa/6l10hyVfEPgW8K2oVHPaF38e8B8sfsW9xs7xMRGxy1T3FYrdtedY0feSRpw2zxUHde29o+RjLmlZ4J3AVqQLy2cDB0fEP0rFHHAMC4ENSU1MNpT0aOCwiHhphdhXRMQGjb9XAE6MiBcWjHk16bl1MPBa0rnaIjHERiYzokYt/xIuB6yq1EGn94CsBKxW6TCWbe7uRMTfJS1XMqCk/4iIT0s6iAHdHyulR7WZ4/4NUsrnK/Lt15Aaimw64VcMz+eAbSI3LFGqZ/khUHyhRup6+M6IODvH3oq0cCuWKqOxLp/zJP1b40MrAUXn2UXEA5Iul7R6RPy2ZKwJnC9p44i4qIXYp0vaHfg+FZ9fjZOJNp/fXwUeBvTGP+yS73tLqYD5SvdTgEdI+tfGh1aicQJfWJv1M0cC+5A6+W5Dqler0a7+ZaR0sBMkPUBatJ1Q8fl+XI75ElKDrF2BWyrFHjf6Q6l+qdbFkTaeY48BHgc8PKd2N8/XSp8zLUtKeWzzXPES4AmklGqRGqDdLOlPwFsLXXD9OqnRW2900s6kdLxXFYg1kbvze/l9ORvoT0CV7sWkbpMAdynV2/6ZsnWnAB8F9gYeTzpfbApgaBeBZsRCDXgbqU38aqQnQc/tpBP5Gu6UtFFvlZxz7u+e4muWVG+7fEHhOJPZNf/9/sZ9QZ0noPpqJo6VVGtWx59ifFfJ60kvPDXc0VukAUTEz3PufUlLAyuQXhNWbNx/OymNoLTHAlflVMBme92XVYi9DfA2Sb/JsavVkJCuxAF8sHFfjefXxYzVckA7z++NY3wntJ/lnZeS1iOdrK9MqkvsuYNUN1ZMX/3Mf0qqXj8DPDwifppTAX8DfEzS2aTFWzE51qeBT+ddvY8AB1D4IlDDv0TE4ZL2irFGWWeWDCjpg8B/khYsvZEyAu4h1UfW0MZz7EXAG1n8BPYO0uNRUvNc8WLGXt9qniv+CPheRJwKIOmFwLakLsZfocyF5vX6fs6nV/g591ugNJvxUNJj/3fS+I8afpBjf4a0RghSCmQxEfEdUrOzj0TEfiVjzbTUx3dHRK1hy/2xNyY187gp3/VY4NVdqOWQdFBEvLvt4xiWxtX+/yCl/fWaqLwaWKbkk6Jxlf0FwBqkF9cgXZm6NiLeVzB2LyVkF9KVx28y9n3fFhEfKhW7cQxrtFE7oTQOYjH5pKp07IG1JLO9hmQ6JL0gCs3YknQJqbnAr/LtJ5KaXNRIjdo8CrZkXxKSnhIRVxX6v88hdc39Dql5zu+B/aNgw5xG7DWBnUivZ/eT0iCLzxLLsc+PiM0knUpqanIT6XetWJOiRuxPRcQHp/7MIrHbfI69sq26y5bPFRdExPxB95VKe5Z0FCnV8fx8e1Ng14h457BjTfN41gRWisrNTHLsZUgZcEW7Xkp6UkT8onHeNs4wUx9nxEJN0nMj4md9qSqLRL2ZVg9jrFjzF7WLNSdSMu9b0hsG3R8FO/kodapqXu3vC12unkKDZxw1YxfrzKbBs0CasWvUU7RZy/FooDcU9MKIqLWDiaQNSSewAGdHwc5kfXFbqyGZjsKvLc8jpeJdT3qurwHsFhVmYubn+aB08mqzzCZS+DHfmJSpsTKwH2lI7Kd7J3ilKI2TeRipXfW3atQZ98V/Calu5wmk9LCVgI9HxEmV4j+O9Pvd7PJ5VoW4bT7H9mHwc6x4J74cfwsW76xavAOhpNOAn5IuMEO6MPEC0q7aRSWe25KuIZ2b9lKJVyc9zx+gXofR3ozfJ0bEvpJWBx4TjS7KBWMvB7wPWD0i3pp37deLiB8UjHlIROw+wXnbUM/XZspC7eMRsc8EJ9FFT577jqOVJ/5UCr+xN69KLUvqZHRJVOjkM5WSV/unEfuDEfGplmLvGoW6AuY3mW+RWrYvquWIiA+UiNeIuxMpbeEM0gnFs4D35/SCoiTtRUp7613weQVwSI0rspIOI53A9n6euwD3R0SxGpIHQ40BqoX+/2UYf/GrSkc4Sa9s3FyW9DO/qVLd76RKP+Zt6F19bvs42iBpf1J99dWMdfmMSmndbT7Hmtkny5JSjq+pcb4m6RhgbeAyxj/mxZ/fSiNu9iE19hCpq+/HSXPNVu8rqRhWzNY7jEr6Kmlh+NyIeHKuETwtIjae4kuHEftbpHTLN0TEUyU9HDivxO7lgNjLRl/TlkH3LVGMmbBQA3qd4XaMiBNait/aE38qJRdqA2I9Ajim1pvMFMdS7fseldjKne+Uuyfl+86MiIGpiUOMeznwgt4uWt7Z+0lf3n2p2FcAm0fEnfn28qQX+RpXIS/v/x4H3deWEr9rXcmQ6DumOaTft+I7x9M4lhKP+fcZsLvRU+r1XNLrI+JYjW9Q1IzbX4Q/7PgDG3E14tc4cb8W2KDWAinH7OJzbBngpIh4UYVY1wDrx0w5wV1Ckj5LGm9zdYvHcElEbNS80FTrvayRWtpG7OLdTWdKM5FeZ7g9SDVDbZhPd5/4Nbp29dxFGt7ZBTW/71GJ3Uu5u1lpgORNpKLw0ub0pTr+GZhTIS6kx/P+xu37qffzvV/S2jG+huT+Kb5mpnsOqT5qUNvmYGxns6Z1SOlCs9Vn89//CjwGODbf3hm4oWDc5fPfKw74WI330l4jri1JIwm+lW+/inQFvobrSbvmNeeHdfE5thz1ugBeSfo9v7lSvNYuhmS/AA5VmqV2JPDN0jVaA9yr1NE0YNHF1gcm/5KhuSfvovVir03h55sqdjedMQu17MeS/p30YtvsDFejlXT1Jz5A/sXfPyLeP8mnfaFg/OaLz1zgybS3WO7X5qJ5tsb+RN41fR9jtRzvKRiv50dKhf7fzLdfTRqaWcORwAWSvpdv7wAcXin2+0kdupo1JNXqpCQt03+lv+++G4YdMyJ6HQb3jb4B05JKt1TuxWl2YAzgD0DR9N4H4Z5h/4eRm/JI2i8int340PclFauVioiv5X/+JCLOaX5M0pal4jbiH51jvRHYplf7qTQg97TS8bO7gMsk/ZTxIzCK7eZ15Dm2kPHnDvOAKvVpwKrA1UpdhJuPecnFUlsXQ4iIw4DDJK1HGrlxhVLjoENr1CNmXySNeXmUpE+SukV/uFLsj5G6bT5B0nGkCzNvLByzWnfTGZP6CIuaTPSLKDysM8c+HXg6qd1orSd+L/bPgOe1sZun8d347gN+ExE31j6OQVpOP2ytjqRkbElbDjqh6r+vUOxXkl5gBZwVEd+b4kuGGXsjxmoKzoqISyvFXSb/c1ENCUDFOpI2h9K2NnS6TWp3GO81wPaRm3nkk/aTI+LJheO29nuWY11LSm/+S769CnB+1Ol2ueug+0vVGffFbnOwe7Nu6j7gjxFxX+m4OXabXYTP6rsYMvC+AnHnkuoAdyM1zTmB9J52Z0S8pmTsxjE8idTHQMBPI+KaKb5kmLH/Bdgsxz4/Im6tFLd4d9MZtaMWEVWuBE3gYy3GvhT4X0nfZvxOYvH0hYg4U+O78f2ydMwH4YYWY3+7xdglF00HAf0nT4PuG7r8Yle9nbPSOIgbaPw+SXpY1Om8eF4+kVrUxlippXbRx7tm2saA2F0YOl29E5/SMN7laHcY73uBM/IOLqTmWLuXCiZpc2ALYF5fndpK1JuhBrA/cKnGOrQ9h0rv6RFxtKSlgXXzXdeWfm3pwnMsIn6TFw+PJj3HVpNEVBhyPuC8pWYX4XmSnth3MWReyYCSPkdKc/0Z8F8x1mnxgHyRorhcJ3dkRNSaV9eM/R3gCOCUiKiVbtnz0/z49xbiZ5J2soeWejqjFmpqsZV1fuKvAawTET9Ragda643mkaSanWahe5U8cy3eje8gSUW78U1UAN3TW6BGxKSf9xBjT6v4PCL+q0DsgQX3jdify38Pfeh32ydUjVS0pr+RakzeF2XbeV9CugJ5G+l3fGVSjd6fgLdGgVmJbS6UsjaH0rY2dLpH0gGk9NpxnfiAki3TWx/GGxE/Umpd/aR817gugBp+J92lgRVI5xrNOrXbSalRVUTEkZJOYWzY8N4R8Yfex1V2dt3WpK6uN5B+5k9Q6txb8netC8+xd5O6H/6RsVqlAGo0aap+3tIw6GLI2wrHvBL4cETcNeBjmxSO3fML4JCW6uQOJu0kHpQ3NI6Kel1mDyc9/jvl27uQvv+hnZ/OtNTH1lpZS3or6crjIyNi7fxmd3CNdJU2qYVufBobw/Ao0uLhZ/n2NsAZJRZojdi9NJWBxecR8d6CsXt1BeuRrgT2Zvy8lJSOV+z3PKeKbE1qyX9w40N3AN+PiKI7qZI+Tmpc8g3SG+trSHn+1wLviIitC8Y+GPheRJyab7+QNPPmBOALEbHpZF//EGPuSloozWes4QGkx/uoGrvl+TjaHErb2tBptdCJrxG7tWG8UymVjihpjejwAPmSaZiSLgZeGxHX5tvrkk5ia6Qftvkcuw7YNCL+3ELs1roI53jLMMHFkELxWkunHnAsvTq5nUnZP9Xq5JTq63cGPgT8DjgUOLbkZo4GDDEfdN8SxZhhC7XWWllLuox0ZeKCGGv/uTAinlYh9rrAV4FHR5oRsQHwsoj4RIXY475HpTbWl1f6vn9A2tG4Od9+LPDlkgu1RuzTgRfGWPH5w0gzQbapEPs04JURcUe+vSLw7YjYtkLsRSdU+We9QkTcXiHuBf0LIknnR8RmpZ/jyq19B9037BfcAbFbWyg1jmF7Fh9wXrzoP6cCvnlA7Bpzlk4BXhURfy8da4L4TyVdCGp+312YyXlpFKh/lfRj0uP913x7FeD4qNCqfTpKfd/5/1406mSy+wrFbvM5djppsVSlLq0vdpvnLcsB/wasEYWHLzfSqU8nXWhtZmacEoVrTwccT2t1cko1aq8nbeDcBByXYz+t8IXe80gzX3+eb28JfDYiNh9WjBmV+ki7raz/GRH3SOl5kLd3a61yDyV1h/saQERcIekbQPGFGoO78Z1SIS7Amr1FWvZHxvL8S1uNlKrT6yi6AvXqSFZnfOe3e0jpEzV8StLbSc+ri0k1Dp+LiM8UjvtATlfppaY006JKP8/+IukDwPH59quB2/KbTul89zMkfZH0hhKk4aj71roKnXcTlyPtVh9GetwvnPSLhucYUrrMi0jd4F4H1Co+r96JryfvnG9NWqidDGxH+rm3vlCj3HNt1d4iDSAibpP0qEKxHoqSrzELJB1O+n2H9HteazRAm8+x60mvbz9k/HOs6Oy8rM3zliNJP9/eifqNpJr2oS/U6EA6dY9arJOTdCJpB/MY4KWN88ZvSVow8VcOxTuAo/NuHqQSioENhB6qmbZQG9TKerdKsc+U9J+kmpIXAO8Evl8p9nIRcWFvkZhVuUoVEe9XqhnrdcQ7JOp14zuj8WIbpHS4Wq1mWys+J73YXKjULj6AV1DvJG79iLhd0utIJ5EfIL0BlF6ovY40ZuIrpO/5fOD1SrNRhl6T1+e1pFqK/8m3f57vm8tY3nkpx5Pqol6Zb7+OlG77/MJxe7aIiA3yFf6PSzqQejOW/l9EvErSyyM1XPgGcGql2Ccxllpc247AhsClEbGbUtODw1o6lloekLR65EYSktak3REnNb0DeBewJ+k99CzS61wNbT7Hfpv/LJ3/VJPPW5pdhGuet6wdEa+WtHM+lrvVd/I2LBHxBeALU6VTa/i1p4NMWiengnWgwJci4meDPpAzY0p+/9cAnwbWJtWE/o004ueKib/kwZlRqY+wKPd3USvrWjUGeev8zcALc+xTgcOiwgOY03T2IKW/bSRpR+DNEbFdhdhrATdHxD/y7YeTUjBvKB07x3sFY81jardsfwxjxecXRKP4vELsjYBn5Zs128VfRRpD8Q3Si9+ZtdKL2yZphdqpcBrQKntQKmbB+BdExKaSzicVP/8ZuDIiig+1l3RhRGyiNMfrnaRZZhdGhXErbWp83xeTdjLvID3mT6kQe9K5eZJOLJFaLmlb4BBSRzRIr+m7R64LbVsvzbrt4xi2UX2O9UhaifFdXYvP3JV0LqlF/Tn5fG1tUk1iraYeg46ptVFGXTiGkrEl/Qj4K6kp2aIMv4g4cFgxZsSOmqTnRsTPtHg3wLWV2r3WaFP/ACkF8dDSsQZ4F+lN7kmSfg/8mpSLW8O3SQ09eu7P9208+NOH7hLgjsidNiWt2KvdKilfAXs+8MSI2FfS6pI2aWznl7YccHukbmXzJK0VfYNLC/kaqTvZ5cBZSp1Oa9SotVmHuQVpR2MFYHVJGwJvi4h3lo5NyhB4DWND5HcEflghbs8PJK1M2jG9hLTLUes17pBcq/Rh0u7WCsBHSwaUdEJE7KTxw3gXqVE3REqFW5n0OF8M/J166abnsfjoh0X3lar/jdRtcj6pIddlwP8Cd5eINYimaLZQcpEm6SXAfoyNglAKGSuVitnQe459hHrPsc9HxHskfZ/Bz7Eas2ffRkr1vJuUvt4bbF9jgboP9YcvT6XIjt6D1OYxlIz9+CjcP2BG7KhJ+nhE7KOxboBNUakwdtAbe699+Cdq1JRIWh6YU2Oh0og5qKNNrQYurXXalPRV0gv8cyPiyfnN7rSIKL5AzTUs80kFyOtKWo20m7pl6dgDjkXA3F5BuFJb6aEPapV0JrkOM8aa9VwZEU8ddqwBsS8gLZBOaiH2HcDyjNXCzWFsVmKtk7nesSwDLBuNlsqVUmaqkfTYiLhZ44fxLhKVOxPmFMCVIqI5R2/oKUIaGwdxLCmtt9l04OCIeNJEXzuk+G8B9iKNg7iMNJj2vIh47mRfN4S4rTdbUOp++K/AwhoZOG2T9MyIuFjtDp3+JWnAeZWhxwPitzJ8eZLj8Y5auR21Q4CDImJhif8fZsiOWl6kzSG9sJ4w5ReUcQppN+kb+Xavg83twFGMn1UyFJpgrlYv3TnqFOXeIullEXFSjv1yoNaLzrvInTYBIuKXqleAvmlOW7g0x75NaWhpDa8AnkHa4SAiblLq/FhdPrFo1kPuxdh4jGFqrQ4TICJ+1xe7SpOiiGjl5zpITn/rTyU/ACiyUJP0X8CnY3wnwPdFxIdLxAOIXGQeY51Nx6VG1TZBCvkxDH/geZtz8yC9bmxMOmndRmkg88crxO1Cs4XfkVJbqy/S8s7tG0jNqJopgMWa5kSeO1ljQTaJX5EaBlWTyxWaeg0tVleqz7yk5vFYNVsBb5T0a9L7Z2/HfGjZGTNioQYp9VDSHoylCNW2Zd+OxkJJ50TElpJKpSF24STu7cBxkr6Ub99Ian9aQ5udNu9V6voXOfY8yncA7LknIkJSL/byleJOR6kUgltzLn/ve96RsTe60n6X0x8jL8b3pF5nNHKa55qMP5Gq1dBjKiVTRraLiEWLhHwx5MWkVMii+lKjeq8ptVKjpjL0xzzvgh+t9sZB/CMi/iGpVxP3C6V5S0XFNJstFPYfwMk5a6B298OTSY2ZFlLv/QtoPeXzg8C5OVuiVlfXyWqSAii2e6wpak9J5Qxtu2fqT3loWv7+i/eKmDELtezHkv6d1BWtlx5UpUAUWEHSphFxAYCkTUj53lDoyn9E1LjiONUx/ArYTNIKpFTZcWmXpVLhsjPVXqfNLwLfAx4l6ZOk1LjiJ5DZCZK+Bqyc0z/fRHe6wpVaKA+qw3xdoVj93k7qOPk40oWI00i/a8VJOgLYALiKsROpoF7nxamUvDAyV+MbWTwcWKZgvKZ/B57SdkrSBIo95hHxXbUzN+/GvLvzP6T38dtIs46qiIiD1N7suk+S6hCXpXL3Q1Iq88DMnAo+T3spn18jtYmvtkCNCjNWJ9FK7WlTm3WgtPj910iXn2kLtTeR3sT6T6JqXAV9M3BkXrBAShl5c97t+FSJgErzlSZU+OpQf6yJuuGVSoUD2Jv0uC8kpbCcTKUFS0Qcp9SV7XmkK4E7RESVXZaI+GxemN5O6nD60Q7VCZXaYYmIeH6zDlOp42gN60XEuEWh0tDKcyrE3iwi1q8Qp4uOBX6aa4+D9Ppe6rWkX/XUqC5QS3PzIuIV+Z8fUxp58ghSw4Uq1O7sukdGxAsrxBnkmHyx7weM31mqcXG7tZRP4L62FqiSziaNYDib1PmxWE+BRu3pwyU9g/E1mMuVitt3DL060FVz+nrzGIrOnu3C91/DjGgm0pOvuL6TseGwZ5MKoYt2j8opcHtGxH8rDbVTNIZ3Fow76dC8gjtZ0ybp0l4DhtlE0heAb0XEuS3EPiAiPjDVfYViL9ZdsnmfpC9FxNDnmg0q9tWA1vUlTBC7SuGz0iDcAyPi6tKxHgoVatfe+P+3ZWxm3I+jUrv2/KZ+JKn+terA66moYKt4pXl5GzT+XgE4scWFRBVKzcB6s+s2VJ5dFxFDry0fEHt/4GcRcVrpWANiv4u0o/dXGim+UaE9v6SNSamP1VM+cxbMb0gZOFUXqJKeSDpHfRapocg/gbMj4r0FYu1Kqj2dD1zE+BrMo2uk0Evai7E60N/3HcOhEfGlCb50GLGb339zsPUdwFEdKiFYIjNtoXYC6Yd/XL5rZ2DliCg9lBZJZ0TE1qXjzDQlT2jzrsbHWDzHvcabzK7Aq4F1SSmQ34qI0hPue7EHLRyuGGZx6oOMXWzBlJsKPIU0MPL9jQ+tBLw/Cs6WkrQ5afTEe4D/7ov9iqjT2fTZpJOJP1CoEHmCuJMuvmq9weUT5k1IJ5EXRsSfKsW9kLSjMi41quTFrwHNBsap0WxALc7Na5PanV3X6+z6T+BeKtZqSfoVqTFW9RRfSaeRUj77n2PFSzqUGjv0q3LukOM/FngOabG2DfDbKNjCvcXa0+YxtFYH2oXvv6SZlvq4Xt/J0+mSLq8U+xylhhr99XE13lznAR9g8fz6oq2Np6lks4HDgfeSunVV6cLX0yi+fyTwSuAApc5NxU5oJL2DtGP8REnNqfYrUjgNr7FgekTfSfxKNH7nClgPeAmwMuM7p94BvLVgXEj1IiuQXgebjXtuJ6WE1XAEqTlP7WL/3mP9KNJi9Wf59jbAGVSokZO0E2l+2xmk15GDJL0/Ir5TOjbtpEb1mg0sS7oCfDnp+96AtLO3VYVjaHNuXptam10XU3R2VYFxDA1X0V6Kb2spnxExadq8Co4dyYvjW0kdwg8H3h1pDm9Jz8z1YH/Nx1C8g26/NutAW6y9rWKm7agdRUp1PD/f3hTYNSoMps159TCWPtC7KlZ8sZSvTH2LVAD/dmBX4JYaqXBTKZUKl//vCyJi0xL/94M4hk1IO2s7AFeXTJXJabWrkGoe92586I7SKRtKYxd2AF5GGoy6KDZwfOkUUEmbR8R5JWNMEnuNGgXBE8T+WZsXXCT9AHhr5Lb1+Urwl0umOzZiXw68oLeLli9I/aTSTmabqVHHA5+MPHcnn9z8e0S8sXTsvuOY9XPzBlGl2XUP4nhKZqV8j3TyejqVU3zbTPmcSuHHfC/SRZcnAL8gpX6eFakxWxGDSlBqpe834g2sA42I4hc9J6q9jYg3l45dw0xbqF1DugL/23zX6qQ22g9QOF0o/xL2ixor9l7qWTP9TdKZETFwoOSQYk56tblSnvn+wFzS1f3mm0yNXcwDSKlBvyKNhDgxKtQl9h3Doxh/dei3k3z6sGK2smDKBclvZvErYjWG2c8jtdDuj13jIsxXSLuJ/QuGWqmH4wZ7K82rvCLqDPteGBFP64t9efO+grFbS42SdFlEPH2q+9pQ++SuK9r8vgedZA/x/x5Y514yxbcRu7WUz6mUfMwbMVYAdiNdYH98RMwtGOsKYOMY30F3QY3U3sYxtFkHOqtrb2da6mOxHN9paHY9XJaUrlVr1tK9+e+b8/buTaTBpSX10jXWIw0q7e2yvJTU0aiG3m7a/MZ9ReeRNPwa2Lyl3P6XkobSrgb8iVSjdw1pIVHadUojEdZk/Fyv0gumY0hXH19Emm/1Ouo9v44j7Vi/hMaOdaXYDyedyDTfUGq25z9D0qnAN3Pc15Cuvtfwo0ZsSDvXJ9cI3GZqFHCNpMNIXS8DeD0V5/ZNoWQqe5e1+X0XuVqu1ARtl4h4/pSfXEDLKZ9TKbZDIelA0o7aCqQZdh8lNb4rqc0Ouj13R5p3fJ+klUjnLrXmUvYaCt4laTVS7W2trtHFzagdtS7JaSMnRcSLKsR6CemJ/gTgIFLd0MciovhMsZx2+crILWYlrQh8u2RhbJs6UvB/OWkx+pOIeIakbYCdI2L3CrHPJf2ujasLLF2o27vC2bgi9jDg1Eq7WtV3rBuxH1kj3W6KY3gF8Ox886yI+F7F2K8EtiSdKFeNPZnCqVHLAu+g8ZgDX42If5SI92B4R212xZZ0Emmx9rcpP7myWfyYv4r0WvbHEv//JHG3Y2yc0GlRqYNuI/5XgP8kXex7H2lz47KI2K1C7I+Qzo2fB3yZXHsbER8tHbuGmbaj1iXLUe9qwatIub5XAtsoNbj4LHWGP6/O+Iny95B2W4rLW+f/BawWEdtJWp+0y3V4wbAHTvKxWrt590bEnyXNkTQnIk7PqZg1LNdS7WNv1/ivuWbnD1T6PaOdHeueCyRdRmoVf0q0c+XsElId5E8kLSdpxSg4+6cpXwDoYreuYjssEfGPXFNxckRcWyqOzRj3TP0pD9k/gIWSfsz4Jmitj6Gg4HNM0jK9NMAJ7ruhVOyI+Laklyl19AU4s8ZF9Yg4BTildJxJ4vd6RRws6UdUrAONiP3yP7+b665nVe2tF2rTlPNveydRc4F5pBStGjZo1kdFxF+U5gDVcAxwYS5KhtRwotaW+lGkE9gP5dv/R0pRK7ZQi4htSv3fD8Jfc4712cBxkv4E3Fcp9g8kvTgiqqSgNRyi1Knqw6Q02xVIKSM1fEKpkcv7GNuxfk+l2OuS5oi9idT18Fuk+S//VyO40jDc3YFHAmuThoceTLoyWSrmHQxOPepMDQtlU6NeRuq6uDSwlqSnA/tGxMtKxXwQbmj7AFpSbLGk1I3veRPdF4Vm5mU/zH+6qORFqfOA/h2zRfdF2dmQnyKNHOmNkdpT0hYR8cGCMTcjvXc9mfS6Mhe4s63X0oi4YcDdx7D4z6RE7H/SqPfODgBm7ELNqY/TJGmNxs37gD9GRJWT55wKt3VE3JZvP5J0laZ40X2OtxFpHkiQBjdeWinuRRGxcbPwt1bRfU69a6YnnQF8LSLunfCLhhd7eVLO9RxSrdYjgOMi4s8VYvcKwO/Jf7p08lyEpKOBvWKstfEjgc/WaGTSdxzbkGoNlie1bt+7dGOXvJu3CXBB4zm2sNZrS1cVTo26mLQzf0bjMS86J1EdmZtXW5up7DnFdTlSzefWjO0grUTaPX9yqdgzQYnnmKTHkC42HQu8lvGP+cER8aRhxpvgGK4Anh65JX+uFby08PN7ASnl8Nukmv43AP8vIj406RdWVKOBSxdjD4N31KYpWmrfnR0InCvpO6TF0k7AJyvGv5/cWZO6s57ulPQvOW7vqlGtXPuvAg8DvpJv75Lve0vpwBFxZ74wsE5EHC1pOdIVsuKmKgAvRdJ/AZ+OdubAtLZjnX+/X0/6/foj8G7SjuLTSW+6pQui/xkR90jqHc9SlL3S3QltpkaRZrj9rfeYV9L63LyWtDm77m2knfnVSDW/vR/47aQ6mmIknRARO/VlAi1SctHwIJTYxXwR8EZS6nqzM/UdpPqpWlYGerXHj6gRMCKukzQ3Iu4Hjsz15l3S5vvKjH5P80JtBoiIr+crJs8lvdj/a0RcXSO20kyQt5LqSAQcK+mQqDOB/t9IJ61rSzqHlG5aaxDxxjF+ntPPVGm4ehvpaI3YIu3irRUR+0l6AvDYiCg9HHa7iFj0RhoRt0l6MSkVsrQ5klbp27Gu9dp4HiklZIeIuLFx/4Jcx1TamUpdPh8u6QWkges1al/b1lpqFHClpNcCcyWtA+wJFD2p6hX05/qN9aNvbl7J2G3qpbIrza7bPfpm1xWO/QXgC5LeXen9suk9+e+XVI67SBspn5HGDhwt6ZVRuAHWJD4FXKo0e1ekrJxiaY/ZXZKWBi6T9GngZlJmhs0CTn20SeVt/M0j4s58e3ngvFpX5PIV/vVIL3jX1kg9zHEvAV4VeUilpCcC36nRparNdDRJXyXtmj43Ip6cd7ZOi4iNC8dtbQ6MpDeQ3kjH7VhHxDEVYqvXQERpjtgKEXF76biN+HNI8+teSHqOnUqafTMr3xg6khq1HKnutvmY7xcVuj6qxbl5bRqUMl8rjT7HeippEHBzTuPXC8a7JCI2knRMROxSKs4EsTuR8qnUGKp/NmaVvgL5AsjGpO/9goj4Q+F4a5AyMpYG3kvaxftyFByy/WBJOr9wPeZksU8sfPGtKO+o2VREo017/neVnJ38gv9OUnpKAGdLOrjGCQ3wfuB0SdeTvt81SMMra2gzHW3T/AZ/KSza2Vq6QtzW5sC0uWNNahbzdtLz6mLgEZI+FxGfqRE811Ecmv+MgtZToyLiLtJC7UO5fmX5Sq9p0O7cvDa1NrtO0j6kBcv6pDmB2wE/B4ot1ICllYZdbzGoPrFwTWJrKZ89ORthOVJq72GkTJzSWSFNc4BbSefY60paNyJKzp/dIe/g/gP4OCzKhvpCwZjkONOqAy2xSJtu7e1MXqSBd9RsCpL+jTQAuNn18aiI+HyF2CeQTqCOzXftDKwSEa8qHTvHX4ax3bxf9Ne0FIz7aeCvpILgd5MWq1fXKAyWdAGphuWivGCbR9pRK16zJWlbUgdEgB9H5Tkwbehd1Zf0OuCZwAeAiyvuWG8JfIx0IWIpxprH1Bo90oo2U6MkfYM0WH3R4hyotjhXi3Pz2qIWZ9flOrENSQ0lNlQaO3NYRLx0ii9dkphbkVLYdyKVDzRFjUZJLaV89mL35nH2/l4BODEiXlgh9gHAq4GrGKvpjyjY1VUDGrPUaqCRUzxhgjrQiChWB5ov7MIEtbczfYHW4x01m1REfE7SGaRdLQG7RaWuj8B6fXVip1esE3sV8KOIuELSh4F9JH0iKgy8Jp2svwVYSLo6eTLpqmANXyQtyh8l6ZOkK5E16sQALgOWIb25Vfk5d8DDlDqM7gB8KSLulVTz6tnhpFSZcQPOZ7uI+G6LqVHrR8TteXF+MnlxTmrZX0Nrc/PaEu3Orrs7Ih6QdJ+klYA/UXgGa0T8HPi5pAVRdu7oZMdwUO2Uz4a78993SVoN+DPlGzP17EA6dyl+YVfSzqQU7rWUhpv3rEj6notruQ50JGpvvVCz6fg1aSTBUqSymo0qLVgulbRZRJxPCrwpcE6FuAAfiTS4citSutRnSV0fNy0ZtK9mpHo6WkQcp9Q+/HmkhfkOEVE8RUjSW0hz036W4x4kad+IOKJ07JZ9jdRh8HLgrFxrUK1GDfhbpEGpI6Xl1KjWFudqsVFRm9Tu7LoFklYmvZ5fDPydSr9rEXG4pC2ANWmc79VYLLWU8tnzg/yYf4Z0YSKo9356PaljdI0MnHNJjUNWZazDKaRMpCsGfkU5T+ot0gAi4sr8PKthzd4iLfsjaUbprODUR5uUpP1INR2/YqxOKiLiuRViX0NKPfxtjr0Gqa7ggXwMJeeSXBoRz1AaXrkwIr5RMZXgOOCDEfHb0rEaMR852ccj4i+TfXwI8a8Ftog8K06pbf25EbFeybhdo1SYODfyjEZJu0bqZFYq3v6k0Q8n0jixqHQhpjUtp0btSdpFuxzYHlgdODYinlUh9mWM4Nw8tTC7boLjWBNYKSKuaNz3lIi4qlC8Y0gL8ssY2zGPiNizRLy+2NVTPic4jmWAZSPib437XhARRQYgS/ou6fv+KeNfU4s/5m2S9E3gTsbXga4QETtXiP0lYB3G195eFxHvLh27Bu+o2VR2AtaOiBIzT6ayLbAKadg2pLqCv1aK/XtJXyPVTB2QX+znVIr9WOAqSReSXvgAKHz192LSC5xIJ4635X+vTFool04buZF0FbDnDuB3hWN2TqQrZ/c17tqLsk1VejvE85uHQTqpnc1aS42KiC+SUox7fqM07LyGkZybRzuz6xYTETcMuPsYFh8VMSzzSSlhbfyMq6d8DpJTEPt3tw4AiizUSGM++usCVyoUC1jUVOMAUq2WGKs1Lhq3z26kOtC98u2zSFlIxUXEHn21t4fMptpbL9RsKleSTtb/1ELsHUi1WieSXniOAQ6tVKC8E2mh+NmI+GvOeX5/hbiQuzbVFBFrwaKUsJMi4uR8ezvGGnwMXW5WA/B74AJJ/0s6cXw5dbt0dVXRM8tefcEIai01StIjgH0YO6k4E9gX+NuEXzQ8Z2o05+ZVn133IJR8jl8JPIaUHldbaymf01DyMX8tsGujVmtn0u5SyfOWTwMvrVGmMJGW60BhFtfeOvXRJiVpPvC/pBf85jZ+8dx+tT/DbStgnYg4Uqn74QoR8esKcdcCbu51JFOaKfboCa7GDjv2xRHxzL77FkTE/Im+Zgnj7TPZxyOi+qK1SwZ18xry//9o4L+A1SJiO0nrk55zrTQgaENLqVFXMrZTuguwYY0OZRqxuXk9anF23VRKPseVOvI9nbRAqvr+3Xcca1Ix5XMax1PyMX8iaSbn60hN2N4AvKT5+lIg5jkRsWWp/3+ax7CoDjQiqtaBNmtvI2LtfDHm4OgbuD5TeaFmk5J0FanhwULGWs0SEWdWiL2QNAS5t2BZltQ2vsbg531IaSPrRcS6OT3q2zVeDJVmem3RSzdVmmN2ThQeOp1jnQqczfg882dHxItKx7bFla6LlHQKcCTwoVxHshSppmRW1yxNpfCJXKvDl0edxmbX1WzaM6HCv2vPGXR/jffvqZS+CNVmbEnrAv9DSt/fISLunvwrljjeF0g7p//D+AV5yXl5/cfQWh3obK+9deqjTeXWXFPRhiNJ6XDNGW61rvS/AngGaTudiLhJ0oqVYi/VrAnMNSU1hk5DmlW3D2Nz887K9xWVr/wudtWoRtOaNkn66KD7Y6xNfOkup6tGxAmSPpjj3idpZNr0T6JkatTdkraK1EK9N8uu6Ilcj0Z3bt5is+tUcbD8FIrVf0fEmXnXvHeR78KIaKOMYZA2CwZvGPZ/mC8sN9/DHklq1HSBJAovWFYC7iLtGPcEqWykljbrQGd17a0XajaVi5U6H55E5a5w0e4Mt3siIpTbZue0y1pukfSyiDgpx345cGuNwJG6O+415ScOX3PeyrLAKxnfVGO2urPx72WBl5A6mwKpSLp0fKUOm73f882oUyvVdSXf5N8BHJ1r1QT8hdRZt4aRnJtHC7PrJE26Y9N7D42IzQoew06k7/EMxsaevD8ivlMq5oMw9OdYbqoxccC8w1QozfglBf7PaYk8T6xlbdaBzuraW6c+2qQ0NnW+KWbzTofSZZmPkGYMvQD4FPAm4Bs1GplIWhs4Dlgt33UjsEtE/KpgzM9HxHskfZ/BO1tVaxryMZ0ZEQNTd2arXC91Uq1U03wyeRDwVFLd1Dxgx2YtySiqkZaVO+FRMwVP0gURUXQWZBflFP6nA98gza47U9LlEbFhwZi9985lSWn0l5MWSxuQUrS2KhW7cQyXAy/o7aLlWuuflPy+p6vEc0zSkfmfjwK2IM3lhDQv8YwadaBtkPR40uv4lqT3758De0XEjRWPobU60Nlee+sdNZvUVF3hVHjOUxvyTtoOpKuut5NmuX20VHOBAfF/BWymNNtJ/Z2LCj3mx+S/Pzvk/3daNH6O2xzSic1j2jiWli1HxRbWEXFJrmNZj/QGd21E3FsrfofdMOz/UGMdTvvvB1IGwbBjDnC6pM8wYnPzaGGwfO+9U9LxwO4x1gXwqYzPIChpTl+q45+pN2ZmKkNP+eztLEn6AWkX9eZ8+7HAl4cdr0OOJF2EeFW+/fp83wtqHUBE3EVaqH2oUQdapVlPRDxA6i5aa6h5Vd5RsyXSZkFwSZK+DBwVERe1fSz9ChefL0+ef5NvzwWWyS/CxUj6NWNz3O4lnVTt26vjma366hrmkna09o2IL1WKvywpTWSrfBxnk7pltd4Nr4TppkYVit3rcNr7Pe8LvagusZhRzJCYiKSlIg+WLxynteYxeVG+AWkQMMCrgYUR8R8FY04r5bMkSVdGxFMbt+cAVzTvm0260KBoUB0oUKUOdLbX3npHzZZUuxNEy9kGeJuk3zB+6HSV0QBTKPmY/5Q0N+3v+fbDgdNIaSQlfQD4Ua4j+QhpAGzRxWFHNOsa7gP+WOPkseHrpOHivZTenUm7q6+a8CtmtpfmvwemRlGw+D7yqAlJR5PSkv6ab68CHFgqbt8xjOTcPLU7u+4aSYcxvpNulXlXEfH+fHGiV+ddYxBw73d5YMpnPpbSzsgdjL9JesxfAwy6SDFb3Crp9YwtyHcm7Z7WVL0OtGFW1956oWZLarZuyW7X9gFMouRjvmxE9BZpRMTfc+55aR/O3Qe3IqVrHAh8FZjV9TQR8ZuWD2G9vnqV03Ndy6zUkdSoDXqLtHxMt0kqNoKhSaM7N+8IUg3mTvn2LqTUsBo1S7uRGsj0mjSdRXptK05pJufJvZ1iSQ+XtGYUnMnZhZTPiNhD0isYW5jXWKC26U3Al4D/Jp0fnEv6vavpYZIeRurO/aWIuLfXjK2Cv0XEKZViVeeFmi2pWbmj1oET6MmUfMzvlLRRLz1F0jOp0zq8dxVse1Lq3f9K+liFuKPuUkmbRcT5AJI2pfxIgC5Ys7dIy/4IrFsp9hxJq0TEbbCoPrPWe/FR5Ll5+fb/Ad+i3tiTtqwdEa9s3P640uyl4iLiH5IOJi2Yrq0Rs+HbjM+GuD/fV3wmJ/Ck3iINICKuVBqCXMslwB0R8RNJy0lasb/eexbZD9i17zXls6QFXC3V60AbZnXtrRdqtqRG4aSua0o+5u8Bvi3ppnz7saS6htJ+L+lrpLTLA3L3w64Uvc9mmwJvkPRb0pXYNUipWgtJOf5dSPUtoc3UqAOBcyV9J8feCfhkpdijOjevzdl1LyOlfy0NrJUXK/tW6qTb5kzO1lI+Jb0V2J00y2xtUgfng4Hn1Yjfgg16izRIY3Zq7dI3Yn4RaM7c/Y2kWqnWvcyb+c1DIg3gnvHcTMQmJWkv0hXYO4DDSEOg946I01o9sFms7cc8py/0ugD+okYXwJxeuS2p0P2XORXtaf49Kytf9VwFeFa+6yzgr72Pd3xneYn0pUadVTM1KqccPpf0HPtpRFxdKe4ZpBmFP46IjZTm5h0Qs3wMRl4cHU1qcLBodl1EFE/zlXQx6Wd9RkQ8I993RY2LIJJ+DBwU42dy7hkRxRcsuVHRO2g8x4CvVmrXfhmwCWkMQu8xXxgRTysduw05XX3rvh21M2t+vxPVgUaE53IuIe+o2VTeFBFfkPQiUke63UiLCJ9Al9P2Y74xsCbp9eEZkoiIr5cMmLtKnti4fTNw88RfYUOyA/AW0mMvUiORQ6PCvMAOaC01Ki/MqizO+vwbcBKwtqRzyHPzWjiOqiLiMmBDtTC7DrgvIv7WG8NQ2duB4yT1usjeSKrPK67llM9/5t1DIHX4ZPbW00O7u/Q9rdWBzvbaWy/UbCq9d5cXA0dGxOVq6R1nhLT2mEs6hpQqchljdWNB6g5os8+bgc0i4k4ASQcA5zHWBXJWGsHUKGD05uapG7PrrpT0WmCupHWAPUnNHoqLdmZy9v7vNlM+z5T0n8DDJb2ANILk+xXitiIivi5pAWO79P9aa5e+obU6UGZ57a0XajaViyWdBqwFfFDSisADLR/TbNfmYz6f1A1vNl99tDFifDvj+5mlDYL6vIucGgWQ020f1e4hlacBc/Mkzdq5ecCK+e+Bs+sqHcO7SSeQ/yTVRJ5Kav5QTbOTb5+9SCmhJexDeo6dkY/hMklrForVb2/SRaiFwNtI7eIPqxS7FS3u0ve0VgfKLK+99ULNpvJm4OnA9RFxl6R/oX7b11HT5mN+JfAYnHY4Ko4ELpDUq8/agVlyFXIKo5Ya1TNSc/M6MrvuLtJC7UOS5gLLd2hhXPKiTGspnxHxAHBo/mN1vAM4OteqLaoDrRT7znyeFAC59nbW1MZ5oWZTOYF0MncZQET8mfqDFEdNm4/5qsDVki5kfJvbGukqVllEfC43mOgNxN0tIi5t96iqGKnUqIaRmpvX0Obsum+QasXuJw3kfYSkz0VEjUHAUyl5caK1lM+8m/MxUhfbpUivbRERT6wRfxS1XAc6q2tv3fXRJiXp+aTdnM1I81eOiohftHtUs1ubj3muX1lMRJxZI75ZDZLmkHauX0g6iTsVOGy2p/xKOoo0p7A5N2/XiHhnqwdWWJtd8SRdFhFPl/Q64JnAB4CLuzD6QtKlva6IBf7v5Ug7ic3n2H6Vuj7+AngvaWG8KAUuX/S0IZqoDrSnUh1oLytiVtbeeqFm05K3s3cmvfD+jpRScOxsejJ0jR9zMxsmSdeQTmbGzc0j1cDO2rl5kt4AfBAY1xUvIo6pEPsqUir7N4AvRcSZki7v29ksFXtuRExYqyPpSxGxR43jIKV8VtllkXRBRGw69WfakpK0T/7nwDrQiNi3wjEsVntLuiDVlRTjJeKFmk0p5/6+ntRu9SbgONIT4mkRsXWLhzZr1X7MJf08IraSdAfj02F6KSMrDTumWVtGNTVKoz03r63ZdXuSdtEuB7YHViddcHvWpF84nNi/Ji1Oj6zdBXBQyidQJeVT0v7AXNLYkWYK/yWlY4+qiepAI+JNFWKfQKq9PTbftTOwSkTMitpbL9RsUpJOBJ5EKjg/Ks+36n1sQUTMn/CL7SHxY25W1qimRknai/Fz83ZgdObmdYakpSLivgpxVgReQ0qln0OadXV8jZ2tNlM+JZ0+4O6IiOeWjj2qBqXRlkyt7Yuz2A51rV3rGrxQs0lJ2gn4UUTcLunDwEbAJ3xlqhw/5mZljWpqlKQrSINge3PzlgfOm60pj12QU9j3AZ6d7zqTNE+salc6Sc8mjQdYmbTLtl9EXFcwXmspn1Zfy3WgRzGLa2/ntH0A1nkfzguGrYAXkWaufLXlY5rt/JiblXW6pM9I2lzSRr0/bR9UBaM6N69NR5DSsnbKf24ndfUtTtJcSS/L4ze+QBpJ8ERSh9OTC4f/GnADsDxwVk67rVWj9mhJh0s6Jd9eX9Kba8QeYQcC50raT9K+pA6fn64Ue9Mc+4ac7nse8BxJC/PFqRnNO2o2qd7WtaRPAQsj4hu1trNHlR9zs7JGNTUqd2jbFWjOzTsqIj7f1jHNdr0UwKnuKxT7euB04PCIOLfvY1+MiD1LH0NfzFopn6eQFsMfiogNc0fAS2vs7oyyFutAZ3XtrRdqNilJPwB+DzyflGd+N3Ch0xfK8WNuZqXkncPe3LyzRmRuXmsknQe8PyJ+nm9vCXw2IjavEHurXtzGfVtGxDkVYreW8inpoojYuHmBs9bi2Oqb7bW3XqjZpPIslG1JOzu/lPRYUufB01o+tFnLj7lZWZIeDfwXsFpEbJevBG8eEYe3fGg2y0h6Oil9/RGkk8i/AG+MiOKDxiVdEhEbTXVfodjfBa4kfe+QOhhvGBH/WiH2GcArgR9HxEaSNgMOiIiBc0JtZpvttbdeqJmZ2UhxapTVJmklgEodFzcHtgDeA/x340MrAa+oNMOtzZTPjYCDgKeSFovzgB0jYsbXK9niJC0ENu7NTctz1S6aLa/nS7V9AGZmZpWtGhEnSPogQETcJ2nCwcBmD1auBxx0PwAR8bmC4ZcGViCd463YuP92YMeCcZvubqZe5pTPu2sEjohLJD2HNNxdwLURcW+N2NaKI4ELctMcSKmPsyY7wgs1MzMbNXfmofIBkFOjqrZLt1mvt0AKFu+sWTSVKSLOBM6UdFSLjRTeARyda9UWpXzWCJx3VN5JqsUM4GxJB/d2XGx2iYjP5XTXXu3tbrOp9tapj2ZmNlKcGmW1SDoa2Csi/ppvrwIcGBFvKhjz8xHxHknfZ8CiMCJeVir2gGOplvLZiHkCaSTCsfmunYFVIuJVtY7BbFi8UDMzs5GT69KcGmVFDRqtUnrciqRnRsTFOf1vMXnHrVTsgSmfjdglUz57x7DYYG0P27aZyqmPZmY2UpwaZRXNkbRKRNwGIOmRFD73you0ucBbI+L1JWMN0FrKZ8OlkjaLiPMBJG0KFB9JYFaCF2pmZjZqvk5KjerN2dkZOAZwapQN24HAuZK+Q1qo7AR8snTQiLhf0jxJS0fEPaXjNeJ+HCZO+ax0GJsCb5D0W9JjvgZwTe4OGLOlbbuNBi/UzMxs1KzXlwZ1uqTic61s9ETE1yUtAJ5L2mH614i4ulL4G4BzJJ0E3Nk4puLph8AGvUVajnmbpGLpnn22BVYBnpVvnwX8dcLPNuswL9TMzGzUODXKqskLs1qLs6ab8p85jG/TX0P1lM+GHYC3ACeSFsfHAIdGxEGTfZFZF7mZiJmZjRRJ15AaiYxLjQIewKlRNstIWpH0e/33ijHfAHwQGJfyGRHHVIh9BbB5RNyZby8PnOfntc1E3lEzM7NR49Qom/UkPZW0m/TIfPtW4A0RcVXp2C2nfApoDrC/n8Ubm5jNCF6omZnZqNkBp0bZ7HcI8G8RcTqApK2BQ4EtagRvMeXzSOACSd/Lt3cADm/hOMyWmFMfzcxspDg1ykbBKM8Ty0PttyJdiDkrIi5t+ZDMHhLvqJmZ2ahxapSNguslfYS0YwzweuDXLR5PNRFxCXBJ28dhtqS8UDMzs1Hj1CgbBW8CPs5Yiu9ZwG6tHpGZPShOfTQzs5Hj1CgzM+s6L9TMzMzMZglJn4+I90j6Pqk1/jgR8bIWDsvMHgKnPpqZmZnNHr2atM+2ehRmtsS8o2ZmZmY2i0iaCxwdEa9v+1jM7KGb0/YBmJmZmdnwRMT9wDxJS7d9LGb20Dn10czMzGz2uQE4R9JJwJ29OyPic60dkZk9KF6omZmZmc0+N+U/c4AVWz4WM3sIXKNmZmZmNktJWgmIiLij7WMxswfHNWpmZmZms4yk+ZIWAlcACyVdLumZbR+XmU2fd9TMzMzMZhlJVwDvioiz8+2tgK9ExAbtHpmZTZd31MzMzMxmnzt6izSAiPg54PRHsxnEO2pmZmZms4yk/waWA74JBPBq4DbguwARcUl7R2dm0+GFmpmZmdksI+n0ST4cEfHcagdjZg+JF2pmZmZmI0bSrhFxdNvHYWYT80LNzMzMbMRIuiQiNmr7OMxsYm4mYmZmZjZ61PYBmNnkvFAzMzMzGz1OqTLrOC/UzMzMzEaPd9TMOm6ptg/AzMzMzIZL0kcH3R8R++Z/nlPxcMzsIfBCzczMzGz2ubPx72WBlwDX9O6IiD2qH5GZPSju+mhmZmY2y0laBjgpIl7U9rGY2fS4Rs3MzMxs9lsOeGLbB2Fm0+fURzMzM7NZRtJCxjo7zgXmAftO/BVm1jVOfTQzMzObZSSt0bh5H/DHiLivreMxswfPCzUzMzMzM7OOcY2amZmZmZlZx3ihZmZmZmZm1jFeqJmZmZmZmXWMF2pmZmZmZmYd44WamZmZmZlZx/x/PhKNkBtRxwsAAAAASUVORK5CYII="/>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248" name="Google Shape;248;p17"/>
          <p:cNvPicPr preferRelativeResize="0"/>
          <p:nvPr/>
        </p:nvPicPr>
        <p:blipFill rotWithShape="1">
          <a:blip r:embed="rId3">
            <a:alphaModFix/>
          </a:blip>
          <a:srcRect/>
          <a:stretch/>
        </p:blipFill>
        <p:spPr>
          <a:xfrm>
            <a:off x="3834063" y="1681116"/>
            <a:ext cx="8324850" cy="3371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8"/>
          <p:cNvSpPr txBox="1"/>
          <p:nvPr/>
        </p:nvSpPr>
        <p:spPr>
          <a:xfrm>
            <a:off x="386582" y="401781"/>
            <a:ext cx="432261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accent1"/>
                </a:solidFill>
                <a:latin typeface="Georgia"/>
                <a:ea typeface="Georgia"/>
                <a:cs typeface="Georgia"/>
                <a:sym typeface="Georgia"/>
              </a:rPr>
              <a:t>Extra_Tree Classifier</a:t>
            </a:r>
            <a:r>
              <a:rPr lang="en-US" sz="2800">
                <a:solidFill>
                  <a:schemeClr val="accent1"/>
                </a:solidFill>
                <a:latin typeface="Gill Sans"/>
                <a:ea typeface="Gill Sans"/>
                <a:cs typeface="Gill Sans"/>
                <a:sym typeface="Gill Sans"/>
              </a:rPr>
              <a:t>:</a:t>
            </a:r>
            <a:endParaRPr/>
          </a:p>
        </p:txBody>
      </p:sp>
      <p:sp>
        <p:nvSpPr>
          <p:cNvPr id="254" name="Google Shape;254;p18"/>
          <p:cNvSpPr txBox="1"/>
          <p:nvPr/>
        </p:nvSpPr>
        <p:spPr>
          <a:xfrm>
            <a:off x="6830094" y="1385454"/>
            <a:ext cx="4696691"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2"/>
                </a:solidFill>
                <a:latin typeface="Georgia"/>
                <a:ea typeface="Georgia"/>
                <a:cs typeface="Georgia"/>
                <a:sym typeface="Georgia"/>
              </a:rPr>
              <a:t>The Extra-Tree Classifier algorithm shows the priority, urgency, opened_by, sys_created_by, Knowledge, u_priority _conformation, opened_at_hr, resolved_by ,incident_state and active these are 10 important features.</a:t>
            </a:r>
            <a:endParaRPr/>
          </a:p>
        </p:txBody>
      </p:sp>
      <p:pic>
        <p:nvPicPr>
          <p:cNvPr id="255" name="Google Shape;255;p18"/>
          <p:cNvPicPr preferRelativeResize="0"/>
          <p:nvPr/>
        </p:nvPicPr>
        <p:blipFill rotWithShape="1">
          <a:blip r:embed="rId3">
            <a:alphaModFix/>
          </a:blip>
          <a:srcRect/>
          <a:stretch/>
        </p:blipFill>
        <p:spPr>
          <a:xfrm>
            <a:off x="-63561" y="1385454"/>
            <a:ext cx="6759879" cy="35593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9"/>
          <p:cNvSpPr txBox="1"/>
          <p:nvPr/>
        </p:nvSpPr>
        <p:spPr>
          <a:xfrm>
            <a:off x="450761" y="373487"/>
            <a:ext cx="1137204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C00000"/>
                </a:solidFill>
                <a:latin typeface="Times New Roman"/>
                <a:ea typeface="Times New Roman"/>
                <a:cs typeface="Times New Roman"/>
                <a:sym typeface="Times New Roman"/>
              </a:rPr>
              <a:t>Decision tree classifier</a:t>
            </a:r>
            <a:r>
              <a:rPr lang="en-US" sz="2400">
                <a:solidFill>
                  <a:schemeClr val="dk1"/>
                </a:solidFill>
                <a:latin typeface="Times New Roman"/>
                <a:ea typeface="Times New Roman"/>
                <a:cs typeface="Times New Roman"/>
                <a:sym typeface="Times New Roman"/>
              </a:rPr>
              <a:t>:</a:t>
            </a:r>
            <a:endParaRPr/>
          </a:p>
        </p:txBody>
      </p:sp>
      <p:sp>
        <p:nvSpPr>
          <p:cNvPr id="261" name="Google Shape;261;p19"/>
          <p:cNvSpPr txBox="1"/>
          <p:nvPr/>
        </p:nvSpPr>
        <p:spPr>
          <a:xfrm>
            <a:off x="5782614" y="1275008"/>
            <a:ext cx="5615189"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Using decision tree classifier we can observed that priority, urgency and active status has high importance. Some of the feature like close at year, reopen count and category has less importance</a:t>
            </a:r>
            <a:endParaRPr sz="2400">
              <a:solidFill>
                <a:schemeClr val="dk1"/>
              </a:solidFill>
              <a:latin typeface="Gill Sans"/>
              <a:ea typeface="Gill Sans"/>
              <a:cs typeface="Gill Sans"/>
              <a:sym typeface="Gill Sans"/>
            </a:endParaRPr>
          </a:p>
        </p:txBody>
      </p:sp>
      <p:pic>
        <p:nvPicPr>
          <p:cNvPr id="262" name="Google Shape;262;p19"/>
          <p:cNvPicPr preferRelativeResize="0"/>
          <p:nvPr/>
        </p:nvPicPr>
        <p:blipFill rotWithShape="1">
          <a:blip r:embed="rId3">
            <a:alphaModFix/>
          </a:blip>
          <a:srcRect/>
          <a:stretch/>
        </p:blipFill>
        <p:spPr>
          <a:xfrm>
            <a:off x="450761" y="896707"/>
            <a:ext cx="4859176" cy="51313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p:nvPr/>
        </p:nvSpPr>
        <p:spPr>
          <a:xfrm>
            <a:off x="221672" y="373008"/>
            <a:ext cx="9034870"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5B0E21"/>
                </a:solidFill>
                <a:latin typeface="Georgia"/>
                <a:ea typeface="Georgia"/>
                <a:cs typeface="Georgia"/>
                <a:sym typeface="Georgia"/>
              </a:rPr>
              <a:t>Business Problem:</a:t>
            </a:r>
            <a:endParaRPr/>
          </a:p>
          <a:p>
            <a:pPr marL="0" marR="0" lvl="0" indent="0" algn="l" rtl="0">
              <a:spcBef>
                <a:spcPts val="0"/>
              </a:spcBef>
              <a:spcAft>
                <a:spcPts val="0"/>
              </a:spcAft>
              <a:buNone/>
            </a:pPr>
            <a:r>
              <a:rPr lang="en-US" sz="2400">
                <a:solidFill>
                  <a:schemeClr val="dk1"/>
                </a:solidFill>
                <a:latin typeface="Georgia"/>
                <a:ea typeface="Georgia"/>
                <a:cs typeface="Georgia"/>
                <a:sym typeface="Georgia"/>
              </a:rPr>
              <a:t>    To predict the impact of the incident raised by the customer.</a:t>
            </a:r>
            <a:endParaRPr/>
          </a:p>
          <a:p>
            <a:pPr marL="457200" marR="0" lvl="1" indent="0" algn="l" rtl="0">
              <a:spcBef>
                <a:spcPts val="0"/>
              </a:spcBef>
              <a:spcAft>
                <a:spcPts val="0"/>
              </a:spcAft>
              <a:buNone/>
            </a:pPr>
            <a:endParaRPr sz="2400" b="0" i="0" u="none" strike="noStrike" cap="none">
              <a:solidFill>
                <a:srgbClr val="000000"/>
              </a:solidFill>
              <a:latin typeface="Georgia"/>
              <a:ea typeface="Georgia"/>
              <a:cs typeface="Georgia"/>
              <a:sym typeface="Georgia"/>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13" name="Google Shape;113;p2"/>
          <p:cNvSpPr txBox="1"/>
          <p:nvPr/>
        </p:nvSpPr>
        <p:spPr>
          <a:xfrm>
            <a:off x="0" y="2545453"/>
            <a:ext cx="11873133" cy="19697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5B0E21"/>
                </a:solidFill>
                <a:latin typeface="Gill Sans"/>
                <a:ea typeface="Gill Sans"/>
                <a:cs typeface="Gill Sans"/>
                <a:sym typeface="Gill Sans"/>
              </a:rPr>
              <a:t>    </a:t>
            </a:r>
            <a:r>
              <a:rPr lang="en-US" sz="2800" b="1">
                <a:solidFill>
                  <a:srgbClr val="5B0E21"/>
                </a:solidFill>
                <a:latin typeface="Georgia"/>
                <a:ea typeface="Georgia"/>
                <a:cs typeface="Georgia"/>
                <a:sym typeface="Georgia"/>
              </a:rPr>
              <a:t>Objective:</a:t>
            </a:r>
            <a:endParaRPr/>
          </a:p>
          <a:p>
            <a:pPr marL="457200" marR="0" lvl="1" indent="0" algn="l" rtl="0">
              <a:spcBef>
                <a:spcPts val="0"/>
              </a:spcBef>
              <a:spcAft>
                <a:spcPts val="0"/>
              </a:spcAft>
              <a:buNone/>
            </a:pPr>
            <a:r>
              <a:rPr lang="en-US" sz="2400" b="0" i="0" u="none" strike="noStrike" cap="none">
                <a:solidFill>
                  <a:schemeClr val="dk1"/>
                </a:solidFill>
                <a:latin typeface="Georgia"/>
                <a:ea typeface="Georgia"/>
                <a:cs typeface="Georgia"/>
                <a:sym typeface="Georgia"/>
              </a:rPr>
              <a:t>                      To predict an impact on the basis of event log of an incident management process  extracted from a service desk platform of an IT company. </a:t>
            </a:r>
            <a:endParaRPr/>
          </a:p>
          <a:p>
            <a:pPr marL="0" marR="0" lvl="0" indent="0" algn="l" rtl="0">
              <a:spcBef>
                <a:spcPts val="0"/>
              </a:spcBef>
              <a:spcAft>
                <a:spcPts val="0"/>
              </a:spcAft>
              <a:buNone/>
            </a:pPr>
            <a:endParaRPr sz="2800" b="1">
              <a:solidFill>
                <a:srgbClr val="5B0E21"/>
              </a:solidFill>
              <a:latin typeface="Georgia"/>
              <a:ea typeface="Georgia"/>
              <a:cs typeface="Georgia"/>
              <a:sym typeface="Georgia"/>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   </a:t>
            </a:r>
            <a:endParaRPr sz="2800" b="1">
              <a:solidFill>
                <a:srgbClr val="5B0E2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p:nvPr/>
        </p:nvSpPr>
        <p:spPr>
          <a:xfrm>
            <a:off x="1618445" y="568697"/>
            <a:ext cx="9521780" cy="1538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C00000"/>
                </a:solidFill>
                <a:latin typeface="Times New Roman"/>
                <a:ea typeface="Times New Roman"/>
                <a:cs typeface="Times New Roman"/>
                <a:sym typeface="Times New Roman"/>
              </a:rPr>
              <a:t>Feature selection using chi square test:</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These are 10 important feature obtain by chi square test</a:t>
            </a:r>
            <a:br>
              <a:rPr lang="en-US" sz="3600">
                <a:solidFill>
                  <a:srgbClr val="C00000"/>
                </a:solidFill>
                <a:latin typeface="Times New Roman"/>
                <a:ea typeface="Times New Roman"/>
                <a:cs typeface="Times New Roman"/>
                <a:sym typeface="Times New Roman"/>
              </a:rPr>
            </a:br>
            <a:endParaRPr sz="3600">
              <a:solidFill>
                <a:schemeClr val="dk1"/>
              </a:solidFill>
              <a:latin typeface="Gill Sans"/>
              <a:ea typeface="Gill Sans"/>
              <a:cs typeface="Gill Sans"/>
              <a:sym typeface="Gill Sans"/>
            </a:endParaRPr>
          </a:p>
        </p:txBody>
      </p:sp>
      <p:pic>
        <p:nvPicPr>
          <p:cNvPr id="268" name="Google Shape;268;p20"/>
          <p:cNvPicPr preferRelativeResize="0"/>
          <p:nvPr/>
        </p:nvPicPr>
        <p:blipFill rotWithShape="1">
          <a:blip r:embed="rId3">
            <a:alphaModFix/>
          </a:blip>
          <a:srcRect/>
          <a:stretch/>
        </p:blipFill>
        <p:spPr>
          <a:xfrm>
            <a:off x="1738648" y="1676444"/>
            <a:ext cx="7495504" cy="42141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p:nvPr/>
        </p:nvSpPr>
        <p:spPr>
          <a:xfrm>
            <a:off x="553792" y="180304"/>
            <a:ext cx="9633398"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C00000"/>
                </a:solidFill>
                <a:latin typeface="Times New Roman"/>
                <a:ea typeface="Times New Roman"/>
                <a:cs typeface="Times New Roman"/>
                <a:sym typeface="Times New Roman"/>
              </a:rPr>
              <a:t>Final features:</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Using different feature selection techniques and domain knowledge </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we consider following features for model building and which provide better accuracy for the model</a:t>
            </a: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200">
                <a:solidFill>
                  <a:srgbClr val="0070C0"/>
                </a:solidFill>
                <a:latin typeface="Times New Roman"/>
                <a:ea typeface="Times New Roman"/>
                <a:cs typeface="Times New Roman"/>
                <a:sym typeface="Times New Roman"/>
              </a:rPr>
              <a:t>The selected features are:</a:t>
            </a:r>
            <a:endParaRPr/>
          </a:p>
          <a:p>
            <a:pPr marL="342900" marR="0" lvl="0" indent="-342900" algn="l" rtl="0">
              <a:spcBef>
                <a:spcPts val="0"/>
              </a:spcBef>
              <a:spcAft>
                <a:spcPts val="0"/>
              </a:spcAft>
              <a:buClr>
                <a:schemeClr val="dk1"/>
              </a:buClr>
              <a:buSzPts val="2200"/>
              <a:buFont typeface="Gill Sans"/>
              <a:buAutoNum type="arabicPeriod"/>
            </a:pPr>
            <a:r>
              <a:rPr lang="en-US" sz="2200">
                <a:solidFill>
                  <a:schemeClr val="dk1"/>
                </a:solidFill>
                <a:latin typeface="Times New Roman"/>
                <a:ea typeface="Times New Roman"/>
                <a:cs typeface="Times New Roman"/>
                <a:sym typeface="Times New Roman"/>
              </a:rPr>
              <a:t>'opened_by‘=User who has created the Incident</a:t>
            </a:r>
            <a:endParaRPr sz="22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200"/>
              <a:buFont typeface="Gill Sans"/>
              <a:buAutoNum type="arabicPeriod"/>
            </a:pPr>
            <a:r>
              <a:rPr lang="en-US" sz="2200">
                <a:solidFill>
                  <a:schemeClr val="dk1"/>
                </a:solidFill>
                <a:latin typeface="Times New Roman"/>
                <a:ea typeface="Times New Roman"/>
                <a:cs typeface="Times New Roman"/>
                <a:sym typeface="Times New Roman"/>
              </a:rPr>
              <a:t>'category‘=Incident Category</a:t>
            </a:r>
            <a:endParaRPr/>
          </a:p>
          <a:p>
            <a:pPr marL="342900" marR="0" lvl="0" indent="-342900" algn="l" rtl="0">
              <a:spcBef>
                <a:spcPts val="0"/>
              </a:spcBef>
              <a:spcAft>
                <a:spcPts val="0"/>
              </a:spcAft>
              <a:buClr>
                <a:schemeClr val="dk1"/>
              </a:buClr>
              <a:buSzPts val="2200"/>
              <a:buFont typeface="Gill Sans"/>
              <a:buAutoNum type="arabicPeriod"/>
            </a:pPr>
            <a:r>
              <a:rPr lang="en-US" sz="2200">
                <a:solidFill>
                  <a:schemeClr val="dk1"/>
                </a:solidFill>
                <a:latin typeface="Times New Roman"/>
                <a:ea typeface="Times New Roman"/>
                <a:cs typeface="Times New Roman"/>
                <a:sym typeface="Times New Roman"/>
              </a:rPr>
              <a:t>Incident state =Eight levels controlling the incident management process transitions from opening until closing the case</a:t>
            </a:r>
            <a:endParaRPr sz="22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200"/>
              <a:buFont typeface="Gill Sans"/>
              <a:buAutoNum type="arabicPeriod"/>
            </a:pPr>
            <a:r>
              <a:rPr lang="en-US" sz="2200">
                <a:solidFill>
                  <a:schemeClr val="dk1"/>
                </a:solidFill>
                <a:latin typeface="Times New Roman"/>
                <a:ea typeface="Times New Roman"/>
                <a:cs typeface="Times New Roman"/>
                <a:sym typeface="Times New Roman"/>
              </a:rPr>
              <a:t> reassignment count = of times incident has been reassigned.</a:t>
            </a:r>
            <a:endParaRPr/>
          </a:p>
          <a:p>
            <a:pPr marL="342900" marR="0" lvl="0" indent="-342900" algn="l" rtl="0">
              <a:spcBef>
                <a:spcPts val="0"/>
              </a:spcBef>
              <a:spcAft>
                <a:spcPts val="0"/>
              </a:spcAft>
              <a:buClr>
                <a:schemeClr val="dk1"/>
              </a:buClr>
              <a:buSzPts val="2200"/>
              <a:buFont typeface="Gill Sans"/>
              <a:buAutoNum type="arabicPeriod"/>
            </a:pPr>
            <a:r>
              <a:rPr lang="en-US" sz="2200">
                <a:solidFill>
                  <a:schemeClr val="dk1"/>
                </a:solidFill>
                <a:latin typeface="Times New Roman"/>
                <a:ea typeface="Times New Roman"/>
                <a:cs typeface="Times New Roman"/>
                <a:sym typeface="Times New Roman"/>
              </a:rPr>
              <a:t>'caller_id‘=Incident reporter i.e. caller</a:t>
            </a:r>
            <a:endParaRPr/>
          </a:p>
          <a:p>
            <a:pPr marL="342900" marR="0" lvl="0" indent="-342900" algn="l" rtl="0">
              <a:spcBef>
                <a:spcPts val="0"/>
              </a:spcBef>
              <a:spcAft>
                <a:spcPts val="0"/>
              </a:spcAft>
              <a:buClr>
                <a:schemeClr val="dk1"/>
              </a:buClr>
              <a:buSzPts val="2200"/>
              <a:buFont typeface="Gill Sans"/>
              <a:buAutoNum type="arabicPeriod"/>
            </a:pPr>
            <a:r>
              <a:rPr lang="en-US" sz="2200">
                <a:solidFill>
                  <a:schemeClr val="dk1"/>
                </a:solidFill>
                <a:latin typeface="Times New Roman"/>
                <a:ea typeface="Times New Roman"/>
                <a:cs typeface="Times New Roman"/>
                <a:sym typeface="Times New Roman"/>
              </a:rPr>
              <a:t>'subcategory‘=Incident Sub-Category</a:t>
            </a:r>
            <a:endParaRPr/>
          </a:p>
          <a:p>
            <a:pPr marL="342900" marR="0" lvl="0" indent="-342900" algn="l" rtl="0">
              <a:spcBef>
                <a:spcPts val="0"/>
              </a:spcBef>
              <a:spcAft>
                <a:spcPts val="0"/>
              </a:spcAft>
              <a:buClr>
                <a:schemeClr val="dk1"/>
              </a:buClr>
              <a:buSzPts val="2200"/>
              <a:buFont typeface="Gill Sans"/>
              <a:buAutoNum type="arabicPeriod"/>
            </a:pPr>
            <a:r>
              <a:rPr lang="en-US" sz="2200">
                <a:solidFill>
                  <a:schemeClr val="dk1"/>
                </a:solidFill>
                <a:latin typeface="Times New Roman"/>
                <a:ea typeface="Times New Roman"/>
                <a:cs typeface="Times New Roman"/>
                <a:sym typeface="Times New Roman"/>
              </a:rPr>
              <a:t>'u_symptom‘=Symptom/Issue type</a:t>
            </a:r>
            <a:endParaRPr/>
          </a:p>
          <a:p>
            <a:pPr marL="342900" marR="0" lvl="0" indent="-342900" algn="l" rtl="0">
              <a:spcBef>
                <a:spcPts val="0"/>
              </a:spcBef>
              <a:spcAft>
                <a:spcPts val="0"/>
              </a:spcAft>
              <a:buClr>
                <a:schemeClr val="dk1"/>
              </a:buClr>
              <a:buSzPts val="2200"/>
              <a:buFont typeface="Gill Sans"/>
              <a:buAutoNum type="arabicPeriod"/>
            </a:pPr>
            <a:r>
              <a:rPr lang="en-US" sz="2200">
                <a:solidFill>
                  <a:schemeClr val="dk1"/>
                </a:solidFill>
                <a:latin typeface="Times New Roman"/>
                <a:ea typeface="Times New Roman"/>
                <a:cs typeface="Times New Roman"/>
                <a:sym typeface="Times New Roman"/>
              </a:rPr>
              <a:t>'assigned_to‘=Incident assigned to user/person</a:t>
            </a:r>
            <a:endParaRPr/>
          </a:p>
          <a:p>
            <a:pPr marL="342900" marR="0" lvl="0" indent="-342900" algn="l" rtl="0">
              <a:spcBef>
                <a:spcPts val="0"/>
              </a:spcBef>
              <a:spcAft>
                <a:spcPts val="0"/>
              </a:spcAft>
              <a:buClr>
                <a:schemeClr val="dk1"/>
              </a:buClr>
              <a:buSzPts val="2200"/>
              <a:buFont typeface="Gill Sans"/>
              <a:buAutoNum type="arabicPeriod"/>
            </a:pPr>
            <a:r>
              <a:rPr lang="en-US" sz="2200">
                <a:solidFill>
                  <a:schemeClr val="dk1"/>
                </a:solidFill>
                <a:latin typeface="Times New Roman"/>
                <a:ea typeface="Times New Roman"/>
                <a:cs typeface="Times New Roman"/>
                <a:sym typeface="Times New Roman"/>
              </a:rPr>
              <a:t>'resolved_by‘=Incident Resolve by username/person</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Priority, urgency, location and number are excluded from because the accuracy of model is equal to 1. that is model is over fitted.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2"/>
          <p:cNvSpPr txBox="1"/>
          <p:nvPr/>
        </p:nvSpPr>
        <p:spPr>
          <a:xfrm>
            <a:off x="927279" y="2150772"/>
            <a:ext cx="1000688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600">
                <a:solidFill>
                  <a:srgbClr val="C00000"/>
                </a:solidFill>
                <a:latin typeface="Times New Roman"/>
                <a:ea typeface="Times New Roman"/>
                <a:cs typeface="Times New Roman"/>
                <a:sym typeface="Times New Roman"/>
              </a:rPr>
              <a:t>         MODEL BUILDING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3"/>
          <p:cNvSpPr txBox="1"/>
          <p:nvPr/>
        </p:nvSpPr>
        <p:spPr>
          <a:xfrm>
            <a:off x="168164" y="126124"/>
            <a:ext cx="7687949"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BA2169"/>
                </a:solidFill>
                <a:latin typeface="Georgia"/>
                <a:ea typeface="Georgia"/>
                <a:cs typeface="Georgia"/>
                <a:sym typeface="Georgia"/>
              </a:rPr>
              <a:t>Using Random  Forest Classifier : </a:t>
            </a:r>
            <a:endParaRPr/>
          </a:p>
        </p:txBody>
      </p:sp>
      <p:sp>
        <p:nvSpPr>
          <p:cNvPr id="284" name="Google Shape;284;p23"/>
          <p:cNvSpPr txBox="1"/>
          <p:nvPr/>
        </p:nvSpPr>
        <p:spPr>
          <a:xfrm>
            <a:off x="386063" y="667453"/>
            <a:ext cx="8156028" cy="34163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Key Points:</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Accuracy :  97.84%</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Confusion Matrix :        [[ 180   51    3]</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49 7909   59]</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4   44  204]]</a:t>
            </a:r>
            <a:endParaRPr/>
          </a:p>
          <a:p>
            <a:pPr marL="0" marR="0" lvl="0" indent="0" algn="l" rtl="0">
              <a:spcBef>
                <a:spcPts val="0"/>
              </a:spcBef>
              <a:spcAft>
                <a:spcPts val="0"/>
              </a:spcAft>
              <a:buNone/>
            </a:pPr>
            <a:endParaRPr sz="1800">
              <a:solidFill>
                <a:schemeClr val="dk1"/>
              </a:solidFill>
              <a:latin typeface="Georgia"/>
              <a:ea typeface="Georgia"/>
              <a:cs typeface="Georgia"/>
              <a:sym typeface="Georgia"/>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Accuracy for training: 100%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Confusing matrix:                [[ 2115     0     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0 80534     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0     0  2378]]</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Hence, selected feature are helps to provide maximum accuracy.</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Georgia"/>
              <a:ea typeface="Georgia"/>
              <a:cs typeface="Georgia"/>
              <a:sym typeface="Georgia"/>
            </a:endParaRPr>
          </a:p>
        </p:txBody>
      </p:sp>
      <p:graphicFrame>
        <p:nvGraphicFramePr>
          <p:cNvPr id="285" name="Google Shape;285;p23"/>
          <p:cNvGraphicFramePr/>
          <p:nvPr/>
        </p:nvGraphicFramePr>
        <p:xfrm>
          <a:off x="522705" y="4622274"/>
          <a:ext cx="5444350" cy="1463080"/>
        </p:xfrm>
        <a:graphic>
          <a:graphicData uri="http://schemas.openxmlformats.org/drawingml/2006/table">
            <a:tbl>
              <a:tblPr firstRow="1" bandRow="1">
                <a:noFill/>
                <a:tableStyleId>{FDCA64C4-FB67-426E-B9E6-4162F17C21D2}</a:tableStyleId>
              </a:tblPr>
              <a:tblGrid>
                <a:gridCol w="1095000">
                  <a:extLst>
                    <a:ext uri="{9D8B030D-6E8A-4147-A177-3AD203B41FA5}">
                      <a16:colId xmlns:a16="http://schemas.microsoft.com/office/drawing/2014/main" val="20000"/>
                    </a:ext>
                  </a:extLst>
                </a:gridCol>
                <a:gridCol w="1082725">
                  <a:extLst>
                    <a:ext uri="{9D8B030D-6E8A-4147-A177-3AD203B41FA5}">
                      <a16:colId xmlns:a16="http://schemas.microsoft.com/office/drawing/2014/main" val="20001"/>
                    </a:ext>
                  </a:extLst>
                </a:gridCol>
                <a:gridCol w="1088875">
                  <a:extLst>
                    <a:ext uri="{9D8B030D-6E8A-4147-A177-3AD203B41FA5}">
                      <a16:colId xmlns:a16="http://schemas.microsoft.com/office/drawing/2014/main" val="20002"/>
                    </a:ext>
                  </a:extLst>
                </a:gridCol>
                <a:gridCol w="1088875">
                  <a:extLst>
                    <a:ext uri="{9D8B030D-6E8A-4147-A177-3AD203B41FA5}">
                      <a16:colId xmlns:a16="http://schemas.microsoft.com/office/drawing/2014/main" val="20003"/>
                    </a:ext>
                  </a:extLst>
                </a:gridCol>
                <a:gridCol w="1088875">
                  <a:extLst>
                    <a:ext uri="{9D8B030D-6E8A-4147-A177-3AD203B41FA5}">
                      <a16:colId xmlns:a16="http://schemas.microsoft.com/office/drawing/2014/main" val="20004"/>
                    </a:ext>
                  </a:extLst>
                </a:gridCol>
              </a:tblGrid>
              <a:tr h="3091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600"/>
                        <a:t>Precision</a:t>
                      </a:r>
                      <a:endParaRPr sz="1600"/>
                    </a:p>
                  </a:txBody>
                  <a:tcPr marL="91450" marR="91450" marT="45725" marB="45725"/>
                </a:tc>
                <a:tc>
                  <a:txBody>
                    <a:bodyPr/>
                    <a:lstStyle/>
                    <a:p>
                      <a:pPr marL="0" marR="0" lvl="0" indent="0" algn="l" rtl="0">
                        <a:spcBef>
                          <a:spcPts val="0"/>
                        </a:spcBef>
                        <a:spcAft>
                          <a:spcPts val="0"/>
                        </a:spcAft>
                        <a:buNone/>
                      </a:pPr>
                      <a:r>
                        <a:rPr lang="en-US" sz="1600"/>
                        <a:t>Recall</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Gill Sans"/>
                        <a:buNone/>
                      </a:pPr>
                      <a:r>
                        <a:rPr lang="en-US" sz="1600"/>
                        <a:t>F1-Score</a:t>
                      </a:r>
                      <a:endParaRPr/>
                    </a:p>
                  </a:txBody>
                  <a:tcPr marL="91450" marR="91450" marT="45725" marB="45725"/>
                </a:tc>
                <a:tc>
                  <a:txBody>
                    <a:bodyPr/>
                    <a:lstStyle/>
                    <a:p>
                      <a:pPr marL="0" marR="0" lvl="0" indent="0" algn="l" rtl="0">
                        <a:spcBef>
                          <a:spcPts val="0"/>
                        </a:spcBef>
                        <a:spcAft>
                          <a:spcPts val="0"/>
                        </a:spcAft>
                        <a:buNone/>
                      </a:pPr>
                      <a:r>
                        <a:rPr lang="en-US" sz="1600"/>
                        <a:t>Support</a:t>
                      </a:r>
                      <a:endParaRPr sz="1600"/>
                    </a:p>
                  </a:txBody>
                  <a:tcPr marL="91450" marR="91450" marT="45725" marB="45725"/>
                </a:tc>
                <a:extLst>
                  <a:ext uri="{0D108BD9-81ED-4DB2-BD59-A6C34878D82A}">
                    <a16:rowId xmlns:a16="http://schemas.microsoft.com/office/drawing/2014/main" val="10000"/>
                  </a:ext>
                </a:extLst>
              </a:tr>
              <a:tr h="309100">
                <a:tc>
                  <a:txBody>
                    <a:bodyPr/>
                    <a:lstStyle/>
                    <a:p>
                      <a:pPr marL="0" marR="0" lvl="0" indent="0" algn="l" rtl="0">
                        <a:spcBef>
                          <a:spcPts val="0"/>
                        </a:spcBef>
                        <a:spcAft>
                          <a:spcPts val="0"/>
                        </a:spcAft>
                        <a:buNone/>
                      </a:pPr>
                      <a:r>
                        <a:rPr lang="en-US" sz="1800"/>
                        <a:t>High</a:t>
                      </a:r>
                      <a:endParaRPr sz="1800"/>
                    </a:p>
                  </a:txBody>
                  <a:tcPr marL="91450" marR="91450" marT="45725" marB="45725"/>
                </a:tc>
                <a:tc>
                  <a:txBody>
                    <a:bodyPr/>
                    <a:lstStyle/>
                    <a:p>
                      <a:pPr marL="0" marR="0" lvl="0" indent="0" algn="l" rtl="0">
                        <a:spcBef>
                          <a:spcPts val="0"/>
                        </a:spcBef>
                        <a:spcAft>
                          <a:spcPts val="0"/>
                        </a:spcAft>
                        <a:buNone/>
                      </a:pPr>
                      <a:r>
                        <a:rPr lang="en-US" sz="1800"/>
                        <a:t>0.80</a:t>
                      </a:r>
                      <a:endParaRPr sz="1800"/>
                    </a:p>
                  </a:txBody>
                  <a:tcPr marL="91450" marR="91450" marT="45725" marB="45725"/>
                </a:tc>
                <a:tc>
                  <a:txBody>
                    <a:bodyPr/>
                    <a:lstStyle/>
                    <a:p>
                      <a:pPr marL="0" marR="0" lvl="0" indent="0" algn="l" rtl="0">
                        <a:spcBef>
                          <a:spcPts val="0"/>
                        </a:spcBef>
                        <a:spcAft>
                          <a:spcPts val="0"/>
                        </a:spcAft>
                        <a:buNone/>
                      </a:pPr>
                      <a:r>
                        <a:rPr lang="en-US" sz="1800"/>
                        <a:t>0.73</a:t>
                      </a:r>
                      <a:endParaRPr sz="1800"/>
                    </a:p>
                  </a:txBody>
                  <a:tcPr marL="91450" marR="91450" marT="45725" marB="45725"/>
                </a:tc>
                <a:tc>
                  <a:txBody>
                    <a:bodyPr/>
                    <a:lstStyle/>
                    <a:p>
                      <a:pPr marL="0" marR="0" lvl="0" indent="0" algn="l" rtl="0">
                        <a:spcBef>
                          <a:spcPts val="0"/>
                        </a:spcBef>
                        <a:spcAft>
                          <a:spcPts val="0"/>
                        </a:spcAft>
                        <a:buNone/>
                      </a:pPr>
                      <a:r>
                        <a:rPr lang="en-US" sz="1800"/>
                        <a:t>0.77</a:t>
                      </a:r>
                      <a:endParaRPr sz="1800"/>
                    </a:p>
                  </a:txBody>
                  <a:tcPr marL="91450" marR="91450" marT="45725" marB="45725"/>
                </a:tc>
                <a:tc>
                  <a:txBody>
                    <a:bodyPr/>
                    <a:lstStyle/>
                    <a:p>
                      <a:pPr marL="0" marR="0" lvl="0" indent="0" algn="l" rtl="0">
                        <a:spcBef>
                          <a:spcPts val="0"/>
                        </a:spcBef>
                        <a:spcAft>
                          <a:spcPts val="0"/>
                        </a:spcAft>
                        <a:buNone/>
                      </a:pPr>
                      <a:r>
                        <a:rPr lang="en-US" sz="1800"/>
                        <a:t>217</a:t>
                      </a:r>
                      <a:endParaRPr sz="1800"/>
                    </a:p>
                  </a:txBody>
                  <a:tcPr marL="91450" marR="91450" marT="45725" marB="45725"/>
                </a:tc>
                <a:extLst>
                  <a:ext uri="{0D108BD9-81ED-4DB2-BD59-A6C34878D82A}">
                    <a16:rowId xmlns:a16="http://schemas.microsoft.com/office/drawing/2014/main" val="10001"/>
                  </a:ext>
                </a:extLst>
              </a:tr>
              <a:tr h="309100">
                <a:tc>
                  <a:txBody>
                    <a:bodyPr/>
                    <a:lstStyle/>
                    <a:p>
                      <a:pPr marL="0" marR="0" lvl="0" indent="0" algn="l" rtl="0">
                        <a:spcBef>
                          <a:spcPts val="0"/>
                        </a:spcBef>
                        <a:spcAft>
                          <a:spcPts val="0"/>
                        </a:spcAft>
                        <a:buNone/>
                      </a:pPr>
                      <a:r>
                        <a:rPr lang="en-US" sz="1800"/>
                        <a:t>Medium</a:t>
                      </a:r>
                      <a:endParaRPr sz="1800"/>
                    </a:p>
                  </a:txBody>
                  <a:tcPr marL="91450" marR="91450" marT="45725" marB="45725"/>
                </a:tc>
                <a:tc>
                  <a:txBody>
                    <a:bodyPr/>
                    <a:lstStyle/>
                    <a:p>
                      <a:pPr marL="0" marR="0" lvl="0" indent="0" algn="l" rtl="0">
                        <a:spcBef>
                          <a:spcPts val="0"/>
                        </a:spcBef>
                        <a:spcAft>
                          <a:spcPts val="0"/>
                        </a:spcAft>
                        <a:buNone/>
                      </a:pPr>
                      <a:r>
                        <a:rPr lang="en-US" sz="1800"/>
                        <a:t>0.99</a:t>
                      </a:r>
                      <a:endParaRPr sz="1800"/>
                    </a:p>
                  </a:txBody>
                  <a:tcPr marL="91450" marR="91450" marT="45725" marB="45725"/>
                </a:tc>
                <a:tc>
                  <a:txBody>
                    <a:bodyPr/>
                    <a:lstStyle/>
                    <a:p>
                      <a:pPr marL="0" marR="0" lvl="0" indent="0" algn="l" rtl="0">
                        <a:spcBef>
                          <a:spcPts val="0"/>
                        </a:spcBef>
                        <a:spcAft>
                          <a:spcPts val="0"/>
                        </a:spcAft>
                        <a:buNone/>
                      </a:pPr>
                      <a:r>
                        <a:rPr lang="en-US" sz="1800"/>
                        <a:t>0.99</a:t>
                      </a:r>
                      <a:endParaRPr sz="1800"/>
                    </a:p>
                  </a:txBody>
                  <a:tcPr marL="91450" marR="91450" marT="45725" marB="45725"/>
                </a:tc>
                <a:tc>
                  <a:txBody>
                    <a:bodyPr/>
                    <a:lstStyle/>
                    <a:p>
                      <a:pPr marL="0" marR="0" lvl="0" indent="0" algn="l" rtl="0">
                        <a:spcBef>
                          <a:spcPts val="0"/>
                        </a:spcBef>
                        <a:spcAft>
                          <a:spcPts val="0"/>
                        </a:spcAft>
                        <a:buNone/>
                      </a:pPr>
                      <a:r>
                        <a:rPr lang="en-US" sz="1800"/>
                        <a:t>0.99</a:t>
                      </a:r>
                      <a:endParaRPr sz="1800"/>
                    </a:p>
                  </a:txBody>
                  <a:tcPr marL="91450" marR="91450" marT="45725" marB="45725"/>
                </a:tc>
                <a:tc>
                  <a:txBody>
                    <a:bodyPr/>
                    <a:lstStyle/>
                    <a:p>
                      <a:pPr marL="0" marR="0" lvl="0" indent="0" algn="l" rtl="0">
                        <a:spcBef>
                          <a:spcPts val="0"/>
                        </a:spcBef>
                        <a:spcAft>
                          <a:spcPts val="0"/>
                        </a:spcAft>
                        <a:buNone/>
                      </a:pPr>
                      <a:r>
                        <a:rPr lang="en-US" sz="1800"/>
                        <a:t>8058</a:t>
                      </a:r>
                      <a:endParaRPr sz="1800"/>
                    </a:p>
                  </a:txBody>
                  <a:tcPr marL="91450" marR="91450" marT="45725" marB="45725"/>
                </a:tc>
                <a:extLst>
                  <a:ext uri="{0D108BD9-81ED-4DB2-BD59-A6C34878D82A}">
                    <a16:rowId xmlns:a16="http://schemas.microsoft.com/office/drawing/2014/main" val="10002"/>
                  </a:ext>
                </a:extLst>
              </a:tr>
              <a:tr h="309100">
                <a:tc>
                  <a:txBody>
                    <a:bodyPr/>
                    <a:lstStyle/>
                    <a:p>
                      <a:pPr marL="0" marR="0" lvl="0" indent="0" algn="l" rtl="0">
                        <a:spcBef>
                          <a:spcPts val="0"/>
                        </a:spcBef>
                        <a:spcAft>
                          <a:spcPts val="0"/>
                        </a:spcAft>
                        <a:buNone/>
                      </a:pPr>
                      <a:r>
                        <a:rPr lang="en-US" sz="1800"/>
                        <a:t>Low</a:t>
                      </a:r>
                      <a:endParaRPr sz="1800"/>
                    </a:p>
                  </a:txBody>
                  <a:tcPr marL="91450" marR="91450" marT="45725" marB="45725"/>
                </a:tc>
                <a:tc>
                  <a:txBody>
                    <a:bodyPr/>
                    <a:lstStyle/>
                    <a:p>
                      <a:pPr marL="0" marR="0" lvl="0" indent="0" algn="l" rtl="0">
                        <a:spcBef>
                          <a:spcPts val="0"/>
                        </a:spcBef>
                        <a:spcAft>
                          <a:spcPts val="0"/>
                        </a:spcAft>
                        <a:buNone/>
                      </a:pPr>
                      <a:r>
                        <a:rPr lang="en-US" sz="1800"/>
                        <a:t>0.72</a:t>
                      </a:r>
                      <a:endParaRPr sz="1800"/>
                    </a:p>
                  </a:txBody>
                  <a:tcPr marL="91450" marR="91450" marT="45725" marB="45725"/>
                </a:tc>
                <a:tc>
                  <a:txBody>
                    <a:bodyPr/>
                    <a:lstStyle/>
                    <a:p>
                      <a:pPr marL="0" marR="0" lvl="0" indent="0" algn="l" rtl="0">
                        <a:spcBef>
                          <a:spcPts val="0"/>
                        </a:spcBef>
                        <a:spcAft>
                          <a:spcPts val="0"/>
                        </a:spcAft>
                        <a:buNone/>
                      </a:pPr>
                      <a:r>
                        <a:rPr lang="en-US" sz="1800"/>
                        <a:t>0.75</a:t>
                      </a:r>
                      <a:endParaRPr sz="1800"/>
                    </a:p>
                  </a:txBody>
                  <a:tcPr marL="91450" marR="91450" marT="45725" marB="45725"/>
                </a:tc>
                <a:tc>
                  <a:txBody>
                    <a:bodyPr/>
                    <a:lstStyle/>
                    <a:p>
                      <a:pPr marL="0" marR="0" lvl="0" indent="0" algn="l" rtl="0">
                        <a:spcBef>
                          <a:spcPts val="0"/>
                        </a:spcBef>
                        <a:spcAft>
                          <a:spcPts val="0"/>
                        </a:spcAft>
                        <a:buNone/>
                      </a:pPr>
                      <a:r>
                        <a:rPr lang="en-US" sz="1800"/>
                        <a:t>0.74</a:t>
                      </a:r>
                      <a:endParaRPr sz="1800"/>
                    </a:p>
                  </a:txBody>
                  <a:tcPr marL="91450" marR="91450" marT="45725" marB="45725"/>
                </a:tc>
                <a:tc>
                  <a:txBody>
                    <a:bodyPr/>
                    <a:lstStyle/>
                    <a:p>
                      <a:pPr marL="0" marR="0" lvl="0" indent="0" algn="l" rtl="0">
                        <a:spcBef>
                          <a:spcPts val="0"/>
                        </a:spcBef>
                        <a:spcAft>
                          <a:spcPts val="0"/>
                        </a:spcAft>
                        <a:buNone/>
                      </a:pPr>
                      <a:r>
                        <a:rPr lang="en-US" sz="1800"/>
                        <a:t>228</a:t>
                      </a: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286" name="Google Shape;286;p23"/>
          <p:cNvSpPr txBox="1"/>
          <p:nvPr/>
        </p:nvSpPr>
        <p:spPr>
          <a:xfrm>
            <a:off x="491172" y="4083773"/>
            <a:ext cx="35209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5B0E21"/>
                </a:solidFill>
                <a:latin typeface="Georgia"/>
                <a:ea typeface="Georgia"/>
                <a:cs typeface="Georgia"/>
                <a:sym typeface="Georgia"/>
              </a:rPr>
              <a:t>On Testing Data </a:t>
            </a:r>
            <a:r>
              <a:rPr lang="en-US" sz="1800" b="1">
                <a:solidFill>
                  <a:srgbClr val="5B0E21"/>
                </a:solidFill>
                <a:latin typeface="Gill Sans"/>
                <a:ea typeface="Gill Sans"/>
                <a:cs typeface="Gill Sans"/>
                <a:sym typeface="Gill Sans"/>
              </a:rPr>
              <a:t>:</a:t>
            </a:r>
            <a:endParaRPr sz="1800" b="1">
              <a:solidFill>
                <a:srgbClr val="5B0E21"/>
              </a:solidFill>
              <a:latin typeface="Gill Sans"/>
              <a:ea typeface="Gill Sans"/>
              <a:cs typeface="Gill Sans"/>
              <a:sym typeface="Gill Sans"/>
            </a:endParaRPr>
          </a:p>
        </p:txBody>
      </p:sp>
      <p:sp>
        <p:nvSpPr>
          <p:cNvPr id="287" name="Google Shape;287;p23"/>
          <p:cNvSpPr txBox="1"/>
          <p:nvPr/>
        </p:nvSpPr>
        <p:spPr>
          <a:xfrm>
            <a:off x="7315199" y="2946163"/>
            <a:ext cx="395189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A2169"/>
                </a:solidFill>
                <a:latin typeface="Georgia"/>
                <a:ea typeface="Georgia"/>
                <a:cs typeface="Georgia"/>
                <a:sym typeface="Georgia"/>
              </a:rPr>
              <a:t>Heat map of Confusion matrix for training data:</a:t>
            </a:r>
            <a:endParaRPr/>
          </a:p>
        </p:txBody>
      </p:sp>
      <p:pic>
        <p:nvPicPr>
          <p:cNvPr id="288" name="Google Shape;288;p23"/>
          <p:cNvPicPr preferRelativeResize="0"/>
          <p:nvPr/>
        </p:nvPicPr>
        <p:blipFill rotWithShape="1">
          <a:blip r:embed="rId3">
            <a:alphaModFix/>
          </a:blip>
          <a:srcRect/>
          <a:stretch/>
        </p:blipFill>
        <p:spPr>
          <a:xfrm>
            <a:off x="7557352" y="3684827"/>
            <a:ext cx="3467584" cy="241016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p:nvPr/>
        </p:nvSpPr>
        <p:spPr>
          <a:xfrm>
            <a:off x="126124" y="189186"/>
            <a:ext cx="51185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BA2169"/>
                </a:solidFill>
                <a:latin typeface="Georgia"/>
                <a:ea typeface="Georgia"/>
                <a:cs typeface="Georgia"/>
                <a:sym typeface="Georgia"/>
              </a:rPr>
              <a:t>Using Decision Tree Classifier :</a:t>
            </a:r>
            <a:endParaRPr sz="2800">
              <a:solidFill>
                <a:srgbClr val="BA2169"/>
              </a:solidFill>
              <a:latin typeface="Georgia"/>
              <a:ea typeface="Georgia"/>
              <a:cs typeface="Georgia"/>
              <a:sym typeface="Georgia"/>
            </a:endParaRPr>
          </a:p>
        </p:txBody>
      </p:sp>
      <p:sp>
        <p:nvSpPr>
          <p:cNvPr id="294" name="Google Shape;294;p24"/>
          <p:cNvSpPr txBox="1"/>
          <p:nvPr/>
        </p:nvSpPr>
        <p:spPr>
          <a:xfrm>
            <a:off x="304800" y="712406"/>
            <a:ext cx="7231118" cy="313932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Key Points:</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Accuracy :  95.62%</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Confusion Matrix :        [[ 154   59    4]</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112 7823   123]</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5   69  154]]</a:t>
            </a:r>
            <a:endParaRPr/>
          </a:p>
          <a:p>
            <a:pPr marL="0" marR="0" lvl="0" indent="0" algn="l" rtl="0">
              <a:spcBef>
                <a:spcPts val="0"/>
              </a:spcBef>
              <a:spcAft>
                <a:spcPts val="0"/>
              </a:spcAft>
              <a:buNone/>
            </a:pPr>
            <a:endParaRPr sz="1800">
              <a:solidFill>
                <a:schemeClr val="dk1"/>
              </a:solidFill>
              <a:latin typeface="Georgia"/>
              <a:ea typeface="Georgia"/>
              <a:cs typeface="Georgia"/>
              <a:sym typeface="Georgia"/>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Accuracy for training: 100%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Confusing matrix:                [[ 2115     0     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0 80534     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0     0  2378]]</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Hence, selected feature are helps to provide maximum accuracy.</a:t>
            </a:r>
            <a:endParaRPr/>
          </a:p>
        </p:txBody>
      </p:sp>
      <p:sp>
        <p:nvSpPr>
          <p:cNvPr id="295" name="Google Shape;295;p24"/>
          <p:cNvSpPr txBox="1"/>
          <p:nvPr/>
        </p:nvSpPr>
        <p:spPr>
          <a:xfrm>
            <a:off x="317679" y="4005615"/>
            <a:ext cx="26801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A2169"/>
                </a:solidFill>
                <a:latin typeface="Gill Sans"/>
                <a:ea typeface="Gill Sans"/>
                <a:cs typeface="Gill Sans"/>
                <a:sym typeface="Gill Sans"/>
              </a:rPr>
              <a:t>On Testing Data</a:t>
            </a:r>
            <a:r>
              <a:rPr lang="en-US" sz="1800">
                <a:solidFill>
                  <a:srgbClr val="BA2169"/>
                </a:solidFill>
                <a:latin typeface="Gill Sans"/>
                <a:ea typeface="Gill Sans"/>
                <a:cs typeface="Gill Sans"/>
                <a:sym typeface="Gill Sans"/>
              </a:rPr>
              <a:t>:</a:t>
            </a:r>
            <a:endParaRPr/>
          </a:p>
        </p:txBody>
      </p:sp>
      <p:graphicFrame>
        <p:nvGraphicFramePr>
          <p:cNvPr id="296" name="Google Shape;296;p24"/>
          <p:cNvGraphicFramePr/>
          <p:nvPr/>
        </p:nvGraphicFramePr>
        <p:xfrm>
          <a:off x="429887" y="4515031"/>
          <a:ext cx="6327225" cy="1535485"/>
        </p:xfrm>
        <a:graphic>
          <a:graphicData uri="http://schemas.openxmlformats.org/drawingml/2006/table">
            <a:tbl>
              <a:tblPr firstRow="1" bandRow="1">
                <a:noFill/>
                <a:tableStyleId>{FDCA64C4-FB67-426E-B9E6-4162F17C21D2}</a:tableStyleId>
              </a:tblPr>
              <a:tblGrid>
                <a:gridCol w="1272575">
                  <a:extLst>
                    <a:ext uri="{9D8B030D-6E8A-4147-A177-3AD203B41FA5}">
                      <a16:colId xmlns:a16="http://schemas.microsoft.com/office/drawing/2014/main" val="20000"/>
                    </a:ext>
                  </a:extLst>
                </a:gridCol>
                <a:gridCol w="1258300">
                  <a:extLst>
                    <a:ext uri="{9D8B030D-6E8A-4147-A177-3AD203B41FA5}">
                      <a16:colId xmlns:a16="http://schemas.microsoft.com/office/drawing/2014/main" val="20001"/>
                    </a:ext>
                  </a:extLst>
                </a:gridCol>
                <a:gridCol w="1265450">
                  <a:extLst>
                    <a:ext uri="{9D8B030D-6E8A-4147-A177-3AD203B41FA5}">
                      <a16:colId xmlns:a16="http://schemas.microsoft.com/office/drawing/2014/main" val="20002"/>
                    </a:ext>
                  </a:extLst>
                </a:gridCol>
                <a:gridCol w="1265450">
                  <a:extLst>
                    <a:ext uri="{9D8B030D-6E8A-4147-A177-3AD203B41FA5}">
                      <a16:colId xmlns:a16="http://schemas.microsoft.com/office/drawing/2014/main" val="20003"/>
                    </a:ext>
                  </a:extLst>
                </a:gridCol>
                <a:gridCol w="1265450">
                  <a:extLst>
                    <a:ext uri="{9D8B030D-6E8A-4147-A177-3AD203B41FA5}">
                      <a16:colId xmlns:a16="http://schemas.microsoft.com/office/drawing/2014/main" val="20004"/>
                    </a:ext>
                  </a:extLst>
                </a:gridCol>
              </a:tblGrid>
              <a:tr h="4381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600"/>
                        <a:t>Precision</a:t>
                      </a:r>
                      <a:endParaRPr sz="1600"/>
                    </a:p>
                  </a:txBody>
                  <a:tcPr marL="91450" marR="91450" marT="45725" marB="45725"/>
                </a:tc>
                <a:tc>
                  <a:txBody>
                    <a:bodyPr/>
                    <a:lstStyle/>
                    <a:p>
                      <a:pPr marL="0" marR="0" lvl="0" indent="0" algn="l" rtl="0">
                        <a:spcBef>
                          <a:spcPts val="0"/>
                        </a:spcBef>
                        <a:spcAft>
                          <a:spcPts val="0"/>
                        </a:spcAft>
                        <a:buNone/>
                      </a:pPr>
                      <a:r>
                        <a:rPr lang="en-US" sz="1600"/>
                        <a:t>Recall</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Gill Sans"/>
                        <a:buNone/>
                      </a:pPr>
                      <a:r>
                        <a:rPr lang="en-US" sz="1600"/>
                        <a:t>F1-Score</a:t>
                      </a:r>
                      <a:endParaRPr/>
                    </a:p>
                  </a:txBody>
                  <a:tcPr marL="91450" marR="91450" marT="45725" marB="45725"/>
                </a:tc>
                <a:tc>
                  <a:txBody>
                    <a:bodyPr/>
                    <a:lstStyle/>
                    <a:p>
                      <a:pPr marL="0" marR="0" lvl="0" indent="0" algn="l" rtl="0">
                        <a:spcBef>
                          <a:spcPts val="0"/>
                        </a:spcBef>
                        <a:spcAft>
                          <a:spcPts val="0"/>
                        </a:spcAft>
                        <a:buNone/>
                      </a:pPr>
                      <a:r>
                        <a:rPr lang="en-US" sz="1600"/>
                        <a:t>Support</a:t>
                      </a:r>
                      <a:endParaRPr sz="1600"/>
                    </a:p>
                  </a:txBody>
                  <a:tcPr marL="91450" marR="91450" marT="45725" marB="45725"/>
                </a:tc>
                <a:extLst>
                  <a:ext uri="{0D108BD9-81ED-4DB2-BD59-A6C34878D82A}">
                    <a16:rowId xmlns:a16="http://schemas.microsoft.com/office/drawing/2014/main" val="10000"/>
                  </a:ext>
                </a:extLst>
              </a:tr>
              <a:tr h="350825">
                <a:tc>
                  <a:txBody>
                    <a:bodyPr/>
                    <a:lstStyle/>
                    <a:p>
                      <a:pPr marL="0" marR="0" lvl="0" indent="0" algn="l" rtl="0">
                        <a:spcBef>
                          <a:spcPts val="0"/>
                        </a:spcBef>
                        <a:spcAft>
                          <a:spcPts val="0"/>
                        </a:spcAft>
                        <a:buNone/>
                      </a:pPr>
                      <a:r>
                        <a:rPr lang="en-US" sz="1800"/>
                        <a:t>High</a:t>
                      </a:r>
                      <a:endParaRPr sz="1800"/>
                    </a:p>
                  </a:txBody>
                  <a:tcPr marL="91450" marR="91450" marT="45725" marB="45725"/>
                </a:tc>
                <a:tc>
                  <a:txBody>
                    <a:bodyPr/>
                    <a:lstStyle/>
                    <a:p>
                      <a:pPr marL="0" marR="0" lvl="0" indent="0" algn="l" rtl="0">
                        <a:spcBef>
                          <a:spcPts val="0"/>
                        </a:spcBef>
                        <a:spcAft>
                          <a:spcPts val="0"/>
                        </a:spcAft>
                        <a:buNone/>
                      </a:pPr>
                      <a:r>
                        <a:rPr lang="en-US" sz="1800"/>
                        <a:t>0.57</a:t>
                      </a:r>
                      <a:endParaRPr sz="1800"/>
                    </a:p>
                  </a:txBody>
                  <a:tcPr marL="91450" marR="91450" marT="45725" marB="45725"/>
                </a:tc>
                <a:tc>
                  <a:txBody>
                    <a:bodyPr/>
                    <a:lstStyle/>
                    <a:p>
                      <a:pPr marL="0" marR="0" lvl="0" indent="0" algn="l" rtl="0">
                        <a:spcBef>
                          <a:spcPts val="0"/>
                        </a:spcBef>
                        <a:spcAft>
                          <a:spcPts val="0"/>
                        </a:spcAft>
                        <a:buNone/>
                      </a:pPr>
                      <a:r>
                        <a:rPr lang="en-US" sz="1800"/>
                        <a:t>0.71</a:t>
                      </a:r>
                      <a:endParaRPr sz="1800"/>
                    </a:p>
                  </a:txBody>
                  <a:tcPr marL="91450" marR="91450" marT="45725" marB="45725"/>
                </a:tc>
                <a:tc>
                  <a:txBody>
                    <a:bodyPr/>
                    <a:lstStyle/>
                    <a:p>
                      <a:pPr marL="0" marR="0" lvl="0" indent="0" algn="l" rtl="0">
                        <a:spcBef>
                          <a:spcPts val="0"/>
                        </a:spcBef>
                        <a:spcAft>
                          <a:spcPts val="0"/>
                        </a:spcAft>
                        <a:buNone/>
                      </a:pPr>
                      <a:r>
                        <a:rPr lang="en-US" sz="1800"/>
                        <a:t>0.63</a:t>
                      </a:r>
                      <a:endParaRPr sz="1800"/>
                    </a:p>
                  </a:txBody>
                  <a:tcPr marL="91450" marR="91450" marT="45725" marB="45725"/>
                </a:tc>
                <a:tc>
                  <a:txBody>
                    <a:bodyPr/>
                    <a:lstStyle/>
                    <a:p>
                      <a:pPr marL="0" marR="0" lvl="0" indent="0" algn="l" rtl="0">
                        <a:spcBef>
                          <a:spcPts val="0"/>
                        </a:spcBef>
                        <a:spcAft>
                          <a:spcPts val="0"/>
                        </a:spcAft>
                        <a:buNone/>
                      </a:pPr>
                      <a:r>
                        <a:rPr lang="en-US" sz="1800"/>
                        <a:t>217</a:t>
                      </a:r>
                      <a:endParaRPr sz="1800"/>
                    </a:p>
                  </a:txBody>
                  <a:tcPr marL="91450" marR="91450" marT="45725" marB="45725"/>
                </a:tc>
                <a:extLst>
                  <a:ext uri="{0D108BD9-81ED-4DB2-BD59-A6C34878D82A}">
                    <a16:rowId xmlns:a16="http://schemas.microsoft.com/office/drawing/2014/main" val="10001"/>
                  </a:ext>
                </a:extLst>
              </a:tr>
              <a:tr h="350825">
                <a:tc>
                  <a:txBody>
                    <a:bodyPr/>
                    <a:lstStyle/>
                    <a:p>
                      <a:pPr marL="0" marR="0" lvl="0" indent="0" algn="l" rtl="0">
                        <a:spcBef>
                          <a:spcPts val="0"/>
                        </a:spcBef>
                        <a:spcAft>
                          <a:spcPts val="0"/>
                        </a:spcAft>
                        <a:buNone/>
                      </a:pPr>
                      <a:r>
                        <a:rPr lang="en-US" sz="1800"/>
                        <a:t>Medium</a:t>
                      </a:r>
                      <a:endParaRPr sz="1800"/>
                    </a:p>
                  </a:txBody>
                  <a:tcPr marL="91450" marR="91450" marT="45725" marB="45725"/>
                </a:tc>
                <a:tc>
                  <a:txBody>
                    <a:bodyPr/>
                    <a:lstStyle/>
                    <a:p>
                      <a:pPr marL="0" marR="0" lvl="0" indent="0" algn="l" rtl="0">
                        <a:spcBef>
                          <a:spcPts val="0"/>
                        </a:spcBef>
                        <a:spcAft>
                          <a:spcPts val="0"/>
                        </a:spcAft>
                        <a:buNone/>
                      </a:pPr>
                      <a:r>
                        <a:rPr lang="en-US" sz="1800"/>
                        <a:t>0.98</a:t>
                      </a:r>
                      <a:endParaRPr sz="1800"/>
                    </a:p>
                  </a:txBody>
                  <a:tcPr marL="91450" marR="91450" marT="45725" marB="45725"/>
                </a:tc>
                <a:tc>
                  <a:txBody>
                    <a:bodyPr/>
                    <a:lstStyle/>
                    <a:p>
                      <a:pPr marL="0" marR="0" lvl="0" indent="0" algn="l" rtl="0">
                        <a:spcBef>
                          <a:spcPts val="0"/>
                        </a:spcBef>
                        <a:spcAft>
                          <a:spcPts val="0"/>
                        </a:spcAft>
                        <a:buNone/>
                      </a:pPr>
                      <a:r>
                        <a:rPr lang="en-US" sz="1800"/>
                        <a:t>0.97</a:t>
                      </a:r>
                      <a:endParaRPr sz="1800"/>
                    </a:p>
                  </a:txBody>
                  <a:tcPr marL="91450" marR="91450" marT="45725" marB="45725"/>
                </a:tc>
                <a:tc>
                  <a:txBody>
                    <a:bodyPr/>
                    <a:lstStyle/>
                    <a:p>
                      <a:pPr marL="0" marR="0" lvl="0" indent="0" algn="l" rtl="0">
                        <a:spcBef>
                          <a:spcPts val="0"/>
                        </a:spcBef>
                        <a:spcAft>
                          <a:spcPts val="0"/>
                        </a:spcAft>
                        <a:buNone/>
                      </a:pPr>
                      <a:r>
                        <a:rPr lang="en-US" sz="1800"/>
                        <a:t>0.98</a:t>
                      </a:r>
                      <a:endParaRPr sz="1800"/>
                    </a:p>
                  </a:txBody>
                  <a:tcPr marL="91450" marR="91450" marT="45725" marB="45725"/>
                </a:tc>
                <a:tc>
                  <a:txBody>
                    <a:bodyPr/>
                    <a:lstStyle/>
                    <a:p>
                      <a:pPr marL="0" marR="0" lvl="0" indent="0" algn="l" rtl="0">
                        <a:spcBef>
                          <a:spcPts val="0"/>
                        </a:spcBef>
                        <a:spcAft>
                          <a:spcPts val="0"/>
                        </a:spcAft>
                        <a:buNone/>
                      </a:pPr>
                      <a:r>
                        <a:rPr lang="en-US" sz="1800"/>
                        <a:t>8058</a:t>
                      </a:r>
                      <a:endParaRPr sz="1800"/>
                    </a:p>
                  </a:txBody>
                  <a:tcPr marL="91450" marR="91450" marT="45725" marB="45725"/>
                </a:tc>
                <a:extLst>
                  <a:ext uri="{0D108BD9-81ED-4DB2-BD59-A6C34878D82A}">
                    <a16:rowId xmlns:a16="http://schemas.microsoft.com/office/drawing/2014/main" val="10002"/>
                  </a:ext>
                </a:extLst>
              </a:tr>
              <a:tr h="350825">
                <a:tc>
                  <a:txBody>
                    <a:bodyPr/>
                    <a:lstStyle/>
                    <a:p>
                      <a:pPr marL="0" marR="0" lvl="0" indent="0" algn="l" rtl="0">
                        <a:spcBef>
                          <a:spcPts val="0"/>
                        </a:spcBef>
                        <a:spcAft>
                          <a:spcPts val="0"/>
                        </a:spcAft>
                        <a:buNone/>
                      </a:pPr>
                      <a:r>
                        <a:rPr lang="en-US" sz="1800"/>
                        <a:t>Low</a:t>
                      </a:r>
                      <a:endParaRPr sz="1800"/>
                    </a:p>
                  </a:txBody>
                  <a:tcPr marL="91450" marR="91450" marT="45725" marB="45725"/>
                </a:tc>
                <a:tc>
                  <a:txBody>
                    <a:bodyPr/>
                    <a:lstStyle/>
                    <a:p>
                      <a:pPr marL="0" marR="0" lvl="0" indent="0" algn="l" rtl="0">
                        <a:spcBef>
                          <a:spcPts val="0"/>
                        </a:spcBef>
                        <a:spcAft>
                          <a:spcPts val="0"/>
                        </a:spcAft>
                        <a:buNone/>
                      </a:pPr>
                      <a:r>
                        <a:rPr lang="en-US" sz="1800"/>
                        <a:t>0.55</a:t>
                      </a:r>
                      <a:endParaRPr sz="1800"/>
                    </a:p>
                  </a:txBody>
                  <a:tcPr marL="91450" marR="91450" marT="45725" marB="45725"/>
                </a:tc>
                <a:tc>
                  <a:txBody>
                    <a:bodyPr/>
                    <a:lstStyle/>
                    <a:p>
                      <a:pPr marL="0" marR="0" lvl="0" indent="0" algn="l" rtl="0">
                        <a:spcBef>
                          <a:spcPts val="0"/>
                        </a:spcBef>
                        <a:spcAft>
                          <a:spcPts val="0"/>
                        </a:spcAft>
                        <a:buNone/>
                      </a:pPr>
                      <a:r>
                        <a:rPr lang="en-US" sz="1800"/>
                        <a:t>0.68</a:t>
                      </a:r>
                      <a:endParaRPr sz="1800"/>
                    </a:p>
                  </a:txBody>
                  <a:tcPr marL="91450" marR="91450" marT="45725" marB="45725"/>
                </a:tc>
                <a:tc>
                  <a:txBody>
                    <a:bodyPr/>
                    <a:lstStyle/>
                    <a:p>
                      <a:pPr marL="0" marR="0" lvl="0" indent="0" algn="l" rtl="0">
                        <a:spcBef>
                          <a:spcPts val="0"/>
                        </a:spcBef>
                        <a:spcAft>
                          <a:spcPts val="0"/>
                        </a:spcAft>
                        <a:buNone/>
                      </a:pPr>
                      <a:r>
                        <a:rPr lang="en-US" sz="1800"/>
                        <a:t>0.61</a:t>
                      </a:r>
                      <a:endParaRPr sz="1800"/>
                    </a:p>
                  </a:txBody>
                  <a:tcPr marL="91450" marR="91450" marT="45725" marB="45725"/>
                </a:tc>
                <a:tc>
                  <a:txBody>
                    <a:bodyPr/>
                    <a:lstStyle/>
                    <a:p>
                      <a:pPr marL="0" marR="0" lvl="0" indent="0" algn="l" rtl="0">
                        <a:spcBef>
                          <a:spcPts val="0"/>
                        </a:spcBef>
                        <a:spcAft>
                          <a:spcPts val="0"/>
                        </a:spcAft>
                        <a:buNone/>
                      </a:pPr>
                      <a:r>
                        <a:rPr lang="en-US" sz="1800"/>
                        <a:t>228</a:t>
                      </a: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297" name="Google Shape;297;p24"/>
          <p:cNvSpPr txBox="1"/>
          <p:nvPr/>
        </p:nvSpPr>
        <p:spPr>
          <a:xfrm>
            <a:off x="8087142" y="3021513"/>
            <a:ext cx="337382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A2169"/>
                </a:solidFill>
                <a:latin typeface="Georgia"/>
                <a:ea typeface="Georgia"/>
                <a:cs typeface="Georgia"/>
                <a:sym typeface="Georgia"/>
              </a:rPr>
              <a:t>Heat map of Confusion Matrix for test data:</a:t>
            </a:r>
            <a:endParaRPr sz="1800" b="1">
              <a:solidFill>
                <a:srgbClr val="BA2169"/>
              </a:solidFill>
              <a:latin typeface="Georgia"/>
              <a:ea typeface="Georgia"/>
              <a:cs typeface="Georgia"/>
              <a:sym typeface="Georgia"/>
            </a:endParaRPr>
          </a:p>
        </p:txBody>
      </p:sp>
      <p:pic>
        <p:nvPicPr>
          <p:cNvPr id="298" name="Google Shape;298;p24"/>
          <p:cNvPicPr preferRelativeResize="0"/>
          <p:nvPr/>
        </p:nvPicPr>
        <p:blipFill rotWithShape="1">
          <a:blip r:embed="rId3">
            <a:alphaModFix/>
          </a:blip>
          <a:srcRect/>
          <a:stretch/>
        </p:blipFill>
        <p:spPr>
          <a:xfrm>
            <a:off x="8087142" y="3733759"/>
            <a:ext cx="3448531" cy="238158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5"/>
          <p:cNvSpPr txBox="1"/>
          <p:nvPr/>
        </p:nvSpPr>
        <p:spPr>
          <a:xfrm>
            <a:off x="273269" y="168166"/>
            <a:ext cx="731238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BA2169"/>
                </a:solidFill>
                <a:latin typeface="Georgia"/>
                <a:ea typeface="Georgia"/>
                <a:cs typeface="Georgia"/>
                <a:sym typeface="Georgia"/>
              </a:rPr>
              <a:t>Using multilayer perceptron (MLP):</a:t>
            </a:r>
            <a:endParaRPr sz="2800">
              <a:solidFill>
                <a:srgbClr val="BA2169"/>
              </a:solidFill>
              <a:latin typeface="Georgia"/>
              <a:ea typeface="Georgia"/>
              <a:cs typeface="Georgia"/>
              <a:sym typeface="Georgia"/>
            </a:endParaRPr>
          </a:p>
        </p:txBody>
      </p:sp>
      <p:sp>
        <p:nvSpPr>
          <p:cNvPr id="304" name="Google Shape;304;p25"/>
          <p:cNvSpPr txBox="1"/>
          <p:nvPr/>
        </p:nvSpPr>
        <p:spPr>
          <a:xfrm>
            <a:off x="525516" y="936836"/>
            <a:ext cx="7492211" cy="369331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Key Points:</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Accuracy :  60.13%</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Confusion Matrix :        [[ 165   42    17]</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2552 4772  732]</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16   31  174]]</a:t>
            </a:r>
            <a:endParaRPr/>
          </a:p>
          <a:p>
            <a:pPr marL="0" marR="0" lvl="0" indent="0" algn="l" rtl="0">
              <a:spcBef>
                <a:spcPts val="0"/>
              </a:spcBef>
              <a:spcAft>
                <a:spcPts val="0"/>
              </a:spcAft>
              <a:buNone/>
            </a:pPr>
            <a:endParaRPr sz="1800">
              <a:solidFill>
                <a:schemeClr val="dk1"/>
              </a:solidFill>
              <a:latin typeface="Georgia"/>
              <a:ea typeface="Georgia"/>
              <a:cs typeface="Georgia"/>
              <a:sym typeface="Georgia"/>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Accuracy for training: 94.39%</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Confusing matrix:                [[ 0     2069     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0 80590     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0   2368  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Hence, selected feature are helps to provide maximum accuracy.</a:t>
            </a:r>
            <a:endParaRPr/>
          </a:p>
          <a:p>
            <a:pPr marL="0" marR="0" lvl="0" indent="0" algn="l" rtl="0">
              <a:spcBef>
                <a:spcPts val="0"/>
              </a:spcBef>
              <a:spcAft>
                <a:spcPts val="0"/>
              </a:spcAft>
              <a:buNone/>
            </a:pPr>
            <a:endParaRPr sz="1800">
              <a:solidFill>
                <a:schemeClr val="dk1"/>
              </a:solidFill>
              <a:latin typeface="Georgia"/>
              <a:ea typeface="Georgia"/>
              <a:cs typeface="Georgia"/>
              <a:sym typeface="Georgia"/>
            </a:endParaRPr>
          </a:p>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graphicFrame>
        <p:nvGraphicFramePr>
          <p:cNvPr id="305" name="Google Shape;305;p25"/>
          <p:cNvGraphicFramePr/>
          <p:nvPr/>
        </p:nvGraphicFramePr>
        <p:xfrm>
          <a:off x="525516" y="4492278"/>
          <a:ext cx="6327225" cy="1535485"/>
        </p:xfrm>
        <a:graphic>
          <a:graphicData uri="http://schemas.openxmlformats.org/drawingml/2006/table">
            <a:tbl>
              <a:tblPr firstRow="1" bandRow="1">
                <a:noFill/>
                <a:tableStyleId>{FDCA64C4-FB67-426E-B9E6-4162F17C21D2}</a:tableStyleId>
              </a:tblPr>
              <a:tblGrid>
                <a:gridCol w="1272575">
                  <a:extLst>
                    <a:ext uri="{9D8B030D-6E8A-4147-A177-3AD203B41FA5}">
                      <a16:colId xmlns:a16="http://schemas.microsoft.com/office/drawing/2014/main" val="20000"/>
                    </a:ext>
                  </a:extLst>
                </a:gridCol>
                <a:gridCol w="1258300">
                  <a:extLst>
                    <a:ext uri="{9D8B030D-6E8A-4147-A177-3AD203B41FA5}">
                      <a16:colId xmlns:a16="http://schemas.microsoft.com/office/drawing/2014/main" val="20001"/>
                    </a:ext>
                  </a:extLst>
                </a:gridCol>
                <a:gridCol w="1265450">
                  <a:extLst>
                    <a:ext uri="{9D8B030D-6E8A-4147-A177-3AD203B41FA5}">
                      <a16:colId xmlns:a16="http://schemas.microsoft.com/office/drawing/2014/main" val="20002"/>
                    </a:ext>
                  </a:extLst>
                </a:gridCol>
                <a:gridCol w="1265450">
                  <a:extLst>
                    <a:ext uri="{9D8B030D-6E8A-4147-A177-3AD203B41FA5}">
                      <a16:colId xmlns:a16="http://schemas.microsoft.com/office/drawing/2014/main" val="20003"/>
                    </a:ext>
                  </a:extLst>
                </a:gridCol>
                <a:gridCol w="1265450">
                  <a:extLst>
                    <a:ext uri="{9D8B030D-6E8A-4147-A177-3AD203B41FA5}">
                      <a16:colId xmlns:a16="http://schemas.microsoft.com/office/drawing/2014/main" val="20004"/>
                    </a:ext>
                  </a:extLst>
                </a:gridCol>
              </a:tblGrid>
              <a:tr h="4381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600"/>
                        <a:t>Precision</a:t>
                      </a:r>
                      <a:endParaRPr sz="1600"/>
                    </a:p>
                  </a:txBody>
                  <a:tcPr marL="91450" marR="91450" marT="45725" marB="45725"/>
                </a:tc>
                <a:tc>
                  <a:txBody>
                    <a:bodyPr/>
                    <a:lstStyle/>
                    <a:p>
                      <a:pPr marL="0" marR="0" lvl="0" indent="0" algn="l" rtl="0">
                        <a:spcBef>
                          <a:spcPts val="0"/>
                        </a:spcBef>
                        <a:spcAft>
                          <a:spcPts val="0"/>
                        </a:spcAft>
                        <a:buNone/>
                      </a:pPr>
                      <a:r>
                        <a:rPr lang="en-US" sz="1600"/>
                        <a:t>Recall</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Gill Sans"/>
                        <a:buNone/>
                      </a:pPr>
                      <a:r>
                        <a:rPr lang="en-US" sz="1600"/>
                        <a:t>F1-Score</a:t>
                      </a:r>
                      <a:endParaRPr/>
                    </a:p>
                  </a:txBody>
                  <a:tcPr marL="91450" marR="91450" marT="45725" marB="45725"/>
                </a:tc>
                <a:tc>
                  <a:txBody>
                    <a:bodyPr/>
                    <a:lstStyle/>
                    <a:p>
                      <a:pPr marL="0" marR="0" lvl="0" indent="0" algn="l" rtl="0">
                        <a:spcBef>
                          <a:spcPts val="0"/>
                        </a:spcBef>
                        <a:spcAft>
                          <a:spcPts val="0"/>
                        </a:spcAft>
                        <a:buNone/>
                      </a:pPr>
                      <a:r>
                        <a:rPr lang="en-US" sz="1600"/>
                        <a:t>Support</a:t>
                      </a:r>
                      <a:endParaRPr sz="1600"/>
                    </a:p>
                  </a:txBody>
                  <a:tcPr marL="91450" marR="91450" marT="45725" marB="45725"/>
                </a:tc>
                <a:extLst>
                  <a:ext uri="{0D108BD9-81ED-4DB2-BD59-A6C34878D82A}">
                    <a16:rowId xmlns:a16="http://schemas.microsoft.com/office/drawing/2014/main" val="10000"/>
                  </a:ext>
                </a:extLst>
              </a:tr>
              <a:tr h="350825">
                <a:tc>
                  <a:txBody>
                    <a:bodyPr/>
                    <a:lstStyle/>
                    <a:p>
                      <a:pPr marL="0" marR="0" lvl="0" indent="0" algn="l" rtl="0">
                        <a:spcBef>
                          <a:spcPts val="0"/>
                        </a:spcBef>
                        <a:spcAft>
                          <a:spcPts val="0"/>
                        </a:spcAft>
                        <a:buNone/>
                      </a:pPr>
                      <a:r>
                        <a:rPr lang="en-US" sz="1800"/>
                        <a:t>High</a:t>
                      </a:r>
                      <a:endParaRPr sz="1800"/>
                    </a:p>
                  </a:txBody>
                  <a:tcPr marL="91450" marR="91450" marT="45725" marB="45725"/>
                </a:tc>
                <a:tc>
                  <a:txBody>
                    <a:bodyPr/>
                    <a:lstStyle/>
                    <a:p>
                      <a:pPr marL="0" marR="0" lvl="0" indent="0" algn="l" rtl="0">
                        <a:spcBef>
                          <a:spcPts val="0"/>
                        </a:spcBef>
                        <a:spcAft>
                          <a:spcPts val="0"/>
                        </a:spcAft>
                        <a:buNone/>
                      </a:pPr>
                      <a:r>
                        <a:rPr lang="en-US" sz="1800"/>
                        <a:t>0.06</a:t>
                      </a:r>
                      <a:endParaRPr sz="1800"/>
                    </a:p>
                  </a:txBody>
                  <a:tcPr marL="91450" marR="91450" marT="45725" marB="45725"/>
                </a:tc>
                <a:tc>
                  <a:txBody>
                    <a:bodyPr/>
                    <a:lstStyle/>
                    <a:p>
                      <a:pPr marL="0" marR="0" lvl="0" indent="0" algn="l" rtl="0">
                        <a:spcBef>
                          <a:spcPts val="0"/>
                        </a:spcBef>
                        <a:spcAft>
                          <a:spcPts val="0"/>
                        </a:spcAft>
                        <a:buNone/>
                      </a:pPr>
                      <a:r>
                        <a:rPr lang="en-US" sz="1800"/>
                        <a:t>0.74</a:t>
                      </a:r>
                      <a:endParaRPr sz="1800"/>
                    </a:p>
                  </a:txBody>
                  <a:tcPr marL="91450" marR="91450" marT="45725" marB="45725"/>
                </a:tc>
                <a:tc>
                  <a:txBody>
                    <a:bodyPr/>
                    <a:lstStyle/>
                    <a:p>
                      <a:pPr marL="0" marR="0" lvl="0" indent="0" algn="l" rtl="0">
                        <a:spcBef>
                          <a:spcPts val="0"/>
                        </a:spcBef>
                        <a:spcAft>
                          <a:spcPts val="0"/>
                        </a:spcAft>
                        <a:buNone/>
                      </a:pPr>
                      <a:r>
                        <a:rPr lang="en-US" sz="1800"/>
                        <a:t>0.11</a:t>
                      </a:r>
                      <a:endParaRPr sz="1800"/>
                    </a:p>
                  </a:txBody>
                  <a:tcPr marL="91450" marR="91450" marT="45725" marB="45725"/>
                </a:tc>
                <a:tc>
                  <a:txBody>
                    <a:bodyPr/>
                    <a:lstStyle/>
                    <a:p>
                      <a:pPr marL="0" marR="0" lvl="0" indent="0" algn="l" rtl="0">
                        <a:spcBef>
                          <a:spcPts val="0"/>
                        </a:spcBef>
                        <a:spcAft>
                          <a:spcPts val="0"/>
                        </a:spcAft>
                        <a:buNone/>
                      </a:pPr>
                      <a:r>
                        <a:rPr lang="en-US" sz="1800"/>
                        <a:t>224</a:t>
                      </a:r>
                      <a:endParaRPr/>
                    </a:p>
                  </a:txBody>
                  <a:tcPr marL="91450" marR="91450" marT="45725" marB="45725"/>
                </a:tc>
                <a:extLst>
                  <a:ext uri="{0D108BD9-81ED-4DB2-BD59-A6C34878D82A}">
                    <a16:rowId xmlns:a16="http://schemas.microsoft.com/office/drawing/2014/main" val="10001"/>
                  </a:ext>
                </a:extLst>
              </a:tr>
              <a:tr h="350825">
                <a:tc>
                  <a:txBody>
                    <a:bodyPr/>
                    <a:lstStyle/>
                    <a:p>
                      <a:pPr marL="0" marR="0" lvl="0" indent="0" algn="l" rtl="0">
                        <a:spcBef>
                          <a:spcPts val="0"/>
                        </a:spcBef>
                        <a:spcAft>
                          <a:spcPts val="0"/>
                        </a:spcAft>
                        <a:buNone/>
                      </a:pPr>
                      <a:r>
                        <a:rPr lang="en-US" sz="1800"/>
                        <a:t>Medium</a:t>
                      </a:r>
                      <a:endParaRPr sz="1800"/>
                    </a:p>
                  </a:txBody>
                  <a:tcPr marL="91450" marR="91450" marT="45725" marB="45725"/>
                </a:tc>
                <a:tc>
                  <a:txBody>
                    <a:bodyPr/>
                    <a:lstStyle/>
                    <a:p>
                      <a:pPr marL="0" marR="0" lvl="0" indent="0" algn="l" rtl="0">
                        <a:spcBef>
                          <a:spcPts val="0"/>
                        </a:spcBef>
                        <a:spcAft>
                          <a:spcPts val="0"/>
                        </a:spcAft>
                        <a:buNone/>
                      </a:pPr>
                      <a:r>
                        <a:rPr lang="en-US" sz="1800"/>
                        <a:t>0.98</a:t>
                      </a:r>
                      <a:endParaRPr sz="1800"/>
                    </a:p>
                  </a:txBody>
                  <a:tcPr marL="91450" marR="91450" marT="45725" marB="45725"/>
                </a:tc>
                <a:tc>
                  <a:txBody>
                    <a:bodyPr/>
                    <a:lstStyle/>
                    <a:p>
                      <a:pPr marL="0" marR="0" lvl="0" indent="0" algn="l" rtl="0">
                        <a:spcBef>
                          <a:spcPts val="0"/>
                        </a:spcBef>
                        <a:spcAft>
                          <a:spcPts val="0"/>
                        </a:spcAft>
                        <a:buNone/>
                      </a:pPr>
                      <a:r>
                        <a:rPr lang="en-US" sz="1800"/>
                        <a:t>0.59</a:t>
                      </a:r>
                      <a:endParaRPr sz="1800"/>
                    </a:p>
                  </a:txBody>
                  <a:tcPr marL="91450" marR="91450" marT="45725" marB="45725"/>
                </a:tc>
                <a:tc>
                  <a:txBody>
                    <a:bodyPr/>
                    <a:lstStyle/>
                    <a:p>
                      <a:pPr marL="0" marR="0" lvl="0" indent="0" algn="l" rtl="0">
                        <a:spcBef>
                          <a:spcPts val="0"/>
                        </a:spcBef>
                        <a:spcAft>
                          <a:spcPts val="0"/>
                        </a:spcAft>
                        <a:buNone/>
                      </a:pPr>
                      <a:r>
                        <a:rPr lang="en-US" sz="1800"/>
                        <a:t>0.74</a:t>
                      </a:r>
                      <a:endParaRPr sz="1800"/>
                    </a:p>
                  </a:txBody>
                  <a:tcPr marL="91450" marR="91450" marT="45725" marB="45725"/>
                </a:tc>
                <a:tc>
                  <a:txBody>
                    <a:bodyPr/>
                    <a:lstStyle/>
                    <a:p>
                      <a:pPr marL="0" marR="0" lvl="0" indent="0" algn="l" rtl="0">
                        <a:spcBef>
                          <a:spcPts val="0"/>
                        </a:spcBef>
                        <a:spcAft>
                          <a:spcPts val="0"/>
                        </a:spcAft>
                        <a:buNone/>
                      </a:pPr>
                      <a:r>
                        <a:rPr lang="en-US" sz="1800"/>
                        <a:t>8056</a:t>
                      </a:r>
                      <a:endParaRPr sz="1800"/>
                    </a:p>
                  </a:txBody>
                  <a:tcPr marL="91450" marR="91450" marT="45725" marB="45725"/>
                </a:tc>
                <a:extLst>
                  <a:ext uri="{0D108BD9-81ED-4DB2-BD59-A6C34878D82A}">
                    <a16:rowId xmlns:a16="http://schemas.microsoft.com/office/drawing/2014/main" val="10002"/>
                  </a:ext>
                </a:extLst>
              </a:tr>
              <a:tr h="350825">
                <a:tc>
                  <a:txBody>
                    <a:bodyPr/>
                    <a:lstStyle/>
                    <a:p>
                      <a:pPr marL="0" marR="0" lvl="0" indent="0" algn="l" rtl="0">
                        <a:spcBef>
                          <a:spcPts val="0"/>
                        </a:spcBef>
                        <a:spcAft>
                          <a:spcPts val="0"/>
                        </a:spcAft>
                        <a:buNone/>
                      </a:pPr>
                      <a:r>
                        <a:rPr lang="en-US" sz="1800"/>
                        <a:t>Low</a:t>
                      </a:r>
                      <a:endParaRPr sz="1800"/>
                    </a:p>
                  </a:txBody>
                  <a:tcPr marL="91450" marR="91450" marT="45725" marB="45725"/>
                </a:tc>
                <a:tc>
                  <a:txBody>
                    <a:bodyPr/>
                    <a:lstStyle/>
                    <a:p>
                      <a:pPr marL="0" marR="0" lvl="0" indent="0" algn="l" rtl="0">
                        <a:spcBef>
                          <a:spcPts val="0"/>
                        </a:spcBef>
                        <a:spcAft>
                          <a:spcPts val="0"/>
                        </a:spcAft>
                        <a:buNone/>
                      </a:pPr>
                      <a:r>
                        <a:rPr lang="en-US" sz="1800"/>
                        <a:t>0.19</a:t>
                      </a:r>
                      <a:endParaRPr sz="1800"/>
                    </a:p>
                  </a:txBody>
                  <a:tcPr marL="91450" marR="91450" marT="45725" marB="45725"/>
                </a:tc>
                <a:tc>
                  <a:txBody>
                    <a:bodyPr/>
                    <a:lstStyle/>
                    <a:p>
                      <a:pPr marL="0" marR="0" lvl="0" indent="0" algn="l" rtl="0">
                        <a:spcBef>
                          <a:spcPts val="0"/>
                        </a:spcBef>
                        <a:spcAft>
                          <a:spcPts val="0"/>
                        </a:spcAft>
                        <a:buNone/>
                      </a:pPr>
                      <a:r>
                        <a:rPr lang="en-US" sz="1800"/>
                        <a:t>0.79</a:t>
                      </a:r>
                      <a:endParaRPr sz="1800"/>
                    </a:p>
                  </a:txBody>
                  <a:tcPr marL="91450" marR="91450" marT="45725" marB="45725"/>
                </a:tc>
                <a:tc>
                  <a:txBody>
                    <a:bodyPr/>
                    <a:lstStyle/>
                    <a:p>
                      <a:pPr marL="0" marR="0" lvl="0" indent="0" algn="l" rtl="0">
                        <a:spcBef>
                          <a:spcPts val="0"/>
                        </a:spcBef>
                        <a:spcAft>
                          <a:spcPts val="0"/>
                        </a:spcAft>
                        <a:buNone/>
                      </a:pPr>
                      <a:r>
                        <a:rPr lang="en-US" sz="1800"/>
                        <a:t>0.31</a:t>
                      </a:r>
                      <a:endParaRPr sz="1800"/>
                    </a:p>
                  </a:txBody>
                  <a:tcPr marL="91450" marR="91450" marT="45725" marB="45725"/>
                </a:tc>
                <a:tc>
                  <a:txBody>
                    <a:bodyPr/>
                    <a:lstStyle/>
                    <a:p>
                      <a:pPr marL="0" marR="0" lvl="0" indent="0" algn="l" rtl="0">
                        <a:spcBef>
                          <a:spcPts val="0"/>
                        </a:spcBef>
                        <a:spcAft>
                          <a:spcPts val="0"/>
                        </a:spcAft>
                        <a:buNone/>
                      </a:pPr>
                      <a:r>
                        <a:rPr lang="en-US" sz="1800"/>
                        <a:t>223</a:t>
                      </a: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306" name="Google Shape;306;p25"/>
          <p:cNvSpPr txBox="1"/>
          <p:nvPr/>
        </p:nvSpPr>
        <p:spPr>
          <a:xfrm>
            <a:off x="529938" y="4122946"/>
            <a:ext cx="374168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A2169"/>
                </a:solidFill>
                <a:latin typeface="Georgia"/>
                <a:ea typeface="Georgia"/>
                <a:cs typeface="Georgia"/>
                <a:sym typeface="Georgia"/>
              </a:rPr>
              <a:t>On Testing Data:</a:t>
            </a:r>
            <a:endParaRPr sz="1800" b="1">
              <a:solidFill>
                <a:srgbClr val="BA2169"/>
              </a:solidFill>
              <a:latin typeface="Georgia"/>
              <a:ea typeface="Georgia"/>
              <a:cs typeface="Georgia"/>
              <a:sym typeface="Georgia"/>
            </a:endParaRPr>
          </a:p>
        </p:txBody>
      </p:sp>
      <p:sp>
        <p:nvSpPr>
          <p:cNvPr id="307" name="Google Shape;307;p25"/>
          <p:cNvSpPr txBox="1"/>
          <p:nvPr/>
        </p:nvSpPr>
        <p:spPr>
          <a:xfrm>
            <a:off x="8239469" y="2783495"/>
            <a:ext cx="358402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BA2169"/>
                </a:solidFill>
                <a:latin typeface="Georgia"/>
                <a:ea typeface="Georgia"/>
                <a:cs typeface="Georgia"/>
                <a:sym typeface="Georgia"/>
              </a:rPr>
              <a:t>Heat map of Confusion Matrix for test data):</a:t>
            </a:r>
            <a:endParaRPr sz="1800">
              <a:solidFill>
                <a:srgbClr val="BA2169"/>
              </a:solidFill>
              <a:latin typeface="Georgia"/>
              <a:ea typeface="Georgia"/>
              <a:cs typeface="Georgia"/>
              <a:sym typeface="Georgia"/>
            </a:endParaRPr>
          </a:p>
        </p:txBody>
      </p:sp>
      <p:pic>
        <p:nvPicPr>
          <p:cNvPr id="308" name="Google Shape;308;p25"/>
          <p:cNvPicPr preferRelativeResize="0"/>
          <p:nvPr/>
        </p:nvPicPr>
        <p:blipFill rotWithShape="1">
          <a:blip r:embed="rId3">
            <a:alphaModFix/>
          </a:blip>
          <a:srcRect/>
          <a:stretch/>
        </p:blipFill>
        <p:spPr>
          <a:xfrm>
            <a:off x="8302453" y="3567206"/>
            <a:ext cx="3458058" cy="2505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313" name="Google Shape;313;p26"/>
          <p:cNvGraphicFramePr/>
          <p:nvPr/>
        </p:nvGraphicFramePr>
        <p:xfrm>
          <a:off x="546538" y="4573714"/>
          <a:ext cx="6327225" cy="1508060"/>
        </p:xfrm>
        <a:graphic>
          <a:graphicData uri="http://schemas.openxmlformats.org/drawingml/2006/table">
            <a:tbl>
              <a:tblPr firstRow="1" bandRow="1">
                <a:noFill/>
                <a:tableStyleId>{FDCA64C4-FB67-426E-B9E6-4162F17C21D2}</a:tableStyleId>
              </a:tblPr>
              <a:tblGrid>
                <a:gridCol w="1272575">
                  <a:extLst>
                    <a:ext uri="{9D8B030D-6E8A-4147-A177-3AD203B41FA5}">
                      <a16:colId xmlns:a16="http://schemas.microsoft.com/office/drawing/2014/main" val="20000"/>
                    </a:ext>
                  </a:extLst>
                </a:gridCol>
                <a:gridCol w="1258300">
                  <a:extLst>
                    <a:ext uri="{9D8B030D-6E8A-4147-A177-3AD203B41FA5}">
                      <a16:colId xmlns:a16="http://schemas.microsoft.com/office/drawing/2014/main" val="20001"/>
                    </a:ext>
                  </a:extLst>
                </a:gridCol>
                <a:gridCol w="1265450">
                  <a:extLst>
                    <a:ext uri="{9D8B030D-6E8A-4147-A177-3AD203B41FA5}">
                      <a16:colId xmlns:a16="http://schemas.microsoft.com/office/drawing/2014/main" val="20002"/>
                    </a:ext>
                  </a:extLst>
                </a:gridCol>
                <a:gridCol w="1265450">
                  <a:extLst>
                    <a:ext uri="{9D8B030D-6E8A-4147-A177-3AD203B41FA5}">
                      <a16:colId xmlns:a16="http://schemas.microsoft.com/office/drawing/2014/main" val="20003"/>
                    </a:ext>
                  </a:extLst>
                </a:gridCol>
                <a:gridCol w="1265450">
                  <a:extLst>
                    <a:ext uri="{9D8B030D-6E8A-4147-A177-3AD203B41FA5}">
                      <a16:colId xmlns:a16="http://schemas.microsoft.com/office/drawing/2014/main" val="20004"/>
                    </a:ext>
                  </a:extLst>
                </a:gridCol>
              </a:tblGrid>
              <a:tr h="4107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600"/>
                        <a:t>Precision</a:t>
                      </a:r>
                      <a:endParaRPr sz="1600"/>
                    </a:p>
                  </a:txBody>
                  <a:tcPr marL="91450" marR="91450" marT="45725" marB="45725"/>
                </a:tc>
                <a:tc>
                  <a:txBody>
                    <a:bodyPr/>
                    <a:lstStyle/>
                    <a:p>
                      <a:pPr marL="0" marR="0" lvl="0" indent="0" algn="l" rtl="0">
                        <a:spcBef>
                          <a:spcPts val="0"/>
                        </a:spcBef>
                        <a:spcAft>
                          <a:spcPts val="0"/>
                        </a:spcAft>
                        <a:buNone/>
                      </a:pPr>
                      <a:r>
                        <a:rPr lang="en-US" sz="1600"/>
                        <a:t>Recall</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Gill Sans"/>
                        <a:buNone/>
                      </a:pPr>
                      <a:r>
                        <a:rPr lang="en-US" sz="1600"/>
                        <a:t>F1-Score</a:t>
                      </a:r>
                      <a:endParaRPr/>
                    </a:p>
                  </a:txBody>
                  <a:tcPr marL="91450" marR="91450" marT="45725" marB="45725"/>
                </a:tc>
                <a:tc>
                  <a:txBody>
                    <a:bodyPr/>
                    <a:lstStyle/>
                    <a:p>
                      <a:pPr marL="0" marR="0" lvl="0" indent="0" algn="l" rtl="0">
                        <a:spcBef>
                          <a:spcPts val="0"/>
                        </a:spcBef>
                        <a:spcAft>
                          <a:spcPts val="0"/>
                        </a:spcAft>
                        <a:buNone/>
                      </a:pPr>
                      <a:r>
                        <a:rPr lang="en-US" sz="1600"/>
                        <a:t>Support</a:t>
                      </a:r>
                      <a:endParaRPr sz="1600"/>
                    </a:p>
                  </a:txBody>
                  <a:tcPr marL="91450" marR="91450" marT="45725" marB="45725"/>
                </a:tc>
                <a:extLst>
                  <a:ext uri="{0D108BD9-81ED-4DB2-BD59-A6C34878D82A}">
                    <a16:rowId xmlns:a16="http://schemas.microsoft.com/office/drawing/2014/main" val="10000"/>
                  </a:ext>
                </a:extLst>
              </a:tr>
              <a:tr h="342875">
                <a:tc>
                  <a:txBody>
                    <a:bodyPr/>
                    <a:lstStyle/>
                    <a:p>
                      <a:pPr marL="0" marR="0" lvl="0" indent="0" algn="l" rtl="0">
                        <a:spcBef>
                          <a:spcPts val="0"/>
                        </a:spcBef>
                        <a:spcAft>
                          <a:spcPts val="0"/>
                        </a:spcAft>
                        <a:buNone/>
                      </a:pPr>
                      <a:r>
                        <a:rPr lang="en-US" sz="1800"/>
                        <a:t>High</a:t>
                      </a:r>
                      <a:endParaRPr sz="1800"/>
                    </a:p>
                  </a:txBody>
                  <a:tcPr marL="91450" marR="91450" marT="45725" marB="45725"/>
                </a:tc>
                <a:tc>
                  <a:txBody>
                    <a:bodyPr/>
                    <a:lstStyle/>
                    <a:p>
                      <a:pPr marL="0" marR="0" lvl="0" indent="0" algn="l" rtl="0">
                        <a:spcBef>
                          <a:spcPts val="0"/>
                        </a:spcBef>
                        <a:spcAft>
                          <a:spcPts val="0"/>
                        </a:spcAft>
                        <a:buNone/>
                      </a:pPr>
                      <a:r>
                        <a:rPr lang="en-US" sz="1800"/>
                        <a:t>0.59</a:t>
                      </a:r>
                      <a:endParaRPr sz="1800"/>
                    </a:p>
                  </a:txBody>
                  <a:tcPr marL="91450" marR="91450" marT="45725" marB="45725"/>
                </a:tc>
                <a:tc>
                  <a:txBody>
                    <a:bodyPr/>
                    <a:lstStyle/>
                    <a:p>
                      <a:pPr marL="0" marR="0" lvl="0" indent="0" algn="l" rtl="0">
                        <a:spcBef>
                          <a:spcPts val="0"/>
                        </a:spcBef>
                        <a:spcAft>
                          <a:spcPts val="0"/>
                        </a:spcAft>
                        <a:buNone/>
                      </a:pPr>
                      <a:r>
                        <a:rPr lang="en-US" sz="1800"/>
                        <a:t>0.66</a:t>
                      </a:r>
                      <a:endParaRPr sz="1800"/>
                    </a:p>
                  </a:txBody>
                  <a:tcPr marL="91450" marR="91450" marT="45725" marB="45725"/>
                </a:tc>
                <a:tc>
                  <a:txBody>
                    <a:bodyPr/>
                    <a:lstStyle/>
                    <a:p>
                      <a:pPr marL="0" marR="0" lvl="0" indent="0" algn="l" rtl="0">
                        <a:spcBef>
                          <a:spcPts val="0"/>
                        </a:spcBef>
                        <a:spcAft>
                          <a:spcPts val="0"/>
                        </a:spcAft>
                        <a:buNone/>
                      </a:pPr>
                      <a:r>
                        <a:rPr lang="en-US" sz="1800"/>
                        <a:t>0.62</a:t>
                      </a:r>
                      <a:endParaRPr sz="1800"/>
                    </a:p>
                  </a:txBody>
                  <a:tcPr marL="91450" marR="91450" marT="45725" marB="45725"/>
                </a:tc>
                <a:tc>
                  <a:txBody>
                    <a:bodyPr/>
                    <a:lstStyle/>
                    <a:p>
                      <a:pPr marL="0" marR="0" lvl="0" indent="0" algn="l" rtl="0">
                        <a:spcBef>
                          <a:spcPts val="0"/>
                        </a:spcBef>
                        <a:spcAft>
                          <a:spcPts val="0"/>
                        </a:spcAft>
                        <a:buNone/>
                      </a:pPr>
                      <a:r>
                        <a:rPr lang="en-US" sz="1800"/>
                        <a:t>224</a:t>
                      </a:r>
                      <a:endParaRPr/>
                    </a:p>
                  </a:txBody>
                  <a:tcPr marL="91450" marR="91450" marT="45725" marB="45725"/>
                </a:tc>
                <a:extLst>
                  <a:ext uri="{0D108BD9-81ED-4DB2-BD59-A6C34878D82A}">
                    <a16:rowId xmlns:a16="http://schemas.microsoft.com/office/drawing/2014/main" val="10001"/>
                  </a:ext>
                </a:extLst>
              </a:tr>
              <a:tr h="342875">
                <a:tc>
                  <a:txBody>
                    <a:bodyPr/>
                    <a:lstStyle/>
                    <a:p>
                      <a:pPr marL="0" marR="0" lvl="0" indent="0" algn="l" rtl="0">
                        <a:spcBef>
                          <a:spcPts val="0"/>
                        </a:spcBef>
                        <a:spcAft>
                          <a:spcPts val="0"/>
                        </a:spcAft>
                        <a:buNone/>
                      </a:pPr>
                      <a:r>
                        <a:rPr lang="en-US" sz="1800"/>
                        <a:t>Medium</a:t>
                      </a:r>
                      <a:endParaRPr sz="1800"/>
                    </a:p>
                  </a:txBody>
                  <a:tcPr marL="91450" marR="91450" marT="45725" marB="45725"/>
                </a:tc>
                <a:tc>
                  <a:txBody>
                    <a:bodyPr/>
                    <a:lstStyle/>
                    <a:p>
                      <a:pPr marL="0" marR="0" lvl="0" indent="0" algn="l" rtl="0">
                        <a:spcBef>
                          <a:spcPts val="0"/>
                        </a:spcBef>
                        <a:spcAft>
                          <a:spcPts val="0"/>
                        </a:spcAft>
                        <a:buNone/>
                      </a:pPr>
                      <a:r>
                        <a:rPr lang="en-US" sz="1800"/>
                        <a:t>0.99</a:t>
                      </a:r>
                      <a:endParaRPr sz="1800"/>
                    </a:p>
                  </a:txBody>
                  <a:tcPr marL="91450" marR="91450" marT="45725" marB="45725"/>
                </a:tc>
                <a:tc>
                  <a:txBody>
                    <a:bodyPr/>
                    <a:lstStyle/>
                    <a:p>
                      <a:pPr marL="0" marR="0" lvl="0" indent="0" algn="l" rtl="0">
                        <a:spcBef>
                          <a:spcPts val="0"/>
                        </a:spcBef>
                        <a:spcAft>
                          <a:spcPts val="0"/>
                        </a:spcAft>
                        <a:buNone/>
                      </a:pPr>
                      <a:r>
                        <a:rPr lang="en-US" sz="1800"/>
                        <a:t>0.97</a:t>
                      </a:r>
                      <a:endParaRPr sz="1800"/>
                    </a:p>
                  </a:txBody>
                  <a:tcPr marL="91450" marR="91450" marT="45725" marB="45725"/>
                </a:tc>
                <a:tc>
                  <a:txBody>
                    <a:bodyPr/>
                    <a:lstStyle/>
                    <a:p>
                      <a:pPr marL="0" marR="0" lvl="0" indent="0" algn="l" rtl="0">
                        <a:spcBef>
                          <a:spcPts val="0"/>
                        </a:spcBef>
                        <a:spcAft>
                          <a:spcPts val="0"/>
                        </a:spcAft>
                        <a:buNone/>
                      </a:pPr>
                      <a:r>
                        <a:rPr lang="en-US" sz="1800"/>
                        <a:t>0.98</a:t>
                      </a:r>
                      <a:endParaRPr sz="1800"/>
                    </a:p>
                  </a:txBody>
                  <a:tcPr marL="91450" marR="91450" marT="45725" marB="45725"/>
                </a:tc>
                <a:tc>
                  <a:txBody>
                    <a:bodyPr/>
                    <a:lstStyle/>
                    <a:p>
                      <a:pPr marL="0" marR="0" lvl="0" indent="0" algn="l" rtl="0">
                        <a:spcBef>
                          <a:spcPts val="0"/>
                        </a:spcBef>
                        <a:spcAft>
                          <a:spcPts val="0"/>
                        </a:spcAft>
                        <a:buNone/>
                      </a:pPr>
                      <a:r>
                        <a:rPr lang="en-US" sz="1800"/>
                        <a:t>8056</a:t>
                      </a:r>
                      <a:endParaRPr sz="1800"/>
                    </a:p>
                  </a:txBody>
                  <a:tcPr marL="91450" marR="91450" marT="45725" marB="45725"/>
                </a:tc>
                <a:extLst>
                  <a:ext uri="{0D108BD9-81ED-4DB2-BD59-A6C34878D82A}">
                    <a16:rowId xmlns:a16="http://schemas.microsoft.com/office/drawing/2014/main" val="10002"/>
                  </a:ext>
                </a:extLst>
              </a:tr>
              <a:tr h="342875">
                <a:tc>
                  <a:txBody>
                    <a:bodyPr/>
                    <a:lstStyle/>
                    <a:p>
                      <a:pPr marL="0" marR="0" lvl="0" indent="0" algn="l" rtl="0">
                        <a:spcBef>
                          <a:spcPts val="0"/>
                        </a:spcBef>
                        <a:spcAft>
                          <a:spcPts val="0"/>
                        </a:spcAft>
                        <a:buNone/>
                      </a:pPr>
                      <a:r>
                        <a:rPr lang="en-US" sz="1800"/>
                        <a:t>Low</a:t>
                      </a:r>
                      <a:endParaRPr sz="1800"/>
                    </a:p>
                  </a:txBody>
                  <a:tcPr marL="91450" marR="91450" marT="45725" marB="45725"/>
                </a:tc>
                <a:tc>
                  <a:txBody>
                    <a:bodyPr/>
                    <a:lstStyle/>
                    <a:p>
                      <a:pPr marL="0" marR="0" lvl="0" indent="0" algn="l" rtl="0">
                        <a:spcBef>
                          <a:spcPts val="0"/>
                        </a:spcBef>
                        <a:spcAft>
                          <a:spcPts val="0"/>
                        </a:spcAft>
                        <a:buNone/>
                      </a:pPr>
                      <a:r>
                        <a:rPr lang="en-US" sz="1800"/>
                        <a:t>0.66</a:t>
                      </a:r>
                      <a:endParaRPr sz="1800"/>
                    </a:p>
                  </a:txBody>
                  <a:tcPr marL="91450" marR="91450" marT="45725" marB="45725"/>
                </a:tc>
                <a:tc>
                  <a:txBody>
                    <a:bodyPr/>
                    <a:lstStyle/>
                    <a:p>
                      <a:pPr marL="0" marR="0" lvl="0" indent="0" algn="l" rtl="0">
                        <a:spcBef>
                          <a:spcPts val="0"/>
                        </a:spcBef>
                        <a:spcAft>
                          <a:spcPts val="0"/>
                        </a:spcAft>
                        <a:buNone/>
                      </a:pPr>
                      <a:r>
                        <a:rPr lang="en-US" sz="1800"/>
                        <a:t>0.96</a:t>
                      </a:r>
                      <a:endParaRPr sz="1800"/>
                    </a:p>
                  </a:txBody>
                  <a:tcPr marL="91450" marR="91450" marT="45725" marB="45725"/>
                </a:tc>
                <a:tc>
                  <a:txBody>
                    <a:bodyPr/>
                    <a:lstStyle/>
                    <a:p>
                      <a:pPr marL="0" marR="0" lvl="0" indent="0" algn="l" rtl="0">
                        <a:spcBef>
                          <a:spcPts val="0"/>
                        </a:spcBef>
                        <a:spcAft>
                          <a:spcPts val="0"/>
                        </a:spcAft>
                        <a:buNone/>
                      </a:pPr>
                      <a:r>
                        <a:rPr lang="en-US" sz="1800"/>
                        <a:t>0.97</a:t>
                      </a:r>
                      <a:endParaRPr sz="1800"/>
                    </a:p>
                  </a:txBody>
                  <a:tcPr marL="91450" marR="91450" marT="45725" marB="45725"/>
                </a:tc>
                <a:tc>
                  <a:txBody>
                    <a:bodyPr/>
                    <a:lstStyle/>
                    <a:p>
                      <a:pPr marL="0" marR="0" lvl="0" indent="0" algn="l" rtl="0">
                        <a:spcBef>
                          <a:spcPts val="0"/>
                        </a:spcBef>
                        <a:spcAft>
                          <a:spcPts val="0"/>
                        </a:spcAft>
                        <a:buNone/>
                      </a:pPr>
                      <a:r>
                        <a:rPr lang="en-US" sz="1800"/>
                        <a:t>223</a:t>
                      </a: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314" name="Google Shape;314;p26"/>
          <p:cNvSpPr txBox="1"/>
          <p:nvPr/>
        </p:nvSpPr>
        <p:spPr>
          <a:xfrm>
            <a:off x="199696" y="0"/>
            <a:ext cx="466659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BA2169"/>
                </a:solidFill>
                <a:latin typeface="Georgia"/>
                <a:ea typeface="Georgia"/>
                <a:cs typeface="Georgia"/>
                <a:sym typeface="Georgia"/>
              </a:rPr>
              <a:t>Using xgboost Classifier:</a:t>
            </a:r>
            <a:endParaRPr sz="3200">
              <a:solidFill>
                <a:srgbClr val="BA2169"/>
              </a:solidFill>
              <a:latin typeface="Georgia"/>
              <a:ea typeface="Georgia"/>
              <a:cs typeface="Georgia"/>
              <a:sym typeface="Georgia"/>
            </a:endParaRPr>
          </a:p>
        </p:txBody>
      </p:sp>
      <p:sp>
        <p:nvSpPr>
          <p:cNvPr id="315" name="Google Shape;315;p26"/>
          <p:cNvSpPr txBox="1"/>
          <p:nvPr/>
        </p:nvSpPr>
        <p:spPr>
          <a:xfrm>
            <a:off x="546538" y="729232"/>
            <a:ext cx="6547945" cy="369331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Key Points:</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Accuracy :  96.37%</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Confusion Matrix :        [[ 148   76    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102 7854   100]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1  29  193]]</a:t>
            </a:r>
            <a:endParaRPr/>
          </a:p>
          <a:p>
            <a:pPr marL="0" marR="0" lvl="0" indent="0" algn="l" rtl="0">
              <a:spcBef>
                <a:spcPts val="0"/>
              </a:spcBef>
              <a:spcAft>
                <a:spcPts val="0"/>
              </a:spcAft>
              <a:buNone/>
            </a:pPr>
            <a:endParaRPr sz="1800">
              <a:solidFill>
                <a:schemeClr val="dk1"/>
              </a:solidFill>
              <a:latin typeface="Georgia"/>
              <a:ea typeface="Georgia"/>
              <a:cs typeface="Georgia"/>
              <a:sym typeface="Georgia"/>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Georgia"/>
                <a:ea typeface="Georgia"/>
                <a:cs typeface="Georgia"/>
                <a:sym typeface="Georgia"/>
              </a:rPr>
              <a:t>Accuracy for training: 100%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Confusing matrix:                [[ 2069     0     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0 80590     0]</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    0     0  2368]]</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Hence, selected feature are helps to provide maximum accuracy.</a:t>
            </a:r>
            <a:endParaRPr/>
          </a:p>
          <a:p>
            <a:pPr marL="0" marR="0" lvl="0" indent="0" algn="l" rtl="0">
              <a:spcBef>
                <a:spcPts val="0"/>
              </a:spcBef>
              <a:spcAft>
                <a:spcPts val="0"/>
              </a:spcAft>
              <a:buNone/>
            </a:pPr>
            <a:r>
              <a:rPr lang="en-US" sz="1800">
                <a:solidFill>
                  <a:schemeClr val="dk1"/>
                </a:solidFill>
                <a:latin typeface="Georgia"/>
                <a:ea typeface="Georgia"/>
                <a:cs typeface="Georgia"/>
                <a:sym typeface="Georgia"/>
              </a:rPr>
              <a:t> </a:t>
            </a:r>
            <a:endParaRPr/>
          </a:p>
        </p:txBody>
      </p:sp>
      <p:sp>
        <p:nvSpPr>
          <p:cNvPr id="316" name="Google Shape;316;p26"/>
          <p:cNvSpPr txBox="1"/>
          <p:nvPr/>
        </p:nvSpPr>
        <p:spPr>
          <a:xfrm>
            <a:off x="546538" y="4105343"/>
            <a:ext cx="325820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A2169"/>
                </a:solidFill>
                <a:latin typeface="Georgia"/>
                <a:ea typeface="Georgia"/>
                <a:cs typeface="Georgia"/>
                <a:sym typeface="Georgia"/>
              </a:rPr>
              <a:t>On Testing data:</a:t>
            </a:r>
            <a:endParaRPr sz="1800" b="1">
              <a:solidFill>
                <a:srgbClr val="BA2169"/>
              </a:solidFill>
              <a:latin typeface="Georgia"/>
              <a:ea typeface="Georgia"/>
              <a:cs typeface="Georgia"/>
              <a:sym typeface="Georgia"/>
            </a:endParaRPr>
          </a:p>
        </p:txBody>
      </p:sp>
      <p:sp>
        <p:nvSpPr>
          <p:cNvPr id="317" name="Google Shape;317;p26"/>
          <p:cNvSpPr txBox="1"/>
          <p:nvPr/>
        </p:nvSpPr>
        <p:spPr>
          <a:xfrm>
            <a:off x="8358390" y="2697251"/>
            <a:ext cx="350179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BA2169"/>
                </a:solidFill>
                <a:latin typeface="Georgia"/>
                <a:ea typeface="Georgia"/>
                <a:cs typeface="Georgia"/>
                <a:sym typeface="Georgia"/>
              </a:rPr>
              <a:t>Heat map of confusion matrix for test data :</a:t>
            </a:r>
            <a:endParaRPr sz="1800" b="1">
              <a:solidFill>
                <a:srgbClr val="BA2169"/>
              </a:solidFill>
              <a:latin typeface="Georgia"/>
              <a:ea typeface="Georgia"/>
              <a:cs typeface="Georgia"/>
              <a:sym typeface="Georgia"/>
            </a:endParaRPr>
          </a:p>
        </p:txBody>
      </p:sp>
      <p:pic>
        <p:nvPicPr>
          <p:cNvPr id="318" name="Google Shape;318;p26"/>
          <p:cNvPicPr preferRelativeResize="0"/>
          <p:nvPr/>
        </p:nvPicPr>
        <p:blipFill rotWithShape="1">
          <a:blip r:embed="rId3">
            <a:alphaModFix/>
          </a:blip>
          <a:srcRect/>
          <a:stretch/>
        </p:blipFill>
        <p:spPr>
          <a:xfrm>
            <a:off x="8358390" y="3536154"/>
            <a:ext cx="3486637" cy="24387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aphicFrame>
        <p:nvGraphicFramePr>
          <p:cNvPr id="323" name="Google Shape;323;p27"/>
          <p:cNvGraphicFramePr/>
          <p:nvPr/>
        </p:nvGraphicFramePr>
        <p:xfrm>
          <a:off x="914400" y="2266682"/>
          <a:ext cx="8127975" cy="3274325"/>
        </p:xfrm>
        <a:graphic>
          <a:graphicData uri="http://schemas.openxmlformats.org/drawingml/2006/table">
            <a:tbl>
              <a:tblPr firstRow="1" bandRow="1">
                <a:noFill/>
                <a:tableStyleId>{FDCA64C4-FB67-426E-B9E6-4162F17C21D2}</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678375">
                <a:tc>
                  <a:txBody>
                    <a:bodyPr/>
                    <a:lstStyle/>
                    <a:p>
                      <a:pPr marL="0" marR="0" lvl="0" indent="0" algn="l" rtl="0">
                        <a:spcBef>
                          <a:spcPts val="0"/>
                        </a:spcBef>
                        <a:spcAft>
                          <a:spcPts val="0"/>
                        </a:spcAft>
                        <a:buNone/>
                      </a:pPr>
                      <a:r>
                        <a:rPr lang="en-US" sz="1800"/>
                        <a:t>Model</a:t>
                      </a:r>
                      <a:endParaRPr/>
                    </a:p>
                  </a:txBody>
                  <a:tcPr marL="91450" marR="91450" marT="45725" marB="45725"/>
                </a:tc>
                <a:tc>
                  <a:txBody>
                    <a:bodyPr/>
                    <a:lstStyle/>
                    <a:p>
                      <a:pPr marL="0" marR="0" lvl="0" indent="0" algn="l" rtl="0">
                        <a:spcBef>
                          <a:spcPts val="0"/>
                        </a:spcBef>
                        <a:spcAft>
                          <a:spcPts val="0"/>
                        </a:spcAft>
                        <a:buNone/>
                      </a:pPr>
                      <a:r>
                        <a:rPr lang="en-US" sz="1800"/>
                        <a:t>Testing accuracy</a:t>
                      </a:r>
                      <a:endParaRPr sz="1800"/>
                    </a:p>
                  </a:txBody>
                  <a:tcPr marL="91450" marR="91450" marT="45725" marB="45725"/>
                </a:tc>
                <a:tc>
                  <a:txBody>
                    <a:bodyPr/>
                    <a:lstStyle/>
                    <a:p>
                      <a:pPr marL="0" marR="0" lvl="0" indent="0" algn="l" rtl="0">
                        <a:spcBef>
                          <a:spcPts val="0"/>
                        </a:spcBef>
                        <a:spcAft>
                          <a:spcPts val="0"/>
                        </a:spcAft>
                        <a:buNone/>
                      </a:pPr>
                      <a:r>
                        <a:rPr lang="en-US" sz="1800"/>
                        <a:t>Training accuracy</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Model_rf</a:t>
                      </a:r>
                      <a:endParaRPr/>
                    </a:p>
                  </a:txBody>
                  <a:tcPr marL="91450" marR="91450" marT="45725" marB="45725"/>
                </a:tc>
                <a:tc>
                  <a:txBody>
                    <a:bodyPr/>
                    <a:lstStyle/>
                    <a:p>
                      <a:pPr marL="0" marR="0" lvl="0" indent="0" algn="l" rtl="0">
                        <a:spcBef>
                          <a:spcPts val="0"/>
                        </a:spcBef>
                        <a:spcAft>
                          <a:spcPts val="0"/>
                        </a:spcAft>
                        <a:buNone/>
                      </a:pPr>
                      <a:r>
                        <a:rPr lang="en-US" sz="1800"/>
                        <a:t>97.84%</a:t>
                      </a:r>
                      <a:endParaRPr/>
                    </a:p>
                  </a:txBody>
                  <a:tcPr marL="91450" marR="91450" marT="45725" marB="45725"/>
                </a:tc>
                <a:tc>
                  <a:txBody>
                    <a:bodyPr/>
                    <a:lstStyle/>
                    <a:p>
                      <a:pPr marL="0" marR="0" lvl="0" indent="0" algn="l" rtl="0">
                        <a:spcBef>
                          <a:spcPts val="0"/>
                        </a:spcBef>
                        <a:spcAft>
                          <a:spcPts val="0"/>
                        </a:spcAft>
                        <a:buNone/>
                      </a:pPr>
                      <a:r>
                        <a:rPr lang="en-US" sz="1800"/>
                        <a:t>100%</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Model_dtree</a:t>
                      </a:r>
                      <a:endParaRPr/>
                    </a:p>
                  </a:txBody>
                  <a:tcPr marL="91450" marR="91450" marT="45725" marB="45725"/>
                </a:tc>
                <a:tc>
                  <a:txBody>
                    <a:bodyPr/>
                    <a:lstStyle/>
                    <a:p>
                      <a:pPr marL="0" marR="0" lvl="0" indent="0" algn="l" rtl="0">
                        <a:spcBef>
                          <a:spcPts val="0"/>
                        </a:spcBef>
                        <a:spcAft>
                          <a:spcPts val="0"/>
                        </a:spcAft>
                        <a:buNone/>
                      </a:pPr>
                      <a:r>
                        <a:rPr lang="en-US" sz="1800"/>
                        <a:t>96.15%</a:t>
                      </a:r>
                      <a:endParaRPr/>
                    </a:p>
                  </a:txBody>
                  <a:tcPr marL="91450" marR="91450" marT="45725" marB="45725"/>
                </a:tc>
                <a:tc>
                  <a:txBody>
                    <a:bodyPr/>
                    <a:lstStyle/>
                    <a:p>
                      <a:pPr marL="0" marR="0" lvl="0" indent="0" algn="l" rtl="0">
                        <a:spcBef>
                          <a:spcPts val="0"/>
                        </a:spcBef>
                        <a:spcAft>
                          <a:spcPts val="0"/>
                        </a:spcAft>
                        <a:buNone/>
                      </a:pPr>
                      <a:r>
                        <a:rPr lang="en-US" sz="1800"/>
                        <a:t>100%</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800"/>
                        <a:buFont typeface="Gill Sans"/>
                        <a:buNone/>
                      </a:pPr>
                      <a:r>
                        <a:rPr lang="en-US" sz="1800"/>
                        <a:t>Model_Xgb</a:t>
                      </a:r>
                      <a:endParaRPr/>
                    </a:p>
                  </a:txBody>
                  <a:tcPr marL="91450" marR="91450" marT="45725" marB="45725"/>
                </a:tc>
                <a:tc>
                  <a:txBody>
                    <a:bodyPr/>
                    <a:lstStyle/>
                    <a:p>
                      <a:pPr marL="0" marR="0" lvl="0" indent="0" algn="l" rtl="0">
                        <a:spcBef>
                          <a:spcPts val="0"/>
                        </a:spcBef>
                        <a:spcAft>
                          <a:spcPts val="0"/>
                        </a:spcAft>
                        <a:buNone/>
                      </a:pPr>
                      <a:r>
                        <a:rPr lang="en-US" sz="1800"/>
                        <a:t>96.37%</a:t>
                      </a:r>
                      <a:endParaRPr/>
                    </a:p>
                  </a:txBody>
                  <a:tcPr marL="91450" marR="91450" marT="45725" marB="45725"/>
                </a:tc>
                <a:tc>
                  <a:txBody>
                    <a:bodyPr/>
                    <a:lstStyle/>
                    <a:p>
                      <a:pPr marL="0" marR="0" lvl="0" indent="0" algn="l" rtl="0">
                        <a:spcBef>
                          <a:spcPts val="0"/>
                        </a:spcBef>
                        <a:spcAft>
                          <a:spcPts val="0"/>
                        </a:spcAft>
                        <a:buNone/>
                      </a:pPr>
                      <a:r>
                        <a:rPr lang="en-US" sz="1800"/>
                        <a:t>100%</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Model_knn</a:t>
                      </a:r>
                      <a:endParaRPr sz="1800"/>
                    </a:p>
                  </a:txBody>
                  <a:tcPr marL="91450" marR="91450" marT="45725" marB="45725"/>
                </a:tc>
                <a:tc>
                  <a:txBody>
                    <a:bodyPr/>
                    <a:lstStyle/>
                    <a:p>
                      <a:pPr marL="0" marR="0" lvl="0" indent="0" algn="l" rtl="0">
                        <a:spcBef>
                          <a:spcPts val="0"/>
                        </a:spcBef>
                        <a:spcAft>
                          <a:spcPts val="0"/>
                        </a:spcAft>
                        <a:buNone/>
                      </a:pPr>
                      <a:r>
                        <a:rPr lang="en-US" sz="1800"/>
                        <a:t>91.99%</a:t>
                      </a:r>
                      <a:endParaRPr/>
                    </a:p>
                  </a:txBody>
                  <a:tcPr marL="91450" marR="91450" marT="45725" marB="45725"/>
                </a:tc>
                <a:tc>
                  <a:txBody>
                    <a:bodyPr/>
                    <a:lstStyle/>
                    <a:p>
                      <a:pPr marL="0" marR="0" lvl="0" indent="0" algn="l" rtl="0">
                        <a:spcBef>
                          <a:spcPts val="0"/>
                        </a:spcBef>
                        <a:spcAft>
                          <a:spcPts val="0"/>
                        </a:spcAft>
                        <a:buNone/>
                      </a:pPr>
                      <a:r>
                        <a:rPr lang="en-US" sz="1800"/>
                        <a:t>99%</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chemeClr val="dk1"/>
                        </a:buClr>
                        <a:buSzPts val="1800"/>
                        <a:buFont typeface="Gill Sans"/>
                        <a:buNone/>
                      </a:pPr>
                      <a:r>
                        <a:rPr lang="en-US" sz="1800"/>
                        <a:t>Model_mlp</a:t>
                      </a:r>
                      <a:endParaRPr sz="1800"/>
                    </a:p>
                  </a:txBody>
                  <a:tcPr marL="91450" marR="91450" marT="45725" marB="45725"/>
                </a:tc>
                <a:tc>
                  <a:txBody>
                    <a:bodyPr/>
                    <a:lstStyle/>
                    <a:p>
                      <a:pPr marL="0" marR="0" lvl="0" indent="0" algn="l" rtl="0">
                        <a:spcBef>
                          <a:spcPts val="0"/>
                        </a:spcBef>
                        <a:spcAft>
                          <a:spcPts val="0"/>
                        </a:spcAft>
                        <a:buNone/>
                      </a:pPr>
                      <a:r>
                        <a:rPr lang="en-US" sz="1800"/>
                        <a:t>60.13%</a:t>
                      </a:r>
                      <a:endParaRPr/>
                    </a:p>
                  </a:txBody>
                  <a:tcPr marL="91450" marR="91450" marT="45725" marB="45725"/>
                </a:tc>
                <a:tc>
                  <a:txBody>
                    <a:bodyPr/>
                    <a:lstStyle/>
                    <a:p>
                      <a:pPr marL="0" marR="0" lvl="0" indent="0" algn="l" rtl="0">
                        <a:spcBef>
                          <a:spcPts val="0"/>
                        </a:spcBef>
                        <a:spcAft>
                          <a:spcPts val="0"/>
                        </a:spcAft>
                        <a:buNone/>
                      </a:pPr>
                      <a:r>
                        <a:rPr lang="en-US" sz="1800"/>
                        <a:t>99%</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chemeClr val="dk1"/>
                        </a:buClr>
                        <a:buSzPts val="1800"/>
                        <a:buFont typeface="Gill Sans"/>
                        <a:buNone/>
                      </a:pPr>
                      <a:r>
                        <a:rPr lang="en-US" sz="1800"/>
                        <a:t>Model_gnb</a:t>
                      </a:r>
                      <a:endParaRPr sz="1800"/>
                    </a:p>
                  </a:txBody>
                  <a:tcPr marL="91450" marR="91450" marT="45725" marB="45725"/>
                </a:tc>
                <a:tc>
                  <a:txBody>
                    <a:bodyPr/>
                    <a:lstStyle/>
                    <a:p>
                      <a:pPr marL="0" marR="0" lvl="0" indent="0" algn="l" rtl="0">
                        <a:spcBef>
                          <a:spcPts val="0"/>
                        </a:spcBef>
                        <a:spcAft>
                          <a:spcPts val="0"/>
                        </a:spcAft>
                        <a:buNone/>
                      </a:pPr>
                      <a:r>
                        <a:rPr lang="en-US" sz="1800"/>
                        <a:t>27.36%</a:t>
                      </a:r>
                      <a:endParaRPr/>
                    </a:p>
                  </a:txBody>
                  <a:tcPr marL="91450" marR="91450" marT="45725" marB="45725"/>
                </a:tc>
                <a:tc>
                  <a:txBody>
                    <a:bodyPr/>
                    <a:lstStyle/>
                    <a:p>
                      <a:pPr marL="0" marR="0" lvl="0" indent="0" algn="l" rtl="0">
                        <a:spcBef>
                          <a:spcPts val="0"/>
                        </a:spcBef>
                        <a:spcAft>
                          <a:spcPts val="0"/>
                        </a:spcAft>
                        <a:buNone/>
                      </a:pPr>
                      <a:r>
                        <a:rPr lang="en-US" sz="1800"/>
                        <a:t>98.39%</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chemeClr val="dk1"/>
                        </a:buClr>
                        <a:buSzPts val="1800"/>
                        <a:buFont typeface="Gill Sans"/>
                        <a:buNone/>
                      </a:pPr>
                      <a:r>
                        <a:rPr lang="en-US" sz="1800"/>
                        <a:t>Model_mnb</a:t>
                      </a:r>
                      <a:endParaRPr sz="1800"/>
                    </a:p>
                  </a:txBody>
                  <a:tcPr marL="91450" marR="91450" marT="45725" marB="45725"/>
                </a:tc>
                <a:tc>
                  <a:txBody>
                    <a:bodyPr/>
                    <a:lstStyle/>
                    <a:p>
                      <a:pPr marL="0" marR="0" lvl="0" indent="0" algn="l" rtl="0">
                        <a:spcBef>
                          <a:spcPts val="0"/>
                        </a:spcBef>
                        <a:spcAft>
                          <a:spcPts val="0"/>
                        </a:spcAft>
                        <a:buNone/>
                      </a:pPr>
                      <a:r>
                        <a:rPr lang="en-US" sz="1800"/>
                        <a:t>21.05%</a:t>
                      </a:r>
                      <a:endParaRPr/>
                    </a:p>
                  </a:txBody>
                  <a:tcPr marL="91450" marR="91450" marT="45725" marB="45725"/>
                </a:tc>
                <a:tc>
                  <a:txBody>
                    <a:bodyPr/>
                    <a:lstStyle/>
                    <a:p>
                      <a:pPr marL="0" marR="0" lvl="0" indent="0" algn="l" rtl="0">
                        <a:spcBef>
                          <a:spcPts val="0"/>
                        </a:spcBef>
                        <a:spcAft>
                          <a:spcPts val="0"/>
                        </a:spcAft>
                        <a:buNone/>
                      </a:pPr>
                      <a:r>
                        <a:rPr lang="en-US" sz="1800"/>
                        <a:t>89.47%</a:t>
                      </a:r>
                      <a:endParaRPr/>
                    </a:p>
                  </a:txBody>
                  <a:tcPr marL="91450" marR="91450" marT="45725" marB="45725"/>
                </a:tc>
                <a:extLst>
                  <a:ext uri="{0D108BD9-81ED-4DB2-BD59-A6C34878D82A}">
                    <a16:rowId xmlns:a16="http://schemas.microsoft.com/office/drawing/2014/main" val="10007"/>
                  </a:ext>
                </a:extLst>
              </a:tr>
            </a:tbl>
          </a:graphicData>
        </a:graphic>
      </p:graphicFrame>
      <p:sp>
        <p:nvSpPr>
          <p:cNvPr id="324" name="Google Shape;324;p27"/>
          <p:cNvSpPr txBox="1"/>
          <p:nvPr/>
        </p:nvSpPr>
        <p:spPr>
          <a:xfrm>
            <a:off x="811369" y="347730"/>
            <a:ext cx="10045521"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accent1"/>
                </a:solidFill>
                <a:latin typeface="Georgia"/>
                <a:ea typeface="Georgia"/>
                <a:cs typeface="Georgia"/>
                <a:sym typeface="Georgia"/>
              </a:rPr>
              <a:t>Accuracy Table:</a:t>
            </a:r>
            <a:endParaRPr sz="2200">
              <a:solidFill>
                <a:schemeClr val="dk1"/>
              </a:solidFill>
              <a:latin typeface="Georgia"/>
              <a:ea typeface="Georgia"/>
              <a:cs typeface="Georgia"/>
              <a:sym typeface="Georgia"/>
            </a:endParaRPr>
          </a:p>
          <a:p>
            <a:pPr marL="0" marR="0" lvl="0" indent="0" algn="l" rtl="0">
              <a:spcBef>
                <a:spcPts val="0"/>
              </a:spcBef>
              <a:spcAft>
                <a:spcPts val="0"/>
              </a:spcAft>
              <a:buNone/>
            </a:pPr>
            <a:r>
              <a:rPr lang="en-US" sz="2200">
                <a:solidFill>
                  <a:schemeClr val="dk1"/>
                </a:solidFill>
                <a:latin typeface="Georgia"/>
                <a:ea typeface="Georgia"/>
                <a:cs typeface="Georgia"/>
                <a:sym typeface="Georgia"/>
              </a:rPr>
              <a:t>According to the following training and testing accuracy, we consider random forest for deployment.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8"/>
          <p:cNvSpPr txBox="1"/>
          <p:nvPr/>
        </p:nvSpPr>
        <p:spPr>
          <a:xfrm>
            <a:off x="940158" y="579549"/>
            <a:ext cx="10470524"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accent1"/>
                </a:solidFill>
                <a:latin typeface="Georgia"/>
                <a:ea typeface="Georgia"/>
                <a:cs typeface="Georgia"/>
                <a:sym typeface="Georgia"/>
              </a:rPr>
              <a:t>Deployment using  Streamlit:</a:t>
            </a:r>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Georgia"/>
                <a:ea typeface="Georgia"/>
                <a:cs typeface="Georgia"/>
                <a:sym typeface="Georgia"/>
              </a:rPr>
              <a:t>Streamlit is an open-source Python library that makes it easy to create and share beautiful, custom web apps for machine learning and data science. </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Georgia"/>
                <a:ea typeface="Georgia"/>
                <a:cs typeface="Georgia"/>
                <a:sym typeface="Georgia"/>
              </a:rPr>
              <a:t>In just a few minutes you can build and deploy powerful data apps - so let's get started!</a:t>
            </a:r>
            <a:endParaRPr sz="2800">
              <a:solidFill>
                <a:schemeClr val="dk1"/>
              </a:solidFill>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9"/>
          <p:cNvSpPr txBox="1"/>
          <p:nvPr/>
        </p:nvSpPr>
        <p:spPr>
          <a:xfrm>
            <a:off x="266330" y="266330"/>
            <a:ext cx="6232124" cy="51398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891631"/>
                </a:solidFill>
                <a:latin typeface="Georgia"/>
                <a:ea typeface="Georgia"/>
                <a:cs typeface="Georgia"/>
                <a:sym typeface="Georgia"/>
              </a:rPr>
              <a:t>Testing Application :</a:t>
            </a:r>
            <a:endParaRPr/>
          </a:p>
          <a:p>
            <a:pPr marL="457200" marR="0" lvl="0" indent="-4572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Insert the values for each variable.</a:t>
            </a:r>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457200" marR="0" lvl="0" indent="-4572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The app.py will predict the output.</a:t>
            </a:r>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457200" marR="0" lvl="0" indent="-4572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It will give up final output in the form of [0] or [1] or [2].</a:t>
            </a:r>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457200" marR="0" lvl="0" indent="-4572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Where,</a:t>
            </a:r>
            <a:endParaRPr/>
          </a:p>
          <a:p>
            <a:pPr marL="0" marR="0" lvl="0" indent="0" algn="l" rtl="0">
              <a:spcBef>
                <a:spcPts val="0"/>
              </a:spcBef>
              <a:spcAft>
                <a:spcPts val="0"/>
              </a:spcAft>
              <a:buNone/>
            </a:pPr>
            <a:r>
              <a:rPr lang="en-US" sz="2400">
                <a:solidFill>
                  <a:schemeClr val="dk1"/>
                </a:solidFill>
                <a:latin typeface="Georgia"/>
                <a:ea typeface="Georgia"/>
                <a:cs typeface="Georgia"/>
                <a:sym typeface="Georgia"/>
              </a:rPr>
              <a:t>                 0 is for Low Impact</a:t>
            </a:r>
            <a:endParaRPr/>
          </a:p>
          <a:p>
            <a:pPr marL="0" marR="0" lvl="0" indent="0" algn="l" rtl="0">
              <a:spcBef>
                <a:spcPts val="0"/>
              </a:spcBef>
              <a:spcAft>
                <a:spcPts val="0"/>
              </a:spcAft>
              <a:buNone/>
            </a:pPr>
            <a:r>
              <a:rPr lang="en-US" sz="2400">
                <a:solidFill>
                  <a:schemeClr val="dk1"/>
                </a:solidFill>
                <a:latin typeface="Georgia"/>
                <a:ea typeface="Georgia"/>
                <a:cs typeface="Georgia"/>
                <a:sym typeface="Georgia"/>
              </a:rPr>
              <a:t>                  1 is for Medium Impact</a:t>
            </a:r>
            <a:endParaRPr/>
          </a:p>
          <a:p>
            <a:pPr marL="0" marR="0" lvl="0" indent="0" algn="l" rtl="0">
              <a:spcBef>
                <a:spcPts val="0"/>
              </a:spcBef>
              <a:spcAft>
                <a:spcPts val="0"/>
              </a:spcAft>
              <a:buNone/>
            </a:pPr>
            <a:r>
              <a:rPr lang="en-US" sz="2400">
                <a:solidFill>
                  <a:schemeClr val="dk1"/>
                </a:solidFill>
                <a:latin typeface="Georgia"/>
                <a:ea typeface="Georgia"/>
                <a:cs typeface="Georgia"/>
                <a:sym typeface="Georgia"/>
              </a:rPr>
              <a:t>                  2 is for High Impact.</a:t>
            </a:r>
            <a:endParaRPr/>
          </a:p>
          <a:p>
            <a:pPr marL="0" marR="0" lvl="0" indent="0" algn="l" rtl="0">
              <a:spcBef>
                <a:spcPts val="0"/>
              </a:spcBef>
              <a:spcAft>
                <a:spcPts val="0"/>
              </a:spcAft>
              <a:buNone/>
            </a:pPr>
            <a:endParaRPr sz="3200">
              <a:solidFill>
                <a:srgbClr val="891631"/>
              </a:solidFill>
              <a:latin typeface="Georgia"/>
              <a:ea typeface="Georgia"/>
              <a:cs typeface="Georgia"/>
              <a:sym typeface="Georgia"/>
            </a:endParaRPr>
          </a:p>
        </p:txBody>
      </p:sp>
      <p:pic>
        <p:nvPicPr>
          <p:cNvPr id="335" name="Google Shape;335;p29"/>
          <p:cNvPicPr preferRelativeResize="0"/>
          <p:nvPr/>
        </p:nvPicPr>
        <p:blipFill rotWithShape="1">
          <a:blip r:embed="rId3">
            <a:alphaModFix/>
          </a:blip>
          <a:srcRect l="25852" t="33705" r="24400" b="24790"/>
          <a:stretch/>
        </p:blipFill>
        <p:spPr>
          <a:xfrm>
            <a:off x="6343006" y="1271016"/>
            <a:ext cx="5663564" cy="32735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p:nvPr/>
        </p:nvSpPr>
        <p:spPr>
          <a:xfrm>
            <a:off x="1039091" y="1342816"/>
            <a:ext cx="10737273" cy="5070763"/>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119" name="Google Shape;119;p3"/>
          <p:cNvSpPr txBox="1"/>
          <p:nvPr/>
        </p:nvSpPr>
        <p:spPr>
          <a:xfrm>
            <a:off x="415636" y="318653"/>
            <a:ext cx="8936182"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776"/>
                </a:solidFill>
                <a:latin typeface="Georgia"/>
                <a:ea typeface="Georgia"/>
                <a:cs typeface="Georgia"/>
                <a:sym typeface="Georgia"/>
              </a:rPr>
              <a:t>Project Architecture:</a:t>
            </a:r>
            <a:endParaRPr/>
          </a:p>
          <a:p>
            <a:pPr marL="0" marR="0" lvl="0" indent="0" algn="l" rtl="0">
              <a:spcBef>
                <a:spcPts val="0"/>
              </a:spcBef>
              <a:spcAft>
                <a:spcPts val="0"/>
              </a:spcAft>
              <a:buNone/>
            </a:pPr>
            <a:endParaRPr sz="3200" b="1">
              <a:solidFill>
                <a:srgbClr val="002776"/>
              </a:solidFill>
              <a:latin typeface="Georgia"/>
              <a:ea typeface="Georgia"/>
              <a:cs typeface="Georgia"/>
              <a:sym typeface="Georgia"/>
            </a:endParaRPr>
          </a:p>
          <a:p>
            <a:pPr marL="0" marR="0" lvl="0" indent="0" algn="l" rtl="0">
              <a:spcBef>
                <a:spcPts val="0"/>
              </a:spcBef>
              <a:spcAft>
                <a:spcPts val="0"/>
              </a:spcAft>
              <a:buNone/>
            </a:pPr>
            <a:endParaRPr sz="3200">
              <a:solidFill>
                <a:schemeClr val="dk1"/>
              </a:solidFill>
              <a:latin typeface="Georgia"/>
              <a:ea typeface="Georgia"/>
              <a:cs typeface="Georgia"/>
              <a:sym typeface="Georgia"/>
            </a:endParaRPr>
          </a:p>
        </p:txBody>
      </p:sp>
      <p:sp>
        <p:nvSpPr>
          <p:cNvPr id="120" name="Google Shape;120;p3"/>
          <p:cNvSpPr/>
          <p:nvPr/>
        </p:nvSpPr>
        <p:spPr>
          <a:xfrm>
            <a:off x="5190186" y="1541284"/>
            <a:ext cx="2485622" cy="360608"/>
          </a:xfrm>
          <a:prstGeom prst="rect">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Gill Sans"/>
                <a:ea typeface="Gill Sans"/>
                <a:cs typeface="Gill Sans"/>
                <a:sym typeface="Gill Sans"/>
              </a:rPr>
              <a:t>Decide on a problem</a:t>
            </a:r>
            <a:endParaRPr/>
          </a:p>
        </p:txBody>
      </p:sp>
      <p:sp>
        <p:nvSpPr>
          <p:cNvPr id="121" name="Google Shape;121;p3"/>
          <p:cNvSpPr/>
          <p:nvPr/>
        </p:nvSpPr>
        <p:spPr>
          <a:xfrm>
            <a:off x="5190186" y="2084232"/>
            <a:ext cx="2485622" cy="360608"/>
          </a:xfrm>
          <a:prstGeom prst="rect">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Gill Sans"/>
                <a:ea typeface="Gill Sans"/>
                <a:cs typeface="Gill Sans"/>
                <a:sym typeface="Gill Sans"/>
              </a:rPr>
              <a:t>Acquire data</a:t>
            </a:r>
            <a:endParaRPr/>
          </a:p>
        </p:txBody>
      </p:sp>
      <p:sp>
        <p:nvSpPr>
          <p:cNvPr id="122" name="Google Shape;122;p3"/>
          <p:cNvSpPr/>
          <p:nvPr/>
        </p:nvSpPr>
        <p:spPr>
          <a:xfrm>
            <a:off x="5196625" y="2703603"/>
            <a:ext cx="2485622" cy="360608"/>
          </a:xfrm>
          <a:prstGeom prst="rect">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Gill Sans"/>
                <a:ea typeface="Gill Sans"/>
                <a:cs typeface="Gill Sans"/>
                <a:sym typeface="Gill Sans"/>
              </a:rPr>
              <a:t>Clean data</a:t>
            </a:r>
            <a:endParaRPr/>
          </a:p>
        </p:txBody>
      </p:sp>
      <p:sp>
        <p:nvSpPr>
          <p:cNvPr id="123" name="Google Shape;123;p3"/>
          <p:cNvSpPr/>
          <p:nvPr/>
        </p:nvSpPr>
        <p:spPr>
          <a:xfrm>
            <a:off x="5190186" y="3320829"/>
            <a:ext cx="2485622" cy="360608"/>
          </a:xfrm>
          <a:prstGeom prst="rect">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Gill Sans"/>
                <a:ea typeface="Gill Sans"/>
                <a:cs typeface="Gill Sans"/>
                <a:sym typeface="Gill Sans"/>
              </a:rPr>
              <a:t>Deal with missing data</a:t>
            </a:r>
            <a:endParaRPr/>
          </a:p>
        </p:txBody>
      </p:sp>
      <p:sp>
        <p:nvSpPr>
          <p:cNvPr id="124" name="Google Shape;124;p3"/>
          <p:cNvSpPr/>
          <p:nvPr/>
        </p:nvSpPr>
        <p:spPr>
          <a:xfrm>
            <a:off x="5190186" y="3896822"/>
            <a:ext cx="2485622" cy="360608"/>
          </a:xfrm>
          <a:prstGeom prst="rect">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Gill Sans"/>
                <a:ea typeface="Gill Sans"/>
                <a:cs typeface="Gill Sans"/>
                <a:sym typeface="Gill Sans"/>
              </a:rPr>
              <a:t>Generate models</a:t>
            </a:r>
            <a:endParaRPr/>
          </a:p>
        </p:txBody>
      </p:sp>
      <p:sp>
        <p:nvSpPr>
          <p:cNvPr id="125" name="Google Shape;125;p3"/>
          <p:cNvSpPr/>
          <p:nvPr/>
        </p:nvSpPr>
        <p:spPr>
          <a:xfrm>
            <a:off x="5190186" y="4470670"/>
            <a:ext cx="2485622" cy="360608"/>
          </a:xfrm>
          <a:prstGeom prst="rect">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Gill Sans"/>
                <a:ea typeface="Gill Sans"/>
                <a:cs typeface="Gill Sans"/>
                <a:sym typeface="Gill Sans"/>
              </a:rPr>
              <a:t>Select final model</a:t>
            </a:r>
            <a:endParaRPr/>
          </a:p>
        </p:txBody>
      </p:sp>
      <p:sp>
        <p:nvSpPr>
          <p:cNvPr id="126" name="Google Shape;126;p3"/>
          <p:cNvSpPr/>
          <p:nvPr/>
        </p:nvSpPr>
        <p:spPr>
          <a:xfrm>
            <a:off x="5196625" y="5044518"/>
            <a:ext cx="2485622" cy="360608"/>
          </a:xfrm>
          <a:prstGeom prst="rect">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Gill Sans"/>
                <a:ea typeface="Gill Sans"/>
                <a:cs typeface="Gill Sans"/>
                <a:sym typeface="Gill Sans"/>
              </a:rPr>
              <a:t>Evaluate final model</a:t>
            </a:r>
            <a:endParaRPr/>
          </a:p>
        </p:txBody>
      </p:sp>
      <p:sp>
        <p:nvSpPr>
          <p:cNvPr id="127" name="Google Shape;127;p3"/>
          <p:cNvSpPr/>
          <p:nvPr/>
        </p:nvSpPr>
        <p:spPr>
          <a:xfrm>
            <a:off x="5196625" y="5587466"/>
            <a:ext cx="2485622" cy="360608"/>
          </a:xfrm>
          <a:prstGeom prst="rect">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Gill Sans"/>
                <a:ea typeface="Gill Sans"/>
                <a:cs typeface="Gill Sans"/>
                <a:sym typeface="Gill Sans"/>
              </a:rPr>
              <a:t>Use model</a:t>
            </a:r>
            <a:endParaRPr/>
          </a:p>
        </p:txBody>
      </p:sp>
      <p:sp>
        <p:nvSpPr>
          <p:cNvPr id="128" name="Google Shape;128;p3"/>
          <p:cNvSpPr/>
          <p:nvPr/>
        </p:nvSpPr>
        <p:spPr>
          <a:xfrm>
            <a:off x="8562304" y="2703603"/>
            <a:ext cx="2485622" cy="360608"/>
          </a:xfrm>
          <a:prstGeom prst="rect">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Gill Sans"/>
                <a:ea typeface="Gill Sans"/>
                <a:cs typeface="Gill Sans"/>
                <a:sym typeface="Gill Sans"/>
              </a:rPr>
              <a:t>Extract features</a:t>
            </a:r>
            <a:endParaRPr/>
          </a:p>
        </p:txBody>
      </p:sp>
      <p:sp>
        <p:nvSpPr>
          <p:cNvPr id="129" name="Google Shape;129;p3"/>
          <p:cNvSpPr/>
          <p:nvPr/>
        </p:nvSpPr>
        <p:spPr>
          <a:xfrm>
            <a:off x="8562304" y="3320829"/>
            <a:ext cx="2485622" cy="360608"/>
          </a:xfrm>
          <a:prstGeom prst="rect">
            <a:avLst/>
          </a:prstGeom>
          <a:solidFill>
            <a:schemeClr val="accent1"/>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Gill Sans"/>
                <a:ea typeface="Gill Sans"/>
                <a:cs typeface="Gill Sans"/>
                <a:sym typeface="Gill Sans"/>
              </a:rPr>
              <a:t>Feature engineering</a:t>
            </a:r>
            <a:endParaRPr/>
          </a:p>
        </p:txBody>
      </p:sp>
      <p:cxnSp>
        <p:nvCxnSpPr>
          <p:cNvPr id="130" name="Google Shape;130;p3"/>
          <p:cNvCxnSpPr>
            <a:stCxn id="122" idx="3"/>
            <a:endCxn id="128" idx="1"/>
          </p:cNvCxnSpPr>
          <p:nvPr/>
        </p:nvCxnSpPr>
        <p:spPr>
          <a:xfrm>
            <a:off x="7682247" y="2883907"/>
            <a:ext cx="880200" cy="0"/>
          </a:xfrm>
          <a:prstGeom prst="straightConnector1">
            <a:avLst/>
          </a:prstGeom>
          <a:noFill/>
          <a:ln w="9525" cap="flat" cmpd="sng">
            <a:solidFill>
              <a:schemeClr val="accent1"/>
            </a:solidFill>
            <a:prstDash val="solid"/>
            <a:round/>
            <a:headEnd type="none" w="sm" len="sm"/>
            <a:tailEnd type="triangle" w="med" len="med"/>
          </a:ln>
        </p:spPr>
      </p:cxnSp>
      <p:cxnSp>
        <p:nvCxnSpPr>
          <p:cNvPr id="131" name="Google Shape;131;p3"/>
          <p:cNvCxnSpPr/>
          <p:nvPr/>
        </p:nvCxnSpPr>
        <p:spPr>
          <a:xfrm>
            <a:off x="6439436" y="1901892"/>
            <a:ext cx="0" cy="182340"/>
          </a:xfrm>
          <a:prstGeom prst="straightConnector1">
            <a:avLst/>
          </a:prstGeom>
          <a:noFill/>
          <a:ln w="9525" cap="flat" cmpd="sng">
            <a:solidFill>
              <a:schemeClr val="accent1"/>
            </a:solidFill>
            <a:prstDash val="solid"/>
            <a:round/>
            <a:headEnd type="none" w="sm" len="sm"/>
            <a:tailEnd type="triangle" w="med" len="med"/>
          </a:ln>
        </p:spPr>
      </p:cxnSp>
      <p:cxnSp>
        <p:nvCxnSpPr>
          <p:cNvPr id="132" name="Google Shape;132;p3"/>
          <p:cNvCxnSpPr>
            <a:stCxn id="121" idx="2"/>
            <a:endCxn id="122" idx="0"/>
          </p:cNvCxnSpPr>
          <p:nvPr/>
        </p:nvCxnSpPr>
        <p:spPr>
          <a:xfrm>
            <a:off x="6432997" y="2444840"/>
            <a:ext cx="6300" cy="258900"/>
          </a:xfrm>
          <a:prstGeom prst="straightConnector1">
            <a:avLst/>
          </a:prstGeom>
          <a:noFill/>
          <a:ln w="9525" cap="flat" cmpd="sng">
            <a:solidFill>
              <a:schemeClr val="accent1"/>
            </a:solidFill>
            <a:prstDash val="solid"/>
            <a:round/>
            <a:headEnd type="none" w="sm" len="sm"/>
            <a:tailEnd type="triangle" w="med" len="med"/>
          </a:ln>
        </p:spPr>
      </p:cxnSp>
      <p:cxnSp>
        <p:nvCxnSpPr>
          <p:cNvPr id="133" name="Google Shape;133;p3"/>
          <p:cNvCxnSpPr>
            <a:stCxn id="122" idx="2"/>
            <a:endCxn id="123" idx="0"/>
          </p:cNvCxnSpPr>
          <p:nvPr/>
        </p:nvCxnSpPr>
        <p:spPr>
          <a:xfrm flipH="1">
            <a:off x="6433136" y="3064211"/>
            <a:ext cx="6300" cy="256500"/>
          </a:xfrm>
          <a:prstGeom prst="straightConnector1">
            <a:avLst/>
          </a:prstGeom>
          <a:noFill/>
          <a:ln w="9525" cap="flat" cmpd="sng">
            <a:solidFill>
              <a:schemeClr val="accent1"/>
            </a:solidFill>
            <a:prstDash val="solid"/>
            <a:round/>
            <a:headEnd type="none" w="sm" len="sm"/>
            <a:tailEnd type="triangle" w="med" len="med"/>
          </a:ln>
        </p:spPr>
      </p:cxnSp>
      <p:cxnSp>
        <p:nvCxnSpPr>
          <p:cNvPr id="134" name="Google Shape;134;p3"/>
          <p:cNvCxnSpPr>
            <a:stCxn id="123" idx="2"/>
            <a:endCxn id="124" idx="0"/>
          </p:cNvCxnSpPr>
          <p:nvPr/>
        </p:nvCxnSpPr>
        <p:spPr>
          <a:xfrm>
            <a:off x="6432997" y="3681437"/>
            <a:ext cx="0" cy="215400"/>
          </a:xfrm>
          <a:prstGeom prst="straightConnector1">
            <a:avLst/>
          </a:prstGeom>
          <a:noFill/>
          <a:ln w="9525" cap="flat" cmpd="sng">
            <a:solidFill>
              <a:schemeClr val="accent1"/>
            </a:solidFill>
            <a:prstDash val="solid"/>
            <a:round/>
            <a:headEnd type="none" w="sm" len="sm"/>
            <a:tailEnd type="triangle" w="med" len="med"/>
          </a:ln>
        </p:spPr>
      </p:cxnSp>
      <p:cxnSp>
        <p:nvCxnSpPr>
          <p:cNvPr id="135" name="Google Shape;135;p3"/>
          <p:cNvCxnSpPr>
            <a:stCxn id="124" idx="2"/>
            <a:endCxn id="125" idx="0"/>
          </p:cNvCxnSpPr>
          <p:nvPr/>
        </p:nvCxnSpPr>
        <p:spPr>
          <a:xfrm>
            <a:off x="6432997" y="4257430"/>
            <a:ext cx="0" cy="213300"/>
          </a:xfrm>
          <a:prstGeom prst="straightConnector1">
            <a:avLst/>
          </a:prstGeom>
          <a:noFill/>
          <a:ln w="9525" cap="flat" cmpd="sng">
            <a:solidFill>
              <a:schemeClr val="accent1"/>
            </a:solidFill>
            <a:prstDash val="solid"/>
            <a:round/>
            <a:headEnd type="none" w="sm" len="sm"/>
            <a:tailEnd type="triangle" w="med" len="med"/>
          </a:ln>
        </p:spPr>
      </p:cxnSp>
      <p:cxnSp>
        <p:nvCxnSpPr>
          <p:cNvPr id="136" name="Google Shape;136;p3"/>
          <p:cNvCxnSpPr>
            <a:stCxn id="125" idx="2"/>
            <a:endCxn id="126" idx="0"/>
          </p:cNvCxnSpPr>
          <p:nvPr/>
        </p:nvCxnSpPr>
        <p:spPr>
          <a:xfrm>
            <a:off x="6432997" y="4831278"/>
            <a:ext cx="6300" cy="213300"/>
          </a:xfrm>
          <a:prstGeom prst="straightConnector1">
            <a:avLst/>
          </a:prstGeom>
          <a:noFill/>
          <a:ln w="9525" cap="flat" cmpd="sng">
            <a:solidFill>
              <a:schemeClr val="accent1"/>
            </a:solidFill>
            <a:prstDash val="solid"/>
            <a:round/>
            <a:headEnd type="none" w="sm" len="sm"/>
            <a:tailEnd type="triangle" w="med" len="med"/>
          </a:ln>
        </p:spPr>
      </p:cxnSp>
      <p:cxnSp>
        <p:nvCxnSpPr>
          <p:cNvPr id="137" name="Google Shape;137;p3"/>
          <p:cNvCxnSpPr>
            <a:stCxn id="126" idx="2"/>
            <a:endCxn id="127" idx="0"/>
          </p:cNvCxnSpPr>
          <p:nvPr/>
        </p:nvCxnSpPr>
        <p:spPr>
          <a:xfrm>
            <a:off x="6439436" y="5405126"/>
            <a:ext cx="0" cy="182400"/>
          </a:xfrm>
          <a:prstGeom prst="straightConnector1">
            <a:avLst/>
          </a:prstGeom>
          <a:noFill/>
          <a:ln w="9525" cap="flat" cmpd="sng">
            <a:solidFill>
              <a:schemeClr val="accent1"/>
            </a:solidFill>
            <a:prstDash val="solid"/>
            <a:round/>
            <a:headEnd type="none" w="sm" len="sm"/>
            <a:tailEnd type="triangle" w="med" len="med"/>
          </a:ln>
        </p:spPr>
      </p:cxnSp>
      <p:cxnSp>
        <p:nvCxnSpPr>
          <p:cNvPr id="138" name="Google Shape;138;p3"/>
          <p:cNvCxnSpPr>
            <a:stCxn id="129" idx="1"/>
            <a:endCxn id="123" idx="3"/>
          </p:cNvCxnSpPr>
          <p:nvPr/>
        </p:nvCxnSpPr>
        <p:spPr>
          <a:xfrm rot="10800000">
            <a:off x="7675804" y="3501133"/>
            <a:ext cx="886500" cy="0"/>
          </a:xfrm>
          <a:prstGeom prst="straightConnector1">
            <a:avLst/>
          </a:prstGeom>
          <a:noFill/>
          <a:ln w="9525" cap="flat" cmpd="sng">
            <a:solidFill>
              <a:schemeClr val="accent1"/>
            </a:solidFill>
            <a:prstDash val="solid"/>
            <a:round/>
            <a:headEnd type="none" w="sm" len="sm"/>
            <a:tailEnd type="triangle" w="med" len="med"/>
          </a:ln>
        </p:spPr>
      </p:cxnSp>
      <p:sp>
        <p:nvSpPr>
          <p:cNvPr id="139" name="Google Shape;139;p3"/>
          <p:cNvSpPr/>
          <p:nvPr/>
        </p:nvSpPr>
        <p:spPr>
          <a:xfrm>
            <a:off x="4517126" y="2627180"/>
            <a:ext cx="6903076" cy="2922075"/>
          </a:xfrm>
          <a:prstGeom prst="roundRect">
            <a:avLst>
              <a:gd name="adj" fmla="val 16667"/>
            </a:avLst>
          </a:prstGeom>
          <a:no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40" name="Google Shape;140;p3"/>
          <p:cNvSpPr/>
          <p:nvPr/>
        </p:nvSpPr>
        <p:spPr>
          <a:xfrm>
            <a:off x="3803374" y="2883907"/>
            <a:ext cx="231249" cy="797530"/>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141" name="Google Shape;141;p3"/>
          <p:cNvSpPr/>
          <p:nvPr/>
        </p:nvSpPr>
        <p:spPr>
          <a:xfrm>
            <a:off x="3773224" y="4015409"/>
            <a:ext cx="291548" cy="1029109"/>
          </a:xfrm>
          <a:prstGeom prst="lef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142" name="Google Shape;142;p3"/>
          <p:cNvSpPr txBox="1"/>
          <p:nvPr/>
        </p:nvSpPr>
        <p:spPr>
          <a:xfrm>
            <a:off x="1377559" y="1518841"/>
            <a:ext cx="22699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Problem identification</a:t>
            </a:r>
            <a:endParaRPr/>
          </a:p>
        </p:txBody>
      </p:sp>
      <p:sp>
        <p:nvSpPr>
          <p:cNvPr id="143" name="Google Shape;143;p3"/>
          <p:cNvSpPr txBox="1"/>
          <p:nvPr/>
        </p:nvSpPr>
        <p:spPr>
          <a:xfrm>
            <a:off x="1377559" y="1851980"/>
            <a:ext cx="19144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Data identification</a:t>
            </a:r>
            <a:endParaRPr/>
          </a:p>
        </p:txBody>
      </p:sp>
      <p:sp>
        <p:nvSpPr>
          <p:cNvPr id="144" name="Google Shape;144;p3"/>
          <p:cNvSpPr txBox="1"/>
          <p:nvPr/>
        </p:nvSpPr>
        <p:spPr>
          <a:xfrm>
            <a:off x="1377559" y="3073067"/>
            <a:ext cx="15629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Pre-processing</a:t>
            </a:r>
            <a:endParaRPr/>
          </a:p>
        </p:txBody>
      </p:sp>
      <p:sp>
        <p:nvSpPr>
          <p:cNvPr id="145" name="Google Shape;145;p3"/>
          <p:cNvSpPr txBox="1"/>
          <p:nvPr/>
        </p:nvSpPr>
        <p:spPr>
          <a:xfrm>
            <a:off x="1379987" y="4111157"/>
            <a:ext cx="118122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Model </a:t>
            </a:r>
            <a:endParaRPr/>
          </a:p>
          <a:p>
            <a:pPr marL="0" marR="0" lvl="0" indent="0" algn="l" rtl="0">
              <a:spcBef>
                <a:spcPts val="0"/>
              </a:spcBef>
              <a:spcAft>
                <a:spcPts val="0"/>
              </a:spcAft>
              <a:buNone/>
            </a:pPr>
            <a:r>
              <a:rPr lang="en-US" sz="1800">
                <a:solidFill>
                  <a:schemeClr val="dk1"/>
                </a:solidFill>
                <a:latin typeface="Gill Sans"/>
                <a:ea typeface="Gill Sans"/>
                <a:cs typeface="Gill Sans"/>
                <a:sym typeface="Gill Sans"/>
              </a:rPr>
              <a:t>processing</a:t>
            </a:r>
            <a:endParaRPr/>
          </a:p>
        </p:txBody>
      </p:sp>
      <p:sp>
        <p:nvSpPr>
          <p:cNvPr id="146" name="Google Shape;146;p3"/>
          <p:cNvSpPr txBox="1"/>
          <p:nvPr/>
        </p:nvSpPr>
        <p:spPr>
          <a:xfrm>
            <a:off x="1377559" y="5587466"/>
            <a:ext cx="124502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Application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0"/>
          <p:cNvSpPr txBox="1"/>
          <p:nvPr/>
        </p:nvSpPr>
        <p:spPr>
          <a:xfrm>
            <a:off x="257452" y="248575"/>
            <a:ext cx="5557422"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891631"/>
                </a:solidFill>
                <a:latin typeface="Georgia"/>
                <a:ea typeface="Georgia"/>
                <a:cs typeface="Georgia"/>
                <a:sym typeface="Georgia"/>
              </a:rPr>
              <a:t>USER INTERFACE:</a:t>
            </a:r>
            <a:endParaRPr/>
          </a:p>
          <a:p>
            <a:pPr marL="457200" marR="0" lvl="0" indent="-4572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Local URL: </a:t>
            </a:r>
            <a:r>
              <a:rPr lang="en-US" sz="2400" u="sng">
                <a:solidFill>
                  <a:schemeClr val="dk1"/>
                </a:solidFill>
                <a:latin typeface="Georgia"/>
                <a:ea typeface="Georgia"/>
                <a:cs typeface="Georgia"/>
                <a:sym typeface="Georgia"/>
                <a:hlinkClick r:id="rId3">
                  <a:extLst>
                    <a:ext uri="{A12FA001-AC4F-418D-AE19-62706E023703}">
                      <ahyp:hlinkClr xmlns:ahyp="http://schemas.microsoft.com/office/drawing/2018/hyperlinkcolor" val="tx"/>
                    </a:ext>
                  </a:extLst>
                </a:hlinkClick>
              </a:rPr>
              <a:t>http://localhost:8501</a:t>
            </a:r>
            <a:endParaRPr sz="2400">
              <a:solidFill>
                <a:schemeClr val="dk1"/>
              </a:solidFill>
              <a:latin typeface="Georgia"/>
              <a:ea typeface="Georgia"/>
              <a:cs typeface="Georgia"/>
              <a:sym typeface="Georgia"/>
            </a:endParaRPr>
          </a:p>
          <a:p>
            <a:pPr marL="457200" marR="0" lvl="0" indent="-304800" algn="l" rtl="0">
              <a:spcBef>
                <a:spcPts val="0"/>
              </a:spcBef>
              <a:spcAft>
                <a:spcPts val="0"/>
              </a:spcAft>
              <a:buClr>
                <a:schemeClr val="dk1"/>
              </a:buClr>
              <a:buSzPts val="2400"/>
              <a:buFont typeface="Arial"/>
              <a:buNone/>
            </a:pPr>
            <a:endParaRPr sz="2400">
              <a:solidFill>
                <a:schemeClr val="dk1"/>
              </a:solidFill>
              <a:latin typeface="Georgia"/>
              <a:ea typeface="Georgia"/>
              <a:cs typeface="Georgia"/>
              <a:sym typeface="Georgia"/>
            </a:endParaRPr>
          </a:p>
          <a:p>
            <a:pPr marL="457200" marR="0" lvl="0" indent="-4572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In this URL, we can input values for prediction from sidebar.</a:t>
            </a:r>
            <a:endParaRPr/>
          </a:p>
          <a:p>
            <a:pPr marL="457200" marR="0" lvl="0" indent="-304800" algn="l" rtl="0">
              <a:spcBef>
                <a:spcPts val="0"/>
              </a:spcBef>
              <a:spcAft>
                <a:spcPts val="0"/>
              </a:spcAft>
              <a:buClr>
                <a:schemeClr val="dk1"/>
              </a:buClr>
              <a:buSzPts val="2400"/>
              <a:buFont typeface="Arial"/>
              <a:buNone/>
            </a:pPr>
            <a:endParaRPr sz="2400">
              <a:solidFill>
                <a:schemeClr val="dk1"/>
              </a:solidFill>
              <a:latin typeface="Georgia"/>
              <a:ea typeface="Georgia"/>
              <a:cs typeface="Georgia"/>
              <a:sym typeface="Georgia"/>
            </a:endParaRPr>
          </a:p>
          <a:p>
            <a:pPr marL="457200" marR="0" lvl="0" indent="-4572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After it will go directly to Machine Learning Model.</a:t>
            </a:r>
            <a:endParaRPr/>
          </a:p>
          <a:p>
            <a:pPr marL="457200" marR="0" lvl="0" indent="-304800" algn="l" rtl="0">
              <a:spcBef>
                <a:spcPts val="0"/>
              </a:spcBef>
              <a:spcAft>
                <a:spcPts val="0"/>
              </a:spcAft>
              <a:buClr>
                <a:schemeClr val="dk1"/>
              </a:buClr>
              <a:buSzPts val="2400"/>
              <a:buFont typeface="Arial"/>
              <a:buNone/>
            </a:pPr>
            <a:endParaRPr sz="2400">
              <a:solidFill>
                <a:schemeClr val="dk1"/>
              </a:solidFill>
              <a:latin typeface="Georgia"/>
              <a:ea typeface="Georgia"/>
              <a:cs typeface="Georgia"/>
              <a:sym typeface="Georgia"/>
            </a:endParaRPr>
          </a:p>
          <a:p>
            <a:pPr marL="457200" marR="0" lvl="0" indent="-4572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Machine Learning model can predict the Final Result.</a:t>
            </a:r>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0" marR="0" lvl="0" indent="0" algn="l" rtl="0">
              <a:spcBef>
                <a:spcPts val="0"/>
              </a:spcBef>
              <a:spcAft>
                <a:spcPts val="0"/>
              </a:spcAft>
              <a:buNone/>
            </a:pPr>
            <a:endParaRPr sz="3200">
              <a:solidFill>
                <a:schemeClr val="dk1"/>
              </a:solidFill>
              <a:latin typeface="Georgia"/>
              <a:ea typeface="Georgia"/>
              <a:cs typeface="Georgia"/>
              <a:sym typeface="Georgia"/>
            </a:endParaRPr>
          </a:p>
          <a:p>
            <a:pPr marL="0" marR="0" lvl="0" indent="0" algn="l" rtl="0">
              <a:spcBef>
                <a:spcPts val="0"/>
              </a:spcBef>
              <a:spcAft>
                <a:spcPts val="0"/>
              </a:spcAft>
              <a:buNone/>
            </a:pPr>
            <a:endParaRPr sz="3200">
              <a:solidFill>
                <a:srgbClr val="891631"/>
              </a:solidFill>
              <a:latin typeface="Georgia"/>
              <a:ea typeface="Georgia"/>
              <a:cs typeface="Georgia"/>
              <a:sym typeface="Georgia"/>
            </a:endParaRPr>
          </a:p>
          <a:p>
            <a:pPr marL="0" marR="0" lvl="0" indent="0" algn="l" rtl="0">
              <a:spcBef>
                <a:spcPts val="0"/>
              </a:spcBef>
              <a:spcAft>
                <a:spcPts val="0"/>
              </a:spcAft>
              <a:buNone/>
            </a:pPr>
            <a:endParaRPr sz="3200">
              <a:solidFill>
                <a:srgbClr val="891631"/>
              </a:solidFill>
              <a:latin typeface="Georgia"/>
              <a:ea typeface="Georgia"/>
              <a:cs typeface="Georgia"/>
              <a:sym typeface="Georgia"/>
            </a:endParaRPr>
          </a:p>
        </p:txBody>
      </p:sp>
      <p:pic>
        <p:nvPicPr>
          <p:cNvPr id="341" name="Google Shape;341;p30"/>
          <p:cNvPicPr preferRelativeResize="0"/>
          <p:nvPr/>
        </p:nvPicPr>
        <p:blipFill rotWithShape="1">
          <a:blip r:embed="rId4">
            <a:alphaModFix/>
          </a:blip>
          <a:srcRect l="24083" t="17596" r="21764" b="35644"/>
          <a:stretch/>
        </p:blipFill>
        <p:spPr>
          <a:xfrm>
            <a:off x="6303146" y="754602"/>
            <a:ext cx="5718553" cy="425240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1"/>
          <p:cNvSpPr txBox="1"/>
          <p:nvPr/>
        </p:nvSpPr>
        <p:spPr>
          <a:xfrm>
            <a:off x="230819" y="221942"/>
            <a:ext cx="8300622" cy="33547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891631"/>
                </a:solidFill>
                <a:latin typeface="Gill Sans"/>
                <a:ea typeface="Gill Sans"/>
                <a:cs typeface="Gill Sans"/>
                <a:sym typeface="Gill Sans"/>
              </a:rPr>
              <a:t>Challenges Faced:</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Gill Sans"/>
                <a:ea typeface="Gill Sans"/>
                <a:cs typeface="Gill Sans"/>
                <a:sym typeface="Gill Sans"/>
              </a:rPr>
              <a:t>Encoding the Variables</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Gill Sans"/>
                <a:ea typeface="Gill Sans"/>
                <a:cs typeface="Gill Sans"/>
                <a:sym typeface="Gill Sans"/>
              </a:rPr>
              <a:t>Balancing dataset.</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Gill Sans"/>
                <a:ea typeface="Gill Sans"/>
                <a:cs typeface="Gill Sans"/>
                <a:sym typeface="Gill Sans"/>
              </a:rPr>
              <a:t>Feature Selections.</a:t>
            </a:r>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Gill Sans"/>
                <a:ea typeface="Gill Sans"/>
                <a:cs typeface="Gill Sans"/>
                <a:sym typeface="Gill Sans"/>
              </a:rPr>
              <a:t>Deployment Phase.</a:t>
            </a:r>
            <a:endParaRPr/>
          </a:p>
          <a:p>
            <a:pPr marL="0" marR="0" lvl="0" indent="0" algn="l" rtl="0">
              <a:spcBef>
                <a:spcPts val="0"/>
              </a:spcBef>
              <a:spcAft>
                <a:spcPts val="0"/>
              </a:spcAft>
              <a:buNone/>
            </a:pPr>
            <a:endParaRPr sz="2800">
              <a:solidFill>
                <a:srgbClr val="89163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2"/>
          <p:cNvSpPr txBox="1"/>
          <p:nvPr/>
        </p:nvSpPr>
        <p:spPr>
          <a:xfrm>
            <a:off x="605307" y="1068946"/>
            <a:ext cx="10084158" cy="47136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pic>
        <p:nvPicPr>
          <p:cNvPr id="352" name="Google Shape;352;p32"/>
          <p:cNvPicPr preferRelativeResize="0"/>
          <p:nvPr/>
        </p:nvPicPr>
        <p:blipFill rotWithShape="1">
          <a:blip r:embed="rId3">
            <a:alphaModFix/>
          </a:blip>
          <a:srcRect/>
          <a:stretch/>
        </p:blipFill>
        <p:spPr>
          <a:xfrm>
            <a:off x="1751526" y="888642"/>
            <a:ext cx="8628845" cy="4355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
          <p:cNvSpPr txBox="1"/>
          <p:nvPr/>
        </p:nvSpPr>
        <p:spPr>
          <a:xfrm>
            <a:off x="2790144" y="1575293"/>
            <a:ext cx="6096000"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2776"/>
              </a:buClr>
              <a:buSzPts val="3600"/>
              <a:buFont typeface="Georgia"/>
              <a:buNone/>
            </a:pPr>
            <a:r>
              <a:rPr lang="en-US" sz="3600" b="1">
                <a:solidFill>
                  <a:srgbClr val="002776"/>
                </a:solidFill>
                <a:latin typeface="Georgia"/>
                <a:ea typeface="Georgia"/>
                <a:cs typeface="Georgia"/>
                <a:sym typeface="Georgia"/>
              </a:rPr>
              <a:t>Exploratory Data Analysis (EDA) and </a:t>
            </a:r>
            <a:endParaRPr sz="3600">
              <a:solidFill>
                <a:schemeClr val="dk1"/>
              </a:solidFill>
              <a:latin typeface="Georgia"/>
              <a:ea typeface="Georgia"/>
              <a:cs typeface="Georgia"/>
              <a:sym typeface="Georgia"/>
            </a:endParaRPr>
          </a:p>
          <a:p>
            <a:pPr marL="0" marR="0" lvl="0" indent="0" algn="l" rtl="0">
              <a:spcBef>
                <a:spcPts val="0"/>
              </a:spcBef>
              <a:spcAft>
                <a:spcPts val="0"/>
              </a:spcAft>
              <a:buClr>
                <a:srgbClr val="002776"/>
              </a:buClr>
              <a:buSzPts val="3600"/>
              <a:buFont typeface="Georgia"/>
              <a:buNone/>
            </a:pPr>
            <a:r>
              <a:rPr lang="en-US" sz="3600" b="1">
                <a:solidFill>
                  <a:srgbClr val="002776"/>
                </a:solidFill>
                <a:latin typeface="Georgia"/>
                <a:ea typeface="Georgia"/>
                <a:cs typeface="Georgia"/>
                <a:sym typeface="Georgia"/>
              </a:rPr>
              <a:t>     Feature Engineering</a:t>
            </a:r>
            <a:endParaRPr sz="3600">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5"/>
          <p:cNvSpPr txBox="1"/>
          <p:nvPr/>
        </p:nvSpPr>
        <p:spPr>
          <a:xfrm>
            <a:off x="637308" y="476054"/>
            <a:ext cx="598030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5B0E21"/>
                </a:solidFill>
                <a:latin typeface="Georgia"/>
                <a:ea typeface="Georgia"/>
                <a:cs typeface="Georgia"/>
                <a:sym typeface="Georgia"/>
              </a:rPr>
              <a:t> </a:t>
            </a:r>
            <a:r>
              <a:rPr lang="en-US" sz="3200" b="1">
                <a:solidFill>
                  <a:schemeClr val="accent1"/>
                </a:solidFill>
                <a:latin typeface="Georgia"/>
                <a:ea typeface="Georgia"/>
                <a:cs typeface="Georgia"/>
                <a:sym typeface="Georgia"/>
              </a:rPr>
              <a:t>Python Libraries Used:</a:t>
            </a:r>
            <a:endParaRPr sz="3200" b="1">
              <a:solidFill>
                <a:schemeClr val="accent1"/>
              </a:solidFill>
              <a:latin typeface="Georgia"/>
              <a:ea typeface="Georgia"/>
              <a:cs typeface="Georgia"/>
              <a:sym typeface="Georgia"/>
            </a:endParaRPr>
          </a:p>
        </p:txBody>
      </p:sp>
      <p:sp>
        <p:nvSpPr>
          <p:cNvPr id="157" name="Google Shape;157;p5"/>
          <p:cNvSpPr txBox="1"/>
          <p:nvPr/>
        </p:nvSpPr>
        <p:spPr>
          <a:xfrm>
            <a:off x="1163781" y="1254442"/>
            <a:ext cx="9864437" cy="68018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Numpy</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Pandas</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Seaborn</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Matplotlib</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Sklearn</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Imblearn</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Streamlit</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Georgia"/>
                <a:ea typeface="Georgia"/>
                <a:cs typeface="Georgia"/>
                <a:sym typeface="Georgia"/>
              </a:rPr>
              <a:t>Pickle.</a:t>
            </a:r>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Georgia"/>
              <a:ea typeface="Georgia"/>
              <a:cs typeface="Georgia"/>
              <a:sym typeface="Georgia"/>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6"/>
          <p:cNvSpPr txBox="1"/>
          <p:nvPr/>
        </p:nvSpPr>
        <p:spPr>
          <a:xfrm>
            <a:off x="754602" y="1387936"/>
            <a:ext cx="875763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accent1"/>
                </a:solidFill>
                <a:latin typeface="Times New Roman"/>
                <a:ea typeface="Times New Roman"/>
                <a:cs typeface="Times New Roman"/>
                <a:sym typeface="Times New Roman"/>
              </a:rPr>
              <a:t>Data details</a:t>
            </a:r>
            <a:r>
              <a:rPr lang="en-US" sz="3600">
                <a:solidFill>
                  <a:srgbClr val="C00000"/>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63" name="Google Shape;163;p6"/>
          <p:cNvSpPr txBox="1"/>
          <p:nvPr/>
        </p:nvSpPr>
        <p:spPr>
          <a:xfrm>
            <a:off x="754602" y="5380672"/>
            <a:ext cx="923415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eorgia"/>
                <a:ea typeface="Georgia"/>
                <a:cs typeface="Georgia"/>
                <a:sym typeface="Georgia"/>
              </a:rPr>
              <a:t>Therefor from the above there are 141712 rows and 36 columns are present in the give incident_event_log dataset. </a:t>
            </a:r>
            <a:endParaRPr sz="1800">
              <a:solidFill>
                <a:schemeClr val="dk1"/>
              </a:solidFill>
              <a:latin typeface="Georgia"/>
              <a:ea typeface="Georgia"/>
              <a:cs typeface="Georgia"/>
              <a:sym typeface="Georgia"/>
            </a:endParaRPr>
          </a:p>
          <a:p>
            <a:pPr marL="0" marR="0" lvl="0" indent="0" algn="l" rtl="0">
              <a:spcBef>
                <a:spcPts val="0"/>
              </a:spcBef>
              <a:spcAft>
                <a:spcPts val="0"/>
              </a:spcAft>
              <a:buNone/>
            </a:pPr>
            <a:endParaRPr sz="3600" b="1">
              <a:solidFill>
                <a:srgbClr val="002776"/>
              </a:solidFill>
              <a:latin typeface="Georgia"/>
              <a:ea typeface="Georgia"/>
              <a:cs typeface="Georgia"/>
              <a:sym typeface="Georgia"/>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aphicFrame>
        <p:nvGraphicFramePr>
          <p:cNvPr id="164" name="Google Shape;164;p6"/>
          <p:cNvGraphicFramePr/>
          <p:nvPr/>
        </p:nvGraphicFramePr>
        <p:xfrm>
          <a:off x="830686" y="2135142"/>
          <a:ext cx="8128000" cy="3090950"/>
        </p:xfrm>
        <a:graphic>
          <a:graphicData uri="http://schemas.openxmlformats.org/drawingml/2006/table">
            <a:tbl>
              <a:tblPr firstRow="1" bandRow="1">
                <a:noFill/>
                <a:tableStyleId>{FDCA64C4-FB67-426E-B9E6-4162F17C21D2}</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78050">
                <a:tc>
                  <a:txBody>
                    <a:bodyPr/>
                    <a:lstStyle/>
                    <a:p>
                      <a:pPr marL="0" marR="0" lvl="0" indent="0" algn="just" rtl="0">
                        <a:spcBef>
                          <a:spcPts val="0"/>
                        </a:spcBef>
                        <a:spcAft>
                          <a:spcPts val="0"/>
                        </a:spcAft>
                        <a:buNone/>
                      </a:pPr>
                      <a:endParaRPr sz="2200" u="none" strike="noStrike" cap="none">
                        <a:latin typeface="Times New Roman"/>
                        <a:ea typeface="Times New Roman"/>
                        <a:cs typeface="Times New Roman"/>
                        <a:sym typeface="Times New Roman"/>
                      </a:endParaRPr>
                    </a:p>
                  </a:txBody>
                  <a:tcPr marL="91450" marR="91450" marT="45725" marB="45725" anchor="ctr">
                    <a:solidFill>
                      <a:schemeClr val="accent2"/>
                    </a:solidFill>
                  </a:tcPr>
                </a:tc>
                <a:tc>
                  <a:txBody>
                    <a:bodyPr/>
                    <a:lstStyle/>
                    <a:p>
                      <a:pPr marL="457200" marR="0" lvl="1" indent="0" algn="just" rtl="0">
                        <a:spcBef>
                          <a:spcPts val="0"/>
                        </a:spcBef>
                        <a:spcAft>
                          <a:spcPts val="0"/>
                        </a:spcAft>
                        <a:buNone/>
                      </a:pPr>
                      <a:endParaRPr sz="2200" u="none" strike="noStrike" cap="none">
                        <a:latin typeface="Times New Roman"/>
                        <a:ea typeface="Times New Roman"/>
                        <a:cs typeface="Times New Roman"/>
                        <a:sym typeface="Times New Roman"/>
                      </a:endParaRPr>
                    </a:p>
                  </a:txBody>
                  <a:tcPr marL="91450" marR="91450" marT="45725" marB="45725" anchor="ctr">
                    <a:solidFill>
                      <a:schemeClr val="accent2"/>
                    </a:solidFill>
                  </a:tcPr>
                </a:tc>
                <a:extLst>
                  <a:ext uri="{0D108BD9-81ED-4DB2-BD59-A6C34878D82A}">
                    <a16:rowId xmlns:a16="http://schemas.microsoft.com/office/drawing/2014/main" val="10000"/>
                  </a:ext>
                </a:extLst>
              </a:tr>
              <a:tr h="478050">
                <a:tc>
                  <a:txBody>
                    <a:bodyPr/>
                    <a:lstStyle/>
                    <a:p>
                      <a:pPr marL="0" marR="0" lvl="0" indent="0" algn="l" rtl="0">
                        <a:spcBef>
                          <a:spcPts val="0"/>
                        </a:spcBef>
                        <a:spcAft>
                          <a:spcPts val="0"/>
                        </a:spcAft>
                        <a:buNone/>
                      </a:pPr>
                      <a:r>
                        <a:rPr lang="en-US" sz="2200" u="none" strike="noStrike" cap="none">
                          <a:latin typeface="Times New Roman"/>
                          <a:ea typeface="Times New Roman"/>
                          <a:cs typeface="Times New Roman"/>
                          <a:sym typeface="Times New Roman"/>
                        </a:rPr>
                        <a:t>Number of rows</a:t>
                      </a:r>
                      <a:endParaRPr/>
                    </a:p>
                  </a:txBody>
                  <a:tcPr marL="91450" marR="91450" marT="45725" marB="45725"/>
                </a:tc>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36</a:t>
                      </a:r>
                      <a:endParaRPr/>
                    </a:p>
                  </a:txBody>
                  <a:tcPr marL="91450" marR="91450" marT="45725" marB="45725"/>
                </a:tc>
                <a:extLst>
                  <a:ext uri="{0D108BD9-81ED-4DB2-BD59-A6C34878D82A}">
                    <a16:rowId xmlns:a16="http://schemas.microsoft.com/office/drawing/2014/main" val="10001"/>
                  </a:ext>
                </a:extLst>
              </a:tr>
              <a:tr h="478050">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Number of columns</a:t>
                      </a:r>
                      <a:endParaRPr/>
                    </a:p>
                  </a:txBody>
                  <a:tcPr marL="91450" marR="91450" marT="45725" marB="45725"/>
                </a:tc>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141712</a:t>
                      </a:r>
                      <a:endParaRPr/>
                    </a:p>
                  </a:txBody>
                  <a:tcPr marL="91450" marR="91450" marT="45725" marB="45725"/>
                </a:tc>
                <a:extLst>
                  <a:ext uri="{0D108BD9-81ED-4DB2-BD59-A6C34878D82A}">
                    <a16:rowId xmlns:a16="http://schemas.microsoft.com/office/drawing/2014/main" val="10002"/>
                  </a:ext>
                </a:extLst>
              </a:tr>
              <a:tr h="1178750">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Data types</a:t>
                      </a:r>
                      <a:endParaRPr sz="2200">
                        <a:latin typeface="Times New Roman"/>
                        <a:ea typeface="Times New Roman"/>
                        <a:cs typeface="Times New Roman"/>
                        <a:sym typeface="Times New Roman"/>
                      </a:endParaRPr>
                    </a:p>
                  </a:txBody>
                  <a:tcPr marL="91450" marR="91450" marT="45725" marB="45725"/>
                </a:tc>
                <a:tc>
                  <a:txBody>
                    <a:bodyPr/>
                    <a:lstStyle/>
                    <a:p>
                      <a:pPr marL="342900" marR="0" lvl="0" indent="-342900" algn="l" rtl="0">
                        <a:spcBef>
                          <a:spcPts val="0"/>
                        </a:spcBef>
                        <a:spcAft>
                          <a:spcPts val="0"/>
                        </a:spcAft>
                        <a:buClr>
                          <a:schemeClr val="dk1"/>
                        </a:buClr>
                        <a:buSzPts val="2200"/>
                        <a:buFont typeface="Arial"/>
                        <a:buChar char="•"/>
                      </a:pPr>
                      <a:r>
                        <a:rPr lang="en-US" sz="2200">
                          <a:latin typeface="Times New Roman"/>
                          <a:ea typeface="Times New Roman"/>
                          <a:cs typeface="Times New Roman"/>
                          <a:sym typeface="Times New Roman"/>
                        </a:rPr>
                        <a:t>Boolean:4</a:t>
                      </a:r>
                      <a:endParaRPr/>
                    </a:p>
                    <a:p>
                      <a:pPr marL="342900" marR="0" lvl="0" indent="-342900" algn="l" rtl="0">
                        <a:spcBef>
                          <a:spcPts val="0"/>
                        </a:spcBef>
                        <a:spcAft>
                          <a:spcPts val="0"/>
                        </a:spcAft>
                        <a:buClr>
                          <a:schemeClr val="dk1"/>
                        </a:buClr>
                        <a:buSzPts val="2200"/>
                        <a:buFont typeface="Arial"/>
                        <a:buChar char="•"/>
                      </a:pPr>
                      <a:r>
                        <a:rPr lang="en-US" sz="2200">
                          <a:latin typeface="Times New Roman"/>
                          <a:ea typeface="Times New Roman"/>
                          <a:cs typeface="Times New Roman"/>
                          <a:sym typeface="Times New Roman"/>
                        </a:rPr>
                        <a:t>Integer64:3</a:t>
                      </a:r>
                      <a:endParaRPr/>
                    </a:p>
                    <a:p>
                      <a:pPr marL="342900" marR="0" lvl="0" indent="-342900" algn="l" rtl="0">
                        <a:spcBef>
                          <a:spcPts val="0"/>
                        </a:spcBef>
                        <a:spcAft>
                          <a:spcPts val="0"/>
                        </a:spcAft>
                        <a:buClr>
                          <a:schemeClr val="dk1"/>
                        </a:buClr>
                        <a:buSzPts val="2200"/>
                        <a:buFont typeface="Arial"/>
                        <a:buChar char="•"/>
                      </a:pPr>
                      <a:r>
                        <a:rPr lang="en-US" sz="2200">
                          <a:latin typeface="Times New Roman"/>
                          <a:ea typeface="Times New Roman"/>
                          <a:cs typeface="Times New Roman"/>
                          <a:sym typeface="Times New Roman"/>
                        </a:rPr>
                        <a:t>Objects :29</a:t>
                      </a:r>
                      <a:endParaRPr/>
                    </a:p>
                  </a:txBody>
                  <a:tcPr marL="91450" marR="91450" marT="45725" marB="45725"/>
                </a:tc>
                <a:extLst>
                  <a:ext uri="{0D108BD9-81ED-4DB2-BD59-A6C34878D82A}">
                    <a16:rowId xmlns:a16="http://schemas.microsoft.com/office/drawing/2014/main" val="10003"/>
                  </a:ext>
                </a:extLst>
              </a:tr>
              <a:tr h="478050">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Duplicates</a:t>
                      </a:r>
                      <a:endParaRPr/>
                    </a:p>
                  </a:txBody>
                  <a:tcPr marL="91450" marR="91450" marT="45725" marB="45725"/>
                </a:tc>
                <a:tc>
                  <a:txBody>
                    <a:bodyPr/>
                    <a:lstStyle/>
                    <a:p>
                      <a:pPr marL="0" marR="0" lvl="0" indent="0" algn="l" rtl="0">
                        <a:spcBef>
                          <a:spcPts val="0"/>
                        </a:spcBef>
                        <a:spcAft>
                          <a:spcPts val="0"/>
                        </a:spcAft>
                        <a:buNone/>
                      </a:pPr>
                      <a:r>
                        <a:rPr lang="en-US" sz="2200">
                          <a:latin typeface="Times New Roman"/>
                          <a:ea typeface="Times New Roman"/>
                          <a:cs typeface="Times New Roman"/>
                          <a:sym typeface="Times New Roman"/>
                        </a:rPr>
                        <a:t>0</a:t>
                      </a:r>
                      <a:endParaRPr/>
                    </a:p>
                  </a:txBody>
                  <a:tcPr marL="91450" marR="91450" marT="45725" marB="45725"/>
                </a:tc>
                <a:extLst>
                  <a:ext uri="{0D108BD9-81ED-4DB2-BD59-A6C34878D82A}">
                    <a16:rowId xmlns:a16="http://schemas.microsoft.com/office/drawing/2014/main" val="10004"/>
                  </a:ext>
                </a:extLst>
              </a:tr>
            </a:tbl>
          </a:graphicData>
        </a:graphic>
      </p:graphicFrame>
      <p:sp>
        <p:nvSpPr>
          <p:cNvPr id="165" name="Google Shape;165;p6"/>
          <p:cNvSpPr txBox="1"/>
          <p:nvPr/>
        </p:nvSpPr>
        <p:spPr>
          <a:xfrm>
            <a:off x="665825" y="310718"/>
            <a:ext cx="10129421"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accent1"/>
                </a:solidFill>
                <a:latin typeface="Georgia"/>
                <a:ea typeface="Georgia"/>
                <a:cs typeface="Georgia"/>
                <a:sym typeface="Georgia"/>
              </a:rPr>
              <a:t>Data-Set Used:</a:t>
            </a:r>
            <a:endParaRPr/>
          </a:p>
          <a:p>
            <a:pPr marL="0" marR="0" lvl="0" indent="0" algn="l" rtl="0">
              <a:spcBef>
                <a:spcPts val="0"/>
              </a:spcBef>
              <a:spcAft>
                <a:spcPts val="0"/>
              </a:spcAft>
              <a:buNone/>
            </a:pPr>
            <a:r>
              <a:rPr lang="en-US" sz="3200">
                <a:solidFill>
                  <a:schemeClr val="accent1"/>
                </a:solidFill>
                <a:latin typeface="Georgia"/>
                <a:ea typeface="Georgia"/>
                <a:cs typeface="Georgia"/>
                <a:sym typeface="Georgia"/>
              </a:rPr>
              <a:t>                         </a:t>
            </a:r>
            <a:r>
              <a:rPr lang="en-US" sz="3200">
                <a:solidFill>
                  <a:srgbClr val="262626"/>
                </a:solidFill>
                <a:latin typeface="Georgia"/>
                <a:ea typeface="Georgia"/>
                <a:cs typeface="Georgia"/>
                <a:sym typeface="Georgia"/>
              </a:rPr>
              <a:t>incident_event_log.csv</a:t>
            </a:r>
            <a:r>
              <a:rPr lang="en-US" sz="3200">
                <a:solidFill>
                  <a:schemeClr val="accent1"/>
                </a:solidFill>
                <a:latin typeface="Georgia"/>
                <a:ea typeface="Georgia"/>
                <a:cs typeface="Georgia"/>
                <a:sym typeface="Georgia"/>
              </a:rPr>
              <a:t> </a:t>
            </a:r>
            <a:endParaRPr sz="3200">
              <a:solidFill>
                <a:schemeClr val="accent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p:nvPr/>
        </p:nvSpPr>
        <p:spPr>
          <a:xfrm>
            <a:off x="284085" y="267460"/>
            <a:ext cx="1179250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accent1"/>
              </a:buClr>
              <a:buSzPts val="3200"/>
              <a:buFont typeface="Georgia"/>
              <a:buNone/>
            </a:pPr>
            <a:r>
              <a:rPr lang="en-US" sz="3200" b="1">
                <a:solidFill>
                  <a:schemeClr val="accent1"/>
                </a:solidFill>
                <a:latin typeface="Georgia"/>
                <a:ea typeface="Georgia"/>
                <a:cs typeface="Georgia"/>
                <a:sym typeface="Georgia"/>
              </a:rPr>
              <a:t>Column Names:</a:t>
            </a:r>
            <a:endParaRPr sz="3200">
              <a:solidFill>
                <a:schemeClr val="accent1"/>
              </a:solidFill>
              <a:latin typeface="Georgia"/>
              <a:ea typeface="Georgia"/>
              <a:cs typeface="Georgia"/>
              <a:sym typeface="Georgia"/>
            </a:endParaRPr>
          </a:p>
        </p:txBody>
      </p:sp>
      <p:sp>
        <p:nvSpPr>
          <p:cNvPr id="171" name="Google Shape;171;p7"/>
          <p:cNvSpPr txBox="1"/>
          <p:nvPr/>
        </p:nvSpPr>
        <p:spPr>
          <a:xfrm>
            <a:off x="399494" y="736426"/>
            <a:ext cx="3060142"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a:solidFill>
                <a:srgbClr val="002060"/>
              </a:solidFill>
              <a:latin typeface="Georgia"/>
              <a:ea typeface="Georgia"/>
              <a:cs typeface="Georgia"/>
              <a:sym typeface="Georgia"/>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1.number</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2.incident_state                                                                   </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3.active</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4.reassignment_count</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5.reopen_count</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6.sys_mod_count</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7.made_sla</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8.caller_id</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9.opened_by</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10.opened_at</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11.sys_created_by</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12.sys_created_at</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13.sys_updated_by</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14.sys_updated_at</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15.contact_type</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16.location</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17.category</a:t>
            </a:r>
            <a:endParaRPr/>
          </a:p>
          <a:p>
            <a:pPr marL="0" marR="0" lvl="0" indent="0" algn="just" rtl="0">
              <a:spcBef>
                <a:spcPts val="0"/>
              </a:spcBef>
              <a:spcAft>
                <a:spcPts val="0"/>
              </a:spcAft>
              <a:buNone/>
            </a:pPr>
            <a:r>
              <a:rPr lang="en-US" sz="1400" b="1">
                <a:solidFill>
                  <a:srgbClr val="42527C"/>
                </a:solidFill>
                <a:latin typeface="Georgia"/>
                <a:ea typeface="Georgia"/>
                <a:cs typeface="Georgia"/>
                <a:sym typeface="Georgia"/>
              </a:rPr>
              <a:t>18.subcategory</a:t>
            </a:r>
            <a:endParaRPr/>
          </a:p>
        </p:txBody>
      </p:sp>
      <p:sp>
        <p:nvSpPr>
          <p:cNvPr id="172" name="Google Shape;172;p7"/>
          <p:cNvSpPr txBox="1"/>
          <p:nvPr/>
        </p:nvSpPr>
        <p:spPr>
          <a:xfrm>
            <a:off x="3844777" y="1179582"/>
            <a:ext cx="2450969" cy="418576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42527C"/>
                </a:solidFill>
                <a:latin typeface="Georgia"/>
                <a:ea typeface="Georgia"/>
                <a:cs typeface="Georgia"/>
                <a:sym typeface="Georgia"/>
              </a:rPr>
              <a:t>19.u_symptom</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20.cmdb_ci</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21.impact</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22.urgency</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23.priority</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24.assignment_group</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25.assigned_to</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26.knowledge</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27.u_priority_confirmation</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28.notify</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29.problem_id</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30.rfc</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31.vendor</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32.caused_by</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33.closed_code</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34.resolved_by</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35.resolved_at</a:t>
            </a:r>
            <a:endParaRPr/>
          </a:p>
          <a:p>
            <a:pPr marL="0" marR="0" lvl="0" indent="0" algn="l" rtl="0">
              <a:spcBef>
                <a:spcPts val="0"/>
              </a:spcBef>
              <a:spcAft>
                <a:spcPts val="0"/>
              </a:spcAft>
              <a:buNone/>
            </a:pPr>
            <a:r>
              <a:rPr lang="en-US" sz="1400" b="1">
                <a:solidFill>
                  <a:srgbClr val="42527C"/>
                </a:solidFill>
                <a:latin typeface="Georgia"/>
                <a:ea typeface="Georgia"/>
                <a:cs typeface="Georgia"/>
                <a:sym typeface="Georgia"/>
              </a:rPr>
              <a:t>36.closed_at</a:t>
            </a:r>
            <a:endParaRPr sz="1400" b="1">
              <a:solidFill>
                <a:srgbClr val="42527C"/>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txBox="1"/>
          <p:nvPr/>
        </p:nvSpPr>
        <p:spPr>
          <a:xfrm>
            <a:off x="852147" y="422148"/>
            <a:ext cx="5992537" cy="36009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accent1"/>
                </a:solidFill>
                <a:latin typeface="Georgia"/>
                <a:ea typeface="Georgia"/>
                <a:cs typeface="Georgia"/>
                <a:sym typeface="Georgia"/>
              </a:rPr>
              <a:t>Data Information:</a:t>
            </a:r>
            <a:r>
              <a:rPr lang="en-US" sz="2800" b="1">
                <a:solidFill>
                  <a:srgbClr val="891631"/>
                </a:solidFill>
                <a:latin typeface="Georgia"/>
                <a:ea typeface="Georgia"/>
                <a:cs typeface="Georgia"/>
                <a:sym typeface="Georgia"/>
              </a:rPr>
              <a:t> </a:t>
            </a:r>
            <a:endParaRPr/>
          </a:p>
          <a:p>
            <a:pPr marL="0" marR="0" lvl="0" indent="0" algn="l" rtl="0">
              <a:spcBef>
                <a:spcPts val="0"/>
              </a:spcBef>
              <a:spcAft>
                <a:spcPts val="0"/>
              </a:spcAft>
              <a:buNone/>
            </a:pPr>
            <a:r>
              <a:rPr lang="en-US" sz="2000">
                <a:solidFill>
                  <a:schemeClr val="dk1"/>
                </a:solidFill>
                <a:latin typeface="Georgia"/>
                <a:ea typeface="Georgia"/>
                <a:cs typeface="Georgia"/>
                <a:sym typeface="Georgia"/>
              </a:rPr>
              <a:t>To find the info about the data used the code           </a:t>
            </a:r>
            <a:endParaRPr/>
          </a:p>
          <a:p>
            <a:pPr marL="0" marR="0" lvl="0" indent="0" algn="l" rtl="0">
              <a:spcBef>
                <a:spcPts val="0"/>
              </a:spcBef>
              <a:spcAft>
                <a:spcPts val="0"/>
              </a:spcAft>
              <a:buNone/>
            </a:pPr>
            <a:endParaRPr sz="2000">
              <a:solidFill>
                <a:schemeClr val="dk1"/>
              </a:solidFill>
              <a:latin typeface="Georgia"/>
              <a:ea typeface="Georgia"/>
              <a:cs typeface="Georgia"/>
              <a:sym typeface="Georgia"/>
            </a:endParaRPr>
          </a:p>
          <a:p>
            <a:pPr marL="0" marR="0" lvl="0" indent="0" algn="l" rtl="0">
              <a:spcBef>
                <a:spcPts val="0"/>
              </a:spcBef>
              <a:spcAft>
                <a:spcPts val="0"/>
              </a:spcAft>
              <a:buNone/>
            </a:pPr>
            <a:r>
              <a:rPr lang="en-US" sz="2400">
                <a:solidFill>
                  <a:schemeClr val="dk1"/>
                </a:solidFill>
                <a:latin typeface="Georgia"/>
                <a:ea typeface="Georgia"/>
                <a:cs typeface="Georgia"/>
                <a:sym typeface="Georgia"/>
              </a:rPr>
              <a:t>data.info()        🡺</a:t>
            </a:r>
            <a:endParaRPr sz="2400">
              <a:solidFill>
                <a:schemeClr val="dk1"/>
              </a:solidFill>
              <a:latin typeface="Georgia"/>
              <a:ea typeface="Georgia"/>
              <a:cs typeface="Georgia"/>
              <a:sym typeface="Georgia"/>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a:p>
            <a:pPr marL="0" marR="0" lvl="0" indent="0" algn="l" rtl="0">
              <a:spcBef>
                <a:spcPts val="0"/>
              </a:spcBef>
              <a:spcAft>
                <a:spcPts val="0"/>
              </a:spcAft>
              <a:buNone/>
            </a:pPr>
            <a:r>
              <a:rPr lang="en-US" sz="2400">
                <a:solidFill>
                  <a:schemeClr val="dk1"/>
                </a:solidFill>
                <a:latin typeface="Georgia"/>
                <a:ea typeface="Georgia"/>
                <a:cs typeface="Georgia"/>
                <a:sym typeface="Georgia"/>
              </a:rPr>
              <a:t>Here object, bool , int type of data present</a:t>
            </a:r>
            <a:endParaRPr/>
          </a:p>
          <a:p>
            <a:pPr marL="0" marR="0" lvl="0" indent="0" algn="l" rtl="0">
              <a:spcBef>
                <a:spcPts val="0"/>
              </a:spcBef>
              <a:spcAft>
                <a:spcPts val="0"/>
              </a:spcAft>
              <a:buNone/>
            </a:pPr>
            <a:endParaRPr sz="2800">
              <a:solidFill>
                <a:srgbClr val="891631"/>
              </a:solidFill>
              <a:latin typeface="Georgia"/>
              <a:ea typeface="Georgia"/>
              <a:cs typeface="Georgia"/>
              <a:sym typeface="Georgia"/>
            </a:endParaRPr>
          </a:p>
          <a:p>
            <a:pPr marL="0" marR="0" lvl="0" indent="0" algn="l" rtl="0">
              <a:spcBef>
                <a:spcPts val="0"/>
              </a:spcBef>
              <a:spcAft>
                <a:spcPts val="0"/>
              </a:spcAft>
              <a:buNone/>
            </a:pPr>
            <a:endParaRPr sz="2800">
              <a:solidFill>
                <a:srgbClr val="891631"/>
              </a:solidFill>
              <a:latin typeface="Georgia"/>
              <a:ea typeface="Georgia"/>
              <a:cs typeface="Georgia"/>
              <a:sym typeface="Georgia"/>
            </a:endParaRPr>
          </a:p>
          <a:p>
            <a:pPr marL="0" marR="0" lvl="0" indent="0" algn="l" rtl="0">
              <a:spcBef>
                <a:spcPts val="0"/>
              </a:spcBef>
              <a:spcAft>
                <a:spcPts val="0"/>
              </a:spcAft>
              <a:buNone/>
            </a:pPr>
            <a:endParaRPr sz="2800">
              <a:solidFill>
                <a:srgbClr val="891631"/>
              </a:solidFill>
              <a:latin typeface="Georgia"/>
              <a:ea typeface="Georgia"/>
              <a:cs typeface="Georgia"/>
              <a:sym typeface="Georgia"/>
            </a:endParaRPr>
          </a:p>
        </p:txBody>
      </p:sp>
      <p:pic>
        <p:nvPicPr>
          <p:cNvPr id="178" name="Google Shape;178;p8"/>
          <p:cNvPicPr preferRelativeResize="0"/>
          <p:nvPr/>
        </p:nvPicPr>
        <p:blipFill rotWithShape="1">
          <a:blip r:embed="rId3">
            <a:alphaModFix/>
          </a:blip>
          <a:srcRect l="9328" r="9328"/>
          <a:stretch/>
        </p:blipFill>
        <p:spPr>
          <a:xfrm>
            <a:off x="7589518" y="4180173"/>
            <a:ext cx="4350327" cy="1467415"/>
          </a:xfrm>
          <a:prstGeom prst="rect">
            <a:avLst/>
          </a:prstGeom>
          <a:noFill/>
          <a:ln>
            <a:noFill/>
          </a:ln>
        </p:spPr>
      </p:pic>
      <p:pic>
        <p:nvPicPr>
          <p:cNvPr id="179" name="Google Shape;179;p8"/>
          <p:cNvPicPr preferRelativeResize="0"/>
          <p:nvPr/>
        </p:nvPicPr>
        <p:blipFill rotWithShape="1">
          <a:blip r:embed="rId4">
            <a:alphaModFix/>
          </a:blip>
          <a:srcRect l="4185" r="53221"/>
          <a:stretch/>
        </p:blipFill>
        <p:spPr>
          <a:xfrm>
            <a:off x="7589519" y="554182"/>
            <a:ext cx="4350327" cy="36437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9"/>
          <p:cNvPicPr preferRelativeResize="0"/>
          <p:nvPr/>
        </p:nvPicPr>
        <p:blipFill rotWithShape="1">
          <a:blip r:embed="rId3">
            <a:alphaModFix/>
          </a:blip>
          <a:srcRect/>
          <a:stretch/>
        </p:blipFill>
        <p:spPr>
          <a:xfrm>
            <a:off x="6096000" y="1722398"/>
            <a:ext cx="5881716" cy="4154749"/>
          </a:xfrm>
          <a:prstGeom prst="rect">
            <a:avLst/>
          </a:prstGeom>
          <a:noFill/>
          <a:ln>
            <a:noFill/>
          </a:ln>
        </p:spPr>
      </p:pic>
      <p:sp>
        <p:nvSpPr>
          <p:cNvPr id="185" name="Google Shape;185;p9"/>
          <p:cNvSpPr txBox="1"/>
          <p:nvPr/>
        </p:nvSpPr>
        <p:spPr>
          <a:xfrm>
            <a:off x="648070" y="1722398"/>
            <a:ext cx="5233647"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Georgia"/>
              <a:buNone/>
            </a:pPr>
            <a:r>
              <a:rPr lang="en-US" sz="1800" b="1">
                <a:solidFill>
                  <a:schemeClr val="dk1"/>
                </a:solidFill>
                <a:latin typeface="Georgia"/>
                <a:ea typeface="Georgia"/>
                <a:cs typeface="Georgia"/>
                <a:sym typeface="Georgia"/>
              </a:rPr>
              <a:t>Bar plot:</a:t>
            </a:r>
            <a:endParaRPr/>
          </a:p>
          <a:p>
            <a:pPr marL="0" marR="0" lvl="0" indent="0" algn="l" rtl="0">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df2['impact'].value_counts().plot.bar()</a:t>
            </a:r>
            <a:endParaRPr/>
          </a:p>
          <a:p>
            <a:pPr marL="0" marR="0" lvl="0" indent="0" algn="l" rtl="0">
              <a:spcBef>
                <a:spcPts val="0"/>
              </a:spcBef>
              <a:spcAft>
                <a:spcPts val="0"/>
              </a:spcAft>
              <a:buClr>
                <a:schemeClr val="dk1"/>
              </a:buClr>
              <a:buSzPts val="1800"/>
              <a:buFont typeface="Gill Sans"/>
              <a:buNone/>
            </a:pPr>
            <a:endParaRPr sz="1800">
              <a:solidFill>
                <a:schemeClr val="dk1"/>
              </a:solidFill>
              <a:latin typeface="Georgia"/>
              <a:ea typeface="Georgia"/>
              <a:cs typeface="Georgia"/>
              <a:sym typeface="Georgia"/>
            </a:endParaRPr>
          </a:p>
          <a:p>
            <a:pPr marL="0" marR="0" lvl="0" indent="0" algn="l" rtl="0">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From the given output it is clear that all data is concentrate in the medium values of impact ,</a:t>
            </a:r>
            <a:endParaRPr/>
          </a:p>
          <a:p>
            <a:pPr marL="0" marR="0" lvl="0" indent="0" algn="l" rtl="0">
              <a:spcBef>
                <a:spcPts val="0"/>
              </a:spcBef>
              <a:spcAft>
                <a:spcPts val="0"/>
              </a:spcAft>
              <a:buClr>
                <a:schemeClr val="dk1"/>
              </a:buClr>
              <a:buSzPts val="1800"/>
              <a:buFont typeface="Georgia"/>
              <a:buNone/>
            </a:pPr>
            <a:r>
              <a:rPr lang="en-US" sz="1800">
                <a:solidFill>
                  <a:schemeClr val="dk1"/>
                </a:solidFill>
                <a:latin typeface="Georgia"/>
                <a:ea typeface="Georgia"/>
                <a:cs typeface="Georgia"/>
                <a:sym typeface="Georgia"/>
              </a:rPr>
              <a:t>Therefore we can say that the data is imbalanced</a:t>
            </a:r>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186" name="Google Shape;186;p9"/>
          <p:cNvSpPr txBox="1"/>
          <p:nvPr/>
        </p:nvSpPr>
        <p:spPr>
          <a:xfrm>
            <a:off x="648070" y="980853"/>
            <a:ext cx="566221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accent1"/>
                </a:solidFill>
                <a:latin typeface="Georgia"/>
                <a:ea typeface="Georgia"/>
                <a:cs typeface="Georgia"/>
                <a:sym typeface="Georgia"/>
              </a:rPr>
              <a:t>Visualization of dataset :</a:t>
            </a:r>
            <a:endParaRPr sz="2800" b="1">
              <a:solidFill>
                <a:schemeClr val="accent1"/>
              </a:solidFill>
              <a:latin typeface="Georgia"/>
              <a:ea typeface="Georgia"/>
              <a:cs typeface="Georgia"/>
              <a:sym typeface="Georgia"/>
            </a:endParaRPr>
          </a:p>
        </p:txBody>
      </p:sp>
      <p:sp>
        <p:nvSpPr>
          <p:cNvPr id="187" name="Google Shape;187;p9"/>
          <p:cNvSpPr txBox="1"/>
          <p:nvPr/>
        </p:nvSpPr>
        <p:spPr>
          <a:xfrm>
            <a:off x="3103418" y="235527"/>
            <a:ext cx="588171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002060"/>
                </a:solidFill>
                <a:latin typeface="Georgia"/>
                <a:ea typeface="Georgia"/>
                <a:cs typeface="Georgia"/>
                <a:sym typeface="Georgia"/>
              </a:rPr>
              <a:t>Data Visualization</a:t>
            </a:r>
            <a:endParaRPr/>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1727</Words>
  <Application>Microsoft Office PowerPoint</Application>
  <PresentationFormat>Widescreen</PresentationFormat>
  <Paragraphs>387</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Georgia</vt:lpstr>
      <vt:lpstr>Arial</vt:lpstr>
      <vt:lpstr>Noto Sans Symbols</vt:lpstr>
      <vt:lpstr>Calibri</vt:lpstr>
      <vt:lpstr>Gill Sans</vt:lpstr>
      <vt:lpstr>Arial Rounded</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Mahesh Chaudhari</dc:creator>
  <cp:lastModifiedBy>Ankur Choudhury</cp:lastModifiedBy>
  <cp:revision>1</cp:revision>
  <dcterms:created xsi:type="dcterms:W3CDTF">2021-07-07T02:39:36Z</dcterms:created>
  <dcterms:modified xsi:type="dcterms:W3CDTF">2025-08-04T15:04:05Z</dcterms:modified>
</cp:coreProperties>
</file>