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4"/>
  </p:notesMasterIdLst>
  <p:handoutMasterIdLst>
    <p:handoutMasterId r:id="rId15"/>
  </p:handoutMasterIdLst>
  <p:sldIdLst>
    <p:sldId id="256" r:id="rId2"/>
    <p:sldId id="259" r:id="rId3"/>
    <p:sldId id="320" r:id="rId4"/>
    <p:sldId id="321" r:id="rId5"/>
    <p:sldId id="322" r:id="rId6"/>
    <p:sldId id="323" r:id="rId7"/>
    <p:sldId id="324" r:id="rId8"/>
    <p:sldId id="325" r:id="rId9"/>
    <p:sldId id="326" r:id="rId10"/>
    <p:sldId id="327" r:id="rId11"/>
    <p:sldId id="328" r:id="rId12"/>
    <p:sldId id="319" r:id="rId13"/>
  </p:sldIdLst>
  <p:sldSz cx="12192000" cy="6858000"/>
  <p:notesSz cx="7104063" cy="10234613"/>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1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26" autoAdjust="0"/>
    <p:restoredTop sz="95033" autoAdjust="0"/>
  </p:normalViewPr>
  <p:slideViewPr>
    <p:cSldViewPr snapToGrid="0">
      <p:cViewPr varScale="1">
        <p:scale>
          <a:sx n="128" d="100"/>
          <a:sy n="128" d="100"/>
        </p:scale>
        <p:origin x="10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F90DC6-7A24-8AC3-1387-09F7309926DA}"/>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tr-TR"/>
              <a:t>*Sunumdaki görseller sabit verisetleri ve figma çizimlerinden oluşturulmuştur</a:t>
            </a:r>
          </a:p>
        </p:txBody>
      </p:sp>
      <p:sp>
        <p:nvSpPr>
          <p:cNvPr id="3" name="Date Placeholder 2">
            <a:extLst>
              <a:ext uri="{FF2B5EF4-FFF2-40B4-BE49-F238E27FC236}">
                <a16:creationId xmlns:a16="http://schemas.microsoft.com/office/drawing/2014/main" id="{7C8F01D9-3881-061D-0E19-4199000FE49A}"/>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93391C5A-9B8F-46B3-ABB3-14A590DE70AE}" type="datetimeFigureOut">
              <a:rPr lang="tr-TR" smtClean="0"/>
              <a:t>11.11.2023</a:t>
            </a:fld>
            <a:endParaRPr lang="tr-TR"/>
          </a:p>
        </p:txBody>
      </p:sp>
      <p:sp>
        <p:nvSpPr>
          <p:cNvPr id="4" name="Footer Placeholder 3">
            <a:extLst>
              <a:ext uri="{FF2B5EF4-FFF2-40B4-BE49-F238E27FC236}">
                <a16:creationId xmlns:a16="http://schemas.microsoft.com/office/drawing/2014/main" id="{5FE51D33-7D83-73B6-B934-19F4CE69B723}"/>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tr-TR"/>
          </a:p>
        </p:txBody>
      </p:sp>
      <p:sp>
        <p:nvSpPr>
          <p:cNvPr id="5" name="Slide Number Placeholder 4">
            <a:extLst>
              <a:ext uri="{FF2B5EF4-FFF2-40B4-BE49-F238E27FC236}">
                <a16:creationId xmlns:a16="http://schemas.microsoft.com/office/drawing/2014/main" id="{E0470724-89C9-B8EF-DC09-9FBB41E802BD}"/>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41EC80B7-A3FB-43CB-9F6D-F51DA6033F2F}" type="slidenum">
              <a:rPr lang="tr-TR" smtClean="0"/>
              <a:t>‹#›</a:t>
            </a:fld>
            <a:endParaRPr lang="tr-TR"/>
          </a:p>
        </p:txBody>
      </p:sp>
    </p:spTree>
    <p:extLst>
      <p:ext uri="{BB962C8B-B14F-4D97-AF65-F5344CB8AC3E}">
        <p14:creationId xmlns:p14="http://schemas.microsoft.com/office/powerpoint/2010/main" val="132789961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tr-TR"/>
              <a:t>*Sunumdaki görseller sabit verisetleri ve figma çizimlerinden oluşturulmuştur</a:t>
            </a:r>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838C284A-50FA-4AB3-B03F-8E44670647F4}" type="datetimeFigureOut">
              <a:rPr lang="tr-TR" smtClean="0"/>
              <a:t>11.11.2023</a:t>
            </a:fld>
            <a:endParaRPr lang="tr-TR"/>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tr-TR"/>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tr-TR"/>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62F6F29-6E56-4B6D-B3B7-2D179DE3DA21}" type="slidenum">
              <a:rPr lang="tr-TR" smtClean="0"/>
              <a:t>‹#›</a:t>
            </a:fld>
            <a:endParaRPr lang="tr-TR"/>
          </a:p>
        </p:txBody>
      </p:sp>
    </p:spTree>
    <p:extLst>
      <p:ext uri="{BB962C8B-B14F-4D97-AF65-F5344CB8AC3E}">
        <p14:creationId xmlns:p14="http://schemas.microsoft.com/office/powerpoint/2010/main" val="8201007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Üst Bilgi Yer Tutucusu 3"/>
          <p:cNvSpPr>
            <a:spLocks noGrp="1"/>
          </p:cNvSpPr>
          <p:nvPr>
            <p:ph type="hdr" sz="quarter"/>
          </p:nvPr>
        </p:nvSpPr>
        <p:spPr/>
        <p:txBody>
          <a:bodyPr/>
          <a:lstStyle/>
          <a:p>
            <a:r>
              <a:rPr lang="tr-TR"/>
              <a:t>*Sunumdaki görseller sabit verisetleri ve figma çizimlerinden oluşturulmuştur</a:t>
            </a:r>
          </a:p>
        </p:txBody>
      </p:sp>
      <p:sp>
        <p:nvSpPr>
          <p:cNvPr id="5" name="Slayt Numarası Yer Tutucusu 4"/>
          <p:cNvSpPr>
            <a:spLocks noGrp="1"/>
          </p:cNvSpPr>
          <p:nvPr>
            <p:ph type="sldNum" sz="quarter" idx="5"/>
          </p:nvPr>
        </p:nvSpPr>
        <p:spPr/>
        <p:txBody>
          <a:bodyPr/>
          <a:lstStyle/>
          <a:p>
            <a:fld id="{D62F6F29-6E56-4B6D-B3B7-2D179DE3DA21}" type="slidenum">
              <a:rPr lang="tr-TR" smtClean="0"/>
              <a:t>1</a:t>
            </a:fld>
            <a:endParaRPr lang="tr-TR"/>
          </a:p>
        </p:txBody>
      </p:sp>
    </p:spTree>
    <p:extLst>
      <p:ext uri="{BB962C8B-B14F-4D97-AF65-F5344CB8AC3E}">
        <p14:creationId xmlns:p14="http://schemas.microsoft.com/office/powerpoint/2010/main" val="3483914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Header Placeholder 3"/>
          <p:cNvSpPr>
            <a:spLocks noGrp="1"/>
          </p:cNvSpPr>
          <p:nvPr>
            <p:ph type="hdr" sz="quarter"/>
          </p:nvPr>
        </p:nvSpPr>
        <p:spPr/>
        <p:txBody>
          <a:bodyPr/>
          <a:lstStyle/>
          <a:p>
            <a:r>
              <a:rPr lang="tr-TR"/>
              <a:t>*Sunumdaki görseller sabit verisetleri ve figma çizimlerinden oluşturulmuştur</a:t>
            </a:r>
          </a:p>
        </p:txBody>
      </p:sp>
      <p:sp>
        <p:nvSpPr>
          <p:cNvPr id="5" name="Slide Number Placeholder 4"/>
          <p:cNvSpPr>
            <a:spLocks noGrp="1"/>
          </p:cNvSpPr>
          <p:nvPr>
            <p:ph type="sldNum" sz="quarter" idx="5"/>
          </p:nvPr>
        </p:nvSpPr>
        <p:spPr/>
        <p:txBody>
          <a:bodyPr/>
          <a:lstStyle/>
          <a:p>
            <a:fld id="{D62F6F29-6E56-4B6D-B3B7-2D179DE3DA21}" type="slidenum">
              <a:rPr lang="tr-TR" smtClean="0"/>
              <a:t>10</a:t>
            </a:fld>
            <a:endParaRPr lang="tr-TR"/>
          </a:p>
        </p:txBody>
      </p:sp>
    </p:spTree>
    <p:extLst>
      <p:ext uri="{BB962C8B-B14F-4D97-AF65-F5344CB8AC3E}">
        <p14:creationId xmlns:p14="http://schemas.microsoft.com/office/powerpoint/2010/main" val="4258971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Header Placeholder 3"/>
          <p:cNvSpPr>
            <a:spLocks noGrp="1"/>
          </p:cNvSpPr>
          <p:nvPr>
            <p:ph type="hdr" sz="quarter"/>
          </p:nvPr>
        </p:nvSpPr>
        <p:spPr/>
        <p:txBody>
          <a:bodyPr/>
          <a:lstStyle/>
          <a:p>
            <a:r>
              <a:rPr lang="tr-TR"/>
              <a:t>*Sunumdaki görseller sabit verisetleri ve figma çizimlerinden oluşturulmuştur</a:t>
            </a:r>
          </a:p>
        </p:txBody>
      </p:sp>
      <p:sp>
        <p:nvSpPr>
          <p:cNvPr id="5" name="Slide Number Placeholder 4"/>
          <p:cNvSpPr>
            <a:spLocks noGrp="1"/>
          </p:cNvSpPr>
          <p:nvPr>
            <p:ph type="sldNum" sz="quarter" idx="5"/>
          </p:nvPr>
        </p:nvSpPr>
        <p:spPr/>
        <p:txBody>
          <a:bodyPr/>
          <a:lstStyle/>
          <a:p>
            <a:fld id="{D62F6F29-6E56-4B6D-B3B7-2D179DE3DA21}" type="slidenum">
              <a:rPr lang="tr-TR" smtClean="0"/>
              <a:t>11</a:t>
            </a:fld>
            <a:endParaRPr lang="tr-TR"/>
          </a:p>
        </p:txBody>
      </p:sp>
    </p:spTree>
    <p:extLst>
      <p:ext uri="{BB962C8B-B14F-4D97-AF65-F5344CB8AC3E}">
        <p14:creationId xmlns:p14="http://schemas.microsoft.com/office/powerpoint/2010/main" val="3796613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Üst Bilgi Yer Tutucusu 3"/>
          <p:cNvSpPr>
            <a:spLocks noGrp="1"/>
          </p:cNvSpPr>
          <p:nvPr>
            <p:ph type="hdr" sz="quarter"/>
          </p:nvPr>
        </p:nvSpPr>
        <p:spPr/>
        <p:txBody>
          <a:bodyPr/>
          <a:lstStyle/>
          <a:p>
            <a:r>
              <a:rPr lang="tr-TR"/>
              <a:t>*Sunumdaki görseller sabit verisetleri ve figma çizimlerinden oluşturulmuştur</a:t>
            </a:r>
          </a:p>
        </p:txBody>
      </p:sp>
      <p:sp>
        <p:nvSpPr>
          <p:cNvPr id="5" name="Slayt Numarası Yer Tutucusu 4"/>
          <p:cNvSpPr>
            <a:spLocks noGrp="1"/>
          </p:cNvSpPr>
          <p:nvPr>
            <p:ph type="sldNum" sz="quarter" idx="5"/>
          </p:nvPr>
        </p:nvSpPr>
        <p:spPr/>
        <p:txBody>
          <a:bodyPr/>
          <a:lstStyle/>
          <a:p>
            <a:fld id="{D62F6F29-6E56-4B6D-B3B7-2D179DE3DA21}" type="slidenum">
              <a:rPr lang="tr-TR" smtClean="0"/>
              <a:t>12</a:t>
            </a:fld>
            <a:endParaRPr lang="tr-TR"/>
          </a:p>
        </p:txBody>
      </p:sp>
    </p:spTree>
    <p:extLst>
      <p:ext uri="{BB962C8B-B14F-4D97-AF65-F5344CB8AC3E}">
        <p14:creationId xmlns:p14="http://schemas.microsoft.com/office/powerpoint/2010/main" val="761317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Header Placeholder 3"/>
          <p:cNvSpPr>
            <a:spLocks noGrp="1"/>
          </p:cNvSpPr>
          <p:nvPr>
            <p:ph type="hdr" sz="quarter"/>
          </p:nvPr>
        </p:nvSpPr>
        <p:spPr/>
        <p:txBody>
          <a:bodyPr/>
          <a:lstStyle/>
          <a:p>
            <a:r>
              <a:rPr lang="tr-TR"/>
              <a:t>*Sunumdaki görseller sabit verisetleri ve figma çizimlerinden oluşturulmuştur</a:t>
            </a:r>
          </a:p>
        </p:txBody>
      </p:sp>
      <p:sp>
        <p:nvSpPr>
          <p:cNvPr id="5" name="Slide Number Placeholder 4"/>
          <p:cNvSpPr>
            <a:spLocks noGrp="1"/>
          </p:cNvSpPr>
          <p:nvPr>
            <p:ph type="sldNum" sz="quarter" idx="5"/>
          </p:nvPr>
        </p:nvSpPr>
        <p:spPr/>
        <p:txBody>
          <a:bodyPr/>
          <a:lstStyle/>
          <a:p>
            <a:fld id="{D62F6F29-6E56-4B6D-B3B7-2D179DE3DA21}" type="slidenum">
              <a:rPr lang="tr-TR" smtClean="0"/>
              <a:t>2</a:t>
            </a:fld>
            <a:endParaRPr lang="tr-TR"/>
          </a:p>
        </p:txBody>
      </p:sp>
    </p:spTree>
    <p:extLst>
      <p:ext uri="{BB962C8B-B14F-4D97-AF65-F5344CB8AC3E}">
        <p14:creationId xmlns:p14="http://schemas.microsoft.com/office/powerpoint/2010/main" val="2546775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Header Placeholder 3"/>
          <p:cNvSpPr>
            <a:spLocks noGrp="1"/>
          </p:cNvSpPr>
          <p:nvPr>
            <p:ph type="hdr" sz="quarter"/>
          </p:nvPr>
        </p:nvSpPr>
        <p:spPr/>
        <p:txBody>
          <a:bodyPr/>
          <a:lstStyle/>
          <a:p>
            <a:r>
              <a:rPr lang="tr-TR"/>
              <a:t>*Sunumdaki görseller sabit verisetleri ve figma çizimlerinden oluşturulmuştur</a:t>
            </a:r>
          </a:p>
        </p:txBody>
      </p:sp>
      <p:sp>
        <p:nvSpPr>
          <p:cNvPr id="5" name="Slide Number Placeholder 4"/>
          <p:cNvSpPr>
            <a:spLocks noGrp="1"/>
          </p:cNvSpPr>
          <p:nvPr>
            <p:ph type="sldNum" sz="quarter" idx="5"/>
          </p:nvPr>
        </p:nvSpPr>
        <p:spPr/>
        <p:txBody>
          <a:bodyPr/>
          <a:lstStyle/>
          <a:p>
            <a:fld id="{D62F6F29-6E56-4B6D-B3B7-2D179DE3DA21}" type="slidenum">
              <a:rPr lang="tr-TR" smtClean="0"/>
              <a:t>3</a:t>
            </a:fld>
            <a:endParaRPr lang="tr-TR"/>
          </a:p>
        </p:txBody>
      </p:sp>
    </p:spTree>
    <p:extLst>
      <p:ext uri="{BB962C8B-B14F-4D97-AF65-F5344CB8AC3E}">
        <p14:creationId xmlns:p14="http://schemas.microsoft.com/office/powerpoint/2010/main" val="3532235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Header Placeholder 3"/>
          <p:cNvSpPr>
            <a:spLocks noGrp="1"/>
          </p:cNvSpPr>
          <p:nvPr>
            <p:ph type="hdr" sz="quarter"/>
          </p:nvPr>
        </p:nvSpPr>
        <p:spPr/>
        <p:txBody>
          <a:bodyPr/>
          <a:lstStyle/>
          <a:p>
            <a:r>
              <a:rPr lang="tr-TR"/>
              <a:t>*Sunumdaki görseller sabit verisetleri ve figma çizimlerinden oluşturulmuştur</a:t>
            </a:r>
          </a:p>
        </p:txBody>
      </p:sp>
      <p:sp>
        <p:nvSpPr>
          <p:cNvPr id="5" name="Slide Number Placeholder 4"/>
          <p:cNvSpPr>
            <a:spLocks noGrp="1"/>
          </p:cNvSpPr>
          <p:nvPr>
            <p:ph type="sldNum" sz="quarter" idx="5"/>
          </p:nvPr>
        </p:nvSpPr>
        <p:spPr/>
        <p:txBody>
          <a:bodyPr/>
          <a:lstStyle/>
          <a:p>
            <a:fld id="{D62F6F29-6E56-4B6D-B3B7-2D179DE3DA21}" type="slidenum">
              <a:rPr lang="tr-TR" smtClean="0"/>
              <a:t>4</a:t>
            </a:fld>
            <a:endParaRPr lang="tr-TR"/>
          </a:p>
        </p:txBody>
      </p:sp>
    </p:spTree>
    <p:extLst>
      <p:ext uri="{BB962C8B-B14F-4D97-AF65-F5344CB8AC3E}">
        <p14:creationId xmlns:p14="http://schemas.microsoft.com/office/powerpoint/2010/main" val="2311782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Header Placeholder 3"/>
          <p:cNvSpPr>
            <a:spLocks noGrp="1"/>
          </p:cNvSpPr>
          <p:nvPr>
            <p:ph type="hdr" sz="quarter"/>
          </p:nvPr>
        </p:nvSpPr>
        <p:spPr/>
        <p:txBody>
          <a:bodyPr/>
          <a:lstStyle/>
          <a:p>
            <a:r>
              <a:rPr lang="tr-TR"/>
              <a:t>*Sunumdaki görseller sabit verisetleri ve figma çizimlerinden oluşturulmuştur</a:t>
            </a:r>
          </a:p>
        </p:txBody>
      </p:sp>
      <p:sp>
        <p:nvSpPr>
          <p:cNvPr id="5" name="Slide Number Placeholder 4"/>
          <p:cNvSpPr>
            <a:spLocks noGrp="1"/>
          </p:cNvSpPr>
          <p:nvPr>
            <p:ph type="sldNum" sz="quarter" idx="5"/>
          </p:nvPr>
        </p:nvSpPr>
        <p:spPr/>
        <p:txBody>
          <a:bodyPr/>
          <a:lstStyle/>
          <a:p>
            <a:fld id="{D62F6F29-6E56-4B6D-B3B7-2D179DE3DA21}" type="slidenum">
              <a:rPr lang="tr-TR" smtClean="0"/>
              <a:t>5</a:t>
            </a:fld>
            <a:endParaRPr lang="tr-TR"/>
          </a:p>
        </p:txBody>
      </p:sp>
    </p:spTree>
    <p:extLst>
      <p:ext uri="{BB962C8B-B14F-4D97-AF65-F5344CB8AC3E}">
        <p14:creationId xmlns:p14="http://schemas.microsoft.com/office/powerpoint/2010/main" val="3789173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Header Placeholder 3"/>
          <p:cNvSpPr>
            <a:spLocks noGrp="1"/>
          </p:cNvSpPr>
          <p:nvPr>
            <p:ph type="hdr" sz="quarter"/>
          </p:nvPr>
        </p:nvSpPr>
        <p:spPr/>
        <p:txBody>
          <a:bodyPr/>
          <a:lstStyle/>
          <a:p>
            <a:r>
              <a:rPr lang="tr-TR"/>
              <a:t>*Sunumdaki görseller sabit verisetleri ve figma çizimlerinden oluşturulmuştur</a:t>
            </a:r>
          </a:p>
        </p:txBody>
      </p:sp>
      <p:sp>
        <p:nvSpPr>
          <p:cNvPr id="5" name="Slide Number Placeholder 4"/>
          <p:cNvSpPr>
            <a:spLocks noGrp="1"/>
          </p:cNvSpPr>
          <p:nvPr>
            <p:ph type="sldNum" sz="quarter" idx="5"/>
          </p:nvPr>
        </p:nvSpPr>
        <p:spPr/>
        <p:txBody>
          <a:bodyPr/>
          <a:lstStyle/>
          <a:p>
            <a:fld id="{D62F6F29-6E56-4B6D-B3B7-2D179DE3DA21}" type="slidenum">
              <a:rPr lang="tr-TR" smtClean="0"/>
              <a:t>6</a:t>
            </a:fld>
            <a:endParaRPr lang="tr-TR"/>
          </a:p>
        </p:txBody>
      </p:sp>
    </p:spTree>
    <p:extLst>
      <p:ext uri="{BB962C8B-B14F-4D97-AF65-F5344CB8AC3E}">
        <p14:creationId xmlns:p14="http://schemas.microsoft.com/office/powerpoint/2010/main" val="4280264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Header Placeholder 3"/>
          <p:cNvSpPr>
            <a:spLocks noGrp="1"/>
          </p:cNvSpPr>
          <p:nvPr>
            <p:ph type="hdr" sz="quarter"/>
          </p:nvPr>
        </p:nvSpPr>
        <p:spPr/>
        <p:txBody>
          <a:bodyPr/>
          <a:lstStyle/>
          <a:p>
            <a:r>
              <a:rPr lang="tr-TR"/>
              <a:t>*Sunumdaki görseller sabit verisetleri ve figma çizimlerinden oluşturulmuştur</a:t>
            </a:r>
          </a:p>
        </p:txBody>
      </p:sp>
      <p:sp>
        <p:nvSpPr>
          <p:cNvPr id="5" name="Slide Number Placeholder 4"/>
          <p:cNvSpPr>
            <a:spLocks noGrp="1"/>
          </p:cNvSpPr>
          <p:nvPr>
            <p:ph type="sldNum" sz="quarter" idx="5"/>
          </p:nvPr>
        </p:nvSpPr>
        <p:spPr/>
        <p:txBody>
          <a:bodyPr/>
          <a:lstStyle/>
          <a:p>
            <a:fld id="{D62F6F29-6E56-4B6D-B3B7-2D179DE3DA21}" type="slidenum">
              <a:rPr lang="tr-TR" smtClean="0"/>
              <a:t>7</a:t>
            </a:fld>
            <a:endParaRPr lang="tr-TR"/>
          </a:p>
        </p:txBody>
      </p:sp>
    </p:spTree>
    <p:extLst>
      <p:ext uri="{BB962C8B-B14F-4D97-AF65-F5344CB8AC3E}">
        <p14:creationId xmlns:p14="http://schemas.microsoft.com/office/powerpoint/2010/main" val="2901352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Header Placeholder 3"/>
          <p:cNvSpPr>
            <a:spLocks noGrp="1"/>
          </p:cNvSpPr>
          <p:nvPr>
            <p:ph type="hdr" sz="quarter"/>
          </p:nvPr>
        </p:nvSpPr>
        <p:spPr/>
        <p:txBody>
          <a:bodyPr/>
          <a:lstStyle/>
          <a:p>
            <a:r>
              <a:rPr lang="tr-TR"/>
              <a:t>*Sunumdaki görseller sabit verisetleri ve figma çizimlerinden oluşturulmuştur</a:t>
            </a:r>
          </a:p>
        </p:txBody>
      </p:sp>
      <p:sp>
        <p:nvSpPr>
          <p:cNvPr id="5" name="Slide Number Placeholder 4"/>
          <p:cNvSpPr>
            <a:spLocks noGrp="1"/>
          </p:cNvSpPr>
          <p:nvPr>
            <p:ph type="sldNum" sz="quarter" idx="5"/>
          </p:nvPr>
        </p:nvSpPr>
        <p:spPr/>
        <p:txBody>
          <a:bodyPr/>
          <a:lstStyle/>
          <a:p>
            <a:fld id="{D62F6F29-6E56-4B6D-B3B7-2D179DE3DA21}" type="slidenum">
              <a:rPr lang="tr-TR" smtClean="0"/>
              <a:t>8</a:t>
            </a:fld>
            <a:endParaRPr lang="tr-TR"/>
          </a:p>
        </p:txBody>
      </p:sp>
    </p:spTree>
    <p:extLst>
      <p:ext uri="{BB962C8B-B14F-4D97-AF65-F5344CB8AC3E}">
        <p14:creationId xmlns:p14="http://schemas.microsoft.com/office/powerpoint/2010/main" val="3334167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Header Placeholder 3"/>
          <p:cNvSpPr>
            <a:spLocks noGrp="1"/>
          </p:cNvSpPr>
          <p:nvPr>
            <p:ph type="hdr" sz="quarter"/>
          </p:nvPr>
        </p:nvSpPr>
        <p:spPr/>
        <p:txBody>
          <a:bodyPr/>
          <a:lstStyle/>
          <a:p>
            <a:r>
              <a:rPr lang="tr-TR"/>
              <a:t>*Sunumdaki görseller sabit verisetleri ve figma çizimlerinden oluşturulmuştur</a:t>
            </a:r>
          </a:p>
        </p:txBody>
      </p:sp>
      <p:sp>
        <p:nvSpPr>
          <p:cNvPr id="5" name="Slide Number Placeholder 4"/>
          <p:cNvSpPr>
            <a:spLocks noGrp="1"/>
          </p:cNvSpPr>
          <p:nvPr>
            <p:ph type="sldNum" sz="quarter" idx="5"/>
          </p:nvPr>
        </p:nvSpPr>
        <p:spPr/>
        <p:txBody>
          <a:bodyPr/>
          <a:lstStyle/>
          <a:p>
            <a:fld id="{D62F6F29-6E56-4B6D-B3B7-2D179DE3DA21}" type="slidenum">
              <a:rPr lang="tr-TR" smtClean="0"/>
              <a:t>9</a:t>
            </a:fld>
            <a:endParaRPr lang="tr-TR"/>
          </a:p>
        </p:txBody>
      </p:sp>
    </p:spTree>
    <p:extLst>
      <p:ext uri="{BB962C8B-B14F-4D97-AF65-F5344CB8AC3E}">
        <p14:creationId xmlns:p14="http://schemas.microsoft.com/office/powerpoint/2010/main" val="256576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740DF20A-D568-43ED-8009-F0C7DC1CD523}" type="datetime1">
              <a:rPr lang="en-US" smtClean="0"/>
              <a:t>11/11/23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004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CE9B1BAE-F006-4C74-8F33-9F83A3ACAC44}" type="datetime1">
              <a:rPr lang="en-US" smtClean="0"/>
              <a:t>11/11/23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8975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F09A822F-5E8A-434B-B712-9C91B805F356}" type="datetime1">
              <a:rPr lang="en-US" smtClean="0"/>
              <a:t>11/11/23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55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9DF7860B-16EF-4FC5-BCEE-D2F9E3340CA0}" type="datetime1">
              <a:rPr lang="en-US" smtClean="0"/>
              <a:t>11/11/23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90048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8D5C69D8-603F-47CA-8651-1287A7F86C48}" type="datetime1">
              <a:rPr lang="en-US" smtClean="0"/>
              <a:t>11/11/23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77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A2441933-CE96-485B-9F4A-32A484650ECA}" type="datetime1">
              <a:rPr lang="en-US" smtClean="0"/>
              <a:t>11/11/23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228116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0EA20D81-1C53-4A3C-933F-86C865BF12A2}" type="datetime1">
              <a:rPr lang="en-US" smtClean="0"/>
              <a:t>11/11/23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4694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66F6071B-045C-4470-BFB0-E43E0EF24873}" type="datetime1">
              <a:rPr lang="en-US" smtClean="0"/>
              <a:t>11/11/23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7475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95FC0E87-B485-46BC-825B-DA6F80638CF8}" type="datetime1">
              <a:rPr lang="en-US" smtClean="0"/>
              <a:t>11/11/23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45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6323E901-8CF9-4496-9EBA-075D8D3AF9EB}" type="datetime1">
              <a:rPr lang="en-US" smtClean="0"/>
              <a:t>11/11/23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7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BB967DDD-856E-4B44-9C2D-7733C3D32B4E}" type="datetime1">
              <a:rPr lang="en-US" smtClean="0"/>
              <a:t>11/11/23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07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56F1F8F4-5330-4616-919A-4B519C2C4696}" type="datetime1">
              <a:rPr lang="en-US" smtClean="0"/>
              <a:t>11/11/23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25376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github.com/cankurt17/design-patterns.gi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7FF765A3-D2A2-3BA7-585C-1E082461CDEF}"/>
              </a:ext>
            </a:extLst>
          </p:cNvPr>
          <p:cNvPicPr>
            <a:picLocks noChangeAspect="1"/>
          </p:cNvPicPr>
          <p:nvPr/>
        </p:nvPicPr>
        <p:blipFill rotWithShape="1">
          <a:blip r:embed="rId3"/>
          <a:srcRect t="18569" b="29915"/>
          <a:stretch/>
        </p:blipFill>
        <p:spPr>
          <a:xfrm>
            <a:off x="-1" y="-1"/>
            <a:ext cx="12191979" cy="4537867"/>
          </a:xfrm>
          <a:prstGeom prst="rect">
            <a:avLst/>
          </a:prstGeom>
          <a:effectLst>
            <a:outerShdw blurRad="596900" dist="330200" dir="8820000" sx="87000" sy="87000" algn="ctr" rotWithShape="0">
              <a:srgbClr val="000000">
                <a:alpha val="29000"/>
              </a:srgbClr>
            </a:outerShdw>
          </a:effectLst>
        </p:spPr>
      </p:pic>
      <p:sp>
        <p:nvSpPr>
          <p:cNvPr id="2" name="Title 1">
            <a:extLst>
              <a:ext uri="{FF2B5EF4-FFF2-40B4-BE49-F238E27FC236}">
                <a16:creationId xmlns:a16="http://schemas.microsoft.com/office/drawing/2014/main" id="{A30D33BB-06E3-B141-402E-578634E2875E}"/>
              </a:ext>
            </a:extLst>
          </p:cNvPr>
          <p:cNvSpPr>
            <a:spLocks noGrp="1"/>
          </p:cNvSpPr>
          <p:nvPr>
            <p:ph type="ctrTitle"/>
          </p:nvPr>
        </p:nvSpPr>
        <p:spPr>
          <a:xfrm>
            <a:off x="623922" y="1828800"/>
            <a:ext cx="4928940" cy="1162878"/>
          </a:xfrm>
        </p:spPr>
        <p:txBody>
          <a:bodyPr anchor="ctr">
            <a:noAutofit/>
          </a:bodyPr>
          <a:lstStyle/>
          <a:p>
            <a:r>
              <a:rPr lang="tr-TR" sz="3200" b="1" dirty="0">
                <a:solidFill>
                  <a:srgbClr val="C00000"/>
                </a:solidFill>
              </a:rPr>
              <a:t>Builder </a:t>
            </a:r>
            <a:r>
              <a:rPr lang="tr-TR" sz="3200" b="1" dirty="0" err="1">
                <a:solidFill>
                  <a:srgbClr val="C00000"/>
                </a:solidFill>
              </a:rPr>
              <a:t>Pattern</a:t>
            </a:r>
            <a:r>
              <a:rPr lang="tr-TR" sz="3200" b="1" dirty="0">
                <a:solidFill>
                  <a:srgbClr val="C00000"/>
                </a:solidFill>
              </a:rPr>
              <a:t> &amp; </a:t>
            </a:r>
            <a:r>
              <a:rPr lang="tr-TR" sz="3200" b="1" dirty="0" err="1">
                <a:solidFill>
                  <a:srgbClr val="C00000"/>
                </a:solidFill>
              </a:rPr>
              <a:t>Factory</a:t>
            </a:r>
            <a:r>
              <a:rPr lang="tr-TR" sz="3200" b="1" dirty="0">
                <a:solidFill>
                  <a:srgbClr val="C00000"/>
                </a:solidFill>
              </a:rPr>
              <a:t> </a:t>
            </a:r>
            <a:r>
              <a:rPr lang="tr-TR" sz="3200" b="1" dirty="0" err="1">
                <a:solidFill>
                  <a:srgbClr val="C00000"/>
                </a:solidFill>
              </a:rPr>
              <a:t>Pattern</a:t>
            </a:r>
            <a:endParaRPr lang="tr-TR" sz="3200" b="1" dirty="0">
              <a:solidFill>
                <a:srgbClr val="C00000"/>
              </a:solidFill>
            </a:endParaRPr>
          </a:p>
        </p:txBody>
      </p:sp>
      <p:sp>
        <p:nvSpPr>
          <p:cNvPr id="5" name="Slide Number Placeholder 4">
            <a:extLst>
              <a:ext uri="{FF2B5EF4-FFF2-40B4-BE49-F238E27FC236}">
                <a16:creationId xmlns:a16="http://schemas.microsoft.com/office/drawing/2014/main" id="{EA07A970-4489-869C-3CC2-554630AEAF57}"/>
              </a:ext>
            </a:extLst>
          </p:cNvPr>
          <p:cNvSpPr>
            <a:spLocks noGrp="1"/>
          </p:cNvSpPr>
          <p:nvPr>
            <p:ph type="sldNum" sz="quarter" idx="12"/>
          </p:nvPr>
        </p:nvSpPr>
        <p:spPr/>
        <p:txBody>
          <a:bodyPr/>
          <a:lstStyle/>
          <a:p>
            <a:fld id="{B4A918BC-4D43-4B42-B3C0-E7EBE25E6AF0}" type="slidenum">
              <a:rPr lang="en-US" smtClean="0"/>
              <a:t>1</a:t>
            </a:fld>
            <a:endParaRPr lang="en-US" dirty="0"/>
          </a:p>
        </p:txBody>
      </p:sp>
      <p:sp>
        <p:nvSpPr>
          <p:cNvPr id="11" name="Metin kutusu 10">
            <a:extLst>
              <a:ext uri="{FF2B5EF4-FFF2-40B4-BE49-F238E27FC236}">
                <a16:creationId xmlns:a16="http://schemas.microsoft.com/office/drawing/2014/main" id="{5FA10157-F408-ADDF-EC29-BA1E54E4AC3F}"/>
              </a:ext>
            </a:extLst>
          </p:cNvPr>
          <p:cNvSpPr txBox="1"/>
          <p:nvPr/>
        </p:nvSpPr>
        <p:spPr>
          <a:xfrm>
            <a:off x="2365514" y="5657064"/>
            <a:ext cx="1174552" cy="369332"/>
          </a:xfrm>
          <a:prstGeom prst="rect">
            <a:avLst/>
          </a:prstGeom>
          <a:noFill/>
        </p:spPr>
        <p:txBody>
          <a:bodyPr wrap="none" rtlCol="0">
            <a:spAutoFit/>
          </a:bodyPr>
          <a:lstStyle/>
          <a:p>
            <a:r>
              <a:rPr lang="tr-TR" dirty="0">
                <a:solidFill>
                  <a:schemeClr val="bg1">
                    <a:lumMod val="50000"/>
                  </a:schemeClr>
                </a:solidFill>
              </a:rPr>
              <a:t>Can KURT</a:t>
            </a:r>
          </a:p>
        </p:txBody>
      </p:sp>
      <p:sp>
        <p:nvSpPr>
          <p:cNvPr id="22" name="Metin kutusu 21">
            <a:extLst>
              <a:ext uri="{FF2B5EF4-FFF2-40B4-BE49-F238E27FC236}">
                <a16:creationId xmlns:a16="http://schemas.microsoft.com/office/drawing/2014/main" id="{FB488A01-200A-A971-BC94-D865A499983C}"/>
              </a:ext>
            </a:extLst>
          </p:cNvPr>
          <p:cNvSpPr txBox="1"/>
          <p:nvPr/>
        </p:nvSpPr>
        <p:spPr>
          <a:xfrm>
            <a:off x="2365514" y="5195399"/>
            <a:ext cx="2535759" cy="461665"/>
          </a:xfrm>
          <a:prstGeom prst="rect">
            <a:avLst/>
          </a:prstGeom>
          <a:noFill/>
        </p:spPr>
        <p:txBody>
          <a:bodyPr wrap="none" rtlCol="0">
            <a:spAutoFit/>
          </a:bodyPr>
          <a:lstStyle/>
          <a:p>
            <a:r>
              <a:rPr lang="tr-TR" sz="2400" dirty="0"/>
              <a:t>İleri Programlama</a:t>
            </a:r>
          </a:p>
        </p:txBody>
      </p:sp>
      <p:pic>
        <p:nvPicPr>
          <p:cNvPr id="4" name="Resim 3" descr="logo, simge, sembol, yazı tipi, ticari marka içeren bir resim&#10;&#10;Açıklama otomatik olarak oluşturuldu">
            <a:extLst>
              <a:ext uri="{FF2B5EF4-FFF2-40B4-BE49-F238E27FC236}">
                <a16:creationId xmlns:a16="http://schemas.microsoft.com/office/drawing/2014/main" id="{6BA696AB-3B29-429D-25A5-223ACB6441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922" y="4945864"/>
            <a:ext cx="1422400" cy="1422400"/>
          </a:xfrm>
          <a:prstGeom prst="rect">
            <a:avLst/>
          </a:prstGeom>
        </p:spPr>
      </p:pic>
    </p:spTree>
    <p:extLst>
      <p:ext uri="{BB962C8B-B14F-4D97-AF65-F5344CB8AC3E}">
        <p14:creationId xmlns:p14="http://schemas.microsoft.com/office/powerpoint/2010/main" val="1679187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A8CF83-D6A3-D462-020D-26546085D46D}"/>
              </a:ext>
            </a:extLst>
          </p:cNvPr>
          <p:cNvSpPr>
            <a:spLocks noGrp="1"/>
          </p:cNvSpPr>
          <p:nvPr>
            <p:ph type="sldNum" sz="quarter" idx="12"/>
          </p:nvPr>
        </p:nvSpPr>
        <p:spPr/>
        <p:txBody>
          <a:bodyPr/>
          <a:lstStyle/>
          <a:p>
            <a:fld id="{B4A918BC-4D43-4B42-B3C0-E7EBE25E6AF0}" type="slidenum">
              <a:rPr lang="en-US" smtClean="0"/>
              <a:t>10</a:t>
            </a:fld>
            <a:endParaRPr lang="en-US"/>
          </a:p>
        </p:txBody>
      </p:sp>
      <p:sp>
        <p:nvSpPr>
          <p:cNvPr id="2" name="Title 1">
            <a:extLst>
              <a:ext uri="{FF2B5EF4-FFF2-40B4-BE49-F238E27FC236}">
                <a16:creationId xmlns:a16="http://schemas.microsoft.com/office/drawing/2014/main" id="{D7D792CC-8A1C-EF4F-3EA0-F0176446B290}"/>
              </a:ext>
            </a:extLst>
          </p:cNvPr>
          <p:cNvSpPr>
            <a:spLocks noGrp="1"/>
          </p:cNvSpPr>
          <p:nvPr>
            <p:ph type="title" idx="4294967295"/>
          </p:nvPr>
        </p:nvSpPr>
        <p:spPr>
          <a:xfrm>
            <a:off x="0" y="0"/>
            <a:ext cx="10380663" cy="1431925"/>
          </a:xfrm>
        </p:spPr>
        <p:txBody>
          <a:bodyPr/>
          <a:lstStyle/>
          <a:p>
            <a:pPr algn="l"/>
            <a:r>
              <a:rPr lang="tr-TR" b="1" i="0" dirty="0" err="1">
                <a:solidFill>
                  <a:srgbClr val="242424"/>
                </a:solidFill>
                <a:effectLst/>
                <a:latin typeface="sohne"/>
              </a:rPr>
              <a:t>Factory</a:t>
            </a:r>
            <a:r>
              <a:rPr lang="tr-TR" b="1" i="0" dirty="0">
                <a:solidFill>
                  <a:srgbClr val="242424"/>
                </a:solidFill>
                <a:effectLst/>
                <a:latin typeface="sohne"/>
              </a:rPr>
              <a:t> Design </a:t>
            </a:r>
            <a:r>
              <a:rPr lang="tr-TR" b="1" i="0" dirty="0" err="1">
                <a:solidFill>
                  <a:srgbClr val="242424"/>
                </a:solidFill>
                <a:effectLst/>
                <a:latin typeface="sohne"/>
              </a:rPr>
              <a:t>Pattern</a:t>
            </a:r>
            <a:endParaRPr lang="tr-TR" b="1" i="0" dirty="0">
              <a:solidFill>
                <a:srgbClr val="242424"/>
              </a:solidFill>
              <a:effectLst/>
              <a:latin typeface="sohne"/>
            </a:endParaRPr>
          </a:p>
        </p:txBody>
      </p:sp>
      <p:pic>
        <p:nvPicPr>
          <p:cNvPr id="3" name="Resim 2">
            <a:extLst>
              <a:ext uri="{FF2B5EF4-FFF2-40B4-BE49-F238E27FC236}">
                <a16:creationId xmlns:a16="http://schemas.microsoft.com/office/drawing/2014/main" id="{16AF2BDF-95D2-A806-74B7-09A81DEF8035}"/>
              </a:ext>
            </a:extLst>
          </p:cNvPr>
          <p:cNvPicPr>
            <a:picLocks noChangeAspect="1"/>
          </p:cNvPicPr>
          <p:nvPr/>
        </p:nvPicPr>
        <p:blipFill>
          <a:blip r:embed="rId3"/>
          <a:stretch>
            <a:fillRect/>
          </a:stretch>
        </p:blipFill>
        <p:spPr>
          <a:xfrm>
            <a:off x="364625" y="2151154"/>
            <a:ext cx="7448167" cy="3496609"/>
          </a:xfrm>
          <a:prstGeom prst="rect">
            <a:avLst/>
          </a:prstGeom>
        </p:spPr>
      </p:pic>
      <p:sp>
        <p:nvSpPr>
          <p:cNvPr id="9" name="Content Placeholder 2">
            <a:extLst>
              <a:ext uri="{FF2B5EF4-FFF2-40B4-BE49-F238E27FC236}">
                <a16:creationId xmlns:a16="http://schemas.microsoft.com/office/drawing/2014/main" id="{E3EB3818-EDDD-06F9-F25C-3235A6A2EAD3}"/>
              </a:ext>
            </a:extLst>
          </p:cNvPr>
          <p:cNvSpPr txBox="1">
            <a:spLocks/>
          </p:cNvSpPr>
          <p:nvPr/>
        </p:nvSpPr>
        <p:spPr>
          <a:xfrm>
            <a:off x="167401" y="1614300"/>
            <a:ext cx="2190317" cy="354479"/>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tr-TR" b="0" i="0" dirty="0">
                <a:solidFill>
                  <a:srgbClr val="364150"/>
                </a:solidFill>
                <a:effectLst/>
                <a:latin typeface="source-serif-pro"/>
              </a:rPr>
              <a:t>Örnek Kullanım</a:t>
            </a:r>
            <a:endParaRPr lang="tr-TR" sz="2400" dirty="0">
              <a:solidFill>
                <a:srgbClr val="364150"/>
              </a:solidFill>
              <a:latin typeface="Söhne"/>
            </a:endParaRPr>
          </a:p>
        </p:txBody>
      </p:sp>
      <p:pic>
        <p:nvPicPr>
          <p:cNvPr id="10" name="Resim 9">
            <a:extLst>
              <a:ext uri="{FF2B5EF4-FFF2-40B4-BE49-F238E27FC236}">
                <a16:creationId xmlns:a16="http://schemas.microsoft.com/office/drawing/2014/main" id="{289B402A-521D-D19A-1798-E2F65A490714}"/>
              </a:ext>
            </a:extLst>
          </p:cNvPr>
          <p:cNvPicPr>
            <a:picLocks noChangeAspect="1"/>
          </p:cNvPicPr>
          <p:nvPr/>
        </p:nvPicPr>
        <p:blipFill>
          <a:blip r:embed="rId4"/>
          <a:stretch>
            <a:fillRect/>
          </a:stretch>
        </p:blipFill>
        <p:spPr>
          <a:xfrm>
            <a:off x="364625" y="5633527"/>
            <a:ext cx="8430504" cy="393221"/>
          </a:xfrm>
          <a:prstGeom prst="rect">
            <a:avLst/>
          </a:prstGeom>
        </p:spPr>
      </p:pic>
    </p:spTree>
    <p:extLst>
      <p:ext uri="{BB962C8B-B14F-4D97-AF65-F5344CB8AC3E}">
        <p14:creationId xmlns:p14="http://schemas.microsoft.com/office/powerpoint/2010/main" val="2989501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A8CF83-D6A3-D462-020D-26546085D46D}"/>
              </a:ext>
            </a:extLst>
          </p:cNvPr>
          <p:cNvSpPr>
            <a:spLocks noGrp="1"/>
          </p:cNvSpPr>
          <p:nvPr>
            <p:ph type="sldNum" sz="quarter" idx="12"/>
          </p:nvPr>
        </p:nvSpPr>
        <p:spPr/>
        <p:txBody>
          <a:bodyPr/>
          <a:lstStyle/>
          <a:p>
            <a:fld id="{B4A918BC-4D43-4B42-B3C0-E7EBE25E6AF0}" type="slidenum">
              <a:rPr lang="en-US" smtClean="0"/>
              <a:t>11</a:t>
            </a:fld>
            <a:endParaRPr lang="en-US"/>
          </a:p>
        </p:txBody>
      </p:sp>
      <p:sp>
        <p:nvSpPr>
          <p:cNvPr id="2" name="Title 1">
            <a:extLst>
              <a:ext uri="{FF2B5EF4-FFF2-40B4-BE49-F238E27FC236}">
                <a16:creationId xmlns:a16="http://schemas.microsoft.com/office/drawing/2014/main" id="{D7D792CC-8A1C-EF4F-3EA0-F0176446B290}"/>
              </a:ext>
            </a:extLst>
          </p:cNvPr>
          <p:cNvSpPr>
            <a:spLocks noGrp="1"/>
          </p:cNvSpPr>
          <p:nvPr>
            <p:ph type="title" idx="4294967295"/>
          </p:nvPr>
        </p:nvSpPr>
        <p:spPr>
          <a:xfrm>
            <a:off x="0" y="0"/>
            <a:ext cx="10380663" cy="1431925"/>
          </a:xfrm>
        </p:spPr>
        <p:txBody>
          <a:bodyPr/>
          <a:lstStyle/>
          <a:p>
            <a:pPr algn="l"/>
            <a:r>
              <a:rPr lang="tr-TR" b="1" i="0" dirty="0">
                <a:solidFill>
                  <a:srgbClr val="242424"/>
                </a:solidFill>
                <a:effectLst/>
                <a:latin typeface="sohne"/>
              </a:rPr>
              <a:t>Kodlar</a:t>
            </a:r>
          </a:p>
        </p:txBody>
      </p:sp>
      <p:pic>
        <p:nvPicPr>
          <p:cNvPr id="10" name="Resim 9">
            <a:extLst>
              <a:ext uri="{FF2B5EF4-FFF2-40B4-BE49-F238E27FC236}">
                <a16:creationId xmlns:a16="http://schemas.microsoft.com/office/drawing/2014/main" id="{289B402A-521D-D19A-1798-E2F65A490714}"/>
              </a:ext>
            </a:extLst>
          </p:cNvPr>
          <p:cNvPicPr>
            <a:picLocks noChangeAspect="1"/>
          </p:cNvPicPr>
          <p:nvPr/>
        </p:nvPicPr>
        <p:blipFill>
          <a:blip r:embed="rId3"/>
          <a:stretch>
            <a:fillRect/>
          </a:stretch>
        </p:blipFill>
        <p:spPr>
          <a:xfrm>
            <a:off x="364625" y="5633527"/>
            <a:ext cx="8430504" cy="393221"/>
          </a:xfrm>
          <a:prstGeom prst="rect">
            <a:avLst/>
          </a:prstGeom>
        </p:spPr>
      </p:pic>
      <p:sp>
        <p:nvSpPr>
          <p:cNvPr id="7" name="Metin kutusu 6">
            <a:extLst>
              <a:ext uri="{FF2B5EF4-FFF2-40B4-BE49-F238E27FC236}">
                <a16:creationId xmlns:a16="http://schemas.microsoft.com/office/drawing/2014/main" id="{C56CFF7D-CA17-F8B3-B616-C7EBED3A0EBB}"/>
              </a:ext>
            </a:extLst>
          </p:cNvPr>
          <p:cNvSpPr txBox="1"/>
          <p:nvPr/>
        </p:nvSpPr>
        <p:spPr>
          <a:xfrm>
            <a:off x="364625" y="1442554"/>
            <a:ext cx="4969565" cy="369332"/>
          </a:xfrm>
          <a:prstGeom prst="rect">
            <a:avLst/>
          </a:prstGeom>
          <a:noFill/>
        </p:spPr>
        <p:txBody>
          <a:bodyPr wrap="square">
            <a:spAutoFit/>
          </a:bodyPr>
          <a:lstStyle/>
          <a:p>
            <a:r>
              <a:rPr lang="tr-TR" b="0" i="0" dirty="0">
                <a:solidFill>
                  <a:srgbClr val="364150"/>
                </a:solidFill>
                <a:effectLst/>
                <a:latin typeface="source-serif-pro"/>
                <a:hlinkClick r:id="rId4"/>
              </a:rPr>
              <a:t>https://github.com/cankurt17/design-patterns.git</a:t>
            </a:r>
            <a:endParaRPr lang="tr-TR" sz="2400" dirty="0">
              <a:solidFill>
                <a:srgbClr val="364150"/>
              </a:solidFill>
              <a:latin typeface="Söhne"/>
            </a:endParaRPr>
          </a:p>
        </p:txBody>
      </p:sp>
    </p:spTree>
    <p:extLst>
      <p:ext uri="{BB962C8B-B14F-4D97-AF65-F5344CB8AC3E}">
        <p14:creationId xmlns:p14="http://schemas.microsoft.com/office/powerpoint/2010/main" val="1399426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1A72D5-DB35-DACD-4C33-BE641AA83756}"/>
              </a:ext>
            </a:extLst>
          </p:cNvPr>
          <p:cNvSpPr>
            <a:spLocks noGrp="1"/>
          </p:cNvSpPr>
          <p:nvPr>
            <p:ph type="sldNum" sz="quarter" idx="12"/>
          </p:nvPr>
        </p:nvSpPr>
        <p:spPr/>
        <p:txBody>
          <a:bodyPr/>
          <a:lstStyle/>
          <a:p>
            <a:fld id="{B4A918BC-4D43-4B42-B3C0-E7EBE25E6AF0}" type="slidenum">
              <a:rPr lang="en-US" smtClean="0"/>
              <a:t>12</a:t>
            </a:fld>
            <a:endParaRPr lang="en-US"/>
          </a:p>
        </p:txBody>
      </p:sp>
      <p:sp>
        <p:nvSpPr>
          <p:cNvPr id="3" name="Title 1">
            <a:extLst>
              <a:ext uri="{FF2B5EF4-FFF2-40B4-BE49-F238E27FC236}">
                <a16:creationId xmlns:a16="http://schemas.microsoft.com/office/drawing/2014/main" id="{F6B24403-A298-5CF2-BEF8-77B74589A50E}"/>
              </a:ext>
            </a:extLst>
          </p:cNvPr>
          <p:cNvSpPr txBox="1">
            <a:spLocks/>
          </p:cNvSpPr>
          <p:nvPr/>
        </p:nvSpPr>
        <p:spPr>
          <a:xfrm>
            <a:off x="4104187" y="3119296"/>
            <a:ext cx="3983626" cy="68985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pc="600" dirty="0"/>
              <a:t>TEŞEKKÜRLER</a:t>
            </a:r>
            <a:endParaRPr lang="tr-TR" sz="2000" spc="600" dirty="0"/>
          </a:p>
        </p:txBody>
      </p:sp>
      <p:pic>
        <p:nvPicPr>
          <p:cNvPr id="4" name="Resim 3" descr="logo, simge, sembol, yazı tipi, ticari marka içeren bir resim&#10;&#10;Açıklama otomatik olarak oluşturuldu">
            <a:extLst>
              <a:ext uri="{FF2B5EF4-FFF2-40B4-BE49-F238E27FC236}">
                <a16:creationId xmlns:a16="http://schemas.microsoft.com/office/drawing/2014/main" id="{72A665B9-544E-82CA-6B89-B264403B878A}"/>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916039" y="383540"/>
            <a:ext cx="6090920" cy="6090920"/>
          </a:xfrm>
          <a:prstGeom prst="rect">
            <a:avLst/>
          </a:prstGeom>
        </p:spPr>
      </p:pic>
    </p:spTree>
    <p:extLst>
      <p:ext uri="{BB962C8B-B14F-4D97-AF65-F5344CB8AC3E}">
        <p14:creationId xmlns:p14="http://schemas.microsoft.com/office/powerpoint/2010/main" val="42246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A8CF83-D6A3-D462-020D-26546085D46D}"/>
              </a:ext>
            </a:extLst>
          </p:cNvPr>
          <p:cNvSpPr>
            <a:spLocks noGrp="1"/>
          </p:cNvSpPr>
          <p:nvPr>
            <p:ph type="sldNum" sz="quarter" idx="12"/>
          </p:nvPr>
        </p:nvSpPr>
        <p:spPr/>
        <p:txBody>
          <a:bodyPr/>
          <a:lstStyle/>
          <a:p>
            <a:fld id="{B4A918BC-4D43-4B42-B3C0-E7EBE25E6AF0}" type="slidenum">
              <a:rPr lang="en-US" smtClean="0"/>
              <a:t>2</a:t>
            </a:fld>
            <a:endParaRPr lang="en-US"/>
          </a:p>
        </p:txBody>
      </p:sp>
      <p:sp>
        <p:nvSpPr>
          <p:cNvPr id="3" name="Content Placeholder 2">
            <a:extLst>
              <a:ext uri="{FF2B5EF4-FFF2-40B4-BE49-F238E27FC236}">
                <a16:creationId xmlns:a16="http://schemas.microsoft.com/office/drawing/2014/main" id="{DD73DE60-D2C5-9A9F-3BA6-95BC16F23EE9}"/>
              </a:ext>
            </a:extLst>
          </p:cNvPr>
          <p:cNvSpPr>
            <a:spLocks noGrp="1"/>
          </p:cNvSpPr>
          <p:nvPr>
            <p:ph idx="4294967295"/>
          </p:nvPr>
        </p:nvSpPr>
        <p:spPr>
          <a:xfrm>
            <a:off x="318052" y="1431925"/>
            <a:ext cx="10380662" cy="4645973"/>
          </a:xfrm>
        </p:spPr>
        <p:txBody>
          <a:bodyPr>
            <a:normAutofit/>
          </a:bodyPr>
          <a:lstStyle/>
          <a:p>
            <a:pPr algn="l"/>
            <a:r>
              <a:rPr lang="tr-TR" sz="1800" dirty="0">
                <a:solidFill>
                  <a:srgbClr val="374151"/>
                </a:solidFill>
                <a:latin typeface="Söhne"/>
              </a:rPr>
              <a:t>Tasarım desenleri, en genel tanımı ile yazılımcıların sıklıkla karşılaştığı problemlere getirilen çözümlerdir.</a:t>
            </a:r>
          </a:p>
          <a:p>
            <a:endParaRPr lang="tr-TR" sz="1800" dirty="0">
              <a:solidFill>
                <a:srgbClr val="374151"/>
              </a:solidFill>
              <a:latin typeface="Söhne"/>
            </a:endParaRPr>
          </a:p>
          <a:p>
            <a:r>
              <a:rPr lang="tr-TR" sz="1800" dirty="0">
                <a:solidFill>
                  <a:srgbClr val="374151"/>
                </a:solidFill>
                <a:latin typeface="Söhne"/>
              </a:rPr>
              <a:t>Yazılım geliştiriciler, zaman zaman birbirleri ile aynı veya benzer problemler ile karşılaşırlar. Ortak problemlerin çözümü için </a:t>
            </a:r>
            <a:r>
              <a:rPr lang="tr-TR" sz="1800" dirty="0">
                <a:solidFill>
                  <a:srgbClr val="364150"/>
                </a:solidFill>
                <a:latin typeface="Söhne"/>
              </a:rPr>
              <a:t>kullanılan bu yapıları bilmek hem </a:t>
            </a:r>
            <a:r>
              <a:rPr lang="tr-TR" sz="1800" dirty="0">
                <a:solidFill>
                  <a:srgbClr val="374151"/>
                </a:solidFill>
                <a:latin typeface="Söhne"/>
              </a:rPr>
              <a:t>zaman hem de maliyet açısından tasarruf etme imkanı sunar.</a:t>
            </a:r>
          </a:p>
          <a:p>
            <a:endParaRPr lang="tr-TR" sz="1800" dirty="0">
              <a:solidFill>
                <a:srgbClr val="374151"/>
              </a:solidFill>
              <a:latin typeface="Söhne"/>
            </a:endParaRPr>
          </a:p>
          <a:p>
            <a:r>
              <a:rPr lang="tr-TR" sz="1800" dirty="0">
                <a:solidFill>
                  <a:srgbClr val="374151"/>
                </a:solidFill>
                <a:latin typeface="Söhne"/>
              </a:rPr>
              <a:t>Tasarım desenlerinin oluşturulması için pek çok yazılımcı uzun zamanlar boyunca çalışmıştır. Bu yapıların doğruluğu ispatlanmıştır. Bu sebeple, bilinen bir problemin çözümü için farklı yollar aramaktansa bu yapılardan faydalanmak, hata yapma riskini azaltarak size daha güvenilir bir yazılım gerçekleştirme imkanı sunacaktır.</a:t>
            </a:r>
          </a:p>
          <a:p>
            <a:br>
              <a:rPr lang="tr-TR" sz="1800" dirty="0">
                <a:solidFill>
                  <a:srgbClr val="374151"/>
                </a:solidFill>
                <a:latin typeface="Söhne"/>
              </a:rPr>
            </a:br>
            <a:endParaRPr lang="tr-TR" sz="1800" dirty="0">
              <a:solidFill>
                <a:srgbClr val="374151"/>
              </a:solidFill>
              <a:latin typeface="Söhne"/>
            </a:endParaRPr>
          </a:p>
        </p:txBody>
      </p:sp>
      <p:sp>
        <p:nvSpPr>
          <p:cNvPr id="2" name="Title 1">
            <a:extLst>
              <a:ext uri="{FF2B5EF4-FFF2-40B4-BE49-F238E27FC236}">
                <a16:creationId xmlns:a16="http://schemas.microsoft.com/office/drawing/2014/main" id="{D7D792CC-8A1C-EF4F-3EA0-F0176446B290}"/>
              </a:ext>
            </a:extLst>
          </p:cNvPr>
          <p:cNvSpPr>
            <a:spLocks noGrp="1"/>
          </p:cNvSpPr>
          <p:nvPr>
            <p:ph type="title" idx="4294967295"/>
          </p:nvPr>
        </p:nvSpPr>
        <p:spPr>
          <a:xfrm>
            <a:off x="0" y="0"/>
            <a:ext cx="10380663" cy="1431925"/>
          </a:xfrm>
        </p:spPr>
        <p:txBody>
          <a:bodyPr/>
          <a:lstStyle/>
          <a:p>
            <a:r>
              <a:rPr lang="tr-TR" dirty="0"/>
              <a:t>Giriş</a:t>
            </a:r>
          </a:p>
        </p:txBody>
      </p:sp>
    </p:spTree>
    <p:extLst>
      <p:ext uri="{BB962C8B-B14F-4D97-AF65-F5344CB8AC3E}">
        <p14:creationId xmlns:p14="http://schemas.microsoft.com/office/powerpoint/2010/main" val="113338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A8CF83-D6A3-D462-020D-26546085D46D}"/>
              </a:ext>
            </a:extLst>
          </p:cNvPr>
          <p:cNvSpPr>
            <a:spLocks noGrp="1"/>
          </p:cNvSpPr>
          <p:nvPr>
            <p:ph type="sldNum" sz="quarter" idx="12"/>
          </p:nvPr>
        </p:nvSpPr>
        <p:spPr/>
        <p:txBody>
          <a:bodyPr/>
          <a:lstStyle/>
          <a:p>
            <a:fld id="{B4A918BC-4D43-4B42-B3C0-E7EBE25E6AF0}" type="slidenum">
              <a:rPr lang="en-US" smtClean="0"/>
              <a:t>3</a:t>
            </a:fld>
            <a:endParaRPr lang="en-US"/>
          </a:p>
        </p:txBody>
      </p:sp>
      <p:sp>
        <p:nvSpPr>
          <p:cNvPr id="2" name="Title 1">
            <a:extLst>
              <a:ext uri="{FF2B5EF4-FFF2-40B4-BE49-F238E27FC236}">
                <a16:creationId xmlns:a16="http://schemas.microsoft.com/office/drawing/2014/main" id="{D7D792CC-8A1C-EF4F-3EA0-F0176446B290}"/>
              </a:ext>
            </a:extLst>
          </p:cNvPr>
          <p:cNvSpPr>
            <a:spLocks noGrp="1"/>
          </p:cNvSpPr>
          <p:nvPr>
            <p:ph type="title" idx="4294967295"/>
          </p:nvPr>
        </p:nvSpPr>
        <p:spPr>
          <a:xfrm>
            <a:off x="0" y="0"/>
            <a:ext cx="10380663" cy="1431925"/>
          </a:xfrm>
        </p:spPr>
        <p:txBody>
          <a:bodyPr/>
          <a:lstStyle/>
          <a:p>
            <a:r>
              <a:rPr lang="tr-TR" dirty="0"/>
              <a:t>Builder </a:t>
            </a:r>
            <a:r>
              <a:rPr lang="tr-TR" dirty="0" err="1"/>
              <a:t>Pattern</a:t>
            </a:r>
            <a:endParaRPr lang="tr-TR" dirty="0"/>
          </a:p>
        </p:txBody>
      </p:sp>
      <p:sp>
        <p:nvSpPr>
          <p:cNvPr id="9" name="Content Placeholder 2">
            <a:extLst>
              <a:ext uri="{FF2B5EF4-FFF2-40B4-BE49-F238E27FC236}">
                <a16:creationId xmlns:a16="http://schemas.microsoft.com/office/drawing/2014/main" id="{4D1E77BF-3902-28B8-C0B7-F2B2D132DE2E}"/>
              </a:ext>
            </a:extLst>
          </p:cNvPr>
          <p:cNvSpPr txBox="1">
            <a:spLocks/>
          </p:cNvSpPr>
          <p:nvPr/>
        </p:nvSpPr>
        <p:spPr>
          <a:xfrm>
            <a:off x="318052" y="1431925"/>
            <a:ext cx="5975172" cy="4762687"/>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tr-TR" sz="1600" dirty="0">
                <a:solidFill>
                  <a:srgbClr val="374151"/>
                </a:solidFill>
                <a:latin typeface="Söhne"/>
              </a:rPr>
              <a:t>Builder Design </a:t>
            </a:r>
            <a:r>
              <a:rPr lang="tr-TR" sz="1600" dirty="0" err="1">
                <a:solidFill>
                  <a:srgbClr val="374151"/>
                </a:solidFill>
                <a:latin typeface="Söhne"/>
              </a:rPr>
              <a:t>Pattern</a:t>
            </a:r>
            <a:r>
              <a:rPr lang="tr-TR" sz="1600" dirty="0">
                <a:solidFill>
                  <a:srgbClr val="374151"/>
                </a:solidFill>
                <a:latin typeface="Söhne"/>
              </a:rPr>
              <a:t>, çok sayıda </a:t>
            </a:r>
            <a:r>
              <a:rPr lang="tr-TR" sz="1600" dirty="0" err="1">
                <a:solidFill>
                  <a:srgbClr val="374151"/>
                </a:solidFill>
                <a:latin typeface="Söhne"/>
              </a:rPr>
              <a:t>Constructor</a:t>
            </a:r>
            <a:r>
              <a:rPr lang="tr-TR" sz="1600" dirty="0">
                <a:solidFill>
                  <a:srgbClr val="374151"/>
                </a:solidFill>
                <a:latin typeface="Söhne"/>
              </a:rPr>
              <a:t> kullanımının gerekli olduğu zamanlarda hem hatasız hem de daha kolay bir şekilde nesne üretilebilmesini sağlar</a:t>
            </a:r>
          </a:p>
          <a:p>
            <a:pPr lvl="1"/>
            <a:r>
              <a:rPr lang="tr-TR" sz="1600" dirty="0">
                <a:solidFill>
                  <a:srgbClr val="374151"/>
                </a:solidFill>
                <a:latin typeface="Söhne"/>
              </a:rPr>
              <a:t>Ayrıca istemci ve nesne yaratma işlemleri arasındaki bağımlılığı azaltarak daha soyut bir yazılım gerçekleştirilmesine olanak sağlar</a:t>
            </a:r>
          </a:p>
          <a:p>
            <a:pPr lvl="1"/>
            <a:endParaRPr lang="tr-TR" sz="1600" dirty="0">
              <a:solidFill>
                <a:srgbClr val="374151"/>
              </a:solidFill>
              <a:latin typeface="Söhne"/>
            </a:endParaRPr>
          </a:p>
          <a:p>
            <a:pPr lvl="1"/>
            <a:r>
              <a:rPr lang="tr-TR" sz="1600" dirty="0">
                <a:solidFill>
                  <a:srgbClr val="374151"/>
                </a:solidFill>
                <a:latin typeface="Söhne"/>
              </a:rPr>
              <a:t>Builder </a:t>
            </a:r>
            <a:r>
              <a:rPr lang="tr-TR" sz="1600" dirty="0" err="1">
                <a:solidFill>
                  <a:srgbClr val="374151"/>
                </a:solidFill>
                <a:latin typeface="Söhne"/>
              </a:rPr>
              <a:t>Patternin</a:t>
            </a:r>
            <a:r>
              <a:rPr lang="tr-TR" sz="1600" dirty="0">
                <a:solidFill>
                  <a:srgbClr val="374151"/>
                </a:solidFill>
                <a:latin typeface="Söhne"/>
              </a:rPr>
              <a:t> çözüm sunduğu problemler</a:t>
            </a:r>
          </a:p>
          <a:p>
            <a:pPr marL="628650" lvl="1" indent="-400050">
              <a:buFont typeface="+mj-lt"/>
              <a:buAutoNum type="arabicPeriod"/>
            </a:pPr>
            <a:r>
              <a:rPr lang="tr-TR" sz="1600" dirty="0" err="1">
                <a:solidFill>
                  <a:srgbClr val="374151"/>
                </a:solidFill>
                <a:latin typeface="Söhne"/>
              </a:rPr>
              <a:t>Constructor'ların</a:t>
            </a:r>
            <a:r>
              <a:rPr lang="tr-TR" sz="1600" dirty="0">
                <a:solidFill>
                  <a:srgbClr val="374151"/>
                </a:solidFill>
                <a:latin typeface="Söhne"/>
              </a:rPr>
              <a:t> Parametre Karmaşıklığı  </a:t>
            </a:r>
            <a:endParaRPr lang="tr-TR" sz="1200" dirty="0">
              <a:solidFill>
                <a:schemeClr val="bg1">
                  <a:lumMod val="65000"/>
                </a:schemeClr>
              </a:solidFill>
              <a:latin typeface="Söhne"/>
            </a:endParaRPr>
          </a:p>
          <a:p>
            <a:pPr marL="628650" lvl="1" indent="-400050">
              <a:buFont typeface="+mj-lt"/>
              <a:buAutoNum type="arabicPeriod"/>
            </a:pPr>
            <a:r>
              <a:rPr lang="tr-TR" sz="1600" dirty="0" err="1">
                <a:solidFill>
                  <a:srgbClr val="374151"/>
                </a:solidFill>
                <a:latin typeface="Söhne"/>
              </a:rPr>
              <a:t>Getter</a:t>
            </a:r>
            <a:r>
              <a:rPr lang="tr-TR" sz="1600" dirty="0">
                <a:solidFill>
                  <a:srgbClr val="374151"/>
                </a:solidFill>
                <a:latin typeface="Söhne"/>
              </a:rPr>
              <a:t>/</a:t>
            </a:r>
            <a:r>
              <a:rPr lang="tr-TR" sz="1600" dirty="0" err="1">
                <a:solidFill>
                  <a:srgbClr val="374151"/>
                </a:solidFill>
                <a:latin typeface="Söhne"/>
              </a:rPr>
              <a:t>Setter</a:t>
            </a:r>
            <a:r>
              <a:rPr lang="tr-TR" sz="1600" dirty="0">
                <a:solidFill>
                  <a:srgbClr val="374151"/>
                </a:solidFill>
                <a:latin typeface="Söhne"/>
              </a:rPr>
              <a:t> Karmaşıklığı </a:t>
            </a:r>
            <a:endParaRPr lang="tr-TR" sz="1000" dirty="0">
              <a:solidFill>
                <a:schemeClr val="bg1">
                  <a:lumMod val="65000"/>
                </a:schemeClr>
              </a:solidFill>
              <a:latin typeface="Söhne"/>
            </a:endParaRPr>
          </a:p>
          <a:p>
            <a:pPr marL="628650" lvl="1" indent="-400050">
              <a:buFont typeface="+mj-lt"/>
              <a:buAutoNum type="arabicPeriod"/>
            </a:pPr>
            <a:r>
              <a:rPr lang="tr-TR" sz="1600" dirty="0">
                <a:solidFill>
                  <a:srgbClr val="374151"/>
                </a:solidFill>
                <a:latin typeface="Söhne"/>
              </a:rPr>
              <a:t>Çoklu </a:t>
            </a:r>
            <a:r>
              <a:rPr lang="tr-TR" sz="1600" dirty="0" err="1">
                <a:solidFill>
                  <a:srgbClr val="374151"/>
                </a:solidFill>
                <a:latin typeface="Söhne"/>
              </a:rPr>
              <a:t>Constructor</a:t>
            </a:r>
            <a:r>
              <a:rPr lang="tr-TR" sz="1600" dirty="0">
                <a:solidFill>
                  <a:srgbClr val="374151"/>
                </a:solidFill>
                <a:latin typeface="Söhne"/>
              </a:rPr>
              <a:t> Kullanımı</a:t>
            </a:r>
          </a:p>
          <a:p>
            <a:pPr marL="628650" lvl="1" indent="-400050">
              <a:buFont typeface="+mj-lt"/>
              <a:buAutoNum type="arabicPeriod"/>
            </a:pPr>
            <a:r>
              <a:rPr lang="tr-TR" sz="1600" dirty="0">
                <a:solidFill>
                  <a:srgbClr val="374151"/>
                </a:solidFill>
                <a:latin typeface="Söhne"/>
              </a:rPr>
              <a:t>Kod Karmaşası ve Zaman Kaybı</a:t>
            </a:r>
          </a:p>
          <a:p>
            <a:pPr marL="628650" lvl="1" indent="-400050">
              <a:buFont typeface="+mj-lt"/>
              <a:buAutoNum type="arabicPeriod"/>
            </a:pPr>
            <a:r>
              <a:rPr lang="tr-TR" sz="1600" dirty="0" err="1">
                <a:solidFill>
                  <a:srgbClr val="374151"/>
                </a:solidFill>
                <a:latin typeface="Söhne"/>
              </a:rPr>
              <a:t>Overloading</a:t>
            </a:r>
            <a:r>
              <a:rPr lang="tr-TR" sz="1600" dirty="0">
                <a:solidFill>
                  <a:srgbClr val="374151"/>
                </a:solidFill>
                <a:latin typeface="Söhne"/>
              </a:rPr>
              <a:t> Zorlukları</a:t>
            </a:r>
            <a:br>
              <a:rPr lang="tr-TR" sz="1600" dirty="0">
                <a:solidFill>
                  <a:srgbClr val="374151"/>
                </a:solidFill>
                <a:latin typeface="Söhne"/>
              </a:rPr>
            </a:br>
            <a:endParaRPr lang="tr-TR" sz="1600" dirty="0">
              <a:solidFill>
                <a:srgbClr val="374151"/>
              </a:solidFill>
              <a:latin typeface="Söhne"/>
            </a:endParaRPr>
          </a:p>
        </p:txBody>
      </p:sp>
      <p:pic>
        <p:nvPicPr>
          <p:cNvPr id="3" name="Resim 2">
            <a:extLst>
              <a:ext uri="{FF2B5EF4-FFF2-40B4-BE49-F238E27FC236}">
                <a16:creationId xmlns:a16="http://schemas.microsoft.com/office/drawing/2014/main" id="{61BC3317-85E2-D8F2-4A3B-E8DCE39E6670}"/>
              </a:ext>
            </a:extLst>
          </p:cNvPr>
          <p:cNvPicPr>
            <a:picLocks noChangeAspect="1"/>
          </p:cNvPicPr>
          <p:nvPr/>
        </p:nvPicPr>
        <p:blipFill>
          <a:blip r:embed="rId3"/>
          <a:stretch>
            <a:fillRect/>
          </a:stretch>
        </p:blipFill>
        <p:spPr>
          <a:xfrm>
            <a:off x="6096000" y="1811504"/>
            <a:ext cx="5572154" cy="3403002"/>
          </a:xfrm>
          <a:prstGeom prst="rect">
            <a:avLst/>
          </a:prstGeom>
        </p:spPr>
      </p:pic>
    </p:spTree>
    <p:extLst>
      <p:ext uri="{BB962C8B-B14F-4D97-AF65-F5344CB8AC3E}">
        <p14:creationId xmlns:p14="http://schemas.microsoft.com/office/powerpoint/2010/main" val="3298129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A8CF83-D6A3-D462-020D-26546085D46D}"/>
              </a:ext>
            </a:extLst>
          </p:cNvPr>
          <p:cNvSpPr>
            <a:spLocks noGrp="1"/>
          </p:cNvSpPr>
          <p:nvPr>
            <p:ph type="sldNum" sz="quarter" idx="12"/>
          </p:nvPr>
        </p:nvSpPr>
        <p:spPr/>
        <p:txBody>
          <a:bodyPr/>
          <a:lstStyle/>
          <a:p>
            <a:fld id="{B4A918BC-4D43-4B42-B3C0-E7EBE25E6AF0}" type="slidenum">
              <a:rPr lang="en-US" smtClean="0"/>
              <a:t>4</a:t>
            </a:fld>
            <a:endParaRPr lang="en-US"/>
          </a:p>
        </p:txBody>
      </p:sp>
      <p:sp>
        <p:nvSpPr>
          <p:cNvPr id="2" name="Title 1">
            <a:extLst>
              <a:ext uri="{FF2B5EF4-FFF2-40B4-BE49-F238E27FC236}">
                <a16:creationId xmlns:a16="http://schemas.microsoft.com/office/drawing/2014/main" id="{D7D792CC-8A1C-EF4F-3EA0-F0176446B290}"/>
              </a:ext>
            </a:extLst>
          </p:cNvPr>
          <p:cNvSpPr>
            <a:spLocks noGrp="1"/>
          </p:cNvSpPr>
          <p:nvPr>
            <p:ph type="title" idx="4294967295"/>
          </p:nvPr>
        </p:nvSpPr>
        <p:spPr>
          <a:xfrm>
            <a:off x="0" y="0"/>
            <a:ext cx="10380663" cy="1431925"/>
          </a:xfrm>
        </p:spPr>
        <p:txBody>
          <a:bodyPr/>
          <a:lstStyle/>
          <a:p>
            <a:r>
              <a:rPr lang="tr-TR" dirty="0"/>
              <a:t>Builder </a:t>
            </a:r>
            <a:r>
              <a:rPr lang="tr-TR" dirty="0" err="1"/>
              <a:t>Pattern</a:t>
            </a:r>
            <a:endParaRPr lang="tr-TR" dirty="0"/>
          </a:p>
        </p:txBody>
      </p:sp>
      <p:pic>
        <p:nvPicPr>
          <p:cNvPr id="3" name="Resim 2">
            <a:extLst>
              <a:ext uri="{FF2B5EF4-FFF2-40B4-BE49-F238E27FC236}">
                <a16:creationId xmlns:a16="http://schemas.microsoft.com/office/drawing/2014/main" id="{6C048D0A-3450-6659-A43A-C3107D5E48CA}"/>
              </a:ext>
            </a:extLst>
          </p:cNvPr>
          <p:cNvPicPr>
            <a:picLocks noChangeAspect="1"/>
          </p:cNvPicPr>
          <p:nvPr/>
        </p:nvPicPr>
        <p:blipFill>
          <a:blip r:embed="rId3"/>
          <a:stretch>
            <a:fillRect/>
          </a:stretch>
        </p:blipFill>
        <p:spPr>
          <a:xfrm>
            <a:off x="173831" y="1431925"/>
            <a:ext cx="5016500" cy="4864100"/>
          </a:xfrm>
          <a:prstGeom prst="rect">
            <a:avLst/>
          </a:prstGeom>
        </p:spPr>
      </p:pic>
      <p:pic>
        <p:nvPicPr>
          <p:cNvPr id="14" name="Resim 13">
            <a:extLst>
              <a:ext uri="{FF2B5EF4-FFF2-40B4-BE49-F238E27FC236}">
                <a16:creationId xmlns:a16="http://schemas.microsoft.com/office/drawing/2014/main" id="{46BF5A37-EF9D-0CEE-814D-B1F33F20035C}"/>
              </a:ext>
            </a:extLst>
          </p:cNvPr>
          <p:cNvPicPr>
            <a:picLocks noChangeAspect="1"/>
          </p:cNvPicPr>
          <p:nvPr/>
        </p:nvPicPr>
        <p:blipFill>
          <a:blip r:embed="rId4"/>
          <a:stretch>
            <a:fillRect/>
          </a:stretch>
        </p:blipFill>
        <p:spPr>
          <a:xfrm>
            <a:off x="5190330" y="824840"/>
            <a:ext cx="5691477" cy="2446056"/>
          </a:xfrm>
          <a:prstGeom prst="rect">
            <a:avLst/>
          </a:prstGeom>
        </p:spPr>
      </p:pic>
      <p:pic>
        <p:nvPicPr>
          <p:cNvPr id="15" name="Resim 14">
            <a:extLst>
              <a:ext uri="{FF2B5EF4-FFF2-40B4-BE49-F238E27FC236}">
                <a16:creationId xmlns:a16="http://schemas.microsoft.com/office/drawing/2014/main" id="{B836A8B1-707B-D752-CD78-D890362B5AD7}"/>
              </a:ext>
            </a:extLst>
          </p:cNvPr>
          <p:cNvPicPr>
            <a:picLocks noChangeAspect="1"/>
          </p:cNvPicPr>
          <p:nvPr/>
        </p:nvPicPr>
        <p:blipFill>
          <a:blip r:embed="rId5"/>
          <a:stretch>
            <a:fillRect/>
          </a:stretch>
        </p:blipFill>
        <p:spPr>
          <a:xfrm>
            <a:off x="5191730" y="3583169"/>
            <a:ext cx="3006378" cy="2712856"/>
          </a:xfrm>
          <a:prstGeom prst="rect">
            <a:avLst/>
          </a:prstGeom>
        </p:spPr>
      </p:pic>
      <p:pic>
        <p:nvPicPr>
          <p:cNvPr id="9" name="Resim 8" descr="simge, sembol, ekran görüntüsü, grafik, yazı tipi içeren bir resim&#10;&#10;Açıklama otomatik olarak oluşturuldu">
            <a:extLst>
              <a:ext uri="{FF2B5EF4-FFF2-40B4-BE49-F238E27FC236}">
                <a16:creationId xmlns:a16="http://schemas.microsoft.com/office/drawing/2014/main" id="{A1CFF4A5-4D6D-C010-8376-9AD36F029B66}"/>
              </a:ext>
            </a:extLst>
          </p:cNvPr>
          <p:cNvPicPr>
            <a:picLocks noChangeAspect="1"/>
          </p:cNvPicPr>
          <p:nvPr/>
        </p:nvPicPr>
        <p:blipFill>
          <a:blip r:embed="rId6">
            <a:alphaModFix amt="25000"/>
            <a:extLst>
              <a:ext uri="{28A0092B-C50C-407E-A947-70E740481C1C}">
                <a14:useLocalDpi xmlns:a14="http://schemas.microsoft.com/office/drawing/2010/main" val="0"/>
              </a:ext>
            </a:extLst>
          </a:blip>
          <a:stretch>
            <a:fillRect/>
          </a:stretch>
        </p:blipFill>
        <p:spPr>
          <a:xfrm>
            <a:off x="7832354" y="947859"/>
            <a:ext cx="2200017" cy="2200017"/>
          </a:xfrm>
          <a:prstGeom prst="rect">
            <a:avLst/>
          </a:prstGeom>
        </p:spPr>
      </p:pic>
      <p:pic>
        <p:nvPicPr>
          <p:cNvPr id="11" name="Resim 10" descr="daire, grafik, ekran görüntüsü, renklilik içeren bir resim&#10;&#10;Açıklama otomatik olarak oluşturuldu">
            <a:extLst>
              <a:ext uri="{FF2B5EF4-FFF2-40B4-BE49-F238E27FC236}">
                <a16:creationId xmlns:a16="http://schemas.microsoft.com/office/drawing/2014/main" id="{95B01282-7314-A0B7-5C90-88C161CA2594}"/>
              </a:ext>
            </a:extLst>
          </p:cNvPr>
          <p:cNvPicPr>
            <a:picLocks noChangeAspect="1"/>
          </p:cNvPicPr>
          <p:nvPr/>
        </p:nvPicPr>
        <p:blipFill>
          <a:blip r:embed="rId7">
            <a:alphaModFix amt="24000"/>
            <a:extLst>
              <a:ext uri="{28A0092B-C50C-407E-A947-70E740481C1C}">
                <a14:useLocalDpi xmlns:a14="http://schemas.microsoft.com/office/drawing/2010/main" val="0"/>
              </a:ext>
            </a:extLst>
          </a:blip>
          <a:stretch>
            <a:fillRect/>
          </a:stretch>
        </p:blipFill>
        <p:spPr>
          <a:xfrm>
            <a:off x="7832354" y="3710123"/>
            <a:ext cx="2200018" cy="2200018"/>
          </a:xfrm>
          <a:prstGeom prst="rect">
            <a:avLst/>
          </a:prstGeom>
        </p:spPr>
      </p:pic>
    </p:spTree>
    <p:extLst>
      <p:ext uri="{BB962C8B-B14F-4D97-AF65-F5344CB8AC3E}">
        <p14:creationId xmlns:p14="http://schemas.microsoft.com/office/powerpoint/2010/main" val="3144657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Resim 13">
            <a:extLst>
              <a:ext uri="{FF2B5EF4-FFF2-40B4-BE49-F238E27FC236}">
                <a16:creationId xmlns:a16="http://schemas.microsoft.com/office/drawing/2014/main" id="{EEFBE420-8E50-679C-2954-656820D9ED2F}"/>
              </a:ext>
            </a:extLst>
          </p:cNvPr>
          <p:cNvPicPr>
            <a:picLocks noChangeAspect="1"/>
          </p:cNvPicPr>
          <p:nvPr/>
        </p:nvPicPr>
        <p:blipFill>
          <a:blip r:embed="rId3"/>
          <a:stretch>
            <a:fillRect/>
          </a:stretch>
        </p:blipFill>
        <p:spPr>
          <a:xfrm>
            <a:off x="6096000" y="1429576"/>
            <a:ext cx="5941331" cy="2868548"/>
          </a:xfrm>
          <a:prstGeom prst="rect">
            <a:avLst/>
          </a:prstGeom>
        </p:spPr>
      </p:pic>
      <p:sp>
        <p:nvSpPr>
          <p:cNvPr id="5" name="Slide Number Placeholder 4">
            <a:extLst>
              <a:ext uri="{FF2B5EF4-FFF2-40B4-BE49-F238E27FC236}">
                <a16:creationId xmlns:a16="http://schemas.microsoft.com/office/drawing/2014/main" id="{F6A8CF83-D6A3-D462-020D-26546085D46D}"/>
              </a:ext>
            </a:extLst>
          </p:cNvPr>
          <p:cNvSpPr>
            <a:spLocks noGrp="1"/>
          </p:cNvSpPr>
          <p:nvPr>
            <p:ph type="sldNum" sz="quarter" idx="12"/>
          </p:nvPr>
        </p:nvSpPr>
        <p:spPr/>
        <p:txBody>
          <a:bodyPr/>
          <a:lstStyle/>
          <a:p>
            <a:fld id="{B4A918BC-4D43-4B42-B3C0-E7EBE25E6AF0}" type="slidenum">
              <a:rPr lang="en-US" smtClean="0"/>
              <a:t>5</a:t>
            </a:fld>
            <a:endParaRPr lang="en-US"/>
          </a:p>
        </p:txBody>
      </p:sp>
      <p:sp>
        <p:nvSpPr>
          <p:cNvPr id="2" name="Title 1">
            <a:extLst>
              <a:ext uri="{FF2B5EF4-FFF2-40B4-BE49-F238E27FC236}">
                <a16:creationId xmlns:a16="http://schemas.microsoft.com/office/drawing/2014/main" id="{D7D792CC-8A1C-EF4F-3EA0-F0176446B290}"/>
              </a:ext>
            </a:extLst>
          </p:cNvPr>
          <p:cNvSpPr>
            <a:spLocks noGrp="1"/>
          </p:cNvSpPr>
          <p:nvPr>
            <p:ph type="title" idx="4294967295"/>
          </p:nvPr>
        </p:nvSpPr>
        <p:spPr>
          <a:xfrm>
            <a:off x="0" y="0"/>
            <a:ext cx="10380663" cy="1431925"/>
          </a:xfrm>
        </p:spPr>
        <p:txBody>
          <a:bodyPr/>
          <a:lstStyle/>
          <a:p>
            <a:r>
              <a:rPr lang="tr-TR" dirty="0"/>
              <a:t>Builder </a:t>
            </a:r>
            <a:r>
              <a:rPr lang="tr-TR" dirty="0" err="1"/>
              <a:t>Pattern</a:t>
            </a:r>
            <a:endParaRPr lang="tr-TR" dirty="0"/>
          </a:p>
        </p:txBody>
      </p:sp>
      <p:pic>
        <p:nvPicPr>
          <p:cNvPr id="3" name="Resim 2">
            <a:extLst>
              <a:ext uri="{FF2B5EF4-FFF2-40B4-BE49-F238E27FC236}">
                <a16:creationId xmlns:a16="http://schemas.microsoft.com/office/drawing/2014/main" id="{0E67E0D6-25EE-4301-1148-3189DE05C551}"/>
              </a:ext>
            </a:extLst>
          </p:cNvPr>
          <p:cNvPicPr>
            <a:picLocks noChangeAspect="1"/>
          </p:cNvPicPr>
          <p:nvPr/>
        </p:nvPicPr>
        <p:blipFill>
          <a:blip r:embed="rId4"/>
          <a:stretch>
            <a:fillRect/>
          </a:stretch>
        </p:blipFill>
        <p:spPr>
          <a:xfrm>
            <a:off x="154669" y="1431925"/>
            <a:ext cx="5941331" cy="3321579"/>
          </a:xfrm>
          <a:prstGeom prst="rect">
            <a:avLst/>
          </a:prstGeom>
        </p:spPr>
      </p:pic>
      <p:sp>
        <p:nvSpPr>
          <p:cNvPr id="9" name="Content Placeholder 2">
            <a:extLst>
              <a:ext uri="{FF2B5EF4-FFF2-40B4-BE49-F238E27FC236}">
                <a16:creationId xmlns:a16="http://schemas.microsoft.com/office/drawing/2014/main" id="{06D4A25C-10FC-1805-0485-61DA04B11E5E}"/>
              </a:ext>
            </a:extLst>
          </p:cNvPr>
          <p:cNvSpPr txBox="1">
            <a:spLocks/>
          </p:cNvSpPr>
          <p:nvPr/>
        </p:nvSpPr>
        <p:spPr>
          <a:xfrm>
            <a:off x="154669" y="5246842"/>
            <a:ext cx="11135114" cy="898644"/>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tr-TR" sz="1400" dirty="0" err="1">
                <a:latin typeface="Söhne"/>
              </a:rPr>
              <a:t>Constructor</a:t>
            </a:r>
            <a:r>
              <a:rPr lang="tr-TR" sz="1400" dirty="0">
                <a:latin typeface="Söhne"/>
              </a:rPr>
              <a:t> metotların aksine, Builder metotlarda farklı isim verme şansına sahip olduğumuzdan dolayı olası </a:t>
            </a:r>
            <a:r>
              <a:rPr lang="tr-TR" sz="1400" dirty="0" err="1">
                <a:latin typeface="Söhne"/>
              </a:rPr>
              <a:t>Overloading</a:t>
            </a:r>
            <a:r>
              <a:rPr lang="tr-TR" sz="1400" dirty="0">
                <a:latin typeface="Söhne"/>
              </a:rPr>
              <a:t> hatalarının önüne geçiyoruz. Bu durum, Builder desenin bize sağladığı avantajlardan bir tanesidir.</a:t>
            </a:r>
          </a:p>
        </p:txBody>
      </p:sp>
      <p:pic>
        <p:nvPicPr>
          <p:cNvPr id="4" name="Resim 3" descr="simge, sembol, ekran görüntüsü, grafik, yazı tipi içeren bir resim&#10;&#10;Açıklama otomatik olarak oluşturuldu">
            <a:extLst>
              <a:ext uri="{FF2B5EF4-FFF2-40B4-BE49-F238E27FC236}">
                <a16:creationId xmlns:a16="http://schemas.microsoft.com/office/drawing/2014/main" id="{A64E8962-CDB2-2070-522E-C4D1F32AC455}"/>
              </a:ext>
            </a:extLst>
          </p:cNvPr>
          <p:cNvPicPr>
            <a:picLocks noChangeAspect="1"/>
          </p:cNvPicPr>
          <p:nvPr/>
        </p:nvPicPr>
        <p:blipFill>
          <a:blip r:embed="rId5">
            <a:alphaModFix amt="25000"/>
            <a:extLst>
              <a:ext uri="{28A0092B-C50C-407E-A947-70E740481C1C}">
                <a14:useLocalDpi xmlns:a14="http://schemas.microsoft.com/office/drawing/2010/main" val="0"/>
              </a:ext>
            </a:extLst>
          </a:blip>
          <a:stretch>
            <a:fillRect/>
          </a:stretch>
        </p:blipFill>
        <p:spPr>
          <a:xfrm>
            <a:off x="8765059" y="1700146"/>
            <a:ext cx="2200017" cy="2200017"/>
          </a:xfrm>
          <a:prstGeom prst="rect">
            <a:avLst/>
          </a:prstGeom>
        </p:spPr>
      </p:pic>
      <p:pic>
        <p:nvPicPr>
          <p:cNvPr id="6" name="Resim 5" descr="daire, grafik, ekran görüntüsü, renklilik içeren bir resim&#10;&#10;Açıklama otomatik olarak oluşturuldu">
            <a:extLst>
              <a:ext uri="{FF2B5EF4-FFF2-40B4-BE49-F238E27FC236}">
                <a16:creationId xmlns:a16="http://schemas.microsoft.com/office/drawing/2014/main" id="{8D6089D1-470E-0D74-0324-EA692C9FE701}"/>
              </a:ext>
            </a:extLst>
          </p:cNvPr>
          <p:cNvPicPr>
            <a:picLocks noChangeAspect="1"/>
          </p:cNvPicPr>
          <p:nvPr/>
        </p:nvPicPr>
        <p:blipFill>
          <a:blip r:embed="rId6">
            <a:alphaModFix amt="24000"/>
            <a:extLst>
              <a:ext uri="{28A0092B-C50C-407E-A947-70E740481C1C}">
                <a14:useLocalDpi xmlns:a14="http://schemas.microsoft.com/office/drawing/2010/main" val="0"/>
              </a:ext>
            </a:extLst>
          </a:blip>
          <a:stretch>
            <a:fillRect/>
          </a:stretch>
        </p:blipFill>
        <p:spPr>
          <a:xfrm>
            <a:off x="3721544" y="1700146"/>
            <a:ext cx="2200018" cy="2200018"/>
          </a:xfrm>
          <a:prstGeom prst="rect">
            <a:avLst/>
          </a:prstGeom>
        </p:spPr>
      </p:pic>
    </p:spTree>
    <p:extLst>
      <p:ext uri="{BB962C8B-B14F-4D97-AF65-F5344CB8AC3E}">
        <p14:creationId xmlns:p14="http://schemas.microsoft.com/office/powerpoint/2010/main" val="422404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A8CF83-D6A3-D462-020D-26546085D46D}"/>
              </a:ext>
            </a:extLst>
          </p:cNvPr>
          <p:cNvSpPr>
            <a:spLocks noGrp="1"/>
          </p:cNvSpPr>
          <p:nvPr>
            <p:ph type="sldNum" sz="quarter" idx="12"/>
          </p:nvPr>
        </p:nvSpPr>
        <p:spPr/>
        <p:txBody>
          <a:bodyPr/>
          <a:lstStyle/>
          <a:p>
            <a:fld id="{B4A918BC-4D43-4B42-B3C0-E7EBE25E6AF0}" type="slidenum">
              <a:rPr lang="en-US" smtClean="0"/>
              <a:t>6</a:t>
            </a:fld>
            <a:endParaRPr lang="en-US"/>
          </a:p>
        </p:txBody>
      </p:sp>
      <p:sp>
        <p:nvSpPr>
          <p:cNvPr id="2" name="Title 1">
            <a:extLst>
              <a:ext uri="{FF2B5EF4-FFF2-40B4-BE49-F238E27FC236}">
                <a16:creationId xmlns:a16="http://schemas.microsoft.com/office/drawing/2014/main" id="{D7D792CC-8A1C-EF4F-3EA0-F0176446B290}"/>
              </a:ext>
            </a:extLst>
          </p:cNvPr>
          <p:cNvSpPr>
            <a:spLocks noGrp="1"/>
          </p:cNvSpPr>
          <p:nvPr>
            <p:ph type="title" idx="4294967295"/>
          </p:nvPr>
        </p:nvSpPr>
        <p:spPr>
          <a:xfrm>
            <a:off x="0" y="0"/>
            <a:ext cx="10380663" cy="1431925"/>
          </a:xfrm>
        </p:spPr>
        <p:txBody>
          <a:bodyPr/>
          <a:lstStyle/>
          <a:p>
            <a:r>
              <a:rPr lang="tr-TR" dirty="0"/>
              <a:t>Builder </a:t>
            </a:r>
            <a:r>
              <a:rPr lang="tr-TR" dirty="0" err="1"/>
              <a:t>Pattern</a:t>
            </a:r>
            <a:endParaRPr lang="tr-TR" dirty="0"/>
          </a:p>
        </p:txBody>
      </p:sp>
      <p:pic>
        <p:nvPicPr>
          <p:cNvPr id="4" name="Resim 3">
            <a:extLst>
              <a:ext uri="{FF2B5EF4-FFF2-40B4-BE49-F238E27FC236}">
                <a16:creationId xmlns:a16="http://schemas.microsoft.com/office/drawing/2014/main" id="{14B17069-8B82-AA53-00F1-D4C8CF5DE4C9}"/>
              </a:ext>
            </a:extLst>
          </p:cNvPr>
          <p:cNvPicPr>
            <a:picLocks noChangeAspect="1"/>
          </p:cNvPicPr>
          <p:nvPr/>
        </p:nvPicPr>
        <p:blipFill>
          <a:blip r:embed="rId3"/>
          <a:stretch>
            <a:fillRect/>
          </a:stretch>
        </p:blipFill>
        <p:spPr>
          <a:xfrm>
            <a:off x="166968" y="1296768"/>
            <a:ext cx="4583556" cy="3496902"/>
          </a:xfrm>
          <a:prstGeom prst="rect">
            <a:avLst/>
          </a:prstGeom>
        </p:spPr>
      </p:pic>
      <p:sp>
        <p:nvSpPr>
          <p:cNvPr id="9" name="Content Placeholder 2">
            <a:extLst>
              <a:ext uri="{FF2B5EF4-FFF2-40B4-BE49-F238E27FC236}">
                <a16:creationId xmlns:a16="http://schemas.microsoft.com/office/drawing/2014/main" id="{06D4A25C-10FC-1805-0485-61DA04B11E5E}"/>
              </a:ext>
            </a:extLst>
          </p:cNvPr>
          <p:cNvSpPr txBox="1">
            <a:spLocks/>
          </p:cNvSpPr>
          <p:nvPr/>
        </p:nvSpPr>
        <p:spPr>
          <a:xfrm>
            <a:off x="5190331" y="1296768"/>
            <a:ext cx="6392247" cy="3496902"/>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tr-TR" sz="1600" b="0" i="0" dirty="0">
                <a:solidFill>
                  <a:srgbClr val="364150"/>
                </a:solidFill>
                <a:effectLst/>
                <a:latin typeface="source-serif-pro"/>
              </a:rPr>
              <a:t>Builder sınıf içerisinde bir adet yapıcı metot eklenir. Bu metot bir gelenek olarak </a:t>
            </a:r>
            <a:r>
              <a:rPr lang="tr-TR" sz="1600" b="1" i="0" dirty="0" err="1">
                <a:solidFill>
                  <a:srgbClr val="364150"/>
                </a:solidFill>
                <a:effectLst/>
                <a:latin typeface="source-serif-pro"/>
              </a:rPr>
              <a:t>build</a:t>
            </a:r>
            <a:r>
              <a:rPr lang="tr-TR" sz="1600" b="1" i="0" dirty="0">
                <a:solidFill>
                  <a:srgbClr val="364150"/>
                </a:solidFill>
                <a:effectLst/>
                <a:latin typeface="source-serif-pro"/>
              </a:rPr>
              <a:t>()</a:t>
            </a:r>
            <a:r>
              <a:rPr lang="tr-TR" sz="1600" b="0" i="0" dirty="0">
                <a:solidFill>
                  <a:srgbClr val="364150"/>
                </a:solidFill>
                <a:effectLst/>
                <a:latin typeface="source-serif-pro"/>
              </a:rPr>
              <a:t> olarak adlandırılır ve tüm inşa sürecini tamamlayacak olan metottur. </a:t>
            </a:r>
          </a:p>
          <a:p>
            <a:pPr lvl="1"/>
            <a:endParaRPr lang="tr-TR" sz="1600" dirty="0">
              <a:solidFill>
                <a:srgbClr val="364150"/>
              </a:solidFill>
              <a:latin typeface="source-serif-pro"/>
            </a:endParaRPr>
          </a:p>
          <a:p>
            <a:pPr lvl="1"/>
            <a:r>
              <a:rPr lang="tr-TR" sz="1600" b="0" i="0" dirty="0">
                <a:solidFill>
                  <a:srgbClr val="364150"/>
                </a:solidFill>
                <a:effectLst/>
                <a:latin typeface="source-serif-pro"/>
              </a:rPr>
              <a:t>Dolayısıyla, içinde tüm parametrelere değer atama işlemi gerçekleştirilir. Ayrıca, inşa edilen nesne tipinde tanımlanır ve bu türde bir değer döndürür. </a:t>
            </a:r>
          </a:p>
          <a:p>
            <a:pPr lvl="1"/>
            <a:endParaRPr lang="tr-TR" sz="1600" dirty="0">
              <a:solidFill>
                <a:srgbClr val="364150"/>
              </a:solidFill>
              <a:latin typeface="source-serif-pro"/>
            </a:endParaRPr>
          </a:p>
          <a:p>
            <a:pPr lvl="1"/>
            <a:r>
              <a:rPr lang="tr-TR" sz="1600" b="0" i="0" dirty="0" err="1">
                <a:solidFill>
                  <a:srgbClr val="242424"/>
                </a:solidFill>
                <a:effectLst/>
                <a:latin typeface="source-serif-pro"/>
              </a:rPr>
              <a:t>Default</a:t>
            </a:r>
            <a:r>
              <a:rPr lang="tr-TR" sz="1600" b="0" i="0" dirty="0">
                <a:solidFill>
                  <a:srgbClr val="242424"/>
                </a:solidFill>
                <a:effectLst/>
                <a:latin typeface="source-serif-pro"/>
              </a:rPr>
              <a:t> bir </a:t>
            </a:r>
            <a:r>
              <a:rPr lang="tr-TR" sz="1600" b="0" i="0" dirty="0" err="1">
                <a:solidFill>
                  <a:srgbClr val="242424"/>
                </a:solidFill>
                <a:effectLst/>
                <a:latin typeface="source-serif-pro"/>
              </a:rPr>
              <a:t>Build</a:t>
            </a:r>
            <a:r>
              <a:rPr lang="tr-TR" sz="1600" b="0" i="0" dirty="0">
                <a:solidFill>
                  <a:srgbClr val="242424"/>
                </a:solidFill>
                <a:effectLst/>
                <a:latin typeface="source-serif-pro"/>
              </a:rPr>
              <a:t> metodu tanımladıktan sonra dilenirse diğer özellikler tek tek de belirlenebilir. Bu metotlar yapı olarak bize </a:t>
            </a:r>
            <a:r>
              <a:rPr lang="tr-TR" sz="1600" b="0" i="0" dirty="0" err="1">
                <a:solidFill>
                  <a:srgbClr val="242424"/>
                </a:solidFill>
                <a:effectLst/>
                <a:latin typeface="source-serif-pro"/>
              </a:rPr>
              <a:t>Setter</a:t>
            </a:r>
            <a:r>
              <a:rPr lang="tr-TR" sz="1600" b="0" i="0" dirty="0">
                <a:solidFill>
                  <a:srgbClr val="242424"/>
                </a:solidFill>
                <a:effectLst/>
                <a:latin typeface="source-serif-pro"/>
              </a:rPr>
              <a:t> Metotları hatırlatmaktadır. </a:t>
            </a:r>
            <a:endParaRPr lang="tr-TR" sz="1800" b="0" i="0" dirty="0">
              <a:solidFill>
                <a:srgbClr val="364150"/>
              </a:solidFill>
              <a:effectLst/>
              <a:latin typeface="Söhne"/>
            </a:endParaRPr>
          </a:p>
        </p:txBody>
      </p:sp>
      <p:pic>
        <p:nvPicPr>
          <p:cNvPr id="8" name="Resim 7">
            <a:extLst>
              <a:ext uri="{FF2B5EF4-FFF2-40B4-BE49-F238E27FC236}">
                <a16:creationId xmlns:a16="http://schemas.microsoft.com/office/drawing/2014/main" id="{18FF0050-5E4E-4C37-3896-D5E5CBC2583A}"/>
              </a:ext>
            </a:extLst>
          </p:cNvPr>
          <p:cNvPicPr>
            <a:picLocks noChangeAspect="1"/>
          </p:cNvPicPr>
          <p:nvPr/>
        </p:nvPicPr>
        <p:blipFill>
          <a:blip r:embed="rId4"/>
          <a:stretch>
            <a:fillRect/>
          </a:stretch>
        </p:blipFill>
        <p:spPr>
          <a:xfrm>
            <a:off x="0" y="4910211"/>
            <a:ext cx="5474999" cy="1759529"/>
          </a:xfrm>
          <a:prstGeom prst="rect">
            <a:avLst/>
          </a:prstGeom>
        </p:spPr>
      </p:pic>
    </p:spTree>
    <p:extLst>
      <p:ext uri="{BB962C8B-B14F-4D97-AF65-F5344CB8AC3E}">
        <p14:creationId xmlns:p14="http://schemas.microsoft.com/office/powerpoint/2010/main" val="279969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A8CF83-D6A3-D462-020D-26546085D46D}"/>
              </a:ext>
            </a:extLst>
          </p:cNvPr>
          <p:cNvSpPr>
            <a:spLocks noGrp="1"/>
          </p:cNvSpPr>
          <p:nvPr>
            <p:ph type="sldNum" sz="quarter" idx="12"/>
          </p:nvPr>
        </p:nvSpPr>
        <p:spPr/>
        <p:txBody>
          <a:bodyPr/>
          <a:lstStyle/>
          <a:p>
            <a:fld id="{B4A918BC-4D43-4B42-B3C0-E7EBE25E6AF0}" type="slidenum">
              <a:rPr lang="en-US" smtClean="0"/>
              <a:t>7</a:t>
            </a:fld>
            <a:endParaRPr lang="en-US"/>
          </a:p>
        </p:txBody>
      </p:sp>
      <p:sp>
        <p:nvSpPr>
          <p:cNvPr id="2" name="Title 1">
            <a:extLst>
              <a:ext uri="{FF2B5EF4-FFF2-40B4-BE49-F238E27FC236}">
                <a16:creationId xmlns:a16="http://schemas.microsoft.com/office/drawing/2014/main" id="{D7D792CC-8A1C-EF4F-3EA0-F0176446B290}"/>
              </a:ext>
            </a:extLst>
          </p:cNvPr>
          <p:cNvSpPr>
            <a:spLocks noGrp="1"/>
          </p:cNvSpPr>
          <p:nvPr>
            <p:ph type="title" idx="4294967295"/>
          </p:nvPr>
        </p:nvSpPr>
        <p:spPr>
          <a:xfrm>
            <a:off x="0" y="0"/>
            <a:ext cx="10380663" cy="1431925"/>
          </a:xfrm>
        </p:spPr>
        <p:txBody>
          <a:bodyPr/>
          <a:lstStyle/>
          <a:p>
            <a:r>
              <a:rPr lang="tr-TR" dirty="0"/>
              <a:t>Builder </a:t>
            </a:r>
            <a:r>
              <a:rPr lang="tr-TR" dirty="0" err="1"/>
              <a:t>Pattern</a:t>
            </a:r>
            <a:endParaRPr lang="tr-TR" dirty="0"/>
          </a:p>
        </p:txBody>
      </p:sp>
      <p:sp>
        <p:nvSpPr>
          <p:cNvPr id="9" name="Content Placeholder 2">
            <a:extLst>
              <a:ext uri="{FF2B5EF4-FFF2-40B4-BE49-F238E27FC236}">
                <a16:creationId xmlns:a16="http://schemas.microsoft.com/office/drawing/2014/main" id="{06D4A25C-10FC-1805-0485-61DA04B11E5E}"/>
              </a:ext>
            </a:extLst>
          </p:cNvPr>
          <p:cNvSpPr txBox="1">
            <a:spLocks/>
          </p:cNvSpPr>
          <p:nvPr/>
        </p:nvSpPr>
        <p:spPr>
          <a:xfrm>
            <a:off x="400483" y="1734297"/>
            <a:ext cx="2190317" cy="354479"/>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tr-TR" b="0" i="0" dirty="0">
                <a:solidFill>
                  <a:srgbClr val="364150"/>
                </a:solidFill>
                <a:effectLst/>
                <a:latin typeface="source-serif-pro"/>
              </a:rPr>
              <a:t>Örnek Kullanım</a:t>
            </a:r>
            <a:endParaRPr lang="tr-TR" sz="2400" dirty="0">
              <a:solidFill>
                <a:srgbClr val="364150"/>
              </a:solidFill>
              <a:latin typeface="Söhne"/>
            </a:endParaRPr>
          </a:p>
        </p:txBody>
      </p:sp>
      <p:pic>
        <p:nvPicPr>
          <p:cNvPr id="6" name="Resim 5">
            <a:extLst>
              <a:ext uri="{FF2B5EF4-FFF2-40B4-BE49-F238E27FC236}">
                <a16:creationId xmlns:a16="http://schemas.microsoft.com/office/drawing/2014/main" id="{9B3CCA05-2FB7-EC71-2F49-4E971BF56E84}"/>
              </a:ext>
            </a:extLst>
          </p:cNvPr>
          <p:cNvPicPr>
            <a:picLocks noChangeAspect="1"/>
          </p:cNvPicPr>
          <p:nvPr/>
        </p:nvPicPr>
        <p:blipFill>
          <a:blip r:embed="rId3"/>
          <a:stretch>
            <a:fillRect/>
          </a:stretch>
        </p:blipFill>
        <p:spPr>
          <a:xfrm>
            <a:off x="663384" y="2391149"/>
            <a:ext cx="7918949" cy="3184899"/>
          </a:xfrm>
          <a:prstGeom prst="rect">
            <a:avLst/>
          </a:prstGeom>
        </p:spPr>
      </p:pic>
    </p:spTree>
    <p:extLst>
      <p:ext uri="{BB962C8B-B14F-4D97-AF65-F5344CB8AC3E}">
        <p14:creationId xmlns:p14="http://schemas.microsoft.com/office/powerpoint/2010/main" val="1824230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A8CF83-D6A3-D462-020D-26546085D46D}"/>
              </a:ext>
            </a:extLst>
          </p:cNvPr>
          <p:cNvSpPr>
            <a:spLocks noGrp="1"/>
          </p:cNvSpPr>
          <p:nvPr>
            <p:ph type="sldNum" sz="quarter" idx="12"/>
          </p:nvPr>
        </p:nvSpPr>
        <p:spPr/>
        <p:txBody>
          <a:bodyPr/>
          <a:lstStyle/>
          <a:p>
            <a:fld id="{B4A918BC-4D43-4B42-B3C0-E7EBE25E6AF0}" type="slidenum">
              <a:rPr lang="en-US" smtClean="0"/>
              <a:t>8</a:t>
            </a:fld>
            <a:endParaRPr lang="en-US"/>
          </a:p>
        </p:txBody>
      </p:sp>
      <p:sp>
        <p:nvSpPr>
          <p:cNvPr id="2" name="Title 1">
            <a:extLst>
              <a:ext uri="{FF2B5EF4-FFF2-40B4-BE49-F238E27FC236}">
                <a16:creationId xmlns:a16="http://schemas.microsoft.com/office/drawing/2014/main" id="{D7D792CC-8A1C-EF4F-3EA0-F0176446B290}"/>
              </a:ext>
            </a:extLst>
          </p:cNvPr>
          <p:cNvSpPr>
            <a:spLocks noGrp="1"/>
          </p:cNvSpPr>
          <p:nvPr>
            <p:ph type="title" idx="4294967295"/>
          </p:nvPr>
        </p:nvSpPr>
        <p:spPr>
          <a:xfrm>
            <a:off x="0" y="0"/>
            <a:ext cx="10380663" cy="1431925"/>
          </a:xfrm>
        </p:spPr>
        <p:txBody>
          <a:bodyPr/>
          <a:lstStyle/>
          <a:p>
            <a:pPr algn="l"/>
            <a:r>
              <a:rPr lang="tr-TR" b="1" i="0" dirty="0" err="1">
                <a:solidFill>
                  <a:srgbClr val="242424"/>
                </a:solidFill>
                <a:effectLst/>
                <a:latin typeface="sohne"/>
              </a:rPr>
              <a:t>Factory</a:t>
            </a:r>
            <a:r>
              <a:rPr lang="tr-TR" b="1" i="0" dirty="0">
                <a:solidFill>
                  <a:srgbClr val="242424"/>
                </a:solidFill>
                <a:effectLst/>
                <a:latin typeface="sohne"/>
              </a:rPr>
              <a:t> Design </a:t>
            </a:r>
            <a:r>
              <a:rPr lang="tr-TR" b="1" i="0" dirty="0" err="1">
                <a:solidFill>
                  <a:srgbClr val="242424"/>
                </a:solidFill>
                <a:effectLst/>
                <a:latin typeface="sohne"/>
              </a:rPr>
              <a:t>Pattern</a:t>
            </a:r>
            <a:endParaRPr lang="tr-TR" b="1" i="0" dirty="0">
              <a:solidFill>
                <a:srgbClr val="242424"/>
              </a:solidFill>
              <a:effectLst/>
              <a:latin typeface="sohne"/>
            </a:endParaRPr>
          </a:p>
        </p:txBody>
      </p:sp>
      <p:sp>
        <p:nvSpPr>
          <p:cNvPr id="9" name="Content Placeholder 2">
            <a:extLst>
              <a:ext uri="{FF2B5EF4-FFF2-40B4-BE49-F238E27FC236}">
                <a16:creationId xmlns:a16="http://schemas.microsoft.com/office/drawing/2014/main" id="{06D4A25C-10FC-1805-0485-61DA04B11E5E}"/>
              </a:ext>
            </a:extLst>
          </p:cNvPr>
          <p:cNvSpPr txBox="1">
            <a:spLocks/>
          </p:cNvSpPr>
          <p:nvPr/>
        </p:nvSpPr>
        <p:spPr>
          <a:xfrm>
            <a:off x="409448" y="1431925"/>
            <a:ext cx="10880334" cy="97061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tr-TR" sz="1600" b="0" i="0" dirty="0" err="1">
                <a:solidFill>
                  <a:srgbClr val="364150"/>
                </a:solidFill>
                <a:effectLst/>
                <a:latin typeface="source-serif-pro"/>
              </a:rPr>
              <a:t>Factory</a:t>
            </a:r>
            <a:r>
              <a:rPr lang="tr-TR" sz="1600" b="0" i="0" dirty="0">
                <a:solidFill>
                  <a:srgbClr val="364150"/>
                </a:solidFill>
                <a:effectLst/>
                <a:latin typeface="source-serif-pro"/>
              </a:rPr>
              <a:t> Design </a:t>
            </a:r>
            <a:r>
              <a:rPr lang="tr-TR" sz="1600" b="0" i="0" dirty="0" err="1">
                <a:solidFill>
                  <a:srgbClr val="364150"/>
                </a:solidFill>
                <a:effectLst/>
                <a:latin typeface="source-serif-pro"/>
              </a:rPr>
              <a:t>Pattern</a:t>
            </a:r>
            <a:r>
              <a:rPr lang="tr-TR" sz="1600" b="0" i="0" dirty="0">
                <a:solidFill>
                  <a:srgbClr val="364150"/>
                </a:solidFill>
                <a:effectLst/>
                <a:latin typeface="source-serif-pro"/>
              </a:rPr>
              <a:t>, nesne yaratma işlemi için bir </a:t>
            </a:r>
            <a:r>
              <a:rPr lang="tr-TR" sz="1600" b="0" i="0" dirty="0" err="1">
                <a:solidFill>
                  <a:srgbClr val="364150"/>
                </a:solidFill>
                <a:effectLst/>
                <a:latin typeface="source-serif-pro"/>
              </a:rPr>
              <a:t>arayüz</a:t>
            </a:r>
            <a:r>
              <a:rPr lang="tr-TR" sz="1600" b="0" i="0" dirty="0">
                <a:solidFill>
                  <a:srgbClr val="364150"/>
                </a:solidFill>
                <a:effectLst/>
                <a:latin typeface="source-serif-pro"/>
              </a:rPr>
              <a:t> tasarlanmasını gerektirir ve alt sınıfların nesne üretmesine olanak sağlar</a:t>
            </a:r>
            <a:r>
              <a:rPr lang="tr-TR" sz="1600" dirty="0">
                <a:solidFill>
                  <a:srgbClr val="364150"/>
                </a:solidFill>
                <a:latin typeface="source-serif-pro"/>
              </a:rPr>
              <a:t>. Ayrıca, hangi sınıf nesnesinin oluşacağını da alt sınıflar kendileri belirler. Böylece nesne yaratma işlemini soyutlaştırır.</a:t>
            </a:r>
          </a:p>
        </p:txBody>
      </p:sp>
      <p:pic>
        <p:nvPicPr>
          <p:cNvPr id="3" name="Resim 2">
            <a:extLst>
              <a:ext uri="{FF2B5EF4-FFF2-40B4-BE49-F238E27FC236}">
                <a16:creationId xmlns:a16="http://schemas.microsoft.com/office/drawing/2014/main" id="{7FC74526-837A-5490-F090-270731974E9E}"/>
              </a:ext>
            </a:extLst>
          </p:cNvPr>
          <p:cNvPicPr>
            <a:picLocks noChangeAspect="1"/>
          </p:cNvPicPr>
          <p:nvPr/>
        </p:nvPicPr>
        <p:blipFill>
          <a:blip r:embed="rId3"/>
          <a:stretch>
            <a:fillRect/>
          </a:stretch>
        </p:blipFill>
        <p:spPr>
          <a:xfrm>
            <a:off x="2209800" y="2725271"/>
            <a:ext cx="7772400" cy="3633849"/>
          </a:xfrm>
          <a:prstGeom prst="rect">
            <a:avLst/>
          </a:prstGeom>
        </p:spPr>
      </p:pic>
    </p:spTree>
    <p:extLst>
      <p:ext uri="{BB962C8B-B14F-4D97-AF65-F5344CB8AC3E}">
        <p14:creationId xmlns:p14="http://schemas.microsoft.com/office/powerpoint/2010/main" val="402272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A8CF83-D6A3-D462-020D-26546085D46D}"/>
              </a:ext>
            </a:extLst>
          </p:cNvPr>
          <p:cNvSpPr>
            <a:spLocks noGrp="1"/>
          </p:cNvSpPr>
          <p:nvPr>
            <p:ph type="sldNum" sz="quarter" idx="12"/>
          </p:nvPr>
        </p:nvSpPr>
        <p:spPr/>
        <p:txBody>
          <a:bodyPr/>
          <a:lstStyle/>
          <a:p>
            <a:fld id="{B4A918BC-4D43-4B42-B3C0-E7EBE25E6AF0}" type="slidenum">
              <a:rPr lang="en-US" smtClean="0"/>
              <a:t>9</a:t>
            </a:fld>
            <a:endParaRPr lang="en-US"/>
          </a:p>
        </p:txBody>
      </p:sp>
      <p:sp>
        <p:nvSpPr>
          <p:cNvPr id="2" name="Title 1">
            <a:extLst>
              <a:ext uri="{FF2B5EF4-FFF2-40B4-BE49-F238E27FC236}">
                <a16:creationId xmlns:a16="http://schemas.microsoft.com/office/drawing/2014/main" id="{D7D792CC-8A1C-EF4F-3EA0-F0176446B290}"/>
              </a:ext>
            </a:extLst>
          </p:cNvPr>
          <p:cNvSpPr>
            <a:spLocks noGrp="1"/>
          </p:cNvSpPr>
          <p:nvPr>
            <p:ph type="title" idx="4294967295"/>
          </p:nvPr>
        </p:nvSpPr>
        <p:spPr>
          <a:xfrm>
            <a:off x="0" y="0"/>
            <a:ext cx="10380663" cy="1431925"/>
          </a:xfrm>
        </p:spPr>
        <p:txBody>
          <a:bodyPr/>
          <a:lstStyle/>
          <a:p>
            <a:pPr algn="l"/>
            <a:r>
              <a:rPr lang="tr-TR" b="1" i="0" dirty="0" err="1">
                <a:solidFill>
                  <a:srgbClr val="242424"/>
                </a:solidFill>
                <a:effectLst/>
                <a:latin typeface="sohne"/>
              </a:rPr>
              <a:t>Factory</a:t>
            </a:r>
            <a:r>
              <a:rPr lang="tr-TR" b="1" i="0" dirty="0">
                <a:solidFill>
                  <a:srgbClr val="242424"/>
                </a:solidFill>
                <a:effectLst/>
                <a:latin typeface="sohne"/>
              </a:rPr>
              <a:t> Design </a:t>
            </a:r>
            <a:r>
              <a:rPr lang="tr-TR" b="1" i="0" dirty="0" err="1">
                <a:solidFill>
                  <a:srgbClr val="242424"/>
                </a:solidFill>
                <a:effectLst/>
                <a:latin typeface="sohne"/>
              </a:rPr>
              <a:t>Pattern</a:t>
            </a:r>
            <a:endParaRPr lang="tr-TR" b="1" i="0" dirty="0">
              <a:solidFill>
                <a:srgbClr val="242424"/>
              </a:solidFill>
              <a:effectLst/>
              <a:latin typeface="sohne"/>
            </a:endParaRPr>
          </a:p>
        </p:txBody>
      </p:sp>
      <p:pic>
        <p:nvPicPr>
          <p:cNvPr id="4" name="Resim 3">
            <a:extLst>
              <a:ext uri="{FF2B5EF4-FFF2-40B4-BE49-F238E27FC236}">
                <a16:creationId xmlns:a16="http://schemas.microsoft.com/office/drawing/2014/main" id="{EDEB04CF-57B6-B1B5-8A77-B0D738B99AB5}"/>
              </a:ext>
            </a:extLst>
          </p:cNvPr>
          <p:cNvPicPr>
            <a:picLocks noChangeAspect="1"/>
          </p:cNvPicPr>
          <p:nvPr/>
        </p:nvPicPr>
        <p:blipFill>
          <a:blip r:embed="rId3"/>
          <a:stretch>
            <a:fillRect/>
          </a:stretch>
        </p:blipFill>
        <p:spPr>
          <a:xfrm>
            <a:off x="3211194" y="1684758"/>
            <a:ext cx="2884806" cy="3560809"/>
          </a:xfrm>
          <a:prstGeom prst="rect">
            <a:avLst/>
          </a:prstGeom>
        </p:spPr>
      </p:pic>
      <p:pic>
        <p:nvPicPr>
          <p:cNvPr id="6" name="Resim 5">
            <a:extLst>
              <a:ext uri="{FF2B5EF4-FFF2-40B4-BE49-F238E27FC236}">
                <a16:creationId xmlns:a16="http://schemas.microsoft.com/office/drawing/2014/main" id="{F49761D0-79EA-4804-DEDA-48B5143B6DFE}"/>
              </a:ext>
            </a:extLst>
          </p:cNvPr>
          <p:cNvPicPr>
            <a:picLocks noChangeAspect="1"/>
          </p:cNvPicPr>
          <p:nvPr/>
        </p:nvPicPr>
        <p:blipFill>
          <a:blip r:embed="rId4"/>
          <a:stretch>
            <a:fillRect/>
          </a:stretch>
        </p:blipFill>
        <p:spPr>
          <a:xfrm>
            <a:off x="6414714" y="1684758"/>
            <a:ext cx="5455559" cy="3488484"/>
          </a:xfrm>
          <a:prstGeom prst="rect">
            <a:avLst/>
          </a:prstGeom>
        </p:spPr>
      </p:pic>
      <p:pic>
        <p:nvPicPr>
          <p:cNvPr id="7" name="Resim 6">
            <a:extLst>
              <a:ext uri="{FF2B5EF4-FFF2-40B4-BE49-F238E27FC236}">
                <a16:creationId xmlns:a16="http://schemas.microsoft.com/office/drawing/2014/main" id="{A3E48028-8EBC-1D29-70A2-659F0CB85178}"/>
              </a:ext>
            </a:extLst>
          </p:cNvPr>
          <p:cNvPicPr>
            <a:picLocks noChangeAspect="1"/>
          </p:cNvPicPr>
          <p:nvPr/>
        </p:nvPicPr>
        <p:blipFill>
          <a:blip r:embed="rId5"/>
          <a:stretch>
            <a:fillRect/>
          </a:stretch>
        </p:blipFill>
        <p:spPr>
          <a:xfrm>
            <a:off x="462269" y="1431925"/>
            <a:ext cx="2569092" cy="4625788"/>
          </a:xfrm>
          <a:prstGeom prst="rect">
            <a:avLst/>
          </a:prstGeom>
        </p:spPr>
      </p:pic>
      <p:sp>
        <p:nvSpPr>
          <p:cNvPr id="8" name="Content Placeholder 2">
            <a:extLst>
              <a:ext uri="{FF2B5EF4-FFF2-40B4-BE49-F238E27FC236}">
                <a16:creationId xmlns:a16="http://schemas.microsoft.com/office/drawing/2014/main" id="{0A9C10A2-ECF1-EAF1-3328-AAB1F4C097E0}"/>
              </a:ext>
            </a:extLst>
          </p:cNvPr>
          <p:cNvSpPr txBox="1">
            <a:spLocks/>
          </p:cNvSpPr>
          <p:nvPr/>
        </p:nvSpPr>
        <p:spPr>
          <a:xfrm>
            <a:off x="1851624" y="5634993"/>
            <a:ext cx="9708776" cy="98712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tr-TR" sz="1400" b="0" i="0" dirty="0">
                <a:solidFill>
                  <a:srgbClr val="364150"/>
                </a:solidFill>
                <a:effectLst/>
                <a:latin typeface="source-serif-pro"/>
              </a:rPr>
              <a:t>Nesne üretme işlemini gerçekleştirmek için </a:t>
            </a:r>
            <a:r>
              <a:rPr lang="tr-TR" sz="1400" b="0" i="0" dirty="0" err="1">
                <a:solidFill>
                  <a:srgbClr val="364150"/>
                </a:solidFill>
                <a:effectLst/>
                <a:latin typeface="source-serif-pro"/>
              </a:rPr>
              <a:t>arayüzden</a:t>
            </a:r>
            <a:r>
              <a:rPr lang="tr-TR" sz="1400" b="0" i="0" dirty="0">
                <a:solidFill>
                  <a:srgbClr val="364150"/>
                </a:solidFill>
                <a:effectLst/>
                <a:latin typeface="source-serif-pro"/>
              </a:rPr>
              <a:t> yararlanıldı. Böylece, benzer yapıdaki sınıflardan üretilecek nesnelerin, hangi sınıfa bağlı olduğu bilgisi nesnenin oluşturulduğu yerden uzaklaştırıldı ve </a:t>
            </a:r>
            <a:r>
              <a:rPr lang="tr-TR" sz="1400" b="0" i="0" dirty="0" err="1">
                <a:solidFill>
                  <a:srgbClr val="364150"/>
                </a:solidFill>
                <a:effectLst/>
                <a:latin typeface="source-serif-pro"/>
              </a:rPr>
              <a:t>Factory</a:t>
            </a:r>
            <a:r>
              <a:rPr lang="tr-TR" sz="1400" b="0" i="0" dirty="0">
                <a:solidFill>
                  <a:srgbClr val="364150"/>
                </a:solidFill>
                <a:effectLst/>
                <a:latin typeface="source-serif-pro"/>
              </a:rPr>
              <a:t> </a:t>
            </a:r>
            <a:r>
              <a:rPr lang="tr-TR" sz="1400" b="0" i="0" dirty="0" err="1">
                <a:solidFill>
                  <a:srgbClr val="364150"/>
                </a:solidFill>
                <a:effectLst/>
                <a:latin typeface="source-serif-pro"/>
              </a:rPr>
              <a:t>Method</a:t>
            </a:r>
            <a:r>
              <a:rPr lang="tr-TR" sz="1400" b="0" i="0" dirty="0">
                <a:solidFill>
                  <a:srgbClr val="364150"/>
                </a:solidFill>
                <a:effectLst/>
                <a:latin typeface="source-serif-pro"/>
              </a:rPr>
              <a:t> içerisinde gerçekleştirildi.</a:t>
            </a:r>
            <a:endParaRPr lang="tr-TR" sz="1600" dirty="0">
              <a:solidFill>
                <a:srgbClr val="364150"/>
              </a:solidFill>
              <a:latin typeface="source-serif-pro"/>
            </a:endParaRPr>
          </a:p>
        </p:txBody>
      </p:sp>
    </p:spTree>
    <p:extLst>
      <p:ext uri="{BB962C8B-B14F-4D97-AF65-F5344CB8AC3E}">
        <p14:creationId xmlns:p14="http://schemas.microsoft.com/office/powerpoint/2010/main" val="3230175550"/>
      </p:ext>
    </p:extLst>
  </p:cSld>
  <p:clrMapOvr>
    <a:masterClrMapping/>
  </p:clrMapOvr>
</p:sld>
</file>

<file path=ppt/theme/theme1.xml><?xml version="1.0" encoding="utf-8"?>
<a:theme xmlns:a="http://schemas.openxmlformats.org/drawingml/2006/main" name="1_BevelVTI">
  <a:themeElements>
    <a:clrScheme name="AnalogousFromRegularSeedRightStep">
      <a:dk1>
        <a:srgbClr val="000000"/>
      </a:dk1>
      <a:lt1>
        <a:srgbClr val="FFFFFF"/>
      </a:lt1>
      <a:dk2>
        <a:srgbClr val="412429"/>
      </a:dk2>
      <a:lt2>
        <a:srgbClr val="E2E8E2"/>
      </a:lt2>
      <a:accent1>
        <a:srgbClr val="D040CD"/>
      </a:accent1>
      <a:accent2>
        <a:srgbClr val="BE2E80"/>
      </a:accent2>
      <a:accent3>
        <a:srgbClr val="D04056"/>
      </a:accent3>
      <a:accent4>
        <a:srgbClr val="BE552E"/>
      </a:accent4>
      <a:accent5>
        <a:srgbClr val="C79B3D"/>
      </a:accent5>
      <a:accent6>
        <a:srgbClr val="9DAA29"/>
      </a:accent6>
      <a:hlink>
        <a:srgbClr val="329633"/>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7840</TotalTime>
  <Words>504</Words>
  <Application>Microsoft Macintosh PowerPoint</Application>
  <PresentationFormat>Geniş ekran</PresentationFormat>
  <Paragraphs>76</Paragraphs>
  <Slides>12</Slides>
  <Notes>12</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12</vt:i4>
      </vt:variant>
    </vt:vector>
  </HeadingPairs>
  <TitlesOfParts>
    <vt:vector size="19" baseType="lpstr">
      <vt:lpstr>Arial</vt:lpstr>
      <vt:lpstr>Bierstadt</vt:lpstr>
      <vt:lpstr>Calibri</vt:lpstr>
      <vt:lpstr>sohne</vt:lpstr>
      <vt:lpstr>source-serif-pro</vt:lpstr>
      <vt:lpstr>Söhne</vt:lpstr>
      <vt:lpstr>1_BevelVTI</vt:lpstr>
      <vt:lpstr>Builder Pattern &amp; Factory Pattern</vt:lpstr>
      <vt:lpstr>Giriş</vt:lpstr>
      <vt:lpstr>Builder Pattern</vt:lpstr>
      <vt:lpstr>Builder Pattern</vt:lpstr>
      <vt:lpstr>Builder Pattern</vt:lpstr>
      <vt:lpstr>Builder Pattern</vt:lpstr>
      <vt:lpstr>Builder Pattern</vt:lpstr>
      <vt:lpstr>Factory Design Pattern</vt:lpstr>
      <vt:lpstr>Factory Design Pattern</vt:lpstr>
      <vt:lpstr>Factory Design Pattern</vt:lpstr>
      <vt:lpstr>Kodlar</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E-PANOSİS</dc:title>
  <dc:creator>irem yılmaztürk</dc:creator>
  <cp:lastModifiedBy>CAN KURT</cp:lastModifiedBy>
  <cp:revision>206</cp:revision>
  <cp:lastPrinted>2023-04-26T07:29:13Z</cp:lastPrinted>
  <dcterms:created xsi:type="dcterms:W3CDTF">2023-04-07T11:15:08Z</dcterms:created>
  <dcterms:modified xsi:type="dcterms:W3CDTF">2023-11-11T14:06:56Z</dcterms:modified>
</cp:coreProperties>
</file>