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6165" r:id="rId2"/>
    <p:sldId id="6176" r:id="rId3"/>
    <p:sldId id="61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3878"/>
  </p:normalViewPr>
  <p:slideViewPr>
    <p:cSldViewPr snapToGrid="0">
      <p:cViewPr>
        <p:scale>
          <a:sx n="185" d="100"/>
          <a:sy n="185" d="100"/>
        </p:scale>
        <p:origin x="-5248" y="-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9A925-6B4C-274A-A7E0-C378B0CAE4F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CA160-8F8E-B645-A495-C32A146D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Canlab_help_examples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NPS_SIIPS_surface_figures_2025.mlx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b="0" i="0" dirty="0">
                <a:effectLst/>
                <a:latin typeface="Menlo" panose="020B0609030804020204" pitchFamily="49" charset="0"/>
              </a:rPr>
            </a:br>
            <a:r>
              <a:rPr lang="en-US" dirty="0" err="1"/>
              <a:t>New_NPS_SIIPS_surface_figures.m</a:t>
            </a:r>
            <a:endParaRPr lang="en-US" dirty="0"/>
          </a:p>
          <a:p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NPS Pos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[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imgs</a:t>
            </a:r>
            <a:r>
              <a:rPr lang="en-US" b="0" i="0" dirty="0">
                <a:effectLst/>
                <a:latin typeface="Menlo" panose="020B0609030804020204" pitchFamily="49" charset="0"/>
              </a:rPr>
              <a:t>, names]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load_image_set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npsplus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obj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get_wh_image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imgs</a:t>
            </a:r>
            <a:r>
              <a:rPr lang="en-US" b="0" i="0" dirty="0">
                <a:effectLst/>
                <a:latin typeface="Menlo" panose="020B0609030804020204" pitchFamily="49" charset="0"/>
              </a:rPr>
              <a:t>, 2);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show_surfaces</a:t>
            </a:r>
            <a:r>
              <a:rPr lang="en-US" b="0" i="0" dirty="0">
                <a:effectLst/>
                <a:latin typeface="Menlo" panose="020B0609030804020204" pitchFamily="49" charset="0"/>
              </a:rPr>
              <a:t>(obj)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create_figure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'wedges'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%stats =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image_similarity_plot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(obj, '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cosine_similarity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', '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bucknerlab_wholebrain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', '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plotstyle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', 'polar');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stats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image_similarity_plot</a:t>
            </a:r>
            <a:r>
              <a:rPr lang="en-US" b="0" i="0" dirty="0">
                <a:effectLst/>
                <a:latin typeface="Menlo" panose="020B0609030804020204" pitchFamily="49" charset="0"/>
              </a:rPr>
              <a:t>(obj,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cosine_similarity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bucknerlab_wholebrain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'colors'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{[1 .7 0] [.3 0 .7]},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'bicolor'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create_figure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'neurotransmitters'</a:t>
            </a:r>
            <a:r>
              <a:rPr lang="en-US" b="0" i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stats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image_similarity_plot</a:t>
            </a:r>
            <a:r>
              <a:rPr lang="en-US" b="0" i="0" dirty="0">
                <a:effectLst/>
                <a:latin typeface="Menlo" panose="020B0609030804020204" pitchFamily="49" charset="0"/>
              </a:rPr>
              <a:t>(obj,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cosine_similarity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mapset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receptorbinding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'colors'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{[1 .7 0] [.3 0 .7]},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'bicolor'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plotstyle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'polar'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dofixrange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[-0.5 0.5]);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Table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atl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load_atlas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'canlab2024'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[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region_obj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results_table</a:t>
            </a:r>
            <a:r>
              <a:rPr lang="en-US" b="0" i="0" dirty="0">
                <a:effectLst/>
                <a:latin typeface="Menlo" panose="020B0609030804020204" pitchFamily="49" charset="0"/>
              </a:rPr>
              <a:t>] = table(obj,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'subdivide'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atlas_obj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atl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pag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region_obj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strcmp</a:t>
            </a:r>
            <a:r>
              <a:rPr lang="en-US" b="0" i="0" dirty="0">
                <a:effectLst/>
                <a:latin typeface="Menlo" panose="020B0609030804020204" pitchFamily="49" charset="0"/>
              </a:rPr>
              <a:t>({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region_obj.shorttitle</a:t>
            </a:r>
            <a:r>
              <a:rPr lang="en-US" b="0" i="0" dirty="0">
                <a:effectLst/>
                <a:latin typeface="Menlo" panose="020B0609030804020204" pitchFamily="49" charset="0"/>
              </a:rPr>
              <a:t>},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BStem_PAG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thal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region_obj</a:t>
            </a:r>
            <a:r>
              <a:rPr lang="en-US" b="0" i="0" dirty="0">
                <a:effectLst/>
                <a:latin typeface="Menlo" panose="020B0609030804020204" pitchFamily="49" charset="0"/>
              </a:rPr>
              <a:t>(contains({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region_obj.shorttitle</a:t>
            </a:r>
            <a:r>
              <a:rPr lang="en-US" b="0" i="0" dirty="0">
                <a:effectLst/>
                <a:latin typeface="Menlo" panose="020B0609030804020204" pitchFamily="49" charset="0"/>
              </a:rPr>
              <a:t>},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Thal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%%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[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imgs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names] =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load_image_set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siips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');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obj =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get_wh_image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imgs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, 1);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obj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fmri_data</a:t>
            </a:r>
            <a:r>
              <a:rPr lang="en-US" b="0" i="0" dirty="0">
                <a:effectLst/>
                <a:latin typeface="Menlo" panose="020B0609030804020204" pitchFamily="49" charset="0"/>
              </a:rPr>
              <a:t>(which(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'nonnoc_v11_4_subcluster_maps_fdr05_pattern_wttest.nii'</a:t>
            </a:r>
            <a:r>
              <a:rPr lang="en-US" b="0" i="0" dirty="0"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show_surfaces</a:t>
            </a:r>
            <a:r>
              <a:rPr lang="en-US" b="0" i="0" dirty="0">
                <a:effectLst/>
                <a:latin typeface="Menlo" panose="020B0609030804020204" pitchFamily="49" charset="0"/>
              </a:rPr>
              <a:t>(obj)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create_figure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'wedges'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%stats =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image_similarity_plot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(obj, '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cosine_similarity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', '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bucknerlab_wholebrain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', '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plotstyle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', 'polar');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stats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image_similarity_plot</a:t>
            </a:r>
            <a:r>
              <a:rPr lang="en-US" b="0" i="0" dirty="0">
                <a:effectLst/>
                <a:latin typeface="Menlo" panose="020B0609030804020204" pitchFamily="49" charset="0"/>
              </a:rPr>
              <a:t>(obj,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cosine_similarity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bucknerlab_wholebrain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'colors'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{[1 .7 0] [.3 0 .7]},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'bicolor'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create_figure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'neurotransmitters'</a:t>
            </a:r>
            <a:r>
              <a:rPr lang="en-US" b="0" i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stats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image_similarity_plot</a:t>
            </a:r>
            <a:r>
              <a:rPr lang="en-US" b="0" i="0" dirty="0">
                <a:effectLst/>
                <a:latin typeface="Menlo" panose="020B0609030804020204" pitchFamily="49" charset="0"/>
              </a:rPr>
              <a:t>(obj,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cosine_similarity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mapset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receptorbinding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'colors'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{[1 .7 0] [.3 0 .7]},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'bicolor'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plotstyle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'polar'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dofixrange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[-0.5 0.5]);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atl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load_atlas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'canlab2024'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[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region_obj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results_table</a:t>
            </a:r>
            <a:r>
              <a:rPr lang="en-US" b="0" i="0" dirty="0">
                <a:effectLst/>
                <a:latin typeface="Menlo" panose="020B0609030804020204" pitchFamily="49" charset="0"/>
              </a:rPr>
              <a:t>] = table(obj,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'subdivide'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atlas_obj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atl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pag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region_obj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strcmp</a:t>
            </a:r>
            <a:r>
              <a:rPr lang="en-US" b="0" i="0" dirty="0">
                <a:effectLst/>
                <a:latin typeface="Menlo" panose="020B0609030804020204" pitchFamily="49" charset="0"/>
              </a:rPr>
              <a:t>({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region_obj.shorttitle</a:t>
            </a:r>
            <a:r>
              <a:rPr lang="en-US" b="0" i="0" dirty="0">
                <a:effectLst/>
                <a:latin typeface="Menlo" panose="020B0609030804020204" pitchFamily="49" charset="0"/>
              </a:rPr>
              <a:t>},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BStem_PAG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hy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region_obj</a:t>
            </a:r>
            <a:r>
              <a:rPr lang="en-US" b="0" i="0" dirty="0">
                <a:effectLst/>
                <a:latin typeface="Menlo" panose="020B0609030804020204" pitchFamily="49" charset="0"/>
              </a:rPr>
              <a:t>(contains({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region_obj.shorttitle</a:t>
            </a:r>
            <a:r>
              <a:rPr lang="en-US" b="0" i="0" dirty="0">
                <a:effectLst/>
                <a:latin typeface="Menlo" panose="020B0609030804020204" pitchFamily="49" charset="0"/>
              </a:rPr>
              <a:t>},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'hypothalamus'</a:t>
            </a:r>
            <a:r>
              <a:rPr lang="en-US" b="0" i="0" dirty="0"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%%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function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show_surfaces</a:t>
            </a:r>
            <a:r>
              <a:rPr lang="en-US" b="0" i="0" dirty="0">
                <a:effectLst/>
                <a:latin typeface="Menlo" panose="020B0609030804020204" pitchFamily="49" charset="0"/>
              </a:rPr>
              <a:t>(obj)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d = descriptives(obj);</a:t>
            </a: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cmaprange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[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d.prctile_vals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d.prctiles</a:t>
            </a:r>
            <a:r>
              <a:rPr lang="en-US" b="0" i="0" dirty="0">
                <a:effectLst/>
                <a:latin typeface="Menlo" panose="020B0609030804020204" pitchFamily="49" charset="0"/>
              </a:rPr>
              <a:t> == 5)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d.prctile_vals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d.prctiles</a:t>
            </a:r>
            <a:r>
              <a:rPr lang="en-US" b="0" i="0" dirty="0">
                <a:effectLst/>
                <a:latin typeface="Menlo" panose="020B0609030804020204" pitchFamily="49" charset="0"/>
              </a:rPr>
              <a:t> == 95)]; 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5 and 95%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create_figure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'surf'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h = surface(obj,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cmaprange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cmaprange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f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create_figure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'slabs'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h = surface(obj,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cmaprange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cmaprange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'coronal_slabs_4'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Make axes invisible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hh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findobj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gcf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'Type'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'Axes'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set(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hh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'Visible'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'off'</a:t>
            </a:r>
            <a:r>
              <a:rPr lang="en-US" b="0" i="0" dirty="0"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remove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colorbars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hh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findobj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gcf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'Type'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Colorbar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set(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hh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'Visible'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'off'</a:t>
            </a:r>
            <a:r>
              <a:rPr lang="en-US" b="0" i="0" dirty="0"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f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create_figure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'4surf'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h = surface(obj,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cmaprange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cmaprange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foursurfaces_hcp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remove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colorbars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hh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findobj</a:t>
            </a:r>
            <a:r>
              <a:rPr lang="en-US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gcf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'Type'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Colorbar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set(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hh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'Visible'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'off'</a:t>
            </a:r>
            <a:r>
              <a:rPr lang="en-US" b="0" i="0" dirty="0"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end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9CBD1-1F0D-034A-94B6-9921798D1D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0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31FAE-AB78-DA9C-93D4-8844F3208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98F2F-DBCB-CA0B-2ECF-E20CFD93B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016AF-A3A3-D536-A1CC-67A766A0B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obj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fmri_data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(which(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'nonnoc_v11_4_subcluster_maps_fdr05_pattern_wttest.nii'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show_surfaces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(obj)</a:t>
            </a:r>
          </a:p>
          <a:p>
            <a:b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create_figure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'wedges'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%stats = </a:t>
            </a:r>
            <a:r>
              <a:rPr lang="en-US" b="0" i="0" u="none" strike="noStrike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image_similarity_plot</a:t>
            </a: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(obj, '</a:t>
            </a:r>
            <a:r>
              <a:rPr lang="en-US" b="0" i="0" u="none" strike="noStrike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cosine_similarity</a:t>
            </a: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', '</a:t>
            </a:r>
            <a:r>
              <a:rPr lang="en-US" b="0" i="0" u="none" strike="noStrike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bucknerlab_wholebrain</a:t>
            </a: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', '</a:t>
            </a:r>
            <a:r>
              <a:rPr lang="en-US" b="0" i="0" u="none" strike="noStrike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plotstyle</a:t>
            </a: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', 'polar');</a:t>
            </a: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stats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image_similarity_plot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(obj,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u="none" strike="noStrike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cosine_similarity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u="none" strike="noStrike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bucknerlab_wholebrain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'colors'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{[1 .7 0] [.3 0 .7]},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'bicolor'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create_figure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'neurotransmitters'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stats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image_similarity_plot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(obj,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u="none" strike="noStrike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cosine_similarity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u="none" strike="noStrike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mapset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u="none" strike="noStrike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receptorbinding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'colors'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{[1 .7 0] [.3 0 .7]},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'bicolor'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u="none" strike="noStrike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plotstyle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'polar'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u="none" strike="noStrike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dofixrange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[-0.5 0.5]);</a:t>
            </a:r>
          </a:p>
          <a:p>
            <a:b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atl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load_atlas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'canlab2024'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region_obj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results_table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] = table(obj,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'subdivide'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u="none" strike="noStrike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atlas_obj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atl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pag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region_obj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strcmp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region_obj.shorttitle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},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u="none" strike="noStrike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BStem_PAG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hy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region_obj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(contains({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region_obj.shorttitle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},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'hypothalamus'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2E470-6512-35D0-73B3-C509ED32A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9CBD1-1F0D-034A-94B6-9921798D1D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2CD9-9CBF-83AF-A5E7-3439DEF2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CB39E-233D-5A8A-552F-5516C630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9B1A-E598-66F0-10D6-15EE3215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C144-486E-00F7-B2B9-E8E29873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99F8-422F-6885-65F3-29F3CE51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5E93-5F1A-A6F6-1C9A-57D35135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6FCEC-52BD-76BC-3CA2-57265AD7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F064-28E0-F3B9-A81E-1B3D46A0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444D-7B12-BC3A-C3DF-C215263C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3482-AB0D-3C71-EE9A-B14A5E7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4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82ECA-A2AB-EB93-4296-A23C736B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BE1F9-63AD-40A9-1037-F5BAB9FEC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28775-5D68-B0D3-7351-65B82130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9A62E-1EB3-0A9A-BC74-55F55A26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F61E1-17D6-2BA1-BAB6-3504AAD6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19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145709" y="1006080"/>
            <a:ext cx="120462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25863" y="-24751"/>
            <a:ext cx="975731" cy="103081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505EC12C-C5DE-2C4B-99E2-FA2DF6F3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07" y="1"/>
            <a:ext cx="11070561" cy="100606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2933" b="0" i="0">
                <a:latin typeface="Helvetica Neue Light"/>
                <a:cs typeface="Helvetica Neue Light"/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CAE8EE7-39DD-4640-BBF1-364BF13A8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8062" t="8265" r="14937" b="9085"/>
          <a:stretch/>
        </p:blipFill>
        <p:spPr>
          <a:xfrm>
            <a:off x="11210661" y="12366"/>
            <a:ext cx="981339" cy="9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4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232C-D83D-3E76-F125-26FF406E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73A0-D153-B3D0-B29C-3960EFB2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C4A4-32CD-597F-DDBC-75731305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9965-03A3-D227-C091-E7C19C5C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19D0-254A-4DEE-F0A1-97CD98DC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4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C59D-D732-E7A1-4561-16268010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91EC9-233F-132E-4FC6-D96233EC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5C22-989A-626D-0862-621EBC4E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FC57-D0DA-961A-07C3-A7978231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3E52B-AA2D-981F-F2C5-8E58FCB6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1A2C-6BFF-57B7-CFF8-A3102C81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89F4-59FA-2A7D-9606-49DE67A35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F5B8E-8840-E9C8-BBD0-5B940B215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47672-A488-EB7D-376F-9C5B4242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9E2C6-6AF5-DE2E-E0EB-6B66B458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E8F4-3AE2-5FA0-D311-4104F214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686E-333D-71FF-8AE7-45964469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242A-1A55-DE1E-FBF5-4EBEC5B7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A6D3F-B31C-17AA-C7EA-BDAD88CEF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16660-3C6B-12CC-C4EE-89AC2AF4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6C76A-9F49-B8F3-AA70-263D0BA9B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95521-1BA1-49C8-B94B-CDB7D90A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D74A-2699-459E-242C-6F3EAFE8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8B6E0-DD7D-AA09-11E0-B3CBC6A6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E6AF-F69F-EE46-C3AC-33508BE0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C8595-EA96-E040-3CEA-5B90A2F0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13390-E785-6E62-D93A-D25DA7CF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3D4DA-BD9E-3369-CE9E-533BFB4D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C82DE-0EAC-733E-62B3-708FEE69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D91FA-B75E-3574-A480-1446D156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5CC7-84E4-59F1-6296-FE9A5383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8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4195-735B-52AB-683C-68AEB50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75CF-63DB-0387-3472-FC529EE8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6B4B9-29C3-F6C3-1573-B357ECD7A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75598-6AF0-5DCE-52FA-5D5C2E78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2822D-F0BD-0D64-1F9B-9B2FC081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6C264-2ED3-E355-0F25-144F4B4A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1F0D-929F-5D89-B2B0-41B1B734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A05E9-262F-9CDE-BBAB-4DD212FEC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410C7-A884-425C-F07B-BD9C58DA6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94B88-FAA2-7622-2757-AF21159C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10D7-A35D-AB93-BC50-A8A7A84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57EE3-E934-5821-C7B8-F5A402D1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1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5A7F3-AD58-799F-AFD1-51D9D733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F83BF-9C74-2A79-27BB-3ACB391F2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EFD5-8075-7857-7A3A-F650C3CF5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D720B-C5EE-0C4A-8234-84D2E9C97228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5C18-8213-72FF-6E03-6569CA46A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44E5-4ACD-327E-5893-253048E24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0EB66-ADE2-A240-B72B-DE6E2A0A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6262B4-9495-805D-0B37-44C8EE256AA8}"/>
              </a:ext>
            </a:extLst>
          </p:cNvPr>
          <p:cNvGrpSpPr/>
          <p:nvPr/>
        </p:nvGrpSpPr>
        <p:grpSpPr>
          <a:xfrm>
            <a:off x="12389944" y="1148865"/>
            <a:ext cx="5038237" cy="4802184"/>
            <a:chOff x="128286" y="1217796"/>
            <a:chExt cx="2540472" cy="2421445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4DB54078-07F9-7DDC-7F3C-7A5A0D766D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94" t="9415" r="12031" b="4451"/>
            <a:stretch/>
          </p:blipFill>
          <p:spPr bwMode="auto">
            <a:xfrm>
              <a:off x="128286" y="1217796"/>
              <a:ext cx="2540472" cy="2421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3ED8E1A7-C098-4C27-9EAE-553454D6E70E}"/>
                </a:ext>
              </a:extLst>
            </p:cNvPr>
            <p:cNvGrpSpPr/>
            <p:nvPr/>
          </p:nvGrpSpPr>
          <p:grpSpPr>
            <a:xfrm>
              <a:off x="462109" y="1480038"/>
              <a:ext cx="1687569" cy="1691194"/>
              <a:chOff x="5753631" y="2788070"/>
              <a:chExt cx="1896990" cy="1901064"/>
            </a:xfrm>
          </p:grpSpPr>
          <p:sp>
            <p:nvSpPr>
              <p:cNvPr id="191" name="Block Arc 190">
                <a:extLst>
                  <a:ext uri="{FF2B5EF4-FFF2-40B4-BE49-F238E27FC236}">
                    <a16:creationId xmlns:a16="http://schemas.microsoft.com/office/drawing/2014/main" id="{F681A425-7D63-EA7A-7C8C-F7D281582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3187" y="2807629"/>
                <a:ext cx="1864398" cy="1864397"/>
              </a:xfrm>
              <a:prstGeom prst="blockArc">
                <a:avLst>
                  <a:gd name="adj1" fmla="val 4550946"/>
                  <a:gd name="adj2" fmla="val 5599091"/>
                  <a:gd name="adj3" fmla="val 0"/>
                </a:avLst>
              </a:prstGeom>
              <a:ln w="3175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tx1"/>
                  </a:solidFill>
                  <a:latin typeface="Helvetica Neue Light" panose="02000403000000020004" pitchFamily="2" charset="0"/>
                </a:endParaRPr>
              </a:p>
            </p:txBody>
          </p:sp>
          <p:sp>
            <p:nvSpPr>
              <p:cNvPr id="192" name="Block Arc 191">
                <a:extLst>
                  <a:ext uri="{FF2B5EF4-FFF2-40B4-BE49-F238E27FC236}">
                    <a16:creationId xmlns:a16="http://schemas.microsoft.com/office/drawing/2014/main" id="{B6701224-A236-E6AD-8E88-33C8BCC35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6223" y="2798660"/>
                <a:ext cx="1864398" cy="1864397"/>
              </a:xfrm>
              <a:prstGeom prst="blockArc">
                <a:avLst>
                  <a:gd name="adj1" fmla="val 3351743"/>
                  <a:gd name="adj2" fmla="val 4409209"/>
                  <a:gd name="adj3" fmla="val 59"/>
                </a:avLst>
              </a:prstGeom>
              <a:ln w="31750" cap="rnd">
                <a:solidFill>
                  <a:srgbClr val="FFFF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tx1"/>
                  </a:solidFill>
                  <a:latin typeface="Helvetica Neue Light" panose="02000403000000020004" pitchFamily="2" charset="0"/>
                </a:endParaRPr>
              </a:p>
            </p:txBody>
          </p:sp>
          <p:sp>
            <p:nvSpPr>
              <p:cNvPr id="193" name="Block Arc 192">
                <a:extLst>
                  <a:ext uri="{FF2B5EF4-FFF2-40B4-BE49-F238E27FC236}">
                    <a16:creationId xmlns:a16="http://schemas.microsoft.com/office/drawing/2014/main" id="{08794D0C-A241-901D-DB36-52E34F551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9702" y="2810060"/>
                <a:ext cx="1864398" cy="1864397"/>
              </a:xfrm>
              <a:prstGeom prst="blockArc">
                <a:avLst>
                  <a:gd name="adj1" fmla="val 14918099"/>
                  <a:gd name="adj2" fmla="val 11361"/>
                  <a:gd name="adj3" fmla="val 0"/>
                </a:avLst>
              </a:prstGeom>
              <a:ln w="31750" cap="rnd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tx1"/>
                  </a:solidFill>
                  <a:latin typeface="Helvetica Neue Light" panose="02000403000000020004" pitchFamily="2" charset="0"/>
                </a:endParaRPr>
              </a:p>
            </p:txBody>
          </p:sp>
          <p:sp>
            <p:nvSpPr>
              <p:cNvPr id="194" name="Block Arc 193">
                <a:extLst>
                  <a:ext uri="{FF2B5EF4-FFF2-40B4-BE49-F238E27FC236}">
                    <a16:creationId xmlns:a16="http://schemas.microsoft.com/office/drawing/2014/main" id="{69DEFD66-809D-5020-D3DD-4B3853F520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9702" y="2788070"/>
                <a:ext cx="1864398" cy="1864397"/>
              </a:xfrm>
              <a:prstGeom prst="blockArc">
                <a:avLst>
                  <a:gd name="adj1" fmla="val 268755"/>
                  <a:gd name="adj2" fmla="val 3180165"/>
                  <a:gd name="adj3" fmla="val 0"/>
                </a:avLst>
              </a:prstGeom>
              <a:ln w="3175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tx1"/>
                  </a:solidFill>
                  <a:latin typeface="Helvetica Neue Light" panose="02000403000000020004" pitchFamily="2" charset="0"/>
                </a:endParaRPr>
              </a:p>
            </p:txBody>
          </p:sp>
          <p:sp>
            <p:nvSpPr>
              <p:cNvPr id="195" name="Block Arc 194">
                <a:extLst>
                  <a:ext uri="{FF2B5EF4-FFF2-40B4-BE49-F238E27FC236}">
                    <a16:creationId xmlns:a16="http://schemas.microsoft.com/office/drawing/2014/main" id="{0287BD79-101D-CD5F-3EEE-B36C027801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0150" y="2824737"/>
                <a:ext cx="1864398" cy="1864397"/>
              </a:xfrm>
              <a:prstGeom prst="blockArc">
                <a:avLst>
                  <a:gd name="adj1" fmla="val 9550965"/>
                  <a:gd name="adj2" fmla="val 13661938"/>
                  <a:gd name="adj3" fmla="val 0"/>
                </a:avLst>
              </a:prstGeom>
              <a:ln w="31750" cap="rnd">
                <a:solidFill>
                  <a:srgbClr val="00206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tx1"/>
                  </a:solidFill>
                  <a:latin typeface="Helvetica Neue Light" panose="02000403000000020004" pitchFamily="2" charset="0"/>
                </a:endParaRPr>
              </a:p>
            </p:txBody>
          </p:sp>
          <p:sp>
            <p:nvSpPr>
              <p:cNvPr id="196" name="Block Arc 195">
                <a:extLst>
                  <a:ext uri="{FF2B5EF4-FFF2-40B4-BE49-F238E27FC236}">
                    <a16:creationId xmlns:a16="http://schemas.microsoft.com/office/drawing/2014/main" id="{B1156B6A-1A0D-EC2C-A05D-77E4D0228D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6667" y="2814147"/>
                <a:ext cx="1864398" cy="1864397"/>
              </a:xfrm>
              <a:prstGeom prst="blockArc">
                <a:avLst>
                  <a:gd name="adj1" fmla="val 13890468"/>
                  <a:gd name="adj2" fmla="val 14665044"/>
                  <a:gd name="adj3" fmla="val 0"/>
                </a:avLst>
              </a:prstGeom>
              <a:solidFill>
                <a:srgbClr val="C00000"/>
              </a:solidFill>
              <a:ln w="31750" cap="rnd">
                <a:solidFill>
                  <a:srgbClr val="C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rgbClr val="C00000"/>
                  </a:solidFill>
                  <a:latin typeface="Helvetica Neue Light" panose="02000403000000020004" pitchFamily="2" charset="0"/>
                </a:endParaRPr>
              </a:p>
            </p:txBody>
          </p:sp>
          <p:sp>
            <p:nvSpPr>
              <p:cNvPr id="197" name="Block Arc 196">
                <a:extLst>
                  <a:ext uri="{FF2B5EF4-FFF2-40B4-BE49-F238E27FC236}">
                    <a16:creationId xmlns:a16="http://schemas.microsoft.com/office/drawing/2014/main" id="{5A3480AB-2C19-F90A-BA6D-9E6A6BBBA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4500" y="2811700"/>
                <a:ext cx="1864398" cy="1864397"/>
              </a:xfrm>
              <a:prstGeom prst="blockArc">
                <a:avLst>
                  <a:gd name="adj1" fmla="val 5763185"/>
                  <a:gd name="adj2" fmla="val 7528392"/>
                  <a:gd name="adj3" fmla="val 0"/>
                </a:avLst>
              </a:prstGeom>
              <a:ln w="31750" cap="rnd"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tx1"/>
                  </a:solidFill>
                  <a:latin typeface="Helvetica Neue Light" panose="02000403000000020004" pitchFamily="2" charset="0"/>
                </a:endParaRPr>
              </a:p>
            </p:txBody>
          </p:sp>
          <p:sp>
            <p:nvSpPr>
              <p:cNvPr id="198" name="Block Arc 197">
                <a:extLst>
                  <a:ext uri="{FF2B5EF4-FFF2-40B4-BE49-F238E27FC236}">
                    <a16:creationId xmlns:a16="http://schemas.microsoft.com/office/drawing/2014/main" id="{D4E4242E-C6A4-3705-10AF-4473E5662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3631" y="2813340"/>
                <a:ext cx="1864398" cy="1864397"/>
              </a:xfrm>
              <a:prstGeom prst="blockArc">
                <a:avLst>
                  <a:gd name="adj1" fmla="val 7720158"/>
                  <a:gd name="adj2" fmla="val 8215259"/>
                  <a:gd name="adj3" fmla="val 0"/>
                </a:avLst>
              </a:prstGeom>
              <a:ln w="31750" cap="rnd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tx1"/>
                  </a:solidFill>
                  <a:latin typeface="Helvetica Neue Light" panose="02000403000000020004" pitchFamily="2" charset="0"/>
                </a:endParaRPr>
              </a:p>
            </p:txBody>
          </p:sp>
          <p:sp>
            <p:nvSpPr>
              <p:cNvPr id="199" name="Block Arc 198">
                <a:extLst>
                  <a:ext uri="{FF2B5EF4-FFF2-40B4-BE49-F238E27FC236}">
                    <a16:creationId xmlns:a16="http://schemas.microsoft.com/office/drawing/2014/main" id="{9922079C-8C8E-010B-EABA-D715C5957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6667" y="2824737"/>
                <a:ext cx="1864398" cy="1864397"/>
              </a:xfrm>
              <a:prstGeom prst="blockArc">
                <a:avLst>
                  <a:gd name="adj1" fmla="val 8457413"/>
                  <a:gd name="adj2" fmla="val 9335524"/>
                  <a:gd name="adj3" fmla="val 0"/>
                </a:avLst>
              </a:prstGeom>
              <a:ln w="31750" cap="rnd">
                <a:solidFill>
                  <a:srgbClr val="0070C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tx1"/>
                  </a:solidFill>
                  <a:latin typeface="Helvetica Neue Light" panose="02000403000000020004" pitchFamily="2" charset="0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44748D5-F43C-57B5-E7F1-78DF538B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systems-level measures (</a:t>
            </a:r>
            <a:r>
              <a:rPr lang="en-US" dirty="0" err="1"/>
              <a:t>neuromarkers</a:t>
            </a:r>
            <a:r>
              <a:rPr lang="en-US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78E870-4F19-C9A0-F8A4-4E7232BCA2D6}"/>
              </a:ext>
            </a:extLst>
          </p:cNvPr>
          <p:cNvGrpSpPr/>
          <p:nvPr/>
        </p:nvGrpSpPr>
        <p:grpSpPr>
          <a:xfrm>
            <a:off x="542780" y="1385977"/>
            <a:ext cx="4064344" cy="5226184"/>
            <a:chOff x="109280" y="821871"/>
            <a:chExt cx="4911196" cy="6315120"/>
          </a:xfrm>
        </p:grpSpPr>
        <p:pic>
          <p:nvPicPr>
            <p:cNvPr id="12" name="Picture 11" descr="A grey brain with multicolored spots&#10;&#10;Description automatically generated">
              <a:extLst>
                <a:ext uri="{FF2B5EF4-FFF2-40B4-BE49-F238E27FC236}">
                  <a16:creationId xmlns:a16="http://schemas.microsoft.com/office/drawing/2014/main" id="{266D40E5-DFB7-3ACA-B9BF-7EE8C0295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280" y="821871"/>
              <a:ext cx="2489200" cy="2032000"/>
            </a:xfrm>
            <a:prstGeom prst="rect">
              <a:avLst/>
            </a:prstGeom>
          </p:spPr>
        </p:pic>
        <p:pic>
          <p:nvPicPr>
            <p:cNvPr id="14" name="Picture 13" descr="A grey fabric with a colorful center&#10;&#10;Description automatically generated with medium confidence">
              <a:extLst>
                <a:ext uri="{FF2B5EF4-FFF2-40B4-BE49-F238E27FC236}">
                  <a16:creationId xmlns:a16="http://schemas.microsoft.com/office/drawing/2014/main" id="{44777959-E5BB-933E-0E74-3D69C65E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43976" y="1039490"/>
              <a:ext cx="2476500" cy="1981200"/>
            </a:xfrm>
            <a:prstGeom prst="rect">
              <a:avLst/>
            </a:prstGeom>
          </p:spPr>
        </p:pic>
        <p:pic>
          <p:nvPicPr>
            <p:cNvPr id="16" name="Picture 15" descr="A group of brain images&#10;&#10;Description automatically generated">
              <a:extLst>
                <a:ext uri="{FF2B5EF4-FFF2-40B4-BE49-F238E27FC236}">
                  <a16:creationId xmlns:a16="http://schemas.microsoft.com/office/drawing/2014/main" id="{0AC9D21F-AF50-B14F-7845-9DB0AD43F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280" y="4657167"/>
              <a:ext cx="4634170" cy="2479824"/>
            </a:xfrm>
            <a:prstGeom prst="rect">
              <a:avLst/>
            </a:prstGeom>
          </p:spPr>
        </p:pic>
        <p:pic>
          <p:nvPicPr>
            <p:cNvPr id="18" name="Picture 17" descr="A brain with colorful spots&#10;&#10;Description automatically generated with medium confidence">
              <a:extLst>
                <a:ext uri="{FF2B5EF4-FFF2-40B4-BE49-F238E27FC236}">
                  <a16:creationId xmlns:a16="http://schemas.microsoft.com/office/drawing/2014/main" id="{2F1E8F9E-F819-D755-A23B-346B1C1AA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29280" y="2496615"/>
              <a:ext cx="2723197" cy="249747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7DD5972-8E85-4CD7-52A1-0F3703503340}"/>
              </a:ext>
            </a:extLst>
          </p:cNvPr>
          <p:cNvSpPr txBox="1"/>
          <p:nvPr/>
        </p:nvSpPr>
        <p:spPr>
          <a:xfrm>
            <a:off x="794120" y="1040422"/>
            <a:ext cx="361047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" charset="0"/>
              </a:rPr>
              <a:t>Neurologic Pain Signature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8C26C2-EECE-29D3-AA70-3F8C59781B67}"/>
              </a:ext>
            </a:extLst>
          </p:cNvPr>
          <p:cNvSpPr txBox="1"/>
          <p:nvPr/>
        </p:nvSpPr>
        <p:spPr>
          <a:xfrm>
            <a:off x="3908957" y="6465275"/>
            <a:ext cx="952505" cy="37965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867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" charset="0"/>
              </a:rPr>
              <a:t>npspos</a:t>
            </a:r>
            <a:endParaRPr lang="en-US" sz="1867" dirty="0">
              <a:latin typeface="Helvetica Neue Light" panose="02000403000000020004" pitchFamily="2" charset="0"/>
              <a:ea typeface="Helvetica Neue Light" panose="02000403000000020004" pitchFamily="2" charset="0"/>
              <a:cs typeface="Helvetica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C6A565-710B-D59A-4CAD-1D8EE9B44233}"/>
              </a:ext>
            </a:extLst>
          </p:cNvPr>
          <p:cNvSpPr txBox="1"/>
          <p:nvPr/>
        </p:nvSpPr>
        <p:spPr>
          <a:xfrm>
            <a:off x="7936" y="6504985"/>
            <a:ext cx="278230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Helvetica Neue Light"/>
                <a:cs typeface="Helvetica Neue Light"/>
              </a:rPr>
              <a:t>Wager et al. 2013, NEJM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D3630D6-C935-2BF5-5D8B-6DB849BC245E}"/>
              </a:ext>
            </a:extLst>
          </p:cNvPr>
          <p:cNvGrpSpPr/>
          <p:nvPr/>
        </p:nvGrpSpPr>
        <p:grpSpPr>
          <a:xfrm>
            <a:off x="2419357" y="3014830"/>
            <a:ext cx="3765177" cy="1553885"/>
            <a:chOff x="1814517" y="2261122"/>
            <a:chExt cx="2823883" cy="116541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A9C6CE3-98FA-68A2-577C-D433B0559A7B}"/>
                </a:ext>
              </a:extLst>
            </p:cNvPr>
            <p:cNvGrpSpPr/>
            <p:nvPr/>
          </p:nvGrpSpPr>
          <p:grpSpPr>
            <a:xfrm>
              <a:off x="1814517" y="2261122"/>
              <a:ext cx="2823883" cy="1158834"/>
              <a:chOff x="800906" y="677099"/>
              <a:chExt cx="5905098" cy="2423269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4D85542-8AE0-FF1D-71E6-F3CFDF9AF4CC}"/>
                  </a:ext>
                </a:extLst>
              </p:cNvPr>
              <p:cNvGrpSpPr/>
              <p:nvPr/>
            </p:nvGrpSpPr>
            <p:grpSpPr>
              <a:xfrm>
                <a:off x="2102267" y="677099"/>
                <a:ext cx="4603737" cy="2423269"/>
                <a:chOff x="2087836" y="619379"/>
                <a:chExt cx="4603737" cy="2423269"/>
              </a:xfrm>
            </p:grpSpPr>
            <p:pic>
              <p:nvPicPr>
                <p:cNvPr id="97" name="Picture 96" descr="2013-12-09_22-11-44.png">
                  <a:extLst>
                    <a:ext uri="{FF2B5EF4-FFF2-40B4-BE49-F238E27FC236}">
                      <a16:creationId xmlns:a16="http://schemas.microsoft.com/office/drawing/2014/main" id="{04903483-0709-2CE3-E196-AC55A3E87C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03206" y="1213870"/>
                  <a:ext cx="2444709" cy="1828778"/>
                </a:xfrm>
                <a:prstGeom prst="rect">
                  <a:avLst/>
                </a:prstGeom>
                <a:ln w="127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</p:pic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5E90CC3-DC9D-C729-8B3B-844A7C3B2071}"/>
                    </a:ext>
                  </a:extLst>
                </p:cNvPr>
                <p:cNvSpPr txBox="1"/>
                <p:nvPr/>
              </p:nvSpPr>
              <p:spPr>
                <a:xfrm>
                  <a:off x="2087836" y="619379"/>
                  <a:ext cx="4603737" cy="53097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Helvetica Neue Light"/>
                      <a:cs typeface="Helvetica Neue Light"/>
                    </a:rPr>
                    <a:t>Anterior midcingulate (</a:t>
                  </a:r>
                  <a:r>
                    <a:rPr lang="en-US" sz="1600" dirty="0" err="1">
                      <a:latin typeface="Helvetica Neue Light"/>
                      <a:cs typeface="Helvetica Neue Light"/>
                    </a:rPr>
                    <a:t>aMCC</a:t>
                  </a:r>
                  <a:r>
                    <a:rPr lang="en-US" sz="1600" dirty="0">
                      <a:latin typeface="Helvetica Neue Light"/>
                      <a:cs typeface="Helvetica Neue Light"/>
                    </a:rPr>
                    <a:t>)</a:t>
                  </a:r>
                </a:p>
              </p:txBody>
            </p:sp>
          </p:grp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78D4F9-745D-5C54-DFEA-7ADF362F60C6}"/>
                  </a:ext>
                </a:extLst>
              </p:cNvPr>
              <p:cNvSpPr/>
              <p:nvPr/>
            </p:nvSpPr>
            <p:spPr>
              <a:xfrm>
                <a:off x="800906" y="1193334"/>
                <a:ext cx="1190267" cy="763571"/>
              </a:xfrm>
              <a:prstGeom prst="rect">
                <a:avLst/>
              </a:prstGeom>
              <a:noFill/>
              <a:ln w="12700" cmpd="sng">
                <a:solidFill>
                  <a:schemeClr val="accent5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Light"/>
                </a:endParaRPr>
              </a:p>
            </p:txBody>
          </p:sp>
        </p:grp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E90247-94CD-E415-6C61-611AEB4918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1385" y="2878466"/>
              <a:ext cx="387555" cy="548070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55BF749-53E8-A463-5D05-2F77600801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2241" y="2508134"/>
              <a:ext cx="392241" cy="29361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806C03E-272D-7DAC-65E5-D1013B3F1D00}"/>
              </a:ext>
            </a:extLst>
          </p:cNvPr>
          <p:cNvGrpSpPr/>
          <p:nvPr/>
        </p:nvGrpSpPr>
        <p:grpSpPr>
          <a:xfrm>
            <a:off x="3145236" y="1333406"/>
            <a:ext cx="4150179" cy="1391385"/>
            <a:chOff x="2358927" y="1000054"/>
            <a:chExt cx="3112634" cy="104353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94D9A20-0544-88FB-4681-BA0ABA80E755}"/>
                </a:ext>
              </a:extLst>
            </p:cNvPr>
            <p:cNvGrpSpPr/>
            <p:nvPr/>
          </p:nvGrpSpPr>
          <p:grpSpPr>
            <a:xfrm>
              <a:off x="2358927" y="1000054"/>
              <a:ext cx="3112634" cy="881959"/>
              <a:chOff x="755639" y="748891"/>
              <a:chExt cx="6508914" cy="1844287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DAE8A80-2BEC-9D5B-7846-B183871FA9F2}"/>
                  </a:ext>
                </a:extLst>
              </p:cNvPr>
              <p:cNvSpPr txBox="1"/>
              <p:nvPr/>
            </p:nvSpPr>
            <p:spPr>
              <a:xfrm>
                <a:off x="2660815" y="748891"/>
                <a:ext cx="4603738" cy="53096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Helvetica Neue Light"/>
                    <a:cs typeface="Helvetica Neue Light"/>
                  </a:rPr>
                  <a:t>am-insula, </a:t>
                </a:r>
                <a:r>
                  <a:rPr lang="en-US" sz="1600" dirty="0" err="1">
                    <a:latin typeface="Helvetica Neue Light"/>
                    <a:cs typeface="Helvetica Neue Light"/>
                  </a:rPr>
                  <a:t>dp</a:t>
                </a:r>
                <a:r>
                  <a:rPr lang="en-US" sz="1600" dirty="0">
                    <a:latin typeface="Helvetica Neue Light"/>
                    <a:cs typeface="Helvetica Neue Light"/>
                  </a:rPr>
                  <a:t>-insula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A0F3AFA-F1A6-BC86-DE69-6C34A203656A}"/>
                  </a:ext>
                </a:extLst>
              </p:cNvPr>
              <p:cNvSpPr/>
              <p:nvPr/>
            </p:nvSpPr>
            <p:spPr>
              <a:xfrm>
                <a:off x="755639" y="1829607"/>
                <a:ext cx="1190267" cy="763571"/>
              </a:xfrm>
              <a:prstGeom prst="rect">
                <a:avLst/>
              </a:prstGeom>
              <a:noFill/>
              <a:ln w="12700" cmpd="sng">
                <a:solidFill>
                  <a:schemeClr val="accent5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Light"/>
                </a:endParaRPr>
              </a:p>
            </p:txBody>
          </p:sp>
        </p:grpSp>
        <p:pic>
          <p:nvPicPr>
            <p:cNvPr id="127" name="Picture 126" descr="2013-12-09_22-20-45.png">
              <a:extLst>
                <a:ext uri="{FF2B5EF4-FFF2-40B4-BE49-F238E27FC236}">
                  <a16:creationId xmlns:a16="http://schemas.microsoft.com/office/drawing/2014/main" id="{B602B254-1EA6-7361-7BC5-2040A27D3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726" y="1247318"/>
              <a:ext cx="1259044" cy="796275"/>
            </a:xfrm>
            <a:prstGeom prst="rect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55458E5-CD65-1278-F312-B579453A3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1552" y="1247318"/>
              <a:ext cx="463174" cy="257467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A19090E-74E1-8170-7EDE-BA5EF5032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6980" y="1884261"/>
              <a:ext cx="463174" cy="157044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865F1F5-EAEF-ADB4-2395-1249863339D2}"/>
              </a:ext>
            </a:extLst>
          </p:cNvPr>
          <p:cNvGrpSpPr/>
          <p:nvPr/>
        </p:nvGrpSpPr>
        <p:grpSpPr>
          <a:xfrm>
            <a:off x="52514" y="3067594"/>
            <a:ext cx="2625921" cy="1492349"/>
            <a:chOff x="39385" y="2300695"/>
            <a:chExt cx="1969441" cy="111926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CFBF75B-23E4-0655-037A-ED5279ED6DC3}"/>
                </a:ext>
              </a:extLst>
            </p:cNvPr>
            <p:cNvGrpSpPr/>
            <p:nvPr/>
          </p:nvGrpSpPr>
          <p:grpSpPr>
            <a:xfrm>
              <a:off x="39385" y="2300695"/>
              <a:ext cx="1580822" cy="1119262"/>
              <a:chOff x="-358491" y="1333304"/>
              <a:chExt cx="3305701" cy="2340516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D35FB7C-E001-35AD-9E4F-B86743B6BB5E}"/>
                  </a:ext>
                </a:extLst>
              </p:cNvPr>
              <p:cNvGrpSpPr/>
              <p:nvPr/>
            </p:nvGrpSpPr>
            <p:grpSpPr>
              <a:xfrm>
                <a:off x="-358491" y="1333304"/>
                <a:ext cx="2348640" cy="2340516"/>
                <a:chOff x="-284381" y="2202713"/>
                <a:chExt cx="2348640" cy="2340516"/>
              </a:xfrm>
            </p:grpSpPr>
            <p:pic>
              <p:nvPicPr>
                <p:cNvPr id="140" name="Picture 139" descr="2013-12-09_22-45-54.png">
                  <a:extLst>
                    <a:ext uri="{FF2B5EF4-FFF2-40B4-BE49-F238E27FC236}">
                      <a16:creationId xmlns:a16="http://schemas.microsoft.com/office/drawing/2014/main" id="{B1B88230-D12E-6D16-2EB9-C41F95A5AD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04554" y="3212263"/>
                  <a:ext cx="2012951" cy="1330966"/>
                </a:xfrm>
                <a:prstGeom prst="rect">
                  <a:avLst/>
                </a:prstGeom>
                <a:ln w="127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</p:pic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A01641F-2669-B290-7DD1-899467BBD155}"/>
                    </a:ext>
                  </a:extLst>
                </p:cNvPr>
                <p:cNvSpPr txBox="1"/>
                <p:nvPr/>
              </p:nvSpPr>
              <p:spPr>
                <a:xfrm>
                  <a:off x="-284381" y="2202713"/>
                  <a:ext cx="2348640" cy="1013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 Neue Light"/>
                      <a:cs typeface="Helvetica Neue Light"/>
                    </a:rPr>
                    <a:t>md-thalamus</a:t>
                  </a:r>
                </a:p>
                <a:p>
                  <a:r>
                    <a:rPr lang="en-US" dirty="0" err="1">
                      <a:latin typeface="Helvetica Neue Light"/>
                      <a:cs typeface="Helvetica Neue Light"/>
                    </a:rPr>
                    <a:t>vl</a:t>
                  </a:r>
                  <a:r>
                    <a:rPr lang="en-US" dirty="0">
                      <a:latin typeface="Helvetica Neue Light"/>
                      <a:cs typeface="Helvetica Neue Light"/>
                    </a:rPr>
                    <a:t>-thalamus</a:t>
                  </a:r>
                </a:p>
              </p:txBody>
            </p:sp>
          </p:grp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E226098-3333-45E7-B2B4-9637EE8FAE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8250" y="3206978"/>
                <a:ext cx="1204600" cy="466842"/>
              </a:xfrm>
              <a:prstGeom prst="line">
                <a:avLst/>
              </a:prstGeom>
              <a:ln w="12700" cmpd="sng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33000">
                      <a:schemeClr val="bg1">
                        <a:lumMod val="65000"/>
                      </a:schemeClr>
                    </a:gs>
                    <a:gs pos="68000">
                      <a:schemeClr val="bg1">
                        <a:lumMod val="8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C62DFCD-5EDF-E788-2E29-B1ABCE269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9820" y="2333254"/>
                <a:ext cx="1187390" cy="245720"/>
              </a:xfrm>
              <a:prstGeom prst="line">
                <a:avLst/>
              </a:prstGeom>
              <a:ln w="12700" cmpd="sng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33000">
                      <a:schemeClr val="bg1">
                        <a:lumMod val="65000"/>
                      </a:schemeClr>
                    </a:gs>
                    <a:gs pos="68000">
                      <a:schemeClr val="bg1">
                        <a:lumMod val="8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BD55D43-5704-C068-79A9-9CC918AED70A}"/>
                </a:ext>
              </a:extLst>
            </p:cNvPr>
            <p:cNvSpPr/>
            <p:nvPr/>
          </p:nvSpPr>
          <p:spPr>
            <a:xfrm>
              <a:off x="1620207" y="2899408"/>
              <a:ext cx="388619" cy="288911"/>
            </a:xfrm>
            <a:prstGeom prst="rect">
              <a:avLst/>
            </a:prstGeom>
            <a:noFill/>
            <a:ln w="12700" cmpd="sng">
              <a:solidFill>
                <a:schemeClr val="accent5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Light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8F0423F-CB0E-ACB0-A9D7-22EE2EA47A0F}"/>
              </a:ext>
            </a:extLst>
          </p:cNvPr>
          <p:cNvGrpSpPr/>
          <p:nvPr/>
        </p:nvGrpSpPr>
        <p:grpSpPr>
          <a:xfrm>
            <a:off x="435407" y="5599292"/>
            <a:ext cx="1781868" cy="760116"/>
            <a:chOff x="326555" y="4199467"/>
            <a:chExt cx="1336401" cy="570087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D2DFFDA-2169-003C-FB54-D45936594DCB}"/>
                </a:ext>
              </a:extLst>
            </p:cNvPr>
            <p:cNvSpPr txBox="1"/>
            <p:nvPr/>
          </p:nvSpPr>
          <p:spPr>
            <a:xfrm>
              <a:off x="326555" y="4515638"/>
              <a:ext cx="1336401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STN, VTA, RN, ZI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FD4F5E5-5CA2-B86E-3E5A-7A5760868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144" y="4199467"/>
              <a:ext cx="405389" cy="331652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F49EFBE-E21A-5914-6B17-9EA62965F2AB}"/>
              </a:ext>
            </a:extLst>
          </p:cNvPr>
          <p:cNvGrpSpPr/>
          <p:nvPr/>
        </p:nvGrpSpPr>
        <p:grpSpPr>
          <a:xfrm>
            <a:off x="2404388" y="6181541"/>
            <a:ext cx="1014433" cy="412495"/>
            <a:chOff x="559706" y="4462416"/>
            <a:chExt cx="760825" cy="30937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7CF71E1-2507-E207-0D23-085CA144DEBD}"/>
                </a:ext>
              </a:extLst>
            </p:cNvPr>
            <p:cNvSpPr txBox="1"/>
            <p:nvPr/>
          </p:nvSpPr>
          <p:spPr>
            <a:xfrm>
              <a:off x="559706" y="4517871"/>
              <a:ext cx="72156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a-PFC</a:t>
              </a: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32F9C77-B290-6BFF-EDD0-ED8308670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657" y="4462416"/>
              <a:ext cx="181874" cy="171966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EE593E8-E7F9-3846-1C35-78CE52300FB3}"/>
              </a:ext>
            </a:extLst>
          </p:cNvPr>
          <p:cNvGrpSpPr/>
          <p:nvPr/>
        </p:nvGrpSpPr>
        <p:grpSpPr>
          <a:xfrm>
            <a:off x="12961587" y="6181535"/>
            <a:ext cx="3585053" cy="3096552"/>
            <a:chOff x="5295061" y="3986016"/>
            <a:chExt cx="2179789" cy="1882769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21C3433-1F95-29C3-86FC-8FB52F0EF3A9}"/>
                </a:ext>
              </a:extLst>
            </p:cNvPr>
            <p:cNvSpPr/>
            <p:nvPr/>
          </p:nvSpPr>
          <p:spPr>
            <a:xfrm>
              <a:off x="5295063" y="5695388"/>
              <a:ext cx="205273" cy="136849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latin typeface="Helvetica Neue Light" panose="02000403000000020004" pitchFamily="2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8D985CD-D294-AF6E-A7C5-F3A891734F1D}"/>
                </a:ext>
              </a:extLst>
            </p:cNvPr>
            <p:cNvSpPr/>
            <p:nvPr/>
          </p:nvSpPr>
          <p:spPr>
            <a:xfrm>
              <a:off x="5295063" y="4073531"/>
              <a:ext cx="205273" cy="136849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latin typeface="Helvetica Neue Light" panose="02000403000000020004" pitchFamily="2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109E853-2E66-30E0-B660-E5361CDF48CF}"/>
                </a:ext>
              </a:extLst>
            </p:cNvPr>
            <p:cNvSpPr/>
            <p:nvPr/>
          </p:nvSpPr>
          <p:spPr>
            <a:xfrm>
              <a:off x="5295063" y="4268613"/>
              <a:ext cx="205273" cy="136849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latin typeface="Helvetica Neue Light" panose="02000403000000020004" pitchFamily="2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23A7027-CD07-9B10-EEC0-D19EA2E9DDF7}"/>
                </a:ext>
              </a:extLst>
            </p:cNvPr>
            <p:cNvSpPr/>
            <p:nvPr/>
          </p:nvSpPr>
          <p:spPr>
            <a:xfrm>
              <a:off x="5295063" y="4470563"/>
              <a:ext cx="205273" cy="136849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latin typeface="Helvetica Neue Light" panose="02000403000000020004" pitchFamily="2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1D81D63-E245-5A40-FAD6-DDF018C7D75E}"/>
                </a:ext>
              </a:extLst>
            </p:cNvPr>
            <p:cNvSpPr/>
            <p:nvPr/>
          </p:nvSpPr>
          <p:spPr>
            <a:xfrm>
              <a:off x="5295063" y="4673413"/>
              <a:ext cx="205273" cy="13684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latin typeface="Helvetica Neue Light" panose="02000403000000020004" pitchFamily="2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6936E4B-734B-61F2-AA2F-B42434F2F4BD}"/>
                </a:ext>
              </a:extLst>
            </p:cNvPr>
            <p:cNvSpPr/>
            <p:nvPr/>
          </p:nvSpPr>
          <p:spPr>
            <a:xfrm>
              <a:off x="5295063" y="4879975"/>
              <a:ext cx="205273" cy="136849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latin typeface="Helvetica Neue Light" panose="02000403000000020004" pitchFamily="2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80A43B80-F563-1858-1195-D5F8732F68EB}"/>
                </a:ext>
              </a:extLst>
            </p:cNvPr>
            <p:cNvSpPr/>
            <p:nvPr/>
          </p:nvSpPr>
          <p:spPr>
            <a:xfrm>
              <a:off x="5295062" y="5085921"/>
              <a:ext cx="205273" cy="13684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latin typeface="Helvetica Neue Light" panose="02000403000000020004" pitchFamily="2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BE2703E-CFD2-7F6D-FBC3-CF385271E99E}"/>
                </a:ext>
              </a:extLst>
            </p:cNvPr>
            <p:cNvSpPr/>
            <p:nvPr/>
          </p:nvSpPr>
          <p:spPr>
            <a:xfrm>
              <a:off x="5295061" y="5293782"/>
              <a:ext cx="205273" cy="136849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latin typeface="Helvetica Neue Light" panose="02000403000000020004" pitchFamily="2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522411FC-F49A-3EDB-12BF-42F36D438D7D}"/>
                </a:ext>
              </a:extLst>
            </p:cNvPr>
            <p:cNvSpPr/>
            <p:nvPr/>
          </p:nvSpPr>
          <p:spPr>
            <a:xfrm>
              <a:off x="5295064" y="5494585"/>
              <a:ext cx="205273" cy="136849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>
                <a:latin typeface="Helvetica Neue Light" panose="02000403000000020004" pitchFamily="2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F039BEE-F151-5BAB-2634-3DDDF45B029C}"/>
                </a:ext>
              </a:extLst>
            </p:cNvPr>
            <p:cNvSpPr txBox="1"/>
            <p:nvPr/>
          </p:nvSpPr>
          <p:spPr>
            <a:xfrm>
              <a:off x="5455163" y="3986016"/>
              <a:ext cx="2019687" cy="1882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67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Cannabinoid: CB1</a:t>
              </a:r>
            </a:p>
            <a:p>
              <a:pPr>
                <a:lnSpc>
                  <a:spcPct val="150000"/>
                </a:lnSpc>
              </a:pPr>
              <a:r>
                <a:rPr lang="en-US" sz="1467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Serotonin: 5HT</a:t>
              </a:r>
            </a:p>
            <a:p>
              <a:pPr>
                <a:lnSpc>
                  <a:spcPct val="150000"/>
                </a:lnSpc>
              </a:pPr>
              <a:r>
                <a:rPr lang="en-US" sz="1467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Acetylcholine: α4β2, M1, </a:t>
              </a:r>
              <a:r>
                <a:rPr lang="en-US" sz="1467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VAChT</a:t>
              </a:r>
              <a:r>
                <a:rPr lang="en-US" sz="1467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1467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Norepinephrine: NET</a:t>
              </a:r>
            </a:p>
            <a:p>
              <a:pPr>
                <a:lnSpc>
                  <a:spcPct val="150000"/>
                </a:lnSpc>
              </a:pPr>
              <a:r>
                <a:rPr lang="en-US" sz="1467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Opioid: MOR</a:t>
              </a:r>
            </a:p>
            <a:p>
              <a:pPr>
                <a:lnSpc>
                  <a:spcPct val="150000"/>
                </a:lnSpc>
              </a:pPr>
              <a:r>
                <a:rPr lang="en-US" sz="1467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Glutamate: mGluR5</a:t>
              </a:r>
            </a:p>
            <a:p>
              <a:pPr>
                <a:lnSpc>
                  <a:spcPct val="150000"/>
                </a:lnSpc>
              </a:pPr>
              <a:r>
                <a:rPr lang="en-US" sz="1467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Histamine: H3</a:t>
              </a:r>
            </a:p>
            <a:p>
              <a:pPr>
                <a:lnSpc>
                  <a:spcPct val="150000"/>
                </a:lnSpc>
              </a:pPr>
              <a:r>
                <a:rPr lang="en-US" sz="1467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GABA: </a:t>
              </a:r>
              <a:r>
                <a:rPr lang="en-US" sz="1467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GABAa</a:t>
              </a:r>
              <a:r>
                <a:rPr lang="en-US" sz="1467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, </a:t>
              </a:r>
              <a:r>
                <a:rPr lang="en-US" sz="1467" dirty="0" err="1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GABAbZ</a:t>
              </a:r>
              <a:endParaRPr lang="en-US" sz="1467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67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Dopamine: D1, D2, D3, DAT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DA4B254-630E-0375-7422-B35AE2096DC6}"/>
              </a:ext>
            </a:extLst>
          </p:cNvPr>
          <p:cNvGrpSpPr/>
          <p:nvPr/>
        </p:nvGrpSpPr>
        <p:grpSpPr>
          <a:xfrm>
            <a:off x="2555425" y="4444778"/>
            <a:ext cx="1524471" cy="497520"/>
            <a:chOff x="1916568" y="3333585"/>
            <a:chExt cx="1143353" cy="373140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DB7DC2-995C-A468-9487-C65B65AD56AD}"/>
                </a:ext>
              </a:extLst>
            </p:cNvPr>
            <p:cNvSpPr txBox="1"/>
            <p:nvPr/>
          </p:nvSpPr>
          <p:spPr>
            <a:xfrm>
              <a:off x="1989954" y="3452810"/>
              <a:ext cx="1069967" cy="253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bl-amygdala</a:t>
              </a: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F6A3AB9-FC32-5DB0-33DB-6B9FFC2D74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6568" y="3333585"/>
              <a:ext cx="147515" cy="180440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21F5AF9-FC8B-CFF0-1F3A-80FC5AE6A051}"/>
              </a:ext>
            </a:extLst>
          </p:cNvPr>
          <p:cNvGrpSpPr/>
          <p:nvPr/>
        </p:nvGrpSpPr>
        <p:grpSpPr>
          <a:xfrm>
            <a:off x="171067" y="1424593"/>
            <a:ext cx="1309125" cy="734459"/>
            <a:chOff x="128300" y="1068443"/>
            <a:chExt cx="981844" cy="55084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CB05207-A375-B671-2EEA-B0F1CD13E007}"/>
                </a:ext>
              </a:extLst>
            </p:cNvPr>
            <p:cNvGrpSpPr/>
            <p:nvPr/>
          </p:nvGrpSpPr>
          <p:grpSpPr>
            <a:xfrm>
              <a:off x="179132" y="1365371"/>
              <a:ext cx="931012" cy="253916"/>
              <a:chOff x="856119" y="4531119"/>
              <a:chExt cx="931012" cy="253916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897D0B7-5760-965B-345C-BA13EEA41791}"/>
                  </a:ext>
                </a:extLst>
              </p:cNvPr>
              <p:cNvSpPr txBox="1"/>
              <p:nvPr/>
            </p:nvSpPr>
            <p:spPr>
              <a:xfrm>
                <a:off x="856119" y="4531119"/>
                <a:ext cx="464412" cy="2539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Helvetica Neue Light"/>
                    <a:cs typeface="Helvetica Neue Light"/>
                  </a:rPr>
                  <a:t>SII</a:t>
                </a: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D7CE6AB-534D-3498-4C16-EEE8F36AD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904" y="4669025"/>
                <a:ext cx="611227" cy="62093"/>
              </a:xfrm>
              <a:prstGeom prst="line">
                <a:avLst/>
              </a:prstGeom>
              <a:ln w="12700" cmpd="sng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33000">
                      <a:schemeClr val="bg1">
                        <a:lumMod val="65000"/>
                      </a:schemeClr>
                    </a:gs>
                    <a:gs pos="68000">
                      <a:schemeClr val="bg1">
                        <a:lumMod val="8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9CF04FA-6162-AB7A-A77B-0AEA1C51BB9C}"/>
                </a:ext>
              </a:extLst>
            </p:cNvPr>
            <p:cNvGrpSpPr/>
            <p:nvPr/>
          </p:nvGrpSpPr>
          <p:grpSpPr>
            <a:xfrm>
              <a:off x="128300" y="1068443"/>
              <a:ext cx="904205" cy="354635"/>
              <a:chOff x="805287" y="4505124"/>
              <a:chExt cx="904205" cy="354635"/>
            </a:xfrm>
          </p:grpSpPr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4C5CB5B-604A-F4DF-AB26-D175D144A034}"/>
                  </a:ext>
                </a:extLst>
              </p:cNvPr>
              <p:cNvSpPr txBox="1"/>
              <p:nvPr/>
            </p:nvSpPr>
            <p:spPr>
              <a:xfrm>
                <a:off x="805287" y="4505124"/>
                <a:ext cx="464412" cy="25391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Helvetica Neue Light"/>
                    <a:cs typeface="Helvetica Neue Light"/>
                  </a:rPr>
                  <a:t>TPJ</a:t>
                </a: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A79CA0A-6C47-B4F6-0728-AFE3600A7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904" y="4669025"/>
                <a:ext cx="533588" cy="190734"/>
              </a:xfrm>
              <a:prstGeom prst="line">
                <a:avLst/>
              </a:prstGeom>
              <a:ln w="12700" cmpd="sng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33000">
                      <a:schemeClr val="bg1">
                        <a:lumMod val="65000"/>
                      </a:schemeClr>
                    </a:gs>
                    <a:gs pos="68000">
                      <a:schemeClr val="bg1">
                        <a:lumMod val="85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54" name="Picture 253" descr="A close up of a person's face&#10;&#10;Description automatically generated">
            <a:extLst>
              <a:ext uri="{FF2B5EF4-FFF2-40B4-BE49-F238E27FC236}">
                <a16:creationId xmlns:a16="http://schemas.microsoft.com/office/drawing/2014/main" id="{BA8BCC89-A708-C6F8-B154-F92C45170A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6971" y="5488861"/>
            <a:ext cx="907067" cy="776449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859F92F1-0C01-F5BE-B616-0E2FDB9096AB}"/>
              </a:ext>
            </a:extLst>
          </p:cNvPr>
          <p:cNvSpPr txBox="1"/>
          <p:nvPr/>
        </p:nvSpPr>
        <p:spPr>
          <a:xfrm>
            <a:off x="4173033" y="5106882"/>
            <a:ext cx="178186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/>
                <a:cs typeface="Helvetica Neue Light"/>
              </a:rPr>
              <a:t>hypothalamus</a:t>
            </a:r>
          </a:p>
        </p:txBody>
      </p:sp>
    </p:spTree>
    <p:extLst>
      <p:ext uri="{BB962C8B-B14F-4D97-AF65-F5344CB8AC3E}">
        <p14:creationId xmlns:p14="http://schemas.microsoft.com/office/powerpoint/2010/main" val="37112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1F7D0-42C0-0053-4BE3-73E92DAE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0E667-9334-C1E6-7222-30934B2A250D}"/>
              </a:ext>
            </a:extLst>
          </p:cNvPr>
          <p:cNvSpPr txBox="1"/>
          <p:nvPr/>
        </p:nvSpPr>
        <p:spPr>
          <a:xfrm>
            <a:off x="12922457" y="1824115"/>
            <a:ext cx="3004605" cy="21444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667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" charset="0"/>
              </a:rPr>
              <a:t>A dynamic process</a:t>
            </a:r>
          </a:p>
          <a:p>
            <a:pPr algn="l"/>
            <a:r>
              <a:rPr lang="en-US" sz="2667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" charset="0"/>
              </a:rPr>
              <a:t>Geuter</a:t>
            </a:r>
            <a:endParaRPr lang="en-US" sz="2667" dirty="0">
              <a:latin typeface="Helvetica Neue Light" panose="02000403000000020004" pitchFamily="2" charset="0"/>
              <a:ea typeface="Helvetica Neue Light" panose="02000403000000020004" pitchFamily="2" charset="0"/>
              <a:cs typeface="Helvetica" charset="0"/>
            </a:endParaRPr>
          </a:p>
          <a:p>
            <a:pPr algn="l"/>
            <a:r>
              <a:rPr lang="en-US" sz="2667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" charset="0"/>
              </a:rPr>
              <a:t>NPS </a:t>
            </a:r>
          </a:p>
          <a:p>
            <a:pPr algn="l"/>
            <a:r>
              <a:rPr lang="en-US" sz="2667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" charset="0"/>
              </a:rPr>
              <a:t>SIIPS</a:t>
            </a:r>
          </a:p>
          <a:p>
            <a:pPr algn="l"/>
            <a:r>
              <a:rPr lang="en-US" sz="2667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" charset="0"/>
              </a:rPr>
              <a:t>- Multiple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3459A1-1323-7F9D-70A7-D3AD5C71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systems-level measures (</a:t>
            </a:r>
            <a:r>
              <a:rPr lang="en-US" dirty="0" err="1"/>
              <a:t>neuromarkers</a:t>
            </a:r>
            <a:r>
              <a:rPr lang="en-US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5A2DD-3963-64EC-58AC-4327BCD51591}"/>
              </a:ext>
            </a:extLst>
          </p:cNvPr>
          <p:cNvGrpSpPr/>
          <p:nvPr/>
        </p:nvGrpSpPr>
        <p:grpSpPr>
          <a:xfrm>
            <a:off x="542780" y="1385977"/>
            <a:ext cx="4064344" cy="5226184"/>
            <a:chOff x="109280" y="821871"/>
            <a:chExt cx="4911196" cy="6315120"/>
          </a:xfrm>
        </p:grpSpPr>
        <p:pic>
          <p:nvPicPr>
            <p:cNvPr id="12" name="Picture 11" descr="A grey brain with multicolored spots&#10;&#10;Description automatically generated">
              <a:extLst>
                <a:ext uri="{FF2B5EF4-FFF2-40B4-BE49-F238E27FC236}">
                  <a16:creationId xmlns:a16="http://schemas.microsoft.com/office/drawing/2014/main" id="{074C52CB-6D57-D1AF-FDF6-60097FB7C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280" y="821871"/>
              <a:ext cx="2489200" cy="2032000"/>
            </a:xfrm>
            <a:prstGeom prst="rect">
              <a:avLst/>
            </a:prstGeom>
          </p:spPr>
        </p:pic>
        <p:pic>
          <p:nvPicPr>
            <p:cNvPr id="14" name="Picture 13" descr="A grey fabric with a colorful center&#10;&#10;Description automatically generated with medium confidence">
              <a:extLst>
                <a:ext uri="{FF2B5EF4-FFF2-40B4-BE49-F238E27FC236}">
                  <a16:creationId xmlns:a16="http://schemas.microsoft.com/office/drawing/2014/main" id="{059CEC15-2824-5062-CCD6-AD0A7D793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43976" y="1039490"/>
              <a:ext cx="2476500" cy="1981200"/>
            </a:xfrm>
            <a:prstGeom prst="rect">
              <a:avLst/>
            </a:prstGeom>
          </p:spPr>
        </p:pic>
        <p:pic>
          <p:nvPicPr>
            <p:cNvPr id="16" name="Picture 15" descr="A group of brain images&#10;&#10;Description automatically generated">
              <a:extLst>
                <a:ext uri="{FF2B5EF4-FFF2-40B4-BE49-F238E27FC236}">
                  <a16:creationId xmlns:a16="http://schemas.microsoft.com/office/drawing/2014/main" id="{DC560609-D5CF-2AD9-FC74-9628C98A2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280" y="4657167"/>
              <a:ext cx="4634170" cy="2479824"/>
            </a:xfrm>
            <a:prstGeom prst="rect">
              <a:avLst/>
            </a:prstGeom>
          </p:spPr>
        </p:pic>
        <p:pic>
          <p:nvPicPr>
            <p:cNvPr id="18" name="Picture 17" descr="A brain with colorful spots&#10;&#10;Description automatically generated with medium confidence">
              <a:extLst>
                <a:ext uri="{FF2B5EF4-FFF2-40B4-BE49-F238E27FC236}">
                  <a16:creationId xmlns:a16="http://schemas.microsoft.com/office/drawing/2014/main" id="{A5BD016B-F90A-B143-1B7C-8DE79C524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29280" y="2496615"/>
              <a:ext cx="2723197" cy="249747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3757A7-68DD-4359-6A77-7E2581FC7680}"/>
              </a:ext>
            </a:extLst>
          </p:cNvPr>
          <p:cNvGrpSpPr/>
          <p:nvPr/>
        </p:nvGrpSpPr>
        <p:grpSpPr>
          <a:xfrm>
            <a:off x="6429183" y="1408659"/>
            <a:ext cx="4182775" cy="5261800"/>
            <a:chOff x="33372" y="689892"/>
            <a:chExt cx="5054304" cy="635815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1CC7766-B100-9BB4-88B3-9C61187C6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3372" y="689892"/>
              <a:ext cx="2489200" cy="216397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2ABE2AB-8AE1-B058-5322-C9DF2CD96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2660706" y="743991"/>
              <a:ext cx="2426970" cy="210988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B55E2A-9661-C7DE-082D-2F469B765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09280" y="4746109"/>
              <a:ext cx="4634170" cy="230194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6DE1BC6-F069-CAE4-7DFC-061741EAA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1262619" y="2478554"/>
              <a:ext cx="2671719" cy="249747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3C0921C-4688-B9AF-29DA-1C5A08D3CA62}"/>
              </a:ext>
            </a:extLst>
          </p:cNvPr>
          <p:cNvSpPr txBox="1"/>
          <p:nvPr/>
        </p:nvSpPr>
        <p:spPr>
          <a:xfrm>
            <a:off x="794120" y="1040422"/>
            <a:ext cx="361047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" charset="0"/>
              </a:rPr>
              <a:t>Neurologic Pain Signature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DB553-7A78-5AFB-740A-C3F077A9BC88}"/>
              </a:ext>
            </a:extLst>
          </p:cNvPr>
          <p:cNvSpPr txBox="1"/>
          <p:nvPr/>
        </p:nvSpPr>
        <p:spPr>
          <a:xfrm>
            <a:off x="3908957" y="6465275"/>
            <a:ext cx="952505" cy="37965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867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" charset="0"/>
              </a:rPr>
              <a:t>npspos</a:t>
            </a:r>
            <a:endParaRPr lang="en-US" sz="1867" dirty="0">
              <a:latin typeface="Helvetica Neue Light" panose="02000403000000020004" pitchFamily="2" charset="0"/>
              <a:ea typeface="Helvetica Neue Light" panose="02000403000000020004" pitchFamily="2" charset="0"/>
              <a:cs typeface="Helvetica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CF824-E4B2-4C73-3B6A-FF4D167DD0D3}"/>
              </a:ext>
            </a:extLst>
          </p:cNvPr>
          <p:cNvSpPr txBox="1"/>
          <p:nvPr/>
        </p:nvSpPr>
        <p:spPr>
          <a:xfrm>
            <a:off x="5939885" y="1047005"/>
            <a:ext cx="627697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" charset="0"/>
              </a:rPr>
              <a:t>Stimulus Intensity-Independent Pain Signature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54890B6-5A8F-FC92-612F-45F151EFCB4A}"/>
              </a:ext>
            </a:extLst>
          </p:cNvPr>
          <p:cNvGrpSpPr/>
          <p:nvPr/>
        </p:nvGrpSpPr>
        <p:grpSpPr>
          <a:xfrm>
            <a:off x="3606025" y="2754491"/>
            <a:ext cx="2518407" cy="2573544"/>
            <a:chOff x="2964449" y="2320964"/>
            <a:chExt cx="1888805" cy="1930158"/>
          </a:xfrm>
        </p:grpSpPr>
        <p:pic>
          <p:nvPicPr>
            <p:cNvPr id="36" name="Picture 35" descr="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28936DCD-1A11-7219-7F0D-53B85923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7302" t="7765" r="6139" b="6353"/>
            <a:stretch/>
          </p:blipFill>
          <p:spPr>
            <a:xfrm rot="1490754">
              <a:off x="3421157" y="2787700"/>
              <a:ext cx="1106446" cy="1134971"/>
            </a:xfrm>
            <a:prstGeom prst="ellipse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CCD54A-74C5-DEC7-6DA1-90EE9AF62663}"/>
                </a:ext>
              </a:extLst>
            </p:cNvPr>
            <p:cNvGrpSpPr/>
            <p:nvPr/>
          </p:nvGrpSpPr>
          <p:grpSpPr>
            <a:xfrm>
              <a:off x="2964449" y="2320964"/>
              <a:ext cx="1888805" cy="1930158"/>
              <a:chOff x="2245427" y="2257909"/>
              <a:chExt cx="2856865" cy="2919412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38F561D-04CD-D745-3988-0AB46AC0BD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6976" t="8518" r="13740" b="11382"/>
              <a:stretch/>
            </p:blipFill>
            <p:spPr>
              <a:xfrm rot="1476222">
                <a:off x="2833460" y="2901623"/>
                <a:ext cx="1862918" cy="1833253"/>
              </a:xfrm>
              <a:prstGeom prst="donut">
                <a:avLst>
                  <a:gd name="adj" fmla="val 8484"/>
                </a:avLst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7ED7CE1-251C-35CB-9842-B5BB26BB3FFB}"/>
                  </a:ext>
                </a:extLst>
              </p:cNvPr>
              <p:cNvGrpSpPr/>
              <p:nvPr/>
            </p:nvGrpSpPr>
            <p:grpSpPr>
              <a:xfrm>
                <a:off x="2355785" y="2893217"/>
                <a:ext cx="642054" cy="677546"/>
                <a:chOff x="2307391" y="3323792"/>
                <a:chExt cx="642054" cy="677546"/>
              </a:xfrm>
            </p:grpSpPr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CCB6BCDF-6444-2BB3-7EBC-094D60CCF8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78901" t="18770" r="13467" b="67635"/>
                <a:stretch/>
              </p:blipFill>
              <p:spPr>
                <a:xfrm>
                  <a:off x="2433859" y="3617306"/>
                  <a:ext cx="402413" cy="384032"/>
                </a:xfrm>
                <a:prstGeom prst="ellipse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C4B5AD8-C3E6-0205-A3F2-A6D6B188E5D0}"/>
                    </a:ext>
                  </a:extLst>
                </p:cNvPr>
                <p:cNvSpPr txBox="1"/>
                <p:nvPr/>
              </p:nvSpPr>
              <p:spPr>
                <a:xfrm>
                  <a:off x="2307391" y="3323792"/>
                  <a:ext cx="642054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 err="1"/>
                    <a:t>vAttn</a:t>
                  </a:r>
                  <a:endParaRPr lang="en-US" sz="1333" dirty="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F29B370-E6DA-0EED-AF00-BC021E750272}"/>
                  </a:ext>
                </a:extLst>
              </p:cNvPr>
              <p:cNvGrpSpPr/>
              <p:nvPr/>
            </p:nvGrpSpPr>
            <p:grpSpPr>
              <a:xfrm>
                <a:off x="3075907" y="2257909"/>
                <a:ext cx="663875" cy="658148"/>
                <a:chOff x="2691364" y="2483257"/>
                <a:chExt cx="663875" cy="658148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4BE13FF9-7603-DE8B-1651-73D49BAF25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58408" t="16319" r="33960" b="70086"/>
                <a:stretch/>
              </p:blipFill>
              <p:spPr>
                <a:xfrm>
                  <a:off x="2869858" y="2757373"/>
                  <a:ext cx="402413" cy="384032"/>
                </a:xfrm>
                <a:prstGeom prst="ellipse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B559E74-71C4-03C8-0854-3419C85C8B96}"/>
                    </a:ext>
                  </a:extLst>
                </p:cNvPr>
                <p:cNvSpPr txBox="1"/>
                <p:nvPr/>
              </p:nvSpPr>
              <p:spPr>
                <a:xfrm>
                  <a:off x="2691364" y="2483257"/>
                  <a:ext cx="663875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 err="1"/>
                    <a:t>dAttn</a:t>
                  </a:r>
                  <a:endParaRPr lang="en-US" sz="1333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D60AF51-D301-1B8B-439D-A7521289D607}"/>
                  </a:ext>
                </a:extLst>
              </p:cNvPr>
              <p:cNvGrpSpPr/>
              <p:nvPr/>
            </p:nvGrpSpPr>
            <p:grpSpPr>
              <a:xfrm>
                <a:off x="4173520" y="2436558"/>
                <a:ext cx="607722" cy="637779"/>
                <a:chOff x="3761613" y="2272256"/>
                <a:chExt cx="607722" cy="637779"/>
              </a:xfrm>
            </p:grpSpPr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8E1C6467-2F6A-8E67-EE0D-6E58FF940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37925" t="19136" r="55436" b="69102"/>
                <a:stretch/>
              </p:blipFill>
              <p:spPr>
                <a:xfrm>
                  <a:off x="3890394" y="2577796"/>
                  <a:ext cx="350038" cy="332239"/>
                </a:xfrm>
                <a:prstGeom prst="ellipse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06F18E9-717B-4E00-74B7-050F325A1D23}"/>
                    </a:ext>
                  </a:extLst>
                </p:cNvPr>
                <p:cNvSpPr txBox="1"/>
                <p:nvPr/>
              </p:nvSpPr>
              <p:spPr>
                <a:xfrm>
                  <a:off x="3761613" y="2272256"/>
                  <a:ext cx="607722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SMN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EDB819C-45F2-D643-7D6B-4F06472A55F3}"/>
                  </a:ext>
                </a:extLst>
              </p:cNvPr>
              <p:cNvGrpSpPr/>
              <p:nvPr/>
            </p:nvGrpSpPr>
            <p:grpSpPr>
              <a:xfrm>
                <a:off x="4640044" y="3353896"/>
                <a:ext cx="462248" cy="703950"/>
                <a:chOff x="4469276" y="2802638"/>
                <a:chExt cx="462248" cy="703950"/>
              </a:xfrm>
            </p:grpSpPr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FA9424A9-EE9B-EB91-A931-523AFE2DA7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16984" t="12627" r="75168" b="69355"/>
                <a:stretch/>
              </p:blipFill>
              <p:spPr>
                <a:xfrm>
                  <a:off x="4557497" y="3098581"/>
                  <a:ext cx="331744" cy="408007"/>
                </a:xfrm>
                <a:prstGeom prst="ellipse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025E290-B682-98A3-99C1-16849842B73B}"/>
                    </a:ext>
                  </a:extLst>
                </p:cNvPr>
                <p:cNvSpPr txBox="1"/>
                <p:nvPr/>
              </p:nvSpPr>
              <p:spPr>
                <a:xfrm>
                  <a:off x="4469276" y="2802638"/>
                  <a:ext cx="462248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Vis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2231222-7369-C849-C856-67A02C120706}"/>
                  </a:ext>
                </a:extLst>
              </p:cNvPr>
              <p:cNvGrpSpPr/>
              <p:nvPr/>
            </p:nvGrpSpPr>
            <p:grpSpPr>
              <a:xfrm>
                <a:off x="4141328" y="4555923"/>
                <a:ext cx="631361" cy="621398"/>
                <a:chOff x="4421833" y="4100155"/>
                <a:chExt cx="631361" cy="621398"/>
              </a:xfrm>
            </p:grpSpPr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57E559BF-7C4D-8F30-5A3B-C22CA60AE2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58474" t="66368" r="33894" b="20037"/>
                <a:stretch/>
              </p:blipFill>
              <p:spPr>
                <a:xfrm>
                  <a:off x="4582806" y="4100155"/>
                  <a:ext cx="402413" cy="384032"/>
                </a:xfrm>
                <a:prstGeom prst="ellipse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E125CA-7779-0814-8F9D-7AAC0BC6DCFE}"/>
                    </a:ext>
                  </a:extLst>
                </p:cNvPr>
                <p:cNvSpPr txBox="1"/>
                <p:nvPr/>
              </p:nvSpPr>
              <p:spPr>
                <a:xfrm>
                  <a:off x="4421833" y="4384123"/>
                  <a:ext cx="631361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DMN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FE86971-4669-7CA4-2F5E-37CF73DB4B73}"/>
                  </a:ext>
                </a:extLst>
              </p:cNvPr>
              <p:cNvGrpSpPr/>
              <p:nvPr/>
            </p:nvGrpSpPr>
            <p:grpSpPr>
              <a:xfrm>
                <a:off x="3237142" y="4741478"/>
                <a:ext cx="828913" cy="426374"/>
                <a:chOff x="3857516" y="4671822"/>
                <a:chExt cx="828913" cy="426374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06D7739-28F2-A112-70C4-184BD61347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37427" t="65552" r="54941" b="20853"/>
                <a:stretch/>
              </p:blipFill>
              <p:spPr>
                <a:xfrm>
                  <a:off x="3857516" y="4671822"/>
                  <a:ext cx="402413" cy="384032"/>
                </a:xfrm>
                <a:prstGeom prst="ellipse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B07EC12-118F-30DB-16CB-1F2919C71781}"/>
                    </a:ext>
                  </a:extLst>
                </p:cNvPr>
                <p:cNvSpPr txBox="1"/>
                <p:nvPr/>
              </p:nvSpPr>
              <p:spPr>
                <a:xfrm>
                  <a:off x="4125986" y="4760766"/>
                  <a:ext cx="560443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FPN</a:t>
                  </a: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649F4A5-92CE-069D-94F0-ED8ECCB8BEDB}"/>
                  </a:ext>
                </a:extLst>
              </p:cNvPr>
              <p:cNvGrpSpPr/>
              <p:nvPr/>
            </p:nvGrpSpPr>
            <p:grpSpPr>
              <a:xfrm>
                <a:off x="2245427" y="3982773"/>
                <a:ext cx="773199" cy="661800"/>
                <a:chOff x="2499128" y="4213199"/>
                <a:chExt cx="773199" cy="661800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1166096A-FCDE-FE9D-F4B6-A418BAE194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16983" t="68025" r="75385" b="18380"/>
                <a:stretch/>
              </p:blipFill>
              <p:spPr>
                <a:xfrm>
                  <a:off x="2860857" y="4490967"/>
                  <a:ext cx="402413" cy="384032"/>
                </a:xfrm>
                <a:prstGeom prst="ellipse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3AF798D-4A05-051A-F5A4-7C529B66A766}"/>
                    </a:ext>
                  </a:extLst>
                </p:cNvPr>
                <p:cNvSpPr txBox="1"/>
                <p:nvPr/>
              </p:nvSpPr>
              <p:spPr>
                <a:xfrm>
                  <a:off x="2499128" y="4213199"/>
                  <a:ext cx="773199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Limbic</a:t>
                  </a:r>
                </a:p>
              </p:txBody>
            </p: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1117B6E-AAFC-127C-2140-78C19D641E3A}"/>
              </a:ext>
            </a:extLst>
          </p:cNvPr>
          <p:cNvSpPr txBox="1"/>
          <p:nvPr/>
        </p:nvSpPr>
        <p:spPr>
          <a:xfrm>
            <a:off x="9635316" y="6465275"/>
            <a:ext cx="2501006" cy="37965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867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" charset="0"/>
              </a:rPr>
              <a:t>SIIPS-1, FDR q &lt; 0.05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9852A04-9334-24D9-93A2-74A187B4B1DF}"/>
              </a:ext>
            </a:extLst>
          </p:cNvPr>
          <p:cNvGrpSpPr/>
          <p:nvPr/>
        </p:nvGrpSpPr>
        <p:grpSpPr>
          <a:xfrm>
            <a:off x="9506447" y="2736111"/>
            <a:ext cx="2518407" cy="2573544"/>
            <a:chOff x="7687174" y="2320964"/>
            <a:chExt cx="1888805" cy="193015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1CE5F89-FF49-E7B0-4FB2-0AC79DAF02B9}"/>
                </a:ext>
              </a:extLst>
            </p:cNvPr>
            <p:cNvGrpSpPr/>
            <p:nvPr/>
          </p:nvGrpSpPr>
          <p:grpSpPr>
            <a:xfrm>
              <a:off x="7687174" y="2320964"/>
              <a:ext cx="1888805" cy="1930158"/>
              <a:chOff x="2245427" y="2257909"/>
              <a:chExt cx="2856865" cy="2919412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2C3891E-2216-3F27-752A-2E2AC06984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6976" t="8518" r="13740" b="11382"/>
              <a:stretch/>
            </p:blipFill>
            <p:spPr>
              <a:xfrm rot="1476222">
                <a:off x="2833460" y="2901623"/>
                <a:ext cx="1862918" cy="1833253"/>
              </a:xfrm>
              <a:prstGeom prst="donut">
                <a:avLst>
                  <a:gd name="adj" fmla="val 8484"/>
                </a:avLst>
              </a:prstGeom>
            </p:spPr>
          </p:pic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D26F41EB-4D5F-0C26-B48A-BF24B77666FE}"/>
                  </a:ext>
                </a:extLst>
              </p:cNvPr>
              <p:cNvGrpSpPr/>
              <p:nvPr/>
            </p:nvGrpSpPr>
            <p:grpSpPr>
              <a:xfrm>
                <a:off x="2355785" y="2893217"/>
                <a:ext cx="642054" cy="677546"/>
                <a:chOff x="2307391" y="3323792"/>
                <a:chExt cx="642054" cy="677546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5168FF5E-28CB-A2CB-7E03-BC7DDC3A9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78901" t="18770" r="13467" b="67635"/>
                <a:stretch/>
              </p:blipFill>
              <p:spPr>
                <a:xfrm>
                  <a:off x="2433859" y="3617306"/>
                  <a:ext cx="402413" cy="384032"/>
                </a:xfrm>
                <a:prstGeom prst="ellipse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D33468A-DFA8-0512-4F4B-037DBFCDBEF3}"/>
                    </a:ext>
                  </a:extLst>
                </p:cNvPr>
                <p:cNvSpPr txBox="1"/>
                <p:nvPr/>
              </p:nvSpPr>
              <p:spPr>
                <a:xfrm>
                  <a:off x="2307391" y="3323792"/>
                  <a:ext cx="642054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 err="1"/>
                    <a:t>vAttn</a:t>
                  </a:r>
                  <a:endParaRPr lang="en-US" sz="1333" dirty="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A2DFFAD-8F0D-0445-6663-A0706AA1836D}"/>
                  </a:ext>
                </a:extLst>
              </p:cNvPr>
              <p:cNvGrpSpPr/>
              <p:nvPr/>
            </p:nvGrpSpPr>
            <p:grpSpPr>
              <a:xfrm>
                <a:off x="3075907" y="2257909"/>
                <a:ext cx="663875" cy="658148"/>
                <a:chOff x="2691364" y="2483257"/>
                <a:chExt cx="663875" cy="658148"/>
              </a:xfrm>
            </p:grpSpPr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FCDD981D-E549-E0A3-1428-71351D1FE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58408" t="16319" r="33960" b="70086"/>
                <a:stretch/>
              </p:blipFill>
              <p:spPr>
                <a:xfrm>
                  <a:off x="2869858" y="2757373"/>
                  <a:ext cx="402413" cy="384032"/>
                </a:xfrm>
                <a:prstGeom prst="ellipse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06F9E85-5A0F-A804-AA5F-0F15BD50B427}"/>
                    </a:ext>
                  </a:extLst>
                </p:cNvPr>
                <p:cNvSpPr txBox="1"/>
                <p:nvPr/>
              </p:nvSpPr>
              <p:spPr>
                <a:xfrm>
                  <a:off x="2691364" y="2483257"/>
                  <a:ext cx="663875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 err="1"/>
                    <a:t>dAttn</a:t>
                  </a:r>
                  <a:endParaRPr lang="en-US" sz="1333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E868C42-CC95-2B07-4DDA-4429E8F6A2ED}"/>
                  </a:ext>
                </a:extLst>
              </p:cNvPr>
              <p:cNvGrpSpPr/>
              <p:nvPr/>
            </p:nvGrpSpPr>
            <p:grpSpPr>
              <a:xfrm>
                <a:off x="4173520" y="2436558"/>
                <a:ext cx="607722" cy="637779"/>
                <a:chOff x="3761613" y="2272256"/>
                <a:chExt cx="607722" cy="637779"/>
              </a:xfrm>
            </p:grpSpPr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DBA4CCC6-6961-107C-DC17-B023D2150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37925" t="19136" r="55436" b="69102"/>
                <a:stretch/>
              </p:blipFill>
              <p:spPr>
                <a:xfrm>
                  <a:off x="3890394" y="2577796"/>
                  <a:ext cx="350038" cy="332239"/>
                </a:xfrm>
                <a:prstGeom prst="ellipse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F012ECB-5D14-4F25-5659-B9ECCA0464B0}"/>
                    </a:ext>
                  </a:extLst>
                </p:cNvPr>
                <p:cNvSpPr txBox="1"/>
                <p:nvPr/>
              </p:nvSpPr>
              <p:spPr>
                <a:xfrm>
                  <a:off x="3761613" y="2272256"/>
                  <a:ext cx="607722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SMN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2CC5F52-C2A0-97A3-6269-BD07D1EFBC56}"/>
                  </a:ext>
                </a:extLst>
              </p:cNvPr>
              <p:cNvGrpSpPr/>
              <p:nvPr/>
            </p:nvGrpSpPr>
            <p:grpSpPr>
              <a:xfrm>
                <a:off x="4640044" y="3353896"/>
                <a:ext cx="462248" cy="703950"/>
                <a:chOff x="4469276" y="2802638"/>
                <a:chExt cx="462248" cy="703950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DA6BCC36-ADE6-223C-2194-457EC6CD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16984" t="12627" r="75168" b="69355"/>
                <a:stretch/>
              </p:blipFill>
              <p:spPr>
                <a:xfrm>
                  <a:off x="4557497" y="3098581"/>
                  <a:ext cx="331744" cy="408007"/>
                </a:xfrm>
                <a:prstGeom prst="ellipse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845CB32-11BE-2DCD-1097-10DA9EDC9218}"/>
                    </a:ext>
                  </a:extLst>
                </p:cNvPr>
                <p:cNvSpPr txBox="1"/>
                <p:nvPr/>
              </p:nvSpPr>
              <p:spPr>
                <a:xfrm>
                  <a:off x="4469276" y="2802638"/>
                  <a:ext cx="462248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Vis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EC1663-FA10-ABA0-8132-EAD5869D1D0D}"/>
                  </a:ext>
                </a:extLst>
              </p:cNvPr>
              <p:cNvGrpSpPr/>
              <p:nvPr/>
            </p:nvGrpSpPr>
            <p:grpSpPr>
              <a:xfrm>
                <a:off x="4141328" y="4555923"/>
                <a:ext cx="631361" cy="621398"/>
                <a:chOff x="4421833" y="4100155"/>
                <a:chExt cx="631361" cy="621398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612DB891-9295-B252-C03B-6B1D906539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58474" t="66368" r="33894" b="20037"/>
                <a:stretch/>
              </p:blipFill>
              <p:spPr>
                <a:xfrm>
                  <a:off x="4582806" y="4100155"/>
                  <a:ext cx="402413" cy="384032"/>
                </a:xfrm>
                <a:prstGeom prst="ellipse">
                  <a:avLst/>
                </a:prstGeom>
              </p:spPr>
            </p:pic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2131F70-6214-F555-49EC-8B399C8F6231}"/>
                    </a:ext>
                  </a:extLst>
                </p:cNvPr>
                <p:cNvSpPr txBox="1"/>
                <p:nvPr/>
              </p:nvSpPr>
              <p:spPr>
                <a:xfrm>
                  <a:off x="4421833" y="4384123"/>
                  <a:ext cx="631361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DMN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8E222EC-EE49-1715-55FB-08D69E203EE8}"/>
                  </a:ext>
                </a:extLst>
              </p:cNvPr>
              <p:cNvGrpSpPr/>
              <p:nvPr/>
            </p:nvGrpSpPr>
            <p:grpSpPr>
              <a:xfrm>
                <a:off x="3237142" y="4741478"/>
                <a:ext cx="828913" cy="426374"/>
                <a:chOff x="3857516" y="4671822"/>
                <a:chExt cx="828913" cy="426374"/>
              </a:xfrm>
            </p:grpSpPr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35BFB063-02F7-BF61-C587-B88BE4D00F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37427" t="65552" r="54941" b="20853"/>
                <a:stretch/>
              </p:blipFill>
              <p:spPr>
                <a:xfrm>
                  <a:off x="3857516" y="4671822"/>
                  <a:ext cx="402413" cy="384032"/>
                </a:xfrm>
                <a:prstGeom prst="ellipse">
                  <a:avLst/>
                </a:prstGeom>
              </p:spPr>
            </p:pic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D0B19C-CBB5-4091-BEAB-08008743C1CC}"/>
                    </a:ext>
                  </a:extLst>
                </p:cNvPr>
                <p:cNvSpPr txBox="1"/>
                <p:nvPr/>
              </p:nvSpPr>
              <p:spPr>
                <a:xfrm>
                  <a:off x="4125986" y="4760766"/>
                  <a:ext cx="560443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FPN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D6FE664-CD8F-597C-BE51-E6EAA4D58CE2}"/>
                  </a:ext>
                </a:extLst>
              </p:cNvPr>
              <p:cNvGrpSpPr/>
              <p:nvPr/>
            </p:nvGrpSpPr>
            <p:grpSpPr>
              <a:xfrm>
                <a:off x="2245427" y="3982773"/>
                <a:ext cx="773199" cy="661800"/>
                <a:chOff x="2499128" y="4213199"/>
                <a:chExt cx="773199" cy="661800"/>
              </a:xfrm>
            </p:grpSpPr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B400DCBB-AE0B-D1C0-550E-D37BE8EF48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16983" t="68025" r="75385" b="18380"/>
                <a:stretch/>
              </p:blipFill>
              <p:spPr>
                <a:xfrm>
                  <a:off x="2860857" y="4490967"/>
                  <a:ext cx="402413" cy="384032"/>
                </a:xfrm>
                <a:prstGeom prst="ellipse">
                  <a:avLst/>
                </a:prstGeom>
              </p:spPr>
            </p:pic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E630B0-E7C7-2FB4-2C8E-145AF0C32F83}"/>
                    </a:ext>
                  </a:extLst>
                </p:cNvPr>
                <p:cNvSpPr txBox="1"/>
                <p:nvPr/>
              </p:nvSpPr>
              <p:spPr>
                <a:xfrm>
                  <a:off x="2499128" y="4213199"/>
                  <a:ext cx="773199" cy="337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33" dirty="0"/>
                    <a:t>Limbic</a:t>
                  </a:r>
                </a:p>
              </p:txBody>
            </p:sp>
          </p:grpSp>
        </p:grpSp>
        <p:pic>
          <p:nvPicPr>
            <p:cNvPr id="87" name="Picture 86" descr="A diagram of a diagram&#10;&#10;Description automatically generated">
              <a:extLst>
                <a:ext uri="{FF2B5EF4-FFF2-40B4-BE49-F238E27FC236}">
                  <a16:creationId xmlns:a16="http://schemas.microsoft.com/office/drawing/2014/main" id="{C4605AB4-A723-6332-FA1A-956CD39A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8585" t="6123" r="5664" b="9910"/>
            <a:stretch/>
          </p:blipFill>
          <p:spPr>
            <a:xfrm rot="1468448">
              <a:off x="8167741" y="2800278"/>
              <a:ext cx="1089847" cy="1083603"/>
            </a:xfrm>
            <a:prstGeom prst="ellipse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2E03E2F5-341A-477E-ABD5-A8A9AA81B019}"/>
              </a:ext>
            </a:extLst>
          </p:cNvPr>
          <p:cNvSpPr txBox="1"/>
          <p:nvPr/>
        </p:nvSpPr>
        <p:spPr>
          <a:xfrm>
            <a:off x="7936" y="6504985"/>
            <a:ext cx="278230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i="1" dirty="0">
                <a:latin typeface="Helvetica Neue Light"/>
                <a:cs typeface="Helvetica Neue Light"/>
              </a:rPr>
              <a:t>Wager et al. 2013, NEJM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E414FC-8DE0-2C4E-C59A-EFD20D151D8E}"/>
              </a:ext>
            </a:extLst>
          </p:cNvPr>
          <p:cNvGrpSpPr/>
          <p:nvPr/>
        </p:nvGrpSpPr>
        <p:grpSpPr>
          <a:xfrm>
            <a:off x="7732890" y="1436845"/>
            <a:ext cx="1297977" cy="387269"/>
            <a:chOff x="320913" y="4449978"/>
            <a:chExt cx="973483" cy="290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E1D0C5-7017-7838-480B-014A403A906F}"/>
                </a:ext>
              </a:extLst>
            </p:cNvPr>
            <p:cNvSpPr txBox="1"/>
            <p:nvPr/>
          </p:nvSpPr>
          <p:spPr>
            <a:xfrm>
              <a:off x="572827" y="4449978"/>
              <a:ext cx="72156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M1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52B61E6-8246-8A93-3E7A-00B68020A3B2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320913" y="4576936"/>
              <a:ext cx="251914" cy="163494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79B6E1-C894-05B1-F488-EB0C5C0116F5}"/>
              </a:ext>
            </a:extLst>
          </p:cNvPr>
          <p:cNvGrpSpPr/>
          <p:nvPr/>
        </p:nvGrpSpPr>
        <p:grpSpPr>
          <a:xfrm>
            <a:off x="8267592" y="1432757"/>
            <a:ext cx="1215131" cy="546748"/>
            <a:chOff x="493340" y="4286044"/>
            <a:chExt cx="911348" cy="4100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EA2AD0-1CBE-463C-BF8E-0208DC8F4EF9}"/>
                </a:ext>
              </a:extLst>
            </p:cNvPr>
            <p:cNvSpPr txBox="1"/>
            <p:nvPr/>
          </p:nvSpPr>
          <p:spPr>
            <a:xfrm>
              <a:off x="683119" y="4286044"/>
              <a:ext cx="72156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Helvetica Neue Light"/>
                  <a:cs typeface="Helvetica Neue Light"/>
                </a:rPr>
                <a:t>dmPFC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D145A5-0C74-1EA8-2C7F-2DE7CC5F0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340" y="4538661"/>
              <a:ext cx="274427" cy="157444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B3738B-0014-88ED-32D1-C72EA321B457}"/>
              </a:ext>
            </a:extLst>
          </p:cNvPr>
          <p:cNvGrpSpPr/>
          <p:nvPr/>
        </p:nvGrpSpPr>
        <p:grpSpPr>
          <a:xfrm>
            <a:off x="9814673" y="1436054"/>
            <a:ext cx="1297977" cy="387269"/>
            <a:chOff x="320913" y="4449978"/>
            <a:chExt cx="973483" cy="2904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C88322-C6B4-4BAE-6B42-1EADD247B934}"/>
                </a:ext>
              </a:extLst>
            </p:cNvPr>
            <p:cNvSpPr txBox="1"/>
            <p:nvPr/>
          </p:nvSpPr>
          <p:spPr>
            <a:xfrm>
              <a:off x="572827" y="4449978"/>
              <a:ext cx="72156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S1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A7E088-C03F-CD59-C740-AF10185ED6DB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320913" y="4576936"/>
              <a:ext cx="251914" cy="163494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052B30-D375-5B89-A8EE-25E6F2C88363}"/>
              </a:ext>
            </a:extLst>
          </p:cNvPr>
          <p:cNvGrpSpPr/>
          <p:nvPr/>
        </p:nvGrpSpPr>
        <p:grpSpPr>
          <a:xfrm>
            <a:off x="8804989" y="3041178"/>
            <a:ext cx="1467631" cy="480069"/>
            <a:chOff x="325650" y="4460023"/>
            <a:chExt cx="1100723" cy="3600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D4714E-2A85-455B-DA7B-986D57DDD1AF}"/>
                </a:ext>
              </a:extLst>
            </p:cNvPr>
            <p:cNvSpPr txBox="1"/>
            <p:nvPr/>
          </p:nvSpPr>
          <p:spPr>
            <a:xfrm>
              <a:off x="704804" y="4460023"/>
              <a:ext cx="72156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Helvetica Neue Light"/>
                  <a:cs typeface="Helvetica Neue Light"/>
                </a:rPr>
                <a:t>pMCC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001E35F-E116-6280-AE87-FA4986E66756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325650" y="4586981"/>
              <a:ext cx="379154" cy="233094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8FAED8-BF04-D565-D0E3-CF1838224AD1}"/>
              </a:ext>
            </a:extLst>
          </p:cNvPr>
          <p:cNvGrpSpPr/>
          <p:nvPr/>
        </p:nvGrpSpPr>
        <p:grpSpPr>
          <a:xfrm>
            <a:off x="6600931" y="2783648"/>
            <a:ext cx="962092" cy="757824"/>
            <a:chOff x="577404" y="4148135"/>
            <a:chExt cx="721569" cy="56836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F150DE-0B0D-36CF-9F79-1E27D64CFAC2}"/>
                </a:ext>
              </a:extLst>
            </p:cNvPr>
            <p:cNvSpPr txBox="1"/>
            <p:nvPr/>
          </p:nvSpPr>
          <p:spPr>
            <a:xfrm>
              <a:off x="577404" y="4462587"/>
              <a:ext cx="72156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CBLM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5C2B5FF-D21B-D994-CCD5-7106ECA6D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994" y="4148135"/>
              <a:ext cx="10173" cy="342468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CD2CF4E-FBE3-8D4A-7160-836D3B55019B}"/>
              </a:ext>
            </a:extLst>
          </p:cNvPr>
          <p:cNvGrpSpPr/>
          <p:nvPr/>
        </p:nvGrpSpPr>
        <p:grpSpPr>
          <a:xfrm>
            <a:off x="8040274" y="2499457"/>
            <a:ext cx="1113956" cy="455344"/>
            <a:chOff x="480044" y="4400662"/>
            <a:chExt cx="835467" cy="341508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829C775-35FB-31D2-F1B7-748FEEFE6E47}"/>
                </a:ext>
              </a:extLst>
            </p:cNvPr>
            <p:cNvSpPr txBox="1"/>
            <p:nvPr/>
          </p:nvSpPr>
          <p:spPr>
            <a:xfrm>
              <a:off x="480044" y="4488255"/>
              <a:ext cx="835467" cy="253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da-insula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3C69F27-09F8-0151-00BF-24CAA5AC0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7241" y="4400662"/>
              <a:ext cx="198270" cy="138189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 descr="A close up of a person's face&#10;&#10;Description automatically generated">
            <a:extLst>
              <a:ext uri="{FF2B5EF4-FFF2-40B4-BE49-F238E27FC236}">
                <a16:creationId xmlns:a16="http://schemas.microsoft.com/office/drawing/2014/main" id="{4185DB23-31FD-D727-D93C-684ED9F75B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16971" y="5488861"/>
            <a:ext cx="907067" cy="776449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EC39848-CB37-48A9-45A1-D960EB46C632}"/>
              </a:ext>
            </a:extLst>
          </p:cNvPr>
          <p:cNvGrpSpPr/>
          <p:nvPr/>
        </p:nvGrpSpPr>
        <p:grpSpPr>
          <a:xfrm>
            <a:off x="8712111" y="4435340"/>
            <a:ext cx="962092" cy="604448"/>
            <a:chOff x="662392" y="4218707"/>
            <a:chExt cx="721569" cy="45333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C7C0F9B-0FCC-F6EE-1712-66685C34DC53}"/>
                </a:ext>
              </a:extLst>
            </p:cNvPr>
            <p:cNvSpPr txBox="1"/>
            <p:nvPr/>
          </p:nvSpPr>
          <p:spPr>
            <a:xfrm>
              <a:off x="662392" y="4418127"/>
              <a:ext cx="72156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Helvetica Neue Light"/>
                  <a:cs typeface="Helvetica Neue Light"/>
                </a:rPr>
                <a:t>vmPFC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B80A187-4556-83B1-8368-608D4FE5E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100" y="4218707"/>
              <a:ext cx="30247" cy="241316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8C635E6-776F-850D-C84E-68FD24EB2930}"/>
              </a:ext>
            </a:extLst>
          </p:cNvPr>
          <p:cNvGrpSpPr/>
          <p:nvPr/>
        </p:nvGrpSpPr>
        <p:grpSpPr>
          <a:xfrm>
            <a:off x="8576711" y="6139959"/>
            <a:ext cx="962092" cy="627291"/>
            <a:chOff x="738642" y="4218707"/>
            <a:chExt cx="721569" cy="470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3950BF8-9DEB-300F-B37E-D379E6CA7C16}"/>
                </a:ext>
              </a:extLst>
            </p:cNvPr>
            <p:cNvSpPr txBox="1"/>
            <p:nvPr/>
          </p:nvSpPr>
          <p:spPr>
            <a:xfrm>
              <a:off x="738642" y="4435260"/>
              <a:ext cx="721569" cy="253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Helvetica Neue Light"/>
                  <a:cs typeface="Helvetica Neue Light"/>
                </a:rPr>
                <a:t>nAC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4202B0C-E5AF-E066-30B0-32C6C2BE9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100" y="4218707"/>
              <a:ext cx="30247" cy="241316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Picture 116" descr="A brain scan with blue and yellow spots&#10;&#10;Description automatically generated">
            <a:extLst>
              <a:ext uri="{FF2B5EF4-FFF2-40B4-BE49-F238E27FC236}">
                <a16:creationId xmlns:a16="http://schemas.microsoft.com/office/drawing/2014/main" id="{D6F86EE8-651A-E1C8-F789-3E45F1D768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95886" y="5478552"/>
            <a:ext cx="1085061" cy="972136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7E20472-740D-4C05-1B2D-5ABF7230B185}"/>
              </a:ext>
            </a:extLst>
          </p:cNvPr>
          <p:cNvGrpSpPr/>
          <p:nvPr/>
        </p:nvGrpSpPr>
        <p:grpSpPr>
          <a:xfrm>
            <a:off x="9784623" y="5186919"/>
            <a:ext cx="962092" cy="953040"/>
            <a:chOff x="738642" y="4435260"/>
            <a:chExt cx="721569" cy="71478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D48E5F6-B3C0-C65B-8F16-75808AB73D11}"/>
                </a:ext>
              </a:extLst>
            </p:cNvPr>
            <p:cNvSpPr txBox="1"/>
            <p:nvPr/>
          </p:nvSpPr>
          <p:spPr>
            <a:xfrm>
              <a:off x="738642" y="4435260"/>
              <a:ext cx="72156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Helvetica Neue Light"/>
                  <a:cs typeface="Helvetica Neue Light"/>
                </a:rPr>
                <a:t>hipp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D3A1FB5-3CD6-AEF6-BE9D-62ED3D21BAF0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>
              <a:off x="1099427" y="4689176"/>
              <a:ext cx="352307" cy="460864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E071C6F-D157-5B16-ED94-E59AD5A6ACF0}"/>
              </a:ext>
            </a:extLst>
          </p:cNvPr>
          <p:cNvGrpSpPr/>
          <p:nvPr/>
        </p:nvGrpSpPr>
        <p:grpSpPr>
          <a:xfrm>
            <a:off x="6411925" y="3652200"/>
            <a:ext cx="1904032" cy="584774"/>
            <a:chOff x="393317" y="3995221"/>
            <a:chExt cx="1428024" cy="43858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85681A7-8E4B-AB68-BB58-5B5602EC9DB8}"/>
                </a:ext>
              </a:extLst>
            </p:cNvPr>
            <p:cNvSpPr txBox="1"/>
            <p:nvPr/>
          </p:nvSpPr>
          <p:spPr>
            <a:xfrm>
              <a:off x="393317" y="3995221"/>
              <a:ext cx="863323" cy="43858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p-striatum</a:t>
              </a:r>
            </a:p>
            <a:p>
              <a:r>
                <a:rPr lang="en-US" sz="1600" dirty="0">
                  <a:latin typeface="Helvetica Neue Light"/>
                  <a:cs typeface="Helvetica Neue Light"/>
                </a:rPr>
                <a:t>claustrum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C7BEF55-1A07-0FEB-B9A5-61E425D113B4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1256640" y="4214511"/>
              <a:ext cx="564701" cy="94011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132" descr="A close up of a person's face&#10;&#10;Description automatically generated">
            <a:extLst>
              <a:ext uri="{FF2B5EF4-FFF2-40B4-BE49-F238E27FC236}">
                <a16:creationId xmlns:a16="http://schemas.microsoft.com/office/drawing/2014/main" id="{A74E7C46-E42B-9C51-83CD-FDD69FFEF6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96345" y="4197976"/>
            <a:ext cx="565400" cy="601968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C471350-099F-84D4-03C3-63C455FC33EA}"/>
              </a:ext>
            </a:extLst>
          </p:cNvPr>
          <p:cNvGrpSpPr/>
          <p:nvPr/>
        </p:nvGrpSpPr>
        <p:grpSpPr>
          <a:xfrm>
            <a:off x="7366855" y="6042531"/>
            <a:ext cx="962092" cy="661366"/>
            <a:chOff x="738642" y="4193151"/>
            <a:chExt cx="721569" cy="49602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080A53B-27D6-B1AC-0A3E-BF7050869456}"/>
                </a:ext>
              </a:extLst>
            </p:cNvPr>
            <p:cNvSpPr txBox="1"/>
            <p:nvPr/>
          </p:nvSpPr>
          <p:spPr>
            <a:xfrm>
              <a:off x="738642" y="4435260"/>
              <a:ext cx="72156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pons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64D65AB-65B3-F9A1-E61C-85AC6D1ED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100" y="4193151"/>
              <a:ext cx="186018" cy="266872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969FCEC-64DF-D2ED-E231-B67EB168C5C9}"/>
              </a:ext>
            </a:extLst>
          </p:cNvPr>
          <p:cNvGrpSpPr/>
          <p:nvPr/>
        </p:nvGrpSpPr>
        <p:grpSpPr>
          <a:xfrm>
            <a:off x="7999033" y="6331480"/>
            <a:ext cx="962092" cy="406287"/>
            <a:chOff x="738642" y="4384460"/>
            <a:chExt cx="721569" cy="30471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F3BE5A9-E339-478D-F778-9F48BB56ECAB}"/>
                </a:ext>
              </a:extLst>
            </p:cNvPr>
            <p:cNvSpPr txBox="1"/>
            <p:nvPr/>
          </p:nvSpPr>
          <p:spPr>
            <a:xfrm>
              <a:off x="738642" y="4435260"/>
              <a:ext cx="721569" cy="253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TP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988EFC-459F-28F6-9498-7793DE283426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1099427" y="4384460"/>
              <a:ext cx="101195" cy="50800"/>
            </a:xfrm>
            <a:prstGeom prst="line">
              <a:avLst/>
            </a:prstGeom>
            <a:ln w="12700" cmpd="sng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33000">
                    <a:schemeClr val="bg1">
                      <a:lumMod val="6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29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435F-17E1-9181-365F-D9B6623C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NPS and SIIPS: Different neurochemical profiles</a:t>
            </a:r>
          </a:p>
        </p:txBody>
      </p:sp>
      <p:pic>
        <p:nvPicPr>
          <p:cNvPr id="4" name="Picture 3" descr="A circular chart with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EB96C341-9369-40D3-77D4-0C3242DD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349" y="1850833"/>
            <a:ext cx="4004948" cy="4059716"/>
          </a:xfrm>
          <a:prstGeom prst="rect">
            <a:avLst/>
          </a:prstGeom>
        </p:spPr>
      </p:pic>
      <p:pic>
        <p:nvPicPr>
          <p:cNvPr id="6" name="Picture 5" descr="A circular chart with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3E5C4C93-6F52-70B3-B4A7-D408F0FB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33" y="1850833"/>
            <a:ext cx="3863391" cy="40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9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1042</Words>
  <Application>Microsoft Macintosh PowerPoint</Application>
  <PresentationFormat>Widescreen</PresentationFormat>
  <Paragraphs>157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Helvetica Neue Light</vt:lpstr>
      <vt:lpstr>Menlo</vt:lpstr>
      <vt:lpstr>Office Theme</vt:lpstr>
      <vt:lpstr>Multiple systems-level measures (neuromarkers)</vt:lpstr>
      <vt:lpstr>Multiple systems-level measures (neuromarkers)</vt:lpstr>
      <vt:lpstr>NPS and SIIPS: Different neurochemical profiles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 D. Wager</dc:creator>
  <cp:lastModifiedBy>Tor D. Wager</cp:lastModifiedBy>
  <cp:revision>5</cp:revision>
  <dcterms:created xsi:type="dcterms:W3CDTF">2025-01-17T04:38:38Z</dcterms:created>
  <dcterms:modified xsi:type="dcterms:W3CDTF">2025-02-13T20:39:42Z</dcterms:modified>
</cp:coreProperties>
</file>