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57" r:id="rId5"/>
    <p:sldId id="262" r:id="rId6"/>
    <p:sldId id="261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82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7614-E6B4-3B4F-B1F0-A0BE88BA7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34722-D0FA-C348-9B31-56EA81D27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015C-2B8F-8545-82CB-5F23E96F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31901-1FDD-2346-95B0-9C95D0C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30B7E-48E8-3542-89CB-A383075E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7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473D-0C0A-6343-89E4-D468122C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6E2D3-6E09-C84A-A283-E398F9FC5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EE46-7F6C-1449-93B4-F5BE30BC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4999A-BAEE-AB42-9E6F-C27E78EB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BA140-9263-B14D-AEAC-F3B1E473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5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7BDAD-784A-B54E-AF3B-9894A8644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E0999-57A2-494C-976E-78CDBAA5C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6820F-0F76-1445-85CE-2D6E163C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AAD5-A536-494E-A48D-02CBA4B8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5838-6CA4-BC47-B891-26B35347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6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A757-019A-8A47-A0B9-EEC3F72B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FF50-7820-D048-A9CC-9E148FD3D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6594F-231A-DC45-A930-BC7BECD8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11361-C274-B445-B174-74BD0D26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FBAFE-B272-3A4D-9FAA-BB881A53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A63D-9492-7240-8301-8F145621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458F2-D53C-9649-8F01-1A1A0C6D0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5BBD1-36E1-B247-A04D-7E6988B6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CC717-8E49-2E40-AC79-E7ECAB3F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AAE9-1A93-6C4A-A58C-A5FB2871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B3B4-CE48-2941-8494-41740C6C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B357-B53C-794C-A8D4-79F0FCED7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41CC4-4ACB-0940-99A8-A1BEF3757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30F21-14C3-764B-8CF3-B4E6F9A1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A89DB-D0BF-534A-9F2D-5D7DB4BA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6A039-D67C-9D41-B614-923FE0E8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4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0C9D-8193-7A44-BBE3-E38A94D4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5184F-4890-2F4C-944E-7DB1892E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B9E0C-3267-2849-B92C-AE67DECA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DC72F-2015-DC47-93E6-B4678C638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D5B58-DE31-1247-983B-755087EA8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ACCED-6E23-B345-B2C6-265A5CDE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E194F-82B7-3546-8933-E8E083A9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E3374A-876E-FD44-97DD-DA075159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02A3-7B9E-FE46-AC7E-15A3C875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AE95E-FAA8-2348-A5BC-F36C16E9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5C16C-4757-8B4C-B978-D0FD7626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C529D-2EDD-FF4B-BB41-F89FEF68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2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A5C3E-8DB0-2C4C-AE11-5375A449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A8861-2A0B-B546-90BA-84FD4291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428CA-8876-7A4D-A61B-2A50CFD1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5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A0DE-1FFE-9D47-98EE-2C8124CF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3F1F-C2FA-3148-A53D-235A3266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2C023-C09B-F74E-A4D5-59520C1BE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9427A-5C1F-2248-8DEA-9657EB74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ADCC2-A963-A64C-ADC6-6BAA12FD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40E47-F727-1E4B-AD99-52A5F89D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9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8A49-7CF7-DC46-B5CB-9EF47B17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5D05F-74C7-D048-A040-748AB463A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22AA8-5B78-424F-8990-0A0B85B44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99655-820F-AD4C-AD69-9684048B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B4999-96EA-8148-A298-330734CB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9BDED-9D72-7E40-9B96-3E53139C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8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7D188-3D79-7C40-B884-4F47578F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B56D6-47B2-4343-A29E-C5F6BEF4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5CD5C-9EB6-3F48-BD94-D84877A55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DE503-76E4-C543-AD9F-56BD0A9FB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64216-711E-4B42-B44C-30ABCEA21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4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5398-6D9F-1844-A42A-905A24FDE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maps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0D890-EF48-7E47-BDB8-40A526D3A403}"/>
              </a:ext>
            </a:extLst>
          </p:cNvPr>
          <p:cNvSpPr/>
          <p:nvPr/>
        </p:nvSpPr>
        <p:spPr>
          <a:xfrm>
            <a:off x="3799039" y="3599060"/>
            <a:ext cx="484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repodir</a:t>
            </a:r>
            <a:r>
              <a:rPr lang="en-US" sz="1400" dirty="0"/>
              <a:t> on </a:t>
            </a:r>
            <a:r>
              <a:rPr lang="en-US" sz="1400" dirty="0" err="1"/>
              <a:t>Github</a:t>
            </a:r>
            <a:r>
              <a:rPr lang="en-US" sz="1400" dirty="0"/>
              <a:t> = '/projects/joas2631/Repositories/OLP4CBP';</a:t>
            </a:r>
          </a:p>
        </p:txBody>
      </p:sp>
    </p:spTree>
    <p:extLst>
      <p:ext uri="{BB962C8B-B14F-4D97-AF65-F5344CB8AC3E}">
        <p14:creationId xmlns:p14="http://schemas.microsoft.com/office/powerpoint/2010/main" val="394656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3A1F6-1BC8-7A79-85D9-45920ADCB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24">
            <a:extLst>
              <a:ext uri="{FF2B5EF4-FFF2-40B4-BE49-F238E27FC236}">
                <a16:creationId xmlns:a16="http://schemas.microsoft.com/office/drawing/2014/main" id="{CA88B7C8-7601-6BCE-15B9-FE28AAE88B86}"/>
              </a:ext>
            </a:extLst>
          </p:cNvPr>
          <p:cNvSpPr/>
          <p:nvPr/>
        </p:nvSpPr>
        <p:spPr>
          <a:xfrm rot="10800000">
            <a:off x="4619203" y="4117292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5F839B-EE40-7A69-91EF-8F1B8EBA39A5}"/>
              </a:ext>
            </a:extLst>
          </p:cNvPr>
          <p:cNvSpPr/>
          <p:nvPr/>
        </p:nvSpPr>
        <p:spPr>
          <a:xfrm>
            <a:off x="257248" y="4993069"/>
            <a:ext cx="110248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Custom scripts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036E82-6566-98E4-5740-B7B2F93368EA}"/>
              </a:ext>
            </a:extLst>
          </p:cNvPr>
          <p:cNvSpPr/>
          <p:nvPr/>
        </p:nvSpPr>
        <p:spPr>
          <a:xfrm>
            <a:off x="270500" y="5390634"/>
            <a:ext cx="155318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Canlab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Core functions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45A965A-65B8-9C19-3720-61C3CC8E3203}"/>
              </a:ext>
            </a:extLst>
          </p:cNvPr>
          <p:cNvSpPr/>
          <p:nvPr/>
        </p:nvSpPr>
        <p:spPr>
          <a:xfrm>
            <a:off x="262282" y="5800598"/>
            <a:ext cx="9978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B69A7D-94EF-0DFD-E94F-3121605CCA10}"/>
              </a:ext>
            </a:extLst>
          </p:cNvPr>
          <p:cNvSpPr/>
          <p:nvPr/>
        </p:nvSpPr>
        <p:spPr>
          <a:xfrm>
            <a:off x="290859" y="6198163"/>
            <a:ext cx="463588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FAA1085-2D81-48ED-B80A-CDE3FF24A5B1}"/>
              </a:ext>
            </a:extLst>
          </p:cNvPr>
          <p:cNvCxnSpPr>
            <a:cxnSpLocks/>
          </p:cNvCxnSpPr>
          <p:nvPr/>
        </p:nvCxnSpPr>
        <p:spPr>
          <a:xfrm>
            <a:off x="257248" y="4805780"/>
            <a:ext cx="19594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BC53645-E74F-010B-8D31-32B36E9CCDAF}"/>
              </a:ext>
            </a:extLst>
          </p:cNvPr>
          <p:cNvSpPr txBox="1"/>
          <p:nvPr/>
        </p:nvSpPr>
        <p:spPr>
          <a:xfrm>
            <a:off x="3923536" y="0"/>
            <a:ext cx="552253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CANlab</a:t>
            </a:r>
            <a:r>
              <a:rPr lang="en-US" dirty="0"/>
              <a:t> tools: Surface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code map shows some of the internal functions and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Functions are designed for multiple entry points, allowing flexibility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E4912D-EB19-BAB8-B9F9-8EA417A34B80}"/>
              </a:ext>
            </a:extLst>
          </p:cNvPr>
          <p:cNvSpPr txBox="1"/>
          <p:nvPr/>
        </p:nvSpPr>
        <p:spPr>
          <a:xfrm>
            <a:off x="808488" y="4464921"/>
            <a:ext cx="712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Legend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C21BF0E-7AB9-AB43-E62B-FF259E563682}"/>
              </a:ext>
            </a:extLst>
          </p:cNvPr>
          <p:cNvSpPr/>
          <p:nvPr/>
        </p:nvSpPr>
        <p:spPr>
          <a:xfrm>
            <a:off x="219202" y="332278"/>
            <a:ext cx="27625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</a:t>
            </a:r>
            <a:r>
              <a:rPr lang="en-US" sz="1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Optional inputs control the flow through the system, including keywords that create surfaces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Many options are passed through to lower-level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Graphics objects in </a:t>
            </a:r>
            <a:r>
              <a:rPr lang="en-US" sz="1200" dirty="0" err="1"/>
              <a:t>Matlab</a:t>
            </a:r>
            <a:r>
              <a:rPr lang="en-US" sz="1200" dirty="0"/>
              <a:t> return </a:t>
            </a:r>
            <a:r>
              <a:rPr lang="en-US" sz="1200" u="sng" dirty="0"/>
              <a:t>handles</a:t>
            </a:r>
            <a:r>
              <a:rPr lang="en-US" sz="1200" dirty="0"/>
              <a:t> that can be used to manipulate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Call object methods by passing in an object. E.g., for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Image_vector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.surface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pass in an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fmri_data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other child of the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image_vector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AF8260-12BB-7973-BFE6-4034EDFD23D4}"/>
              </a:ext>
            </a:extLst>
          </p:cNvPr>
          <p:cNvSpPr/>
          <p:nvPr/>
        </p:nvSpPr>
        <p:spPr>
          <a:xfrm>
            <a:off x="3328550" y="2815112"/>
            <a:ext cx="107407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egion.surface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383CB3-0858-7408-29DA-626369391A06}"/>
              </a:ext>
            </a:extLst>
          </p:cNvPr>
          <p:cNvSpPr/>
          <p:nvPr/>
        </p:nvSpPr>
        <p:spPr>
          <a:xfrm>
            <a:off x="3074506" y="2232990"/>
            <a:ext cx="151650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Image_vector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.surface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5510A64-13CC-43B4-7155-1FC9947407F1}"/>
              </a:ext>
            </a:extLst>
          </p:cNvPr>
          <p:cNvSpPr/>
          <p:nvPr/>
        </p:nvSpPr>
        <p:spPr>
          <a:xfrm rot="5400000">
            <a:off x="3747873" y="2606544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BD9CE36-890D-9A39-820D-62F2687D44BB}"/>
              </a:ext>
            </a:extLst>
          </p:cNvPr>
          <p:cNvSpPr/>
          <p:nvPr/>
        </p:nvSpPr>
        <p:spPr>
          <a:xfrm rot="5400000">
            <a:off x="3767751" y="3186327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6361A6-6A46-3F1C-68FE-95E51AF10825}"/>
              </a:ext>
            </a:extLst>
          </p:cNvPr>
          <p:cNvSpPr/>
          <p:nvPr/>
        </p:nvSpPr>
        <p:spPr>
          <a:xfrm>
            <a:off x="3167271" y="4041912"/>
            <a:ext cx="137223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Image_vector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render_on_surface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3294342B-24FA-9430-E48A-1E48B2F75D1D}"/>
              </a:ext>
            </a:extLst>
          </p:cNvPr>
          <p:cNvSpPr/>
          <p:nvPr/>
        </p:nvSpPr>
        <p:spPr>
          <a:xfrm rot="5400000">
            <a:off x="3767751" y="3795927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FFBFCB-493B-9077-5C6E-4B61808790FA}"/>
              </a:ext>
            </a:extLst>
          </p:cNvPr>
          <p:cNvSpPr txBox="1"/>
          <p:nvPr/>
        </p:nvSpPr>
        <p:spPr>
          <a:xfrm>
            <a:off x="3273289" y="1093303"/>
            <a:ext cx="1293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</a:rPr>
              <a:t>Object types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fmri_data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statistic_image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atlas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02E736E7-0DE8-1FEF-1E13-DDED1ED3F7B7}"/>
              </a:ext>
            </a:extLst>
          </p:cNvPr>
          <p:cNvSpPr/>
          <p:nvPr/>
        </p:nvSpPr>
        <p:spPr>
          <a:xfrm rot="5400000">
            <a:off x="3737934" y="1977066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439CA2-E918-8BBC-9404-AF2E2315730C}"/>
              </a:ext>
            </a:extLst>
          </p:cNvPr>
          <p:cNvSpPr/>
          <p:nvPr/>
        </p:nvSpPr>
        <p:spPr>
          <a:xfrm>
            <a:off x="4956313" y="4031973"/>
            <a:ext cx="149816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fmridisplay.addblobs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22E363-1C72-0363-6819-A30F75D65B15}"/>
              </a:ext>
            </a:extLst>
          </p:cNvPr>
          <p:cNvSpPr/>
          <p:nvPr/>
        </p:nvSpPr>
        <p:spPr>
          <a:xfrm>
            <a:off x="4876801" y="2232990"/>
            <a:ext cx="161755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Image_vector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.montage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407323-1A77-13AB-DE38-6073FD57CB48}"/>
              </a:ext>
            </a:extLst>
          </p:cNvPr>
          <p:cNvSpPr/>
          <p:nvPr/>
        </p:nvSpPr>
        <p:spPr>
          <a:xfrm>
            <a:off x="6781801" y="2232990"/>
            <a:ext cx="107157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atlas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.montage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0D5668-D681-2D65-7D93-E3A6F5B681C0}"/>
              </a:ext>
            </a:extLst>
          </p:cNvPr>
          <p:cNvSpPr txBox="1"/>
          <p:nvPr/>
        </p:nvSpPr>
        <p:spPr>
          <a:xfrm>
            <a:off x="5105401" y="1093303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</a:rPr>
              <a:t>Object types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fmri_data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statistic_image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86A1AE-B85F-C820-1A36-D3B6709110AD}"/>
              </a:ext>
            </a:extLst>
          </p:cNvPr>
          <p:cNvSpPr txBox="1"/>
          <p:nvPr/>
        </p:nvSpPr>
        <p:spPr>
          <a:xfrm>
            <a:off x="6854688" y="1093303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</a:rPr>
              <a:t>Object types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atlas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3FC8A961-9F10-6D7E-8AD8-2B8EE69CA49F}"/>
              </a:ext>
            </a:extLst>
          </p:cNvPr>
          <p:cNvSpPr/>
          <p:nvPr/>
        </p:nvSpPr>
        <p:spPr>
          <a:xfrm rot="5400000">
            <a:off x="5596551" y="1977066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6C3DF399-1D7E-58D7-FAE0-79F003B6CAC4}"/>
              </a:ext>
            </a:extLst>
          </p:cNvPr>
          <p:cNvSpPr/>
          <p:nvPr/>
        </p:nvSpPr>
        <p:spPr>
          <a:xfrm rot="5400000">
            <a:off x="7196751" y="1977066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AD9D80-54FF-8177-5E4A-3C4835FB0CF6}"/>
              </a:ext>
            </a:extLst>
          </p:cNvPr>
          <p:cNvSpPr/>
          <p:nvPr/>
        </p:nvSpPr>
        <p:spPr>
          <a:xfrm>
            <a:off x="5115340" y="2839277"/>
            <a:ext cx="117513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region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.montage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FAA3DA39-3914-899B-FC0F-D3F0D5965FDB}"/>
              </a:ext>
            </a:extLst>
          </p:cNvPr>
          <p:cNvSpPr/>
          <p:nvPr/>
        </p:nvSpPr>
        <p:spPr>
          <a:xfrm rot="5400000">
            <a:off x="5596551" y="2606544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7F90C95-C7A9-CB94-4AFF-445A7EA6886E}"/>
              </a:ext>
            </a:extLst>
          </p:cNvPr>
          <p:cNvSpPr/>
          <p:nvPr/>
        </p:nvSpPr>
        <p:spPr>
          <a:xfrm>
            <a:off x="8113644" y="2802833"/>
            <a:ext cx="185198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canlab_results_fmridisplay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60CDEF-229B-B034-5607-19013456C24D}"/>
              </a:ext>
            </a:extLst>
          </p:cNvPr>
          <p:cNvCxnSpPr/>
          <p:nvPr/>
        </p:nvCxnSpPr>
        <p:spPr>
          <a:xfrm>
            <a:off x="6361044" y="2912164"/>
            <a:ext cx="1649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D01909-6F5A-503E-AD30-86FE58214D40}"/>
              </a:ext>
            </a:extLst>
          </p:cNvPr>
          <p:cNvCxnSpPr>
            <a:cxnSpLocks/>
          </p:cNvCxnSpPr>
          <p:nvPr/>
        </p:nvCxnSpPr>
        <p:spPr>
          <a:xfrm flipH="1">
            <a:off x="6380923" y="3047999"/>
            <a:ext cx="1590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ight Arrow 75">
            <a:extLst>
              <a:ext uri="{FF2B5EF4-FFF2-40B4-BE49-F238E27FC236}">
                <a16:creationId xmlns:a16="http://schemas.microsoft.com/office/drawing/2014/main" id="{BE58C4AA-EDFB-2CE7-4671-A4F8489F9321}"/>
              </a:ext>
            </a:extLst>
          </p:cNvPr>
          <p:cNvSpPr/>
          <p:nvPr/>
        </p:nvSpPr>
        <p:spPr>
          <a:xfrm rot="5400000">
            <a:off x="5052392" y="3501885"/>
            <a:ext cx="695739" cy="13252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E00465-0FCC-1DC5-1BC3-5B0DD1C73D8D}"/>
              </a:ext>
            </a:extLst>
          </p:cNvPr>
          <p:cNvSpPr/>
          <p:nvPr/>
        </p:nvSpPr>
        <p:spPr>
          <a:xfrm>
            <a:off x="6758609" y="4031973"/>
            <a:ext cx="101701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render_blobs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07610EB2-5AD5-F2BD-90B1-348908CA5363}"/>
              </a:ext>
            </a:extLst>
          </p:cNvPr>
          <p:cNvSpPr/>
          <p:nvPr/>
        </p:nvSpPr>
        <p:spPr>
          <a:xfrm>
            <a:off x="6510131" y="4134677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0" name="Picture 79" descr="A colorful object with different colors&#10;&#10;AI-generated content may be incorrect.">
            <a:extLst>
              <a:ext uri="{FF2B5EF4-FFF2-40B4-BE49-F238E27FC236}">
                <a16:creationId xmlns:a16="http://schemas.microsoft.com/office/drawing/2014/main" id="{F2834BA9-B90D-F112-B167-2685EF90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07" y="4819688"/>
            <a:ext cx="959954" cy="666434"/>
          </a:xfrm>
          <a:prstGeom prst="rect">
            <a:avLst/>
          </a:prstGeom>
        </p:spPr>
      </p:pic>
      <p:sp>
        <p:nvSpPr>
          <p:cNvPr id="81" name="Right Arrow 80">
            <a:extLst>
              <a:ext uri="{FF2B5EF4-FFF2-40B4-BE49-F238E27FC236}">
                <a16:creationId xmlns:a16="http://schemas.microsoft.com/office/drawing/2014/main" id="{9A0B6C7C-ECE1-8865-3D59-16BB5E132900}"/>
              </a:ext>
            </a:extLst>
          </p:cNvPr>
          <p:cNvSpPr/>
          <p:nvPr/>
        </p:nvSpPr>
        <p:spPr>
          <a:xfrm rot="5400000">
            <a:off x="3767751" y="4620875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4240F81B-CA64-B0C3-E3EC-E0BE26D1536E}"/>
              </a:ext>
            </a:extLst>
          </p:cNvPr>
          <p:cNvSpPr/>
          <p:nvPr/>
        </p:nvSpPr>
        <p:spPr>
          <a:xfrm rot="5400000">
            <a:off x="7173559" y="4620875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5" name="Picture 84" descr="A colorful image of a brain&#10;&#10;AI-generated content may be incorrect.">
            <a:extLst>
              <a:ext uri="{FF2B5EF4-FFF2-40B4-BE49-F238E27FC236}">
                <a16:creationId xmlns:a16="http://schemas.microsoft.com/office/drawing/2014/main" id="{179ADE9E-92E8-FF14-BFF3-27EE8FE9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44" y="4945421"/>
            <a:ext cx="1053824" cy="902376"/>
          </a:xfrm>
          <a:prstGeom prst="rect">
            <a:avLst/>
          </a:prstGeom>
        </p:spPr>
      </p:pic>
      <p:pic>
        <p:nvPicPr>
          <p:cNvPr id="87" name="Picture 86" descr="A colorful brain with white and black spots&#10;&#10;AI-generated content may be incorrect.">
            <a:extLst>
              <a:ext uri="{FF2B5EF4-FFF2-40B4-BE49-F238E27FC236}">
                <a16:creationId xmlns:a16="http://schemas.microsoft.com/office/drawing/2014/main" id="{1CC1DA56-F198-6BC5-B394-05E4DD604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79" y="4954884"/>
            <a:ext cx="700446" cy="826652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F767536-4D8F-017B-BFB5-B47D7F56D4F8}"/>
              </a:ext>
            </a:extLst>
          </p:cNvPr>
          <p:cNvGrpSpPr/>
          <p:nvPr/>
        </p:nvGrpSpPr>
        <p:grpSpPr>
          <a:xfrm>
            <a:off x="2052154" y="3157574"/>
            <a:ext cx="2177561" cy="786879"/>
            <a:chOff x="2737954" y="3187392"/>
            <a:chExt cx="2177561" cy="78687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252C0D-38AE-3D25-B888-CCE1BE26D28D}"/>
                </a:ext>
              </a:extLst>
            </p:cNvPr>
            <p:cNvSpPr/>
            <p:nvPr/>
          </p:nvSpPr>
          <p:spPr>
            <a:xfrm>
              <a:off x="4177749" y="3432312"/>
              <a:ext cx="737766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addbrain</a:t>
              </a:r>
              <a:endPara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07268950-39E9-A2D7-5C2A-CF3AB9017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7954" y="3187392"/>
              <a:ext cx="869951" cy="786879"/>
            </a:xfrm>
            <a:prstGeom prst="rect">
              <a:avLst/>
            </a:prstGeom>
          </p:spPr>
        </p:pic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78DAB6E-0A61-1745-F3E3-C5D5B358D656}"/>
                </a:ext>
              </a:extLst>
            </p:cNvPr>
            <p:cNvCxnSpPr>
              <a:cxnSpLocks/>
            </p:cNvCxnSpPr>
            <p:nvPr/>
          </p:nvCxnSpPr>
          <p:spPr>
            <a:xfrm>
              <a:off x="3558209" y="3465443"/>
              <a:ext cx="5466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B94F309-F936-8FF8-A37A-B68810B87AC9}"/>
                </a:ext>
              </a:extLst>
            </p:cNvPr>
            <p:cNvCxnSpPr>
              <a:cxnSpLocks/>
              <a:endCxn id="89" idx="3"/>
            </p:cNvCxnSpPr>
            <p:nvPr/>
          </p:nvCxnSpPr>
          <p:spPr>
            <a:xfrm flipH="1">
              <a:off x="3607905" y="3580832"/>
              <a:ext cx="4671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F1D585-47F6-E24A-98DA-E9F1B7CA7408}"/>
                </a:ext>
              </a:extLst>
            </p:cNvPr>
            <p:cNvSpPr txBox="1"/>
            <p:nvPr/>
          </p:nvSpPr>
          <p:spPr>
            <a:xfrm>
              <a:off x="3574774" y="3197087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/>
                <a:t>handles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85DD547-8BE2-371E-0BAF-3E7C0675EEA4}"/>
              </a:ext>
            </a:extLst>
          </p:cNvPr>
          <p:cNvSpPr txBox="1"/>
          <p:nvPr/>
        </p:nvSpPr>
        <p:spPr>
          <a:xfrm>
            <a:off x="6911009" y="3054625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handles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DC20977-2318-035E-D062-7A00DD500C47}"/>
              </a:ext>
            </a:extLst>
          </p:cNvPr>
          <p:cNvSpPr/>
          <p:nvPr/>
        </p:nvSpPr>
        <p:spPr>
          <a:xfrm>
            <a:off x="8550966" y="3528390"/>
            <a:ext cx="87427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fmridisplay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511C0C6-9DAC-8FE0-6986-0942F9BB9061}"/>
              </a:ext>
            </a:extLst>
          </p:cNvPr>
          <p:cNvSpPr txBox="1"/>
          <p:nvPr/>
        </p:nvSpPr>
        <p:spPr>
          <a:xfrm>
            <a:off x="8239539" y="5108712"/>
            <a:ext cx="1047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</a:rPr>
              <a:t>Object types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fmridisplay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C6331FC-7810-7573-4FF7-7709E69BE251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9425244" y="3664225"/>
            <a:ext cx="735861" cy="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ight Arrow 103">
            <a:extLst>
              <a:ext uri="{FF2B5EF4-FFF2-40B4-BE49-F238E27FC236}">
                <a16:creationId xmlns:a16="http://schemas.microsoft.com/office/drawing/2014/main" id="{7960E872-7058-740F-648C-285B1532D63D}"/>
              </a:ext>
            </a:extLst>
          </p:cNvPr>
          <p:cNvSpPr/>
          <p:nvPr/>
        </p:nvSpPr>
        <p:spPr>
          <a:xfrm rot="5400000">
            <a:off x="8849959" y="3249275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4810DD3-6DB6-C748-7E21-2B8131D286AD}"/>
              </a:ext>
            </a:extLst>
          </p:cNvPr>
          <p:cNvSpPr/>
          <p:nvPr/>
        </p:nvSpPr>
        <p:spPr>
          <a:xfrm>
            <a:off x="8206410" y="4194312"/>
            <a:ext cx="95747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fmridisplay.montage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DFD999F-E63E-420F-A39B-3CBD8940E552}"/>
              </a:ext>
            </a:extLst>
          </p:cNvPr>
          <p:cNvSpPr/>
          <p:nvPr/>
        </p:nvSpPr>
        <p:spPr>
          <a:xfrm>
            <a:off x="9359348" y="4204251"/>
            <a:ext cx="90777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fmridisplay.surface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838AF5A5-097A-C47D-66B7-262CA586A363}"/>
              </a:ext>
            </a:extLst>
          </p:cNvPr>
          <p:cNvSpPr/>
          <p:nvPr/>
        </p:nvSpPr>
        <p:spPr>
          <a:xfrm rot="5400000">
            <a:off x="8545159" y="3935075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Right Arrow 108">
            <a:extLst>
              <a:ext uri="{FF2B5EF4-FFF2-40B4-BE49-F238E27FC236}">
                <a16:creationId xmlns:a16="http://schemas.microsoft.com/office/drawing/2014/main" id="{B0C3C8D5-7DDF-92F5-25E9-4DC0D0D1C08D}"/>
              </a:ext>
            </a:extLst>
          </p:cNvPr>
          <p:cNvSpPr/>
          <p:nvPr/>
        </p:nvSpPr>
        <p:spPr>
          <a:xfrm rot="5400000">
            <a:off x="9688159" y="3935075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Picture 110" descr="A close-up of several brain functions&#10;&#10;AI-generated content may be incorrect.">
            <a:extLst>
              <a:ext uri="{FF2B5EF4-FFF2-40B4-BE49-F238E27FC236}">
                <a16:creationId xmlns:a16="http://schemas.microsoft.com/office/drawing/2014/main" id="{6B9B0AA9-A591-5422-7BAC-55BEBE18B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1524" y="5065213"/>
            <a:ext cx="1063305" cy="1007596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E8AF748F-E7FA-F82E-321F-423C027F50D6}"/>
              </a:ext>
            </a:extLst>
          </p:cNvPr>
          <p:cNvSpPr txBox="1"/>
          <p:nvPr/>
        </p:nvSpPr>
        <p:spPr>
          <a:xfrm>
            <a:off x="8468139" y="5602356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handles</a:t>
            </a:r>
          </a:p>
        </p:txBody>
      </p: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1F3F163F-30A3-0460-22E3-D58E4E2F1EA2}"/>
              </a:ext>
            </a:extLst>
          </p:cNvPr>
          <p:cNvSpPr/>
          <p:nvPr/>
        </p:nvSpPr>
        <p:spPr>
          <a:xfrm rot="5400000">
            <a:off x="9101750" y="4889232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A800B57-3D3F-35BE-687D-86E60D133F35}"/>
              </a:ext>
            </a:extLst>
          </p:cNvPr>
          <p:cNvSpPr txBox="1"/>
          <p:nvPr/>
        </p:nvSpPr>
        <p:spPr>
          <a:xfrm>
            <a:off x="10144539" y="3415748"/>
            <a:ext cx="1047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</a:rPr>
              <a:t>Object types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fmridisplay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CB1DDE6F-2497-A354-9C8C-9D245CE1C289}"/>
              </a:ext>
            </a:extLst>
          </p:cNvPr>
          <p:cNvSpPr/>
          <p:nvPr/>
        </p:nvSpPr>
        <p:spPr>
          <a:xfrm rot="8928321">
            <a:off x="6263323" y="2599402"/>
            <a:ext cx="526223" cy="141185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1439EA5-2372-76D3-C500-E846B4802B38}"/>
              </a:ext>
            </a:extLst>
          </p:cNvPr>
          <p:cNvGrpSpPr/>
          <p:nvPr/>
        </p:nvGrpSpPr>
        <p:grpSpPr>
          <a:xfrm flipH="1">
            <a:off x="9839741" y="4482548"/>
            <a:ext cx="1870767" cy="626167"/>
            <a:chOff x="3084167" y="3197087"/>
            <a:chExt cx="1831348" cy="626167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8C256E6-8C9F-4931-B2B8-53A229D27595}"/>
                </a:ext>
              </a:extLst>
            </p:cNvPr>
            <p:cNvSpPr/>
            <p:nvPr/>
          </p:nvSpPr>
          <p:spPr>
            <a:xfrm>
              <a:off x="4177749" y="3432312"/>
              <a:ext cx="737766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addbrain</a:t>
              </a:r>
              <a:endPara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CE78CF73-AFF6-8415-5474-838A4B6A4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4167" y="3296724"/>
              <a:ext cx="582117" cy="526530"/>
            </a:xfrm>
            <a:prstGeom prst="rect">
              <a:avLst/>
            </a:prstGeom>
          </p:spPr>
        </p:pic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5A73CEC3-7A2F-15E6-83AC-878AA50C70E5}"/>
                </a:ext>
              </a:extLst>
            </p:cNvPr>
            <p:cNvCxnSpPr>
              <a:cxnSpLocks/>
            </p:cNvCxnSpPr>
            <p:nvPr/>
          </p:nvCxnSpPr>
          <p:spPr>
            <a:xfrm>
              <a:off x="3558209" y="3465443"/>
              <a:ext cx="5466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75971C24-0329-1FFB-372D-C067A823FCDC}"/>
                </a:ext>
              </a:extLst>
            </p:cNvPr>
            <p:cNvCxnSpPr>
              <a:cxnSpLocks/>
              <a:endCxn id="119" idx="3"/>
            </p:cNvCxnSpPr>
            <p:nvPr/>
          </p:nvCxnSpPr>
          <p:spPr>
            <a:xfrm flipH="1">
              <a:off x="3666284" y="3559989"/>
              <a:ext cx="363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30EA8EE-B95D-F3A7-255C-9160795935B3}"/>
                </a:ext>
              </a:extLst>
            </p:cNvPr>
            <p:cNvSpPr txBox="1"/>
            <p:nvPr/>
          </p:nvSpPr>
          <p:spPr>
            <a:xfrm>
              <a:off x="3574774" y="3197087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/>
                <a:t>handles</a:t>
              </a:r>
            </a:p>
          </p:txBody>
        </p:sp>
      </p:grpSp>
      <p:sp>
        <p:nvSpPr>
          <p:cNvPr id="123" name="Bent Arrow 122">
            <a:extLst>
              <a:ext uri="{FF2B5EF4-FFF2-40B4-BE49-F238E27FC236}">
                <a16:creationId xmlns:a16="http://schemas.microsoft.com/office/drawing/2014/main" id="{15982813-0AF2-FBB5-D030-BF49E19B96DE}"/>
              </a:ext>
            </a:extLst>
          </p:cNvPr>
          <p:cNvSpPr/>
          <p:nvPr/>
        </p:nvSpPr>
        <p:spPr>
          <a:xfrm rot="5400000">
            <a:off x="10296939" y="4452731"/>
            <a:ext cx="208722" cy="218661"/>
          </a:xfrm>
          <a:prstGeom prst="ben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01A427C-C121-0FFA-C6D5-CB09A83F5A44}"/>
              </a:ext>
            </a:extLst>
          </p:cNvPr>
          <p:cNvSpPr txBox="1"/>
          <p:nvPr/>
        </p:nvSpPr>
        <p:spPr>
          <a:xfrm>
            <a:off x="8478077" y="1004356"/>
            <a:ext cx="28748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Use</a:t>
            </a:r>
            <a:r>
              <a:rPr lang="en-US" sz="1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</a:t>
            </a:r>
            <a:r>
              <a:rPr lang="en-US" sz="1200" dirty="0" err="1"/>
              <a:t>canlab_results_fmridisplay</a:t>
            </a:r>
            <a:r>
              <a:rPr lang="en-US" sz="1200" dirty="0"/>
              <a:t> to create a ”scene” with multiple surfaces/montages. The </a:t>
            </a:r>
            <a:r>
              <a:rPr lang="en-US" sz="1200" dirty="0" err="1"/>
              <a:t>fmridisplay</a:t>
            </a:r>
            <a:r>
              <a:rPr lang="en-US" sz="1200" dirty="0"/>
              <a:t> object (e.g., “o2” in code help”) contains handles to surfaces that can be passed to other functions, e.g., </a:t>
            </a:r>
            <a:r>
              <a:rPr lang="en-US" sz="1200" dirty="0" err="1"/>
              <a:t>addblobs</a:t>
            </a:r>
            <a:r>
              <a:rPr lang="en-US" sz="1200" dirty="0"/>
              <a:t>( ) or surface( ).</a:t>
            </a:r>
          </a:p>
        </p:txBody>
      </p:sp>
    </p:spTree>
    <p:extLst>
      <p:ext uri="{BB962C8B-B14F-4D97-AF65-F5344CB8AC3E}">
        <p14:creationId xmlns:p14="http://schemas.microsoft.com/office/powerpoint/2010/main" val="146688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ight Arrow 63">
            <a:extLst>
              <a:ext uri="{FF2B5EF4-FFF2-40B4-BE49-F238E27FC236}">
                <a16:creationId xmlns:a16="http://schemas.microsoft.com/office/drawing/2014/main" id="{FE08D1A6-87CE-EE47-9B34-D00C47A9F960}"/>
              </a:ext>
            </a:extLst>
          </p:cNvPr>
          <p:cNvSpPr/>
          <p:nvPr/>
        </p:nvSpPr>
        <p:spPr>
          <a:xfrm rot="5400000">
            <a:off x="9952095" y="5412390"/>
            <a:ext cx="1306039" cy="168528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1751AB-7DD2-0E49-964D-EC502958337B}"/>
              </a:ext>
            </a:extLst>
          </p:cNvPr>
          <p:cNvSpPr/>
          <p:nvPr/>
        </p:nvSpPr>
        <p:spPr>
          <a:xfrm>
            <a:off x="4384747" y="5004844"/>
            <a:ext cx="224151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brainnomics_run_paired_SVM.m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F7C24-0E6F-984C-824F-4FAB24EA9003}"/>
              </a:ext>
            </a:extLst>
          </p:cNvPr>
          <p:cNvSpPr txBox="1"/>
          <p:nvPr/>
        </p:nvSpPr>
        <p:spPr>
          <a:xfrm>
            <a:off x="4503283" y="6045193"/>
            <a:ext cx="2172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Analysis performance metrics: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SVM classification effect size (d)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7786B-D5E8-4848-A7EB-D9B5A3C25C93}"/>
              </a:ext>
            </a:extLst>
          </p:cNvPr>
          <p:cNvSpPr/>
          <p:nvPr/>
        </p:nvSpPr>
        <p:spPr>
          <a:xfrm>
            <a:off x="7081426" y="4958676"/>
            <a:ext cx="172079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canlab_run_paired_SVM</a:t>
            </a:r>
            <a:endParaRPr lang="en-US" sz="1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BBE112-8D67-6044-8F30-40535DC5401B}"/>
              </a:ext>
            </a:extLst>
          </p:cNvPr>
          <p:cNvGrpSpPr/>
          <p:nvPr/>
        </p:nvGrpSpPr>
        <p:grpSpPr>
          <a:xfrm>
            <a:off x="6383586" y="4655797"/>
            <a:ext cx="1097752" cy="969264"/>
            <a:chOff x="6748272" y="4462272"/>
            <a:chExt cx="2103120" cy="969264"/>
          </a:xfrm>
        </p:grpSpPr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D6C1F0D6-9E25-4946-AD1D-BB1DE9B693E0}"/>
                </a:ext>
              </a:extLst>
            </p:cNvPr>
            <p:cNvSpPr/>
            <p:nvPr/>
          </p:nvSpPr>
          <p:spPr>
            <a:xfrm>
              <a:off x="6748272" y="4462272"/>
              <a:ext cx="2103120" cy="299966"/>
            </a:xfrm>
            <a:prstGeom prst="uturnArrow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U-Turn Arrow 7">
              <a:extLst>
                <a:ext uri="{FF2B5EF4-FFF2-40B4-BE49-F238E27FC236}">
                  <a16:creationId xmlns:a16="http://schemas.microsoft.com/office/drawing/2014/main" id="{5D2A290E-3DC7-CC48-AD74-01632D614679}"/>
                </a:ext>
              </a:extLst>
            </p:cNvPr>
            <p:cNvSpPr/>
            <p:nvPr/>
          </p:nvSpPr>
          <p:spPr>
            <a:xfrm rot="10800000">
              <a:off x="6748272" y="5131570"/>
              <a:ext cx="2103120" cy="299966"/>
            </a:xfrm>
            <a:prstGeom prst="uturnArrow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043CD54-351C-7D47-B43D-B3F718E08CAC}"/>
              </a:ext>
            </a:extLst>
          </p:cNvPr>
          <p:cNvSpPr/>
          <p:nvPr/>
        </p:nvSpPr>
        <p:spPr>
          <a:xfrm>
            <a:off x="3664763" y="4991591"/>
            <a:ext cx="2648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DAB56-8E78-334A-A263-60E97D82E2A1}"/>
              </a:ext>
            </a:extLst>
          </p:cNvPr>
          <p:cNvSpPr/>
          <p:nvPr/>
        </p:nvSpPr>
        <p:spPr>
          <a:xfrm>
            <a:off x="4694654" y="3904249"/>
            <a:ext cx="165808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condition_data_objects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6E586-A753-9A4C-A5FE-B725B68FAB70}"/>
              </a:ext>
            </a:extLst>
          </p:cNvPr>
          <p:cNvSpPr/>
          <p:nvPr/>
        </p:nvSpPr>
        <p:spPr>
          <a:xfrm>
            <a:off x="4488490" y="2898055"/>
            <a:ext cx="206928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brainomics_1st_level_analysis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3A5F6-D3F8-2A45-A154-17219EA7550F}"/>
              </a:ext>
            </a:extLst>
          </p:cNvPr>
          <p:cNvSpPr/>
          <p:nvPr/>
        </p:nvSpPr>
        <p:spPr>
          <a:xfrm>
            <a:off x="5457360" y="2283885"/>
            <a:ext cx="2648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96743-DBA1-1A4B-A895-67E5E252ABA6}"/>
              </a:ext>
            </a:extLst>
          </p:cNvPr>
          <p:cNvSpPr/>
          <p:nvPr/>
        </p:nvSpPr>
        <p:spPr>
          <a:xfrm>
            <a:off x="1973181" y="2876974"/>
            <a:ext cx="2119811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preprocessed_fMRI_bold.nii.gz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F24D61E-2139-3841-9EAD-13F5258C73AE}"/>
              </a:ext>
            </a:extLst>
          </p:cNvPr>
          <p:cNvSpPr/>
          <p:nvPr/>
        </p:nvSpPr>
        <p:spPr>
          <a:xfrm>
            <a:off x="4092992" y="2962926"/>
            <a:ext cx="311856" cy="184666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8CA105E9-0332-994B-BC47-247E95BA24DF}"/>
              </a:ext>
            </a:extLst>
          </p:cNvPr>
          <p:cNvSpPr/>
          <p:nvPr/>
        </p:nvSpPr>
        <p:spPr>
          <a:xfrm>
            <a:off x="4019954" y="5051009"/>
            <a:ext cx="311857" cy="184666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27EA0D-B873-B64C-A95D-84D3DCD48AD7}"/>
              </a:ext>
            </a:extLst>
          </p:cNvPr>
          <p:cNvSpPr/>
          <p:nvPr/>
        </p:nvSpPr>
        <p:spPr>
          <a:xfrm>
            <a:off x="4331812" y="1705243"/>
            <a:ext cx="238264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brainomics_build_design_matrix.m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F2BBE68-8C0C-924A-B92F-F04FBCC8E006}"/>
              </a:ext>
            </a:extLst>
          </p:cNvPr>
          <p:cNvSpPr/>
          <p:nvPr/>
        </p:nvSpPr>
        <p:spPr>
          <a:xfrm rot="5400000">
            <a:off x="5477078" y="2060839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DD6A20E-F5B8-0844-9760-B4505952599B}"/>
              </a:ext>
            </a:extLst>
          </p:cNvPr>
          <p:cNvSpPr/>
          <p:nvPr/>
        </p:nvSpPr>
        <p:spPr>
          <a:xfrm rot="5400000">
            <a:off x="5477078" y="2683409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276A3F-DCBF-7D4A-9B72-A05D702FE663}"/>
              </a:ext>
            </a:extLst>
          </p:cNvPr>
          <p:cNvGrpSpPr/>
          <p:nvPr/>
        </p:nvGrpSpPr>
        <p:grpSpPr>
          <a:xfrm>
            <a:off x="6477070" y="1102075"/>
            <a:ext cx="2738282" cy="1418625"/>
            <a:chOff x="6289058" y="805042"/>
            <a:chExt cx="2738282" cy="1418625"/>
          </a:xfrm>
        </p:grpSpPr>
        <p:sp>
          <p:nvSpPr>
            <p:cNvPr id="34" name="U-Turn Arrow 33">
              <a:extLst>
                <a:ext uri="{FF2B5EF4-FFF2-40B4-BE49-F238E27FC236}">
                  <a16:creationId xmlns:a16="http://schemas.microsoft.com/office/drawing/2014/main" id="{6C5A241A-AFE0-344D-BEF5-E1C1B5D0C5F3}"/>
                </a:ext>
              </a:extLst>
            </p:cNvPr>
            <p:cNvSpPr/>
            <p:nvPr/>
          </p:nvSpPr>
          <p:spPr>
            <a:xfrm rot="10800000">
              <a:off x="6289058" y="1761027"/>
              <a:ext cx="2069284" cy="462640"/>
            </a:xfrm>
            <a:prstGeom prst="uturnArrow">
              <a:avLst>
                <a:gd name="adj1" fmla="val 15593"/>
                <a:gd name="adj2" fmla="val 17294"/>
                <a:gd name="adj3" fmla="val 25658"/>
                <a:gd name="adj4" fmla="val 35926"/>
                <a:gd name="adj5" fmla="val 100000"/>
              </a:avLst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A551090-98F7-714C-A85C-FBF246BCA1F5}"/>
                </a:ext>
              </a:extLst>
            </p:cNvPr>
            <p:cNvSpPr/>
            <p:nvPr/>
          </p:nvSpPr>
          <p:spPr>
            <a:xfrm>
              <a:off x="7759238" y="1094552"/>
              <a:ext cx="1198213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specif_contrasts</a:t>
              </a:r>
              <a:endPara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ED49F0-D874-9544-82EF-E717175C1829}"/>
                </a:ext>
              </a:extLst>
            </p:cNvPr>
            <p:cNvSpPr/>
            <p:nvPr/>
          </p:nvSpPr>
          <p:spPr>
            <a:xfrm>
              <a:off x="7846024" y="1428075"/>
              <a:ext cx="102463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specif_model</a:t>
              </a:r>
              <a:endPara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92C53E-231D-3F42-AEC1-B252756AB007}"/>
                </a:ext>
              </a:extLst>
            </p:cNvPr>
            <p:cNvSpPr/>
            <p:nvPr/>
          </p:nvSpPr>
          <p:spPr>
            <a:xfrm>
              <a:off x="7689345" y="1759394"/>
              <a:ext cx="1337995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onsets2fmridesign</a:t>
              </a:r>
            </a:p>
          </p:txBody>
        </p:sp>
        <p:sp>
          <p:nvSpPr>
            <p:cNvPr id="30" name="U-Turn Arrow 29">
              <a:extLst>
                <a:ext uri="{FF2B5EF4-FFF2-40B4-BE49-F238E27FC236}">
                  <a16:creationId xmlns:a16="http://schemas.microsoft.com/office/drawing/2014/main" id="{437F4CD9-B3AC-7B42-B4DC-E91F4910B396}"/>
                </a:ext>
              </a:extLst>
            </p:cNvPr>
            <p:cNvSpPr/>
            <p:nvPr/>
          </p:nvSpPr>
          <p:spPr>
            <a:xfrm>
              <a:off x="6320086" y="805042"/>
              <a:ext cx="2103120" cy="492261"/>
            </a:xfrm>
            <a:prstGeom prst="uturnArrow">
              <a:avLst>
                <a:gd name="adj1" fmla="val 14222"/>
                <a:gd name="adj2" fmla="val 17308"/>
                <a:gd name="adj3" fmla="val 20753"/>
                <a:gd name="adj4" fmla="val 41189"/>
                <a:gd name="adj5" fmla="val 59275"/>
              </a:avLst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9C61E8C8-17FF-724A-842B-CEF7AF8B9371}"/>
              </a:ext>
            </a:extLst>
          </p:cNvPr>
          <p:cNvSpPr/>
          <p:nvPr/>
        </p:nvSpPr>
        <p:spPr>
          <a:xfrm rot="5400000">
            <a:off x="5310973" y="3431035"/>
            <a:ext cx="557589" cy="168528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E882F0-B0D9-C049-9D12-EC1632DED25B}"/>
              </a:ext>
            </a:extLst>
          </p:cNvPr>
          <p:cNvSpPr txBox="1"/>
          <p:nvPr/>
        </p:nvSpPr>
        <p:spPr>
          <a:xfrm>
            <a:off x="2572735" y="2628472"/>
            <a:ext cx="920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Image data: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D9F4741-1441-1640-9B22-35BB85145FD7}"/>
              </a:ext>
            </a:extLst>
          </p:cNvPr>
          <p:cNvSpPr/>
          <p:nvPr/>
        </p:nvSpPr>
        <p:spPr>
          <a:xfrm rot="5400000">
            <a:off x="5310973" y="4504462"/>
            <a:ext cx="557589" cy="168528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89A48E21-7FC3-7043-B1C9-3F5AB5C55056}"/>
              </a:ext>
            </a:extLst>
          </p:cNvPr>
          <p:cNvSpPr/>
          <p:nvPr/>
        </p:nvSpPr>
        <p:spPr>
          <a:xfrm rot="5400000">
            <a:off x="5297720" y="5577889"/>
            <a:ext cx="557589" cy="168528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E6044A-BD7E-8E4B-8829-03E4A5C5DAE5}"/>
              </a:ext>
            </a:extLst>
          </p:cNvPr>
          <p:cNvSpPr/>
          <p:nvPr/>
        </p:nvSpPr>
        <p:spPr>
          <a:xfrm>
            <a:off x="6855380" y="3927531"/>
            <a:ext cx="2357312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Brainomics_condition_objects.mat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3F600C-E08F-A148-9CFF-1A11BEE88FD4}"/>
              </a:ext>
            </a:extLst>
          </p:cNvPr>
          <p:cNvSpPr/>
          <p:nvPr/>
        </p:nvSpPr>
        <p:spPr>
          <a:xfrm>
            <a:off x="257248" y="4993069"/>
            <a:ext cx="110248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Custom scripts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BD9BA9-04C6-8049-9736-86D8E0419F86}"/>
              </a:ext>
            </a:extLst>
          </p:cNvPr>
          <p:cNvSpPr/>
          <p:nvPr/>
        </p:nvSpPr>
        <p:spPr>
          <a:xfrm>
            <a:off x="270500" y="5390634"/>
            <a:ext cx="155318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Canlab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Core functions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E00E92-17C8-A84C-9540-39034A301502}"/>
              </a:ext>
            </a:extLst>
          </p:cNvPr>
          <p:cNvSpPr/>
          <p:nvPr/>
        </p:nvSpPr>
        <p:spPr>
          <a:xfrm>
            <a:off x="262282" y="5800598"/>
            <a:ext cx="9978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D6D9BA-A976-7347-B5A1-770E8CB1828C}"/>
              </a:ext>
            </a:extLst>
          </p:cNvPr>
          <p:cNvSpPr/>
          <p:nvPr/>
        </p:nvSpPr>
        <p:spPr>
          <a:xfrm>
            <a:off x="290859" y="6198163"/>
            <a:ext cx="463588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6A6B416E-CA37-CB4E-8995-2A8550838C23}"/>
              </a:ext>
            </a:extLst>
          </p:cNvPr>
          <p:cNvSpPr/>
          <p:nvPr/>
        </p:nvSpPr>
        <p:spPr>
          <a:xfrm>
            <a:off x="6448485" y="3982810"/>
            <a:ext cx="288086" cy="131655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U-Turn Arrow 48">
            <a:extLst>
              <a:ext uri="{FF2B5EF4-FFF2-40B4-BE49-F238E27FC236}">
                <a16:creationId xmlns:a16="http://schemas.microsoft.com/office/drawing/2014/main" id="{0A0F238D-6B40-F046-A2EE-41B0BF12FC00}"/>
              </a:ext>
            </a:extLst>
          </p:cNvPr>
          <p:cNvSpPr/>
          <p:nvPr/>
        </p:nvSpPr>
        <p:spPr>
          <a:xfrm rot="10800000" flipV="1">
            <a:off x="5754976" y="3362815"/>
            <a:ext cx="2069284" cy="439567"/>
          </a:xfrm>
          <a:prstGeom prst="uturnArrow">
            <a:avLst>
              <a:gd name="adj1" fmla="val 15593"/>
              <a:gd name="adj2" fmla="val 17294"/>
              <a:gd name="adj3" fmla="val 25658"/>
              <a:gd name="adj4" fmla="val 35926"/>
              <a:gd name="adj5" fmla="val 100000"/>
            </a:avLst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7364DE3-E6A0-074C-88BF-CF8B5409A3A2}"/>
              </a:ext>
            </a:extLst>
          </p:cNvPr>
          <p:cNvSpPr/>
          <p:nvPr/>
        </p:nvSpPr>
        <p:spPr>
          <a:xfrm>
            <a:off x="7095510" y="3570196"/>
            <a:ext cx="187705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brainomics_reload_objects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BEE21F1-0E97-7A4E-BDAF-AA7878BF5B88}"/>
              </a:ext>
            </a:extLst>
          </p:cNvPr>
          <p:cNvCxnSpPr>
            <a:cxnSpLocks/>
          </p:cNvCxnSpPr>
          <p:nvPr/>
        </p:nvCxnSpPr>
        <p:spPr>
          <a:xfrm>
            <a:off x="257248" y="4805780"/>
            <a:ext cx="19594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E2CDA4-A59A-104D-83DD-C8F9513B4325}"/>
              </a:ext>
            </a:extLst>
          </p:cNvPr>
          <p:cNvSpPr txBox="1"/>
          <p:nvPr/>
        </p:nvSpPr>
        <p:spPr>
          <a:xfrm>
            <a:off x="4062683" y="96572"/>
            <a:ext cx="301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size estimation pathway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1B3FA9-D0EC-7249-8E8F-BD8F42FA7A8F}"/>
              </a:ext>
            </a:extLst>
          </p:cNvPr>
          <p:cNvSpPr txBox="1"/>
          <p:nvPr/>
        </p:nvSpPr>
        <p:spPr>
          <a:xfrm>
            <a:off x="3007553" y="376275"/>
            <a:ext cx="5157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unbiased ‘brain decoding’ effect sizes for a set of contrasts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1082B2-A017-C44A-9065-77B98D815FA2}"/>
              </a:ext>
            </a:extLst>
          </p:cNvPr>
          <p:cNvSpPr txBox="1"/>
          <p:nvPr/>
        </p:nvSpPr>
        <p:spPr>
          <a:xfrm>
            <a:off x="808488" y="4464921"/>
            <a:ext cx="712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Legend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E19051A-E425-8941-A0F1-5020084C767C}"/>
              </a:ext>
            </a:extLst>
          </p:cNvPr>
          <p:cNvCxnSpPr>
            <a:cxnSpLocks/>
          </p:cNvCxnSpPr>
          <p:nvPr/>
        </p:nvCxnSpPr>
        <p:spPr>
          <a:xfrm>
            <a:off x="9567502" y="4681089"/>
            <a:ext cx="19594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655C0D4-EFB0-694F-820E-6D9A39765C51}"/>
              </a:ext>
            </a:extLst>
          </p:cNvPr>
          <p:cNvSpPr txBox="1"/>
          <p:nvPr/>
        </p:nvSpPr>
        <p:spPr>
          <a:xfrm>
            <a:off x="9512134" y="4338351"/>
            <a:ext cx="2014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HTML Report Generation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EB78D2-C84C-044D-8C6E-98AE3D6CBA89}"/>
              </a:ext>
            </a:extLst>
          </p:cNvPr>
          <p:cNvSpPr/>
          <p:nvPr/>
        </p:nvSpPr>
        <p:spPr>
          <a:xfrm>
            <a:off x="9649929" y="5231306"/>
            <a:ext cx="187705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brainomics_reload_objects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943A305-C2F8-AE48-AE47-F9F2D93880C8}"/>
              </a:ext>
            </a:extLst>
          </p:cNvPr>
          <p:cNvSpPr/>
          <p:nvPr/>
        </p:nvSpPr>
        <p:spPr>
          <a:xfrm>
            <a:off x="9351140" y="4756071"/>
            <a:ext cx="246939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brainomics_publish_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svm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_effect_size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0948A8-CAB2-594C-8FD4-A0FE3BCAF82D}"/>
              </a:ext>
            </a:extLst>
          </p:cNvPr>
          <p:cNvSpPr/>
          <p:nvPr/>
        </p:nvSpPr>
        <p:spPr>
          <a:xfrm>
            <a:off x="9469366" y="5683716"/>
            <a:ext cx="224151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brainnomics_run_paired_SVM.m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F47250D-CD2B-E548-9E99-79CC7A71803D}"/>
              </a:ext>
            </a:extLst>
          </p:cNvPr>
          <p:cNvCxnSpPr>
            <a:cxnSpLocks/>
          </p:cNvCxnSpPr>
          <p:nvPr/>
        </p:nvCxnSpPr>
        <p:spPr>
          <a:xfrm>
            <a:off x="9525939" y="6149671"/>
            <a:ext cx="19594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0579A4-8F93-084B-92E8-089FEB0360D1}"/>
              </a:ext>
            </a:extLst>
          </p:cNvPr>
          <p:cNvSpPr txBox="1"/>
          <p:nvPr/>
        </p:nvSpPr>
        <p:spPr>
          <a:xfrm>
            <a:off x="9477065" y="6225302"/>
            <a:ext cx="2064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HTML Report saved in results/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321E543-5B2B-A64A-87C8-CEEF6914BD7E}"/>
              </a:ext>
            </a:extLst>
          </p:cNvPr>
          <p:cNvSpPr/>
          <p:nvPr/>
        </p:nvSpPr>
        <p:spPr>
          <a:xfrm>
            <a:off x="179445" y="640391"/>
            <a:ext cx="31733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</a:t>
            </a:r>
            <a:r>
              <a:rPr lang="en-US" sz="1400" dirty="0"/>
              <a:t>:</a:t>
            </a:r>
          </a:p>
          <a:p>
            <a:r>
              <a:rPr lang="en-US" sz="1400" dirty="0"/>
              <a:t>Evaluate/benchmark a dataset or analysis pathway using two-alternative-forced-choice SVM classification to decode conditions from brain activity in new individual participants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7C056D-3895-894B-B213-0E7F3DEB8955}"/>
              </a:ext>
            </a:extLst>
          </p:cNvPr>
          <p:cNvSpPr/>
          <p:nvPr/>
        </p:nvSpPr>
        <p:spPr>
          <a:xfrm>
            <a:off x="2408044" y="6137525"/>
            <a:ext cx="1684948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EFFECT_SIZES_SVM.mat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63157535-BDF6-DC4D-8E26-BA9C47B45124}"/>
              </a:ext>
            </a:extLst>
          </p:cNvPr>
          <p:cNvSpPr/>
          <p:nvPr/>
        </p:nvSpPr>
        <p:spPr>
          <a:xfrm flipH="1">
            <a:off x="4175882" y="6172577"/>
            <a:ext cx="311857" cy="206893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2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CF8936F-DC5A-A64C-B18F-4BB8C2075B7B}"/>
              </a:ext>
            </a:extLst>
          </p:cNvPr>
          <p:cNvSpPr/>
          <p:nvPr/>
        </p:nvSpPr>
        <p:spPr>
          <a:xfrm>
            <a:off x="6096000" y="3534749"/>
            <a:ext cx="3898286" cy="32707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DAB56-8E78-334A-A263-60E97D82E2A1}"/>
              </a:ext>
            </a:extLst>
          </p:cNvPr>
          <p:cNvSpPr/>
          <p:nvPr/>
        </p:nvSpPr>
        <p:spPr>
          <a:xfrm>
            <a:off x="5427285" y="3894919"/>
            <a:ext cx="32496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6E586-A753-9A4C-A5FE-B725B68FAB70}"/>
              </a:ext>
            </a:extLst>
          </p:cNvPr>
          <p:cNvSpPr/>
          <p:nvPr/>
        </p:nvSpPr>
        <p:spPr>
          <a:xfrm>
            <a:off x="4266901" y="3161261"/>
            <a:ext cx="2504853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get_subject_metadata_from_fnames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3A5F6-D3F8-2A45-A154-17219EA7550F}"/>
              </a:ext>
            </a:extLst>
          </p:cNvPr>
          <p:cNvSpPr/>
          <p:nvPr/>
        </p:nvSpPr>
        <p:spPr>
          <a:xfrm>
            <a:off x="4559115" y="2264509"/>
            <a:ext cx="262148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bs  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brainpathway_multisubject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object)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96743-DBA1-1A4B-A895-67E5E252ABA6}"/>
              </a:ext>
            </a:extLst>
          </p:cNvPr>
          <p:cNvSpPr/>
          <p:nvPr/>
        </p:nvSpPr>
        <p:spPr>
          <a:xfrm>
            <a:off x="1271992" y="1718971"/>
            <a:ext cx="1732462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4-D.nii.gz files for each P.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F24D61E-2139-3841-9EAD-13F5258C73AE}"/>
              </a:ext>
            </a:extLst>
          </p:cNvPr>
          <p:cNvSpPr/>
          <p:nvPr/>
        </p:nvSpPr>
        <p:spPr>
          <a:xfrm>
            <a:off x="3151412" y="1708060"/>
            <a:ext cx="311856" cy="184666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27EA0D-B873-B64C-A95D-84D3DCD48AD7}"/>
              </a:ext>
            </a:extLst>
          </p:cNvPr>
          <p:cNvSpPr/>
          <p:nvPr/>
        </p:nvSpPr>
        <p:spPr>
          <a:xfrm>
            <a:off x="3535429" y="1654508"/>
            <a:ext cx="357565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create_brainpathways_objects_with_sponpain_tabl.m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F2BBE68-8C0C-924A-B92F-F04FBCC8E006}"/>
              </a:ext>
            </a:extLst>
          </p:cNvPr>
          <p:cNvSpPr/>
          <p:nvPr/>
        </p:nvSpPr>
        <p:spPr>
          <a:xfrm rot="5400000">
            <a:off x="5477078" y="2060839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276A3F-DCBF-7D4A-9B72-A05D702FE663}"/>
              </a:ext>
            </a:extLst>
          </p:cNvPr>
          <p:cNvGrpSpPr/>
          <p:nvPr/>
        </p:nvGrpSpPr>
        <p:grpSpPr>
          <a:xfrm>
            <a:off x="6313545" y="1068572"/>
            <a:ext cx="2946864" cy="1963523"/>
            <a:chOff x="6320086" y="805042"/>
            <a:chExt cx="2946864" cy="1963523"/>
          </a:xfrm>
        </p:grpSpPr>
        <p:sp>
          <p:nvSpPr>
            <p:cNvPr id="34" name="U-Turn Arrow 33">
              <a:extLst>
                <a:ext uri="{FF2B5EF4-FFF2-40B4-BE49-F238E27FC236}">
                  <a16:creationId xmlns:a16="http://schemas.microsoft.com/office/drawing/2014/main" id="{6C5A241A-AFE0-344D-BEF5-E1C1B5D0C5F3}"/>
                </a:ext>
              </a:extLst>
            </p:cNvPr>
            <p:cNvSpPr/>
            <p:nvPr/>
          </p:nvSpPr>
          <p:spPr>
            <a:xfrm rot="10800000">
              <a:off x="6449128" y="2305925"/>
              <a:ext cx="2069284" cy="462640"/>
            </a:xfrm>
            <a:prstGeom prst="uturnArrow">
              <a:avLst>
                <a:gd name="adj1" fmla="val 15593"/>
                <a:gd name="adj2" fmla="val 17294"/>
                <a:gd name="adj3" fmla="val 25658"/>
                <a:gd name="adj4" fmla="val 35926"/>
                <a:gd name="adj5" fmla="val 100000"/>
              </a:avLst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A551090-98F7-714C-A85C-FBF246BCA1F5}"/>
                </a:ext>
              </a:extLst>
            </p:cNvPr>
            <p:cNvSpPr/>
            <p:nvPr/>
          </p:nvSpPr>
          <p:spPr>
            <a:xfrm>
              <a:off x="7483770" y="1105693"/>
              <a:ext cx="1783180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denoise_image_sponpain</a:t>
              </a:r>
              <a:endPara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ED49F0-D874-9544-82EF-E717175C1829}"/>
                </a:ext>
              </a:extLst>
            </p:cNvPr>
            <p:cNvSpPr/>
            <p:nvPr/>
          </p:nvSpPr>
          <p:spPr>
            <a:xfrm>
              <a:off x="7776702" y="1439321"/>
              <a:ext cx="119731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resample_space</a:t>
              </a:r>
              <a:endPara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92C53E-231D-3F42-AEC1-B252756AB007}"/>
                </a:ext>
              </a:extLst>
            </p:cNvPr>
            <p:cNvSpPr/>
            <p:nvPr/>
          </p:nvSpPr>
          <p:spPr>
            <a:xfrm>
              <a:off x="7812128" y="1772949"/>
              <a:ext cx="1126462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bs.add_subject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U-Turn Arrow 29">
              <a:extLst>
                <a:ext uri="{FF2B5EF4-FFF2-40B4-BE49-F238E27FC236}">
                  <a16:creationId xmlns:a16="http://schemas.microsoft.com/office/drawing/2014/main" id="{437F4CD9-B3AC-7B42-B4DC-E91F4910B396}"/>
                </a:ext>
              </a:extLst>
            </p:cNvPr>
            <p:cNvSpPr/>
            <p:nvPr/>
          </p:nvSpPr>
          <p:spPr>
            <a:xfrm>
              <a:off x="6320086" y="805042"/>
              <a:ext cx="2103120" cy="492261"/>
            </a:xfrm>
            <a:prstGeom prst="uturnArrow">
              <a:avLst>
                <a:gd name="adj1" fmla="val 14222"/>
                <a:gd name="adj2" fmla="val 17308"/>
                <a:gd name="adj3" fmla="val 20753"/>
                <a:gd name="adj4" fmla="val 41189"/>
                <a:gd name="adj5" fmla="val 59275"/>
              </a:avLst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761FD27-B61B-3F47-BBBD-691D1897E50E}"/>
                </a:ext>
              </a:extLst>
            </p:cNvPr>
            <p:cNvSpPr/>
            <p:nvPr/>
          </p:nvSpPr>
          <p:spPr>
            <a:xfrm>
              <a:off x="7508978" y="2106577"/>
              <a:ext cx="1681614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b.voxel_dat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=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dat_rs.dat</a:t>
              </a:r>
              <a:endPara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9C61E8C8-17FF-724A-842B-CEF7AF8B9371}"/>
              </a:ext>
            </a:extLst>
          </p:cNvPr>
          <p:cNvSpPr/>
          <p:nvPr/>
        </p:nvSpPr>
        <p:spPr>
          <a:xfrm rot="5400000">
            <a:off x="5314433" y="2774381"/>
            <a:ext cx="557589" cy="17544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E882F0-B0D9-C049-9D12-EC1632DED25B}"/>
              </a:ext>
            </a:extLst>
          </p:cNvPr>
          <p:cNvSpPr txBox="1"/>
          <p:nvPr/>
        </p:nvSpPr>
        <p:spPr>
          <a:xfrm>
            <a:off x="1871546" y="1470469"/>
            <a:ext cx="920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Image data: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E6044A-BD7E-8E4B-8829-03E4A5C5DAE5}"/>
              </a:ext>
            </a:extLst>
          </p:cNvPr>
          <p:cNvSpPr/>
          <p:nvPr/>
        </p:nvSpPr>
        <p:spPr>
          <a:xfrm>
            <a:off x="808488" y="3900555"/>
            <a:ext cx="4101957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brainpathway_data_gsr_censoring_pipeline_nosmoothing.mat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3F600C-E08F-A148-9CFF-1A11BEE88FD4}"/>
              </a:ext>
            </a:extLst>
          </p:cNvPr>
          <p:cNvSpPr/>
          <p:nvPr/>
        </p:nvSpPr>
        <p:spPr>
          <a:xfrm>
            <a:off x="257248" y="4993069"/>
            <a:ext cx="110248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Custom scripts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BD9BA9-04C6-8049-9736-86D8E0419F86}"/>
              </a:ext>
            </a:extLst>
          </p:cNvPr>
          <p:cNvSpPr/>
          <p:nvPr/>
        </p:nvSpPr>
        <p:spPr>
          <a:xfrm>
            <a:off x="270500" y="5390634"/>
            <a:ext cx="155318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Canlab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Core functions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E00E92-17C8-A84C-9540-39034A301502}"/>
              </a:ext>
            </a:extLst>
          </p:cNvPr>
          <p:cNvSpPr/>
          <p:nvPr/>
        </p:nvSpPr>
        <p:spPr>
          <a:xfrm>
            <a:off x="262282" y="5800598"/>
            <a:ext cx="9978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D6D9BA-A976-7347-B5A1-770E8CB1828C}"/>
              </a:ext>
            </a:extLst>
          </p:cNvPr>
          <p:cNvSpPr/>
          <p:nvPr/>
        </p:nvSpPr>
        <p:spPr>
          <a:xfrm>
            <a:off x="290859" y="6198163"/>
            <a:ext cx="463588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6A6B416E-CA37-CB4E-8995-2A8550838C23}"/>
              </a:ext>
            </a:extLst>
          </p:cNvPr>
          <p:cNvSpPr/>
          <p:nvPr/>
        </p:nvSpPr>
        <p:spPr>
          <a:xfrm flipH="1">
            <a:off x="5029845" y="3963459"/>
            <a:ext cx="352485" cy="189108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BEE21F1-0E97-7A4E-BDAF-AA7878BF5B88}"/>
              </a:ext>
            </a:extLst>
          </p:cNvPr>
          <p:cNvCxnSpPr>
            <a:cxnSpLocks/>
          </p:cNvCxnSpPr>
          <p:nvPr/>
        </p:nvCxnSpPr>
        <p:spPr>
          <a:xfrm>
            <a:off x="257248" y="4805780"/>
            <a:ext cx="19594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E2CDA4-A59A-104D-83DD-C8F9513B4325}"/>
              </a:ext>
            </a:extLst>
          </p:cNvPr>
          <p:cNvSpPr txBox="1"/>
          <p:nvPr/>
        </p:nvSpPr>
        <p:spPr>
          <a:xfrm>
            <a:off x="4062683" y="96572"/>
            <a:ext cx="401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Preprocessing/denoising for connectivity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1B3FA9-D0EC-7249-8E8F-BD8F42FA7A8F}"/>
              </a:ext>
            </a:extLst>
          </p:cNvPr>
          <p:cNvSpPr txBox="1"/>
          <p:nvPr/>
        </p:nvSpPr>
        <p:spPr>
          <a:xfrm>
            <a:off x="1260119" y="416036"/>
            <a:ext cx="9923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Takes in preprocessed BIDS-format images from </a:t>
            </a:r>
            <a:r>
              <a:rPr lang="en-US" sz="1400" dirty="0" err="1"/>
              <a:t>fMRIprep</a:t>
            </a:r>
            <a:r>
              <a:rPr lang="en-US" sz="1400" dirty="0"/>
              <a:t> and saves .mat files with a </a:t>
            </a:r>
            <a:r>
              <a:rPr lang="en-US" sz="1400" dirty="0" err="1"/>
              <a:t>brainpathway_multisubject</a:t>
            </a:r>
            <a:r>
              <a:rPr lang="en-US" sz="1400" dirty="0"/>
              <a:t> object cleaned data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1082B2-A017-C44A-9065-77B98D815FA2}"/>
              </a:ext>
            </a:extLst>
          </p:cNvPr>
          <p:cNvSpPr txBox="1"/>
          <p:nvPr/>
        </p:nvSpPr>
        <p:spPr>
          <a:xfrm>
            <a:off x="808488" y="4464921"/>
            <a:ext cx="712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Legend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D9454F-4774-C143-86CC-3049539C061D}"/>
              </a:ext>
            </a:extLst>
          </p:cNvPr>
          <p:cNvSpPr/>
          <p:nvPr/>
        </p:nvSpPr>
        <p:spPr>
          <a:xfrm>
            <a:off x="1370373" y="1209705"/>
            <a:ext cx="1692707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Atlas: canlab2018_2mm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EB155-F86A-1646-8609-E1B4535C3D83}"/>
              </a:ext>
            </a:extLst>
          </p:cNvPr>
          <p:cNvSpPr/>
          <p:nvPr/>
        </p:nvSpPr>
        <p:spPr>
          <a:xfrm>
            <a:off x="149010" y="2019945"/>
            <a:ext cx="3242793" cy="646331"/>
          </a:xfrm>
          <a:prstGeom prst="rect">
            <a:avLst/>
          </a:prstGeom>
          <a:solidFill>
            <a:srgbClr val="FCE5BF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datadir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= '/pl/active/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ics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/data/projects/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wagerlab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labdata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/data/OLP4CBP/Imaging/preprocessed/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fmriprep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E8E139-8FB0-4B4D-A151-DEF4B8A15655}"/>
              </a:ext>
            </a:extLst>
          </p:cNvPr>
          <p:cNvSpPr txBox="1"/>
          <p:nvPr/>
        </p:nvSpPr>
        <p:spPr>
          <a:xfrm>
            <a:off x="8546645" y="1047404"/>
            <a:ext cx="1197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Loop through Ps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C76D1C74-A4EC-3B44-B567-5DF7BEE94092}"/>
              </a:ext>
            </a:extLst>
          </p:cNvPr>
          <p:cNvSpPr/>
          <p:nvPr/>
        </p:nvSpPr>
        <p:spPr>
          <a:xfrm rot="5400000">
            <a:off x="5416249" y="3586965"/>
            <a:ext cx="353956" cy="17544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U-Turn Arrow 68">
            <a:extLst>
              <a:ext uri="{FF2B5EF4-FFF2-40B4-BE49-F238E27FC236}">
                <a16:creationId xmlns:a16="http://schemas.microsoft.com/office/drawing/2014/main" id="{F041F7B7-6C27-814A-BFEE-9271CBC7963A}"/>
              </a:ext>
            </a:extLst>
          </p:cNvPr>
          <p:cNvSpPr/>
          <p:nvPr/>
        </p:nvSpPr>
        <p:spPr>
          <a:xfrm rot="5400000">
            <a:off x="8638111" y="2086480"/>
            <a:ext cx="2225949" cy="960601"/>
          </a:xfrm>
          <a:prstGeom prst="uturnArrow">
            <a:avLst>
              <a:gd name="adj1" fmla="val 8768"/>
              <a:gd name="adj2" fmla="val 17308"/>
              <a:gd name="adj3" fmla="val 19761"/>
              <a:gd name="adj4" fmla="val 41189"/>
              <a:gd name="adj5" fmla="val 47858"/>
            </a:avLst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E04715-405A-BF42-8E75-FD4A018CF1A2}"/>
              </a:ext>
            </a:extLst>
          </p:cNvPr>
          <p:cNvSpPr/>
          <p:nvPr/>
        </p:nvSpPr>
        <p:spPr>
          <a:xfrm>
            <a:off x="10401140" y="2509924"/>
            <a:ext cx="91785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Custom info hard-coded</a:t>
            </a:r>
          </a:p>
          <a:p>
            <a:r>
              <a:rPr lang="en-US" sz="1200" dirty="0" err="1"/>
              <a:t>ndummies</a:t>
            </a:r>
            <a:r>
              <a:rPr lang="en-US" sz="1200" dirty="0"/>
              <a:t> = 15;</a:t>
            </a:r>
          </a:p>
          <a:p>
            <a:r>
              <a:rPr lang="en-US" sz="1200" dirty="0"/>
              <a:t> TR = .46;</a:t>
            </a:r>
          </a:p>
          <a:p>
            <a:r>
              <a:rPr lang="en-US" sz="1200" dirty="0"/>
              <a:t> </a:t>
            </a:r>
            <a:r>
              <a:rPr lang="en-US" sz="1200" dirty="0" err="1"/>
              <a:t>smoothing_kernel</a:t>
            </a:r>
            <a:r>
              <a:rPr lang="en-US" sz="1200" dirty="0"/>
              <a:t> = 6;</a:t>
            </a:r>
          </a:p>
          <a:p>
            <a:r>
              <a:rPr lang="en-US" sz="1200" dirty="0"/>
              <a:t> </a:t>
            </a:r>
            <a:r>
              <a:rPr lang="en-US" sz="1200" dirty="0" err="1"/>
              <a:t>fl_dir</a:t>
            </a:r>
            <a:r>
              <a:rPr lang="en-US" sz="1200" dirty="0"/>
              <a:t> = '/pl/active/</a:t>
            </a:r>
            <a:r>
              <a:rPr lang="en-US" sz="1200" dirty="0" err="1"/>
              <a:t>ics</a:t>
            </a:r>
            <a:r>
              <a:rPr lang="en-US" sz="1200" dirty="0"/>
              <a:t>/data/projects/</a:t>
            </a:r>
            <a:r>
              <a:rPr lang="en-US" sz="1200" dirty="0" err="1"/>
              <a:t>wagerlab</a:t>
            </a:r>
            <a:r>
              <a:rPr lang="en-US" sz="1200" dirty="0"/>
              <a:t>/</a:t>
            </a:r>
            <a:r>
              <a:rPr lang="en-US" sz="1200" dirty="0" err="1"/>
              <a:t>labdata</a:t>
            </a:r>
            <a:r>
              <a:rPr lang="en-US" sz="1200" dirty="0"/>
              <a:t>/projects/OLP4CBP/</a:t>
            </a:r>
            <a:r>
              <a:rPr lang="en-US" sz="1200" dirty="0" err="1"/>
              <a:t>first_level</a:t>
            </a:r>
            <a:r>
              <a:rPr lang="en-US" sz="1200" dirty="0"/>
              <a:t>'; % to find </a:t>
            </a:r>
            <a:r>
              <a:rPr lang="en-US" sz="1200" dirty="0" err="1"/>
              <a:t>spon</a:t>
            </a:r>
            <a:r>
              <a:rPr lang="en-US" sz="1200" dirty="0"/>
              <a:t> pain task model</a:t>
            </a:r>
          </a:p>
          <a:p>
            <a:r>
              <a:rPr lang="en-US" sz="1200" dirty="0"/>
              <a:t> </a:t>
            </a:r>
            <a:r>
              <a:rPr lang="en-US" sz="1200" dirty="0" err="1"/>
              <a:t>preprocdir</a:t>
            </a:r>
            <a:r>
              <a:rPr lang="en-US" sz="1200" dirty="0"/>
              <a:t> = '/pl/active/</a:t>
            </a:r>
            <a:r>
              <a:rPr lang="en-US" sz="1200" dirty="0" err="1"/>
              <a:t>ics</a:t>
            </a:r>
            <a:r>
              <a:rPr lang="en-US" sz="1200" dirty="0"/>
              <a:t>/data/projects/</a:t>
            </a:r>
            <a:r>
              <a:rPr lang="en-US" sz="1200" dirty="0" err="1"/>
              <a:t>wagerlab</a:t>
            </a:r>
            <a:r>
              <a:rPr lang="en-US" sz="1200" dirty="0"/>
              <a:t>/</a:t>
            </a:r>
            <a:r>
              <a:rPr lang="en-US" sz="1200" dirty="0" err="1"/>
              <a:t>labdata</a:t>
            </a:r>
            <a:r>
              <a:rPr lang="en-US" sz="1200" dirty="0"/>
              <a:t>/data/OLP4CBP/Imaging/preprocessed/</a:t>
            </a:r>
            <a:r>
              <a:rPr lang="en-US" sz="1200" dirty="0" err="1"/>
              <a:t>fmriprep</a:t>
            </a:r>
            <a:r>
              <a:rPr lang="en-US" sz="1200" dirty="0"/>
              <a:t>/'; % to find </a:t>
            </a:r>
            <a:r>
              <a:rPr lang="en-US" sz="1200" dirty="0" err="1"/>
              <a:t>fmriprep</a:t>
            </a:r>
            <a:r>
              <a:rPr lang="en-US" sz="1200" dirty="0"/>
              <a:t> confounds file</a:t>
            </a:r>
          </a:p>
          <a:p>
            <a:r>
              <a:rPr lang="en-US" sz="1200" dirty="0"/>
              <a:t>    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876A3E-93A1-B64B-AED2-8E6B138ABD5C}"/>
              </a:ext>
            </a:extLst>
          </p:cNvPr>
          <p:cNvSpPr/>
          <p:nvPr/>
        </p:nvSpPr>
        <p:spPr>
          <a:xfrm>
            <a:off x="8211800" y="3534750"/>
            <a:ext cx="935577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Custom info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A223-3DB8-2C44-BE81-504E40CCC762}"/>
              </a:ext>
            </a:extLst>
          </p:cNvPr>
          <p:cNvSpPr/>
          <p:nvPr/>
        </p:nvSpPr>
        <p:spPr>
          <a:xfrm>
            <a:off x="6905118" y="4378873"/>
            <a:ext cx="133799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onsets2fmridesign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6E00A3-2574-A74C-BEA8-3E9D016B373E}"/>
              </a:ext>
            </a:extLst>
          </p:cNvPr>
          <p:cNvSpPr/>
          <p:nvPr/>
        </p:nvSpPr>
        <p:spPr>
          <a:xfrm>
            <a:off x="8770534" y="4371557"/>
            <a:ext cx="85908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model_reg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451C4A-F013-D747-B4B5-C228AD64CD8A}"/>
              </a:ext>
            </a:extLst>
          </p:cNvPr>
          <p:cNvSpPr/>
          <p:nvPr/>
        </p:nvSpPr>
        <p:spPr>
          <a:xfrm>
            <a:off x="6075447" y="5229343"/>
            <a:ext cx="2216248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'*task-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sponpain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*confounds*.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tsv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A8D2B23F-6C95-2847-8504-BEAA826515D2}"/>
              </a:ext>
            </a:extLst>
          </p:cNvPr>
          <p:cNvSpPr/>
          <p:nvPr/>
        </p:nvSpPr>
        <p:spPr>
          <a:xfrm flipH="1">
            <a:off x="8291695" y="4343017"/>
            <a:ext cx="352485" cy="189108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2C3960B6-08FA-D042-98FE-110F17C6B4A7}"/>
              </a:ext>
            </a:extLst>
          </p:cNvPr>
          <p:cNvSpPr/>
          <p:nvPr/>
        </p:nvSpPr>
        <p:spPr>
          <a:xfrm flipV="1">
            <a:off x="8326757" y="5228658"/>
            <a:ext cx="362427" cy="18910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7D48C4D8-9E22-F84D-A9B5-C04E39972DD6}"/>
              </a:ext>
            </a:extLst>
          </p:cNvPr>
          <p:cNvSpPr/>
          <p:nvPr/>
        </p:nvSpPr>
        <p:spPr>
          <a:xfrm flipV="1">
            <a:off x="8325610" y="4550941"/>
            <a:ext cx="362427" cy="18910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16C28A-5DCE-FB4D-B69F-AA59AFF79C0D}"/>
              </a:ext>
            </a:extLst>
          </p:cNvPr>
          <p:cNvSpPr/>
          <p:nvPr/>
        </p:nvSpPr>
        <p:spPr>
          <a:xfrm>
            <a:off x="6667627" y="4801745"/>
            <a:ext cx="308834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make_nuisance_covs_from_fmriprep_output3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491100-8CD7-424E-BD9B-C6C9642EBFFA}"/>
              </a:ext>
            </a:extLst>
          </p:cNvPr>
          <p:cNvSpPr/>
          <p:nvPr/>
        </p:nvSpPr>
        <p:spPr>
          <a:xfrm>
            <a:off x="8710060" y="5166972"/>
            <a:ext cx="106080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dat.covariates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F249F22-F43A-004B-B75C-AA4FA439E07C}"/>
              </a:ext>
            </a:extLst>
          </p:cNvPr>
          <p:cNvSpPr/>
          <p:nvPr/>
        </p:nvSpPr>
        <p:spPr>
          <a:xfrm>
            <a:off x="7407914" y="3956962"/>
            <a:ext cx="79534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fmri_data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D1DCDDF-4326-E444-97D6-C49AEE71BE36}"/>
              </a:ext>
            </a:extLst>
          </p:cNvPr>
          <p:cNvSpPr/>
          <p:nvPr/>
        </p:nvSpPr>
        <p:spPr>
          <a:xfrm>
            <a:off x="8760374" y="3944837"/>
            <a:ext cx="38844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dat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1CFD1A-31F7-424B-86ED-979BEB75E542}"/>
              </a:ext>
            </a:extLst>
          </p:cNvPr>
          <p:cNvSpPr txBox="1"/>
          <p:nvPr/>
        </p:nvSpPr>
        <p:spPr>
          <a:xfrm>
            <a:off x="9994286" y="3945865"/>
            <a:ext cx="1389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/>
              <a:t>Single-P 4D dataset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D171B3B-3FA2-9F44-B919-4D1BD3D12DA6}"/>
              </a:ext>
            </a:extLst>
          </p:cNvPr>
          <p:cNvSpPr txBox="1"/>
          <p:nvPr/>
        </p:nvSpPr>
        <p:spPr>
          <a:xfrm>
            <a:off x="9984126" y="4352265"/>
            <a:ext cx="220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/>
              <a:t>Task regressors (covariates here,</a:t>
            </a:r>
          </a:p>
          <a:p>
            <a:r>
              <a:rPr lang="en-US" sz="1200" dirty="0"/>
              <a:t>Special for this </a:t>
            </a:r>
            <a:r>
              <a:rPr lang="en-US" sz="1200" dirty="0" err="1"/>
              <a:t>sponpain</a:t>
            </a:r>
            <a:r>
              <a:rPr lang="en-US" sz="1200" dirty="0"/>
              <a:t> task)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8AAE160-EB81-EE44-A87B-0D7F29EE8095}"/>
              </a:ext>
            </a:extLst>
          </p:cNvPr>
          <p:cNvSpPr txBox="1"/>
          <p:nvPr/>
        </p:nvSpPr>
        <p:spPr>
          <a:xfrm>
            <a:off x="9984126" y="5154905"/>
            <a:ext cx="204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/>
              <a:t>Spike/motion/global nuisance</a:t>
            </a:r>
          </a:p>
          <a:p>
            <a:r>
              <a:rPr lang="en-US" sz="1200" dirty="0"/>
              <a:t>covariates added to data</a:t>
            </a:r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21B4C6F4-FB27-BB4D-9F35-47897FE16F0B}"/>
              </a:ext>
            </a:extLst>
          </p:cNvPr>
          <p:cNvSpPr/>
          <p:nvPr/>
        </p:nvSpPr>
        <p:spPr>
          <a:xfrm flipV="1">
            <a:off x="8315450" y="4002301"/>
            <a:ext cx="362427" cy="18910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430B2A-9901-5C48-9543-B7A19A621BA7}"/>
              </a:ext>
            </a:extLst>
          </p:cNvPr>
          <p:cNvSpPr/>
          <p:nvPr/>
        </p:nvSpPr>
        <p:spPr>
          <a:xfrm>
            <a:off x="6393512" y="5725234"/>
            <a:ext cx="189712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preprocess(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'smooth’…)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9EB76B7-331F-0647-B24E-3C18E2239FCC}"/>
              </a:ext>
            </a:extLst>
          </p:cNvPr>
          <p:cNvSpPr txBox="1"/>
          <p:nvPr/>
        </p:nvSpPr>
        <p:spPr>
          <a:xfrm>
            <a:off x="7859461" y="597810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/>
              <a:t>smoothing flag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CF652EC-3952-8C40-9214-3BF6C93F381D}"/>
              </a:ext>
            </a:extLst>
          </p:cNvPr>
          <p:cNvSpPr txBox="1"/>
          <p:nvPr/>
        </p:nvSpPr>
        <p:spPr>
          <a:xfrm>
            <a:off x="8116496" y="5408884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/>
              <a:t>GSR flag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303D018-3B50-1348-ABBA-2D2BB5879086}"/>
              </a:ext>
            </a:extLst>
          </p:cNvPr>
          <p:cNvSpPr/>
          <p:nvPr/>
        </p:nvSpPr>
        <p:spPr>
          <a:xfrm>
            <a:off x="8750214" y="5682197"/>
            <a:ext cx="38844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dat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9192016E-5424-8442-B941-B171DE7AE73C}"/>
              </a:ext>
            </a:extLst>
          </p:cNvPr>
          <p:cNvSpPr/>
          <p:nvPr/>
        </p:nvSpPr>
        <p:spPr>
          <a:xfrm flipV="1">
            <a:off x="8336917" y="5756978"/>
            <a:ext cx="362427" cy="18910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94A6E4-9033-AB40-9F77-F74C15DDF4EA}"/>
              </a:ext>
            </a:extLst>
          </p:cNvPr>
          <p:cNvSpPr txBox="1"/>
          <p:nvPr/>
        </p:nvSpPr>
        <p:spPr>
          <a:xfrm>
            <a:off x="9984126" y="5642585"/>
            <a:ext cx="2184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/>
              <a:t>Single-P fMRI data obj with </a:t>
            </a:r>
            <a:r>
              <a:rPr lang="en-US" sz="1200" dirty="0" err="1"/>
              <a:t>covs</a:t>
            </a:r>
            <a:endParaRPr lang="en-US" sz="12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BCF1641-4B4D-AA42-B331-2B25AF53A92D}"/>
              </a:ext>
            </a:extLst>
          </p:cNvPr>
          <p:cNvSpPr/>
          <p:nvPr/>
        </p:nvSpPr>
        <p:spPr>
          <a:xfrm>
            <a:off x="6313545" y="6221125"/>
            <a:ext cx="325582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canlab_connectivity_preproc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'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bpf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[.01 .1]…)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9C5CAF1-66A5-774D-9B69-3433C1BB0EDD}"/>
              </a:ext>
            </a:extLst>
          </p:cNvPr>
          <p:cNvSpPr/>
          <p:nvPr/>
        </p:nvSpPr>
        <p:spPr>
          <a:xfrm>
            <a:off x="8028225" y="6515082"/>
            <a:ext cx="38844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dat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3CED30-2C01-2B4D-A63C-62B87AFEC74D}"/>
              </a:ext>
            </a:extLst>
          </p:cNvPr>
          <p:cNvSpPr txBox="1"/>
          <p:nvPr/>
        </p:nvSpPr>
        <p:spPr>
          <a:xfrm>
            <a:off x="10010252" y="6178162"/>
            <a:ext cx="203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/>
              <a:t>Band-pass and remove </a:t>
            </a:r>
            <a:r>
              <a:rPr lang="en-US" sz="1200" dirty="0" err="1"/>
              <a:t>covs</a:t>
            </a:r>
            <a:r>
              <a:rPr lang="en-US" sz="1200" dirty="0"/>
              <a:t> in one step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3495CA0-6AAC-1D49-B789-2AFB83B9EE5C}"/>
              </a:ext>
            </a:extLst>
          </p:cNvPr>
          <p:cNvSpPr/>
          <p:nvPr/>
        </p:nvSpPr>
        <p:spPr>
          <a:xfrm>
            <a:off x="2145470" y="6498124"/>
            <a:ext cx="3841757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***individual subject 4-D cleaned data files with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covs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).mat</a:t>
            </a:r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FC175F4D-9A28-0A4A-A931-81C2CAB92E05}"/>
              </a:ext>
            </a:extLst>
          </p:cNvPr>
          <p:cNvSpPr/>
          <p:nvPr/>
        </p:nvSpPr>
        <p:spPr>
          <a:xfrm flipH="1">
            <a:off x="6027830" y="6544128"/>
            <a:ext cx="1984428" cy="206808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0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92E2CDA4-A59A-104D-83DD-C8F9513B4325}"/>
              </a:ext>
            </a:extLst>
          </p:cNvPr>
          <p:cNvSpPr txBox="1"/>
          <p:nvPr/>
        </p:nvSpPr>
        <p:spPr>
          <a:xfrm>
            <a:off x="4385878" y="143481"/>
            <a:ext cx="371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SVM node-level graph metric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F4DC13-350C-894C-B8FB-E7DA3C5351C1}"/>
              </a:ext>
            </a:extLst>
          </p:cNvPr>
          <p:cNvSpPr/>
          <p:nvPr/>
        </p:nvSpPr>
        <p:spPr>
          <a:xfrm>
            <a:off x="190609" y="720163"/>
            <a:ext cx="384143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publish_predict_SVM_on_brainpathway_graph_properties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C04329-F1BF-6344-85FC-E6570078BF04}"/>
              </a:ext>
            </a:extLst>
          </p:cNvPr>
          <p:cNvGrpSpPr/>
          <p:nvPr/>
        </p:nvGrpSpPr>
        <p:grpSpPr>
          <a:xfrm>
            <a:off x="1172778" y="4426720"/>
            <a:ext cx="1959480" cy="2239489"/>
            <a:chOff x="10298884" y="4539572"/>
            <a:chExt cx="1959480" cy="223948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3F600C-E08F-A148-9CFF-1A11BEE88FD4}"/>
                </a:ext>
              </a:extLst>
            </p:cNvPr>
            <p:cNvSpPr/>
            <p:nvPr/>
          </p:nvSpPr>
          <p:spPr>
            <a:xfrm>
              <a:off x="10298884" y="4973534"/>
              <a:ext cx="1102481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</a:rPr>
                <a:t>Custom scripts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CBD9BA9-04C6-8049-9736-86D8E0419F86}"/>
                </a:ext>
              </a:extLst>
            </p:cNvPr>
            <p:cNvSpPr/>
            <p:nvPr/>
          </p:nvSpPr>
          <p:spPr>
            <a:xfrm>
              <a:off x="10311869" y="5371099"/>
              <a:ext cx="1553182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Canlab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Core functions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6E00E92-17C8-A84C-9540-39034A301502}"/>
                </a:ext>
              </a:extLst>
            </p:cNvPr>
            <p:cNvSpPr/>
            <p:nvPr/>
          </p:nvSpPr>
          <p:spPr>
            <a:xfrm>
              <a:off x="10316446" y="5743626"/>
              <a:ext cx="99783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Key </a:t>
              </a:r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variables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7D6D9BA-A976-7347-B5A1-770E8CB1828C}"/>
                </a:ext>
              </a:extLst>
            </p:cNvPr>
            <p:cNvSpPr/>
            <p:nvPr/>
          </p:nvSpPr>
          <p:spPr>
            <a:xfrm>
              <a:off x="10345023" y="6141191"/>
              <a:ext cx="463588" cy="276999"/>
            </a:xfrm>
            <a:prstGeom prst="rect">
              <a:avLst/>
            </a:prstGeom>
            <a:solidFill>
              <a:srgbClr val="FCE5BF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Files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BEE21F1-0E97-7A4E-BDAF-AA7878BF5B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98885" y="4880431"/>
              <a:ext cx="19594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1082B2-A017-C44A-9065-77B98D815FA2}"/>
                </a:ext>
              </a:extLst>
            </p:cNvPr>
            <p:cNvSpPr txBox="1"/>
            <p:nvPr/>
          </p:nvSpPr>
          <p:spPr>
            <a:xfrm>
              <a:off x="10850125" y="4539572"/>
              <a:ext cx="7121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Legend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573C3C4-3264-D447-B83F-DD2D1157D19D}"/>
                </a:ext>
              </a:extLst>
            </p:cNvPr>
            <p:cNvSpPr/>
            <p:nvPr/>
          </p:nvSpPr>
          <p:spPr>
            <a:xfrm>
              <a:off x="10334824" y="6502062"/>
              <a:ext cx="1507272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OLP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Github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functions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9A360AA-EABA-E04F-8D16-23DF297118E1}"/>
              </a:ext>
            </a:extLst>
          </p:cNvPr>
          <p:cNvSpPr/>
          <p:nvPr/>
        </p:nvSpPr>
        <p:spPr>
          <a:xfrm>
            <a:off x="355718" y="1825527"/>
            <a:ext cx="3511218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predict_SVM_on_brainpathway_graph_prop_model1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predict_SVM_on_brainpathway_graph_prop_model2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predict_SVM_on_brainpathway_graph_prop_model3</a:t>
            </a:r>
          </a:p>
          <a:p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...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40A9C4-E3B7-0349-BA4E-E99482E50AA2}"/>
              </a:ext>
            </a:extLst>
          </p:cNvPr>
          <p:cNvSpPr txBox="1"/>
          <p:nvPr/>
        </p:nvSpPr>
        <p:spPr>
          <a:xfrm>
            <a:off x="85830" y="1498899"/>
            <a:ext cx="4133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Series of models with different samples and outcomes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5A2365-3C7C-6C41-B9EE-B60E8AF57A03}"/>
              </a:ext>
            </a:extLst>
          </p:cNvPr>
          <p:cNvSpPr txBox="1"/>
          <p:nvPr/>
        </p:nvSpPr>
        <p:spPr>
          <a:xfrm>
            <a:off x="744279" y="3137961"/>
            <a:ext cx="2324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HTML reports for each model</a:t>
            </a:r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4530F3D0-953A-B341-AEAE-198A00BB3AE9}"/>
              </a:ext>
            </a:extLst>
          </p:cNvPr>
          <p:cNvSpPr/>
          <p:nvPr/>
        </p:nvSpPr>
        <p:spPr>
          <a:xfrm rot="5400000">
            <a:off x="1795029" y="1192636"/>
            <a:ext cx="353956" cy="17544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DB22EDC1-15E1-3B47-9964-038249986FEE}"/>
              </a:ext>
            </a:extLst>
          </p:cNvPr>
          <p:cNvSpPr/>
          <p:nvPr/>
        </p:nvSpPr>
        <p:spPr>
          <a:xfrm rot="5400000">
            <a:off x="1739611" y="2813619"/>
            <a:ext cx="353956" cy="17544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60D8D1E-4218-3843-BE48-66F4A6D107B7}"/>
              </a:ext>
            </a:extLst>
          </p:cNvPr>
          <p:cNvSpPr txBox="1"/>
          <p:nvPr/>
        </p:nvSpPr>
        <p:spPr>
          <a:xfrm>
            <a:off x="4401879" y="1627816"/>
            <a:ext cx="2220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Set up sample and variables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0EDFF64-5FFD-004E-98C5-4ACBE3F19A91}"/>
              </a:ext>
            </a:extLst>
          </p:cNvPr>
          <p:cNvSpPr/>
          <p:nvPr/>
        </p:nvSpPr>
        <p:spPr>
          <a:xfrm>
            <a:off x="4483460" y="1949256"/>
            <a:ext cx="3875100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predict_SVM_on_brainpathway_graph_prop_plugin1...2…3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8CD718-AA13-7C47-9BB5-D9F68D54069A}"/>
              </a:ext>
            </a:extLst>
          </p:cNvPr>
          <p:cNvGrpSpPr/>
          <p:nvPr/>
        </p:nvGrpSpPr>
        <p:grpSpPr>
          <a:xfrm>
            <a:off x="4075969" y="2671426"/>
            <a:ext cx="4754503" cy="1151308"/>
            <a:chOff x="4140178" y="3023906"/>
            <a:chExt cx="4754503" cy="115130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7AFD221-FA2B-5543-A184-B439A779E543}"/>
                </a:ext>
              </a:extLst>
            </p:cNvPr>
            <p:cNvSpPr/>
            <p:nvPr/>
          </p:nvSpPr>
          <p:spPr>
            <a:xfrm>
              <a:off x="8000983" y="3085354"/>
              <a:ext cx="79214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sz="1200" dirty="0" err="1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val_SVM</a:t>
              </a:r>
              <a:endPara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1B185EF1-A313-474A-8925-2943FE85FF5C}"/>
                </a:ext>
              </a:extLst>
            </p:cNvPr>
            <p:cNvSpPr/>
            <p:nvPr/>
          </p:nvSpPr>
          <p:spPr>
            <a:xfrm>
              <a:off x="4140178" y="3023906"/>
              <a:ext cx="4754503" cy="11513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990F8C-6F7C-9A44-A5C8-4AD21F541A57}"/>
                </a:ext>
              </a:extLst>
            </p:cNvPr>
            <p:cNvSpPr txBox="1"/>
            <p:nvPr/>
          </p:nvSpPr>
          <p:spPr>
            <a:xfrm>
              <a:off x="4385878" y="3092960"/>
              <a:ext cx="1904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/>
                <a:t>1. 10-fold CV prediction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9357FF1-1D4A-E44D-A5B7-C217B97969D2}"/>
                </a:ext>
              </a:extLst>
            </p:cNvPr>
            <p:cNvSpPr txBox="1"/>
            <p:nvPr/>
          </p:nvSpPr>
          <p:spPr>
            <a:xfrm>
              <a:off x="4399733" y="3370051"/>
              <a:ext cx="44949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/>
                <a:t>2. CV prediction with case-wise normalized observations (X)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4186D0C-2323-CC4E-B8CB-F19E1AA4053E}"/>
                </a:ext>
              </a:extLst>
            </p:cNvPr>
            <p:cNvSpPr txBox="1"/>
            <p:nvPr/>
          </p:nvSpPr>
          <p:spPr>
            <a:xfrm>
              <a:off x="4399733" y="3660997"/>
              <a:ext cx="38161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/>
                <a:t>3. CV prediction with optimized hyperparameters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6ECDE1-38BA-9A4E-AED4-844EB98B4B0E}"/>
              </a:ext>
            </a:extLst>
          </p:cNvPr>
          <p:cNvGrpSpPr/>
          <p:nvPr/>
        </p:nvGrpSpPr>
        <p:grpSpPr>
          <a:xfrm>
            <a:off x="8879500" y="1163935"/>
            <a:ext cx="3003964" cy="2985177"/>
            <a:chOff x="8705232" y="1190015"/>
            <a:chExt cx="3003964" cy="2985177"/>
          </a:xfrm>
        </p:grpSpPr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C76D1C74-A4EC-3B44-B567-5DF7BEE94092}"/>
                </a:ext>
              </a:extLst>
            </p:cNvPr>
            <p:cNvSpPr/>
            <p:nvPr/>
          </p:nvSpPr>
          <p:spPr>
            <a:xfrm rot="5400000">
              <a:off x="9950232" y="1516219"/>
              <a:ext cx="210548" cy="175449"/>
            </a:xfrm>
            <a:prstGeom prst="rightArrow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D2309B-2FF6-D943-B7B0-6BF18A05E683}"/>
                </a:ext>
              </a:extLst>
            </p:cNvPr>
            <p:cNvSpPr/>
            <p:nvPr/>
          </p:nvSpPr>
          <p:spPr>
            <a:xfrm>
              <a:off x="9275087" y="2944086"/>
              <a:ext cx="1634486" cy="12311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'community'</a:t>
              </a:r>
            </a:p>
            <a:p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'</a:t>
              </a:r>
              <a:r>
                <a:rPr lang="en-US" sz="1200" dirty="0" err="1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core_w</a:t>
              </a:r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'</a:t>
              </a:r>
            </a:p>
            <a:p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'degree'</a:t>
              </a:r>
            </a:p>
            <a:p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'</a:t>
              </a:r>
              <a:r>
                <a:rPr lang="en-US" sz="1200" dirty="0" err="1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betweenness_bin</a:t>
              </a:r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'</a:t>
              </a:r>
            </a:p>
            <a:p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'</a:t>
              </a:r>
              <a:r>
                <a:rPr lang="en-US" sz="1200" dirty="0" err="1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clustercoef_bin</a:t>
              </a:r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'</a:t>
              </a:r>
            </a:p>
            <a:p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'</a:t>
              </a:r>
              <a:r>
                <a:rPr lang="en-US" sz="1200" dirty="0" err="1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local_efficiency_bin</a:t>
              </a:r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'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28E419A-3A0C-0149-A1A7-1B3141B92930}"/>
                </a:ext>
              </a:extLst>
            </p:cNvPr>
            <p:cNvSpPr txBox="1"/>
            <p:nvPr/>
          </p:nvSpPr>
          <p:spPr>
            <a:xfrm>
              <a:off x="8705232" y="2084272"/>
              <a:ext cx="30039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 node-wise graph metrics stored in bs</a:t>
              </a:r>
            </a:p>
            <a:p>
              <a:r>
                <a:rPr lang="en-US" sz="1400" dirty="0"/>
                <a:t>Extracted with </a:t>
              </a:r>
              <a:r>
                <a:rPr lang="en-US" sz="1400" dirty="0" err="1"/>
                <a:t>Sporns</a:t>
              </a:r>
              <a:r>
                <a:rPr lang="en-US" sz="1400" dirty="0"/>
                <a:t> BCT toolbox</a:t>
              </a:r>
            </a:p>
            <a:p>
              <a:r>
                <a:rPr lang="en-US" sz="1400" dirty="0"/>
                <a:t>Tested one at a time as predictor set: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E4A5C-AC2F-A14E-A094-612B154C49FB}"/>
                </a:ext>
              </a:extLst>
            </p:cNvPr>
            <p:cNvSpPr/>
            <p:nvPr/>
          </p:nvSpPr>
          <p:spPr>
            <a:xfrm>
              <a:off x="9140684" y="1772315"/>
              <a:ext cx="1791324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brainpathways</a:t>
              </a:r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object (bs)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A01578-2788-4C49-A1F9-70190C4EC9F1}"/>
                </a:ext>
              </a:extLst>
            </p:cNvPr>
            <p:cNvSpPr/>
            <p:nvPr/>
          </p:nvSpPr>
          <p:spPr>
            <a:xfrm>
              <a:off x="9303742" y="1190015"/>
              <a:ext cx="1465209" cy="276999"/>
            </a:xfrm>
            <a:prstGeom prst="rect">
              <a:avLst/>
            </a:prstGeom>
            <a:solidFill>
              <a:srgbClr val="FCE5BF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HDI_results_0.4.mat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49643E8-EBA3-9A44-8D48-52211A5F86B3}"/>
              </a:ext>
            </a:extLst>
          </p:cNvPr>
          <p:cNvSpPr/>
          <p:nvPr/>
        </p:nvSpPr>
        <p:spPr>
          <a:xfrm>
            <a:off x="5430819" y="3988011"/>
            <a:ext cx="159159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cSVM_summary_table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0E25F0-E7BF-DB4B-AA09-D007B3F337CD}"/>
              </a:ext>
            </a:extLst>
          </p:cNvPr>
          <p:cNvSpPr/>
          <p:nvPr/>
        </p:nvSpPr>
        <p:spPr>
          <a:xfrm>
            <a:off x="5740109" y="4361549"/>
            <a:ext cx="90800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cSVM_stats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F4A1EA-6D7B-1546-8639-55DC555BCF79}"/>
              </a:ext>
            </a:extLst>
          </p:cNvPr>
          <p:cNvSpPr/>
          <p:nvPr/>
        </p:nvSpPr>
        <p:spPr>
          <a:xfrm>
            <a:off x="5347007" y="4997810"/>
            <a:ext cx="1746568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cSVM_model1_stats.mat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4D06A6-034F-FD49-A418-5207A4E56903}"/>
              </a:ext>
            </a:extLst>
          </p:cNvPr>
          <p:cNvSpPr/>
          <p:nvPr/>
        </p:nvSpPr>
        <p:spPr>
          <a:xfrm>
            <a:off x="5333152" y="5330319"/>
            <a:ext cx="1746568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cSVM_model2_stats.mat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385262F-1A76-564D-90B6-372C12550F88}"/>
              </a:ext>
            </a:extLst>
          </p:cNvPr>
          <p:cNvSpPr/>
          <p:nvPr/>
        </p:nvSpPr>
        <p:spPr>
          <a:xfrm>
            <a:off x="5883779" y="5675124"/>
            <a:ext cx="597151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7F0043F4-43E9-4F48-A074-D3324CA26D8F}"/>
              </a:ext>
            </a:extLst>
          </p:cNvPr>
          <p:cNvSpPr/>
          <p:nvPr/>
        </p:nvSpPr>
        <p:spPr>
          <a:xfrm rot="5400000">
            <a:off x="6081191" y="4731267"/>
            <a:ext cx="210548" cy="17544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07D5873-F66E-6348-B75C-65D5712F9818}"/>
              </a:ext>
            </a:extLst>
          </p:cNvPr>
          <p:cNvGrpSpPr/>
          <p:nvPr/>
        </p:nvGrpSpPr>
        <p:grpSpPr>
          <a:xfrm>
            <a:off x="7312089" y="1344994"/>
            <a:ext cx="2180447" cy="3104833"/>
            <a:chOff x="6320086" y="805042"/>
            <a:chExt cx="2180447" cy="3104833"/>
          </a:xfrm>
        </p:grpSpPr>
        <p:sp>
          <p:nvSpPr>
            <p:cNvPr id="91" name="U-Turn Arrow 90">
              <a:extLst>
                <a:ext uri="{FF2B5EF4-FFF2-40B4-BE49-F238E27FC236}">
                  <a16:creationId xmlns:a16="http://schemas.microsoft.com/office/drawing/2014/main" id="{E6505BD7-7800-EF4E-A884-CB2E31A52232}"/>
                </a:ext>
              </a:extLst>
            </p:cNvPr>
            <p:cNvSpPr/>
            <p:nvPr/>
          </p:nvSpPr>
          <p:spPr>
            <a:xfrm rot="10800000">
              <a:off x="6431249" y="3447235"/>
              <a:ext cx="2069284" cy="462640"/>
            </a:xfrm>
            <a:prstGeom prst="uturnArrow">
              <a:avLst>
                <a:gd name="adj1" fmla="val 15593"/>
                <a:gd name="adj2" fmla="val 17294"/>
                <a:gd name="adj3" fmla="val 25658"/>
                <a:gd name="adj4" fmla="val 35926"/>
                <a:gd name="adj5" fmla="val 100000"/>
              </a:avLst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U-Turn Arrow 95">
              <a:extLst>
                <a:ext uri="{FF2B5EF4-FFF2-40B4-BE49-F238E27FC236}">
                  <a16:creationId xmlns:a16="http://schemas.microsoft.com/office/drawing/2014/main" id="{BD8E071F-37DA-2E40-A117-E08B9F84C369}"/>
                </a:ext>
              </a:extLst>
            </p:cNvPr>
            <p:cNvSpPr/>
            <p:nvPr/>
          </p:nvSpPr>
          <p:spPr>
            <a:xfrm>
              <a:off x="6320086" y="805042"/>
              <a:ext cx="2103120" cy="492261"/>
            </a:xfrm>
            <a:prstGeom prst="uturnArrow">
              <a:avLst>
                <a:gd name="adj1" fmla="val 14222"/>
                <a:gd name="adj2" fmla="val 17308"/>
                <a:gd name="adj3" fmla="val 20753"/>
                <a:gd name="adj4" fmla="val 41189"/>
                <a:gd name="adj5" fmla="val 59275"/>
              </a:avLst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9" name="Right Arrow 98">
            <a:extLst>
              <a:ext uri="{FF2B5EF4-FFF2-40B4-BE49-F238E27FC236}">
                <a16:creationId xmlns:a16="http://schemas.microsoft.com/office/drawing/2014/main" id="{FF6A7BD1-14A8-9F4F-8511-535B7667F409}"/>
              </a:ext>
            </a:extLst>
          </p:cNvPr>
          <p:cNvSpPr/>
          <p:nvPr/>
        </p:nvSpPr>
        <p:spPr>
          <a:xfrm flipV="1">
            <a:off x="3997640" y="1989212"/>
            <a:ext cx="362427" cy="18910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E18E27-F9ED-344C-B12A-560A32074FE7}"/>
              </a:ext>
            </a:extLst>
          </p:cNvPr>
          <p:cNvSpPr/>
          <p:nvPr/>
        </p:nvSpPr>
        <p:spPr>
          <a:xfrm>
            <a:off x="207942" y="3445738"/>
            <a:ext cx="3703579" cy="461665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predict_SVM_on_brainpathway_graph_prop_model1_...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… etc. …</a:t>
            </a:r>
          </a:p>
        </p:txBody>
      </p: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7DB58202-0C1E-F04F-B2C4-FD44F4FBB931}"/>
              </a:ext>
            </a:extLst>
          </p:cNvPr>
          <p:cNvSpPr/>
          <p:nvPr/>
        </p:nvSpPr>
        <p:spPr>
          <a:xfrm rot="5400000">
            <a:off x="6081191" y="2366891"/>
            <a:ext cx="210548" cy="17544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66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CF8936F-DC5A-A64C-B18F-4BB8C2075B7B}"/>
              </a:ext>
            </a:extLst>
          </p:cNvPr>
          <p:cNvSpPr/>
          <p:nvPr/>
        </p:nvSpPr>
        <p:spPr>
          <a:xfrm>
            <a:off x="3765182" y="1077080"/>
            <a:ext cx="8115581" cy="874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96743-DBA1-1A4B-A895-67E5E252ABA6}"/>
              </a:ext>
            </a:extLst>
          </p:cNvPr>
          <p:cNvSpPr/>
          <p:nvPr/>
        </p:nvSpPr>
        <p:spPr>
          <a:xfrm>
            <a:off x="44303" y="1577361"/>
            <a:ext cx="1732462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4-D.nii.gz files for each P.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F24D61E-2139-3841-9EAD-13F5258C73AE}"/>
              </a:ext>
            </a:extLst>
          </p:cNvPr>
          <p:cNvSpPr/>
          <p:nvPr/>
        </p:nvSpPr>
        <p:spPr>
          <a:xfrm>
            <a:off x="1923723" y="1566450"/>
            <a:ext cx="311856" cy="184666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9C61E8C8-17FF-724A-842B-CEF7AF8B9371}"/>
              </a:ext>
            </a:extLst>
          </p:cNvPr>
          <p:cNvSpPr/>
          <p:nvPr/>
        </p:nvSpPr>
        <p:spPr>
          <a:xfrm rot="5400000">
            <a:off x="4351163" y="1783300"/>
            <a:ext cx="281809" cy="17544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E882F0-B0D9-C049-9D12-EC1632DED25B}"/>
              </a:ext>
            </a:extLst>
          </p:cNvPr>
          <p:cNvSpPr txBox="1"/>
          <p:nvPr/>
        </p:nvSpPr>
        <p:spPr>
          <a:xfrm>
            <a:off x="643857" y="1328859"/>
            <a:ext cx="920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Image data: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3F600C-E08F-A148-9CFF-1A11BEE88FD4}"/>
              </a:ext>
            </a:extLst>
          </p:cNvPr>
          <p:cNvSpPr/>
          <p:nvPr/>
        </p:nvSpPr>
        <p:spPr>
          <a:xfrm>
            <a:off x="257248" y="4993069"/>
            <a:ext cx="110248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Custom scripts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BD9BA9-04C6-8049-9736-86D8E0419F86}"/>
              </a:ext>
            </a:extLst>
          </p:cNvPr>
          <p:cNvSpPr/>
          <p:nvPr/>
        </p:nvSpPr>
        <p:spPr>
          <a:xfrm>
            <a:off x="270500" y="5390634"/>
            <a:ext cx="155318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Canlab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Core functions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E00E92-17C8-A84C-9540-39034A301502}"/>
              </a:ext>
            </a:extLst>
          </p:cNvPr>
          <p:cNvSpPr/>
          <p:nvPr/>
        </p:nvSpPr>
        <p:spPr>
          <a:xfrm>
            <a:off x="262282" y="5800598"/>
            <a:ext cx="9978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D6D9BA-A976-7347-B5A1-770E8CB1828C}"/>
              </a:ext>
            </a:extLst>
          </p:cNvPr>
          <p:cNvSpPr/>
          <p:nvPr/>
        </p:nvSpPr>
        <p:spPr>
          <a:xfrm>
            <a:off x="290859" y="6198163"/>
            <a:ext cx="463588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6A6B416E-CA37-CB4E-8995-2A8550838C23}"/>
              </a:ext>
            </a:extLst>
          </p:cNvPr>
          <p:cNvSpPr/>
          <p:nvPr/>
        </p:nvSpPr>
        <p:spPr>
          <a:xfrm flipH="1">
            <a:off x="11205613" y="6586954"/>
            <a:ext cx="352485" cy="189108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BEE21F1-0E97-7A4E-BDAF-AA7878BF5B88}"/>
              </a:ext>
            </a:extLst>
          </p:cNvPr>
          <p:cNvCxnSpPr>
            <a:cxnSpLocks/>
          </p:cNvCxnSpPr>
          <p:nvPr/>
        </p:nvCxnSpPr>
        <p:spPr>
          <a:xfrm>
            <a:off x="257248" y="4805780"/>
            <a:ext cx="19594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E2CDA4-A59A-104D-83DD-C8F9513B4325}"/>
              </a:ext>
            </a:extLst>
          </p:cNvPr>
          <p:cNvSpPr txBox="1"/>
          <p:nvPr/>
        </p:nvSpPr>
        <p:spPr>
          <a:xfrm>
            <a:off x="4062683" y="9657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SVM pipeline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1B3FA9-D0EC-7249-8E8F-BD8F42FA7A8F}"/>
              </a:ext>
            </a:extLst>
          </p:cNvPr>
          <p:cNvSpPr txBox="1"/>
          <p:nvPr/>
        </p:nvSpPr>
        <p:spPr>
          <a:xfrm>
            <a:off x="1260119" y="416036"/>
            <a:ext cx="944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fmri_data.predict</a:t>
            </a:r>
            <a:r>
              <a:rPr lang="en-US" sz="1400" dirty="0"/>
              <a:t>() is an interactive tool which runs several algorithms (SVM, SVR, lass—PCR, elastic net) with multiple options.</a:t>
            </a:r>
          </a:p>
          <a:p>
            <a:r>
              <a:rPr lang="en-US" sz="1400" dirty="0" err="1"/>
              <a:t>Xval_SVM_pipeline</a:t>
            </a:r>
            <a:r>
              <a:rPr lang="en-US" sz="1400" dirty="0"/>
              <a:t> is more suited towards pipelines that test various aspects in a sequence.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1082B2-A017-C44A-9065-77B98D815FA2}"/>
              </a:ext>
            </a:extLst>
          </p:cNvPr>
          <p:cNvSpPr txBox="1"/>
          <p:nvPr/>
        </p:nvSpPr>
        <p:spPr>
          <a:xfrm>
            <a:off x="808488" y="4464921"/>
            <a:ext cx="712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Legend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D9454F-4774-C143-86CC-3049539C061D}"/>
              </a:ext>
            </a:extLst>
          </p:cNvPr>
          <p:cNvSpPr/>
          <p:nvPr/>
        </p:nvSpPr>
        <p:spPr>
          <a:xfrm>
            <a:off x="142684" y="1068095"/>
            <a:ext cx="1692707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Atlas: canlab2018_2mm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C76D1C74-A4EC-3B44-B567-5DF7BEE94092}"/>
              </a:ext>
            </a:extLst>
          </p:cNvPr>
          <p:cNvSpPr/>
          <p:nvPr/>
        </p:nvSpPr>
        <p:spPr>
          <a:xfrm rot="5400000">
            <a:off x="11592017" y="6210460"/>
            <a:ext cx="353956" cy="17544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F249F22-F43A-004B-B75C-AA4FA439E07C}"/>
              </a:ext>
            </a:extLst>
          </p:cNvPr>
          <p:cNvSpPr/>
          <p:nvPr/>
        </p:nvSpPr>
        <p:spPr>
          <a:xfrm>
            <a:off x="2344395" y="1528618"/>
            <a:ext cx="79534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fmri_data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EB4451-FF1C-7946-8121-7F4BD4417609}"/>
              </a:ext>
            </a:extLst>
          </p:cNvPr>
          <p:cNvSpPr/>
          <p:nvPr/>
        </p:nvSpPr>
        <p:spPr>
          <a:xfrm>
            <a:off x="3731415" y="1014592"/>
            <a:ext cx="79214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val_SVM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A568BDF-31A8-974E-A2FD-9F02A3E8C1F2}"/>
              </a:ext>
            </a:extLst>
          </p:cNvPr>
          <p:cNvSpPr/>
          <p:nvPr/>
        </p:nvSpPr>
        <p:spPr>
          <a:xfrm>
            <a:off x="3930248" y="1409183"/>
            <a:ext cx="82612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K-fold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xval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56A9F6-EEFC-5245-893C-3E89BEB5BCA3}"/>
              </a:ext>
            </a:extLst>
          </p:cNvPr>
          <p:cNvSpPr/>
          <p:nvPr/>
        </p:nvSpPr>
        <p:spPr>
          <a:xfrm>
            <a:off x="3707371" y="1971289"/>
            <a:ext cx="16503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Within/between error, single-interval/forced-choice</a:t>
            </a:r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8DECF4EC-1D1B-3D45-944F-46526B6FE4A7}"/>
              </a:ext>
            </a:extLst>
          </p:cNvPr>
          <p:cNvSpPr/>
          <p:nvPr/>
        </p:nvSpPr>
        <p:spPr>
          <a:xfrm rot="5400000">
            <a:off x="5682123" y="1783300"/>
            <a:ext cx="281809" cy="17544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ECA117-6230-0649-80D3-F46A474A4A9C}"/>
              </a:ext>
            </a:extLst>
          </p:cNvPr>
          <p:cNvSpPr/>
          <p:nvPr/>
        </p:nvSpPr>
        <p:spPr>
          <a:xfrm>
            <a:off x="5357769" y="1409183"/>
            <a:ext cx="90518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Nested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xval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8ACA3E-CEF2-F54F-A556-64398C63AA83}"/>
              </a:ext>
            </a:extLst>
          </p:cNvPr>
          <p:cNvSpPr/>
          <p:nvPr/>
        </p:nvSpPr>
        <p:spPr>
          <a:xfrm>
            <a:off x="5221490" y="1971289"/>
            <a:ext cx="120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Best hyperparameters </a:t>
            </a:r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13AFCE9C-7A9F-214C-92DD-A494D8A5D672}"/>
              </a:ext>
            </a:extLst>
          </p:cNvPr>
          <p:cNvSpPr/>
          <p:nvPr/>
        </p:nvSpPr>
        <p:spPr>
          <a:xfrm rot="5400000">
            <a:off x="7002923" y="1783300"/>
            <a:ext cx="281809" cy="17544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9EAC59F-E19D-674B-BD1B-513063AB2D65}"/>
              </a:ext>
            </a:extLst>
          </p:cNvPr>
          <p:cNvSpPr/>
          <p:nvPr/>
        </p:nvSpPr>
        <p:spPr>
          <a:xfrm>
            <a:off x="6611502" y="1409183"/>
            <a:ext cx="106465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Bootstrapping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82B0D24-D67F-064B-A2DD-754597BBCE57}"/>
              </a:ext>
            </a:extLst>
          </p:cNvPr>
          <p:cNvSpPr/>
          <p:nvPr/>
        </p:nvSpPr>
        <p:spPr>
          <a:xfrm>
            <a:off x="6542290" y="1971289"/>
            <a:ext cx="120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Model weights with P-values</a:t>
            </a:r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E698EE36-2B5E-1541-98B0-EDB290BA99FE}"/>
              </a:ext>
            </a:extLst>
          </p:cNvPr>
          <p:cNvSpPr/>
          <p:nvPr/>
        </p:nvSpPr>
        <p:spPr>
          <a:xfrm rot="5400000">
            <a:off x="8303403" y="1783300"/>
            <a:ext cx="281809" cy="17544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95AC722-0A34-B14D-B9F2-2F24FF1CBFB9}"/>
              </a:ext>
            </a:extLst>
          </p:cNvPr>
          <p:cNvSpPr/>
          <p:nvPr/>
        </p:nvSpPr>
        <p:spPr>
          <a:xfrm>
            <a:off x="7942462" y="1409183"/>
            <a:ext cx="96539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Permutation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D7A4837-090D-1F4B-B5B9-8BA725A8EAA9}"/>
              </a:ext>
            </a:extLst>
          </p:cNvPr>
          <p:cNvSpPr/>
          <p:nvPr/>
        </p:nvSpPr>
        <p:spPr>
          <a:xfrm>
            <a:off x="7842770" y="1971289"/>
            <a:ext cx="12030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Test for bias</a:t>
            </a:r>
          </a:p>
          <a:p>
            <a:pPr algn="ctr"/>
            <a:r>
              <a:rPr lang="en-US" sz="1100" dirty="0"/>
              <a:t>Overall model P-values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2483E8-8695-9140-9E4F-7DEFAAF2E7C1}"/>
              </a:ext>
            </a:extLst>
          </p:cNvPr>
          <p:cNvSpPr/>
          <p:nvPr/>
        </p:nvSpPr>
        <p:spPr>
          <a:xfrm>
            <a:off x="1942380" y="3124353"/>
            <a:ext cx="188968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rainpathway_multisubject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C36BEC6-5477-FD4A-9725-BAEDF522DA81}"/>
              </a:ext>
            </a:extLst>
          </p:cNvPr>
          <p:cNvSpPr/>
          <p:nvPr/>
        </p:nvSpPr>
        <p:spPr>
          <a:xfrm>
            <a:off x="1977641" y="1828260"/>
            <a:ext cx="1500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Activation features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65169E3-E26F-9042-8947-3F43300D563C}"/>
              </a:ext>
            </a:extLst>
          </p:cNvPr>
          <p:cNvSpPr/>
          <p:nvPr/>
        </p:nvSpPr>
        <p:spPr>
          <a:xfrm>
            <a:off x="1883042" y="3414240"/>
            <a:ext cx="1928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Pairwise connectivity features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28589B7-03F9-F140-A068-913FA3F8C26E}"/>
              </a:ext>
            </a:extLst>
          </p:cNvPr>
          <p:cNvSpPr/>
          <p:nvPr/>
        </p:nvSpPr>
        <p:spPr>
          <a:xfrm>
            <a:off x="1872882" y="3658080"/>
            <a:ext cx="1928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Graph metric features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81A2ED8-77DD-684F-8722-6D451F56B215}"/>
              </a:ext>
            </a:extLst>
          </p:cNvPr>
          <p:cNvSpPr txBox="1"/>
          <p:nvPr/>
        </p:nvSpPr>
        <p:spPr>
          <a:xfrm>
            <a:off x="6096000" y="4999321"/>
            <a:ext cx="591797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Needed improvements in </a:t>
            </a:r>
            <a:r>
              <a:rPr lang="en-US" sz="1400" dirty="0" err="1"/>
              <a:t>xval_SVM</a:t>
            </a:r>
            <a:r>
              <a:rPr lang="en-US" sz="14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update to handle only between-person error case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Return training-set model weights, for application to new observations.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Feature selection in nested cross-</a:t>
            </a:r>
            <a:r>
              <a:rPr lang="en-US" sz="1400" dirty="0" err="1"/>
              <a:t>val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Permutation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Either expand to include SVR for regression, or create new SVR </a:t>
            </a:r>
            <a:r>
              <a:rPr lang="en-US" sz="1400" dirty="0" err="1"/>
              <a:t>fcn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FF0000"/>
                </a:solidFill>
              </a:rPr>
              <a:t>Return model object instead of structure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Test for confounds, global signal relationships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Test structure </a:t>
            </a:r>
            <a:r>
              <a:rPr lang="en-US" sz="1400" dirty="0" err="1"/>
              <a:t>coeffs</a:t>
            </a:r>
            <a:r>
              <a:rPr lang="en-US" sz="1400" dirty="0"/>
              <a:t>?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BCE473-6D30-A24D-BCCD-946E4A2EF5A5}"/>
              </a:ext>
            </a:extLst>
          </p:cNvPr>
          <p:cNvSpPr txBox="1"/>
          <p:nvPr/>
        </p:nvSpPr>
        <p:spPr>
          <a:xfrm>
            <a:off x="8563250" y="3575529"/>
            <a:ext cx="36287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Needed improvements in predict: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Add </a:t>
            </a:r>
            <a:r>
              <a:rPr lang="en-US" sz="1400" dirty="0" err="1"/>
              <a:t>Matlab</a:t>
            </a:r>
            <a:r>
              <a:rPr lang="en-US" sz="1400" dirty="0"/>
              <a:t> </a:t>
            </a:r>
            <a:r>
              <a:rPr lang="en-US" sz="1400" dirty="0" err="1"/>
              <a:t>algos</a:t>
            </a:r>
            <a:r>
              <a:rPr lang="en-US" sz="1400" dirty="0"/>
              <a:t>, replace Spider as default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Blocked holdout sets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Feature selection in nested cross-</a:t>
            </a:r>
            <a:r>
              <a:rPr lang="en-US" sz="1400" dirty="0" err="1"/>
              <a:t>val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Return model object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Within/between error/accuracy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6E7A596-9AA6-2F41-A188-F23A0C0D618C}"/>
              </a:ext>
            </a:extLst>
          </p:cNvPr>
          <p:cNvSpPr/>
          <p:nvPr/>
        </p:nvSpPr>
        <p:spPr>
          <a:xfrm>
            <a:off x="34143" y="3568721"/>
            <a:ext cx="1732462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4-D.nii.gz files for each P.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A6C95B-5898-1E4D-A923-D85583690AB4}"/>
              </a:ext>
            </a:extLst>
          </p:cNvPr>
          <p:cNvSpPr txBox="1"/>
          <p:nvPr/>
        </p:nvSpPr>
        <p:spPr>
          <a:xfrm>
            <a:off x="633697" y="3320219"/>
            <a:ext cx="920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Image data: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BE5522E-77BF-4847-BB61-CC8E57B1AB11}"/>
              </a:ext>
            </a:extLst>
          </p:cNvPr>
          <p:cNvSpPr/>
          <p:nvPr/>
        </p:nvSpPr>
        <p:spPr>
          <a:xfrm>
            <a:off x="73898" y="3071545"/>
            <a:ext cx="1692707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Atlas: canlab2018_2mm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EAB6726-CF31-E74D-8F4E-C9C6541A0D29}"/>
              </a:ext>
            </a:extLst>
          </p:cNvPr>
          <p:cNvSpPr txBox="1"/>
          <p:nvPr/>
        </p:nvSpPr>
        <p:spPr>
          <a:xfrm>
            <a:off x="2240506" y="4735342"/>
            <a:ext cx="38554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 needed improvements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Harmonize codes for within/between error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Harmonize codes for </a:t>
            </a:r>
            <a:r>
              <a:rPr lang="en-US" sz="1400" dirty="0" err="1"/>
              <a:t>xval</a:t>
            </a:r>
            <a:r>
              <a:rPr lang="en-US" sz="1400" dirty="0"/>
              <a:t> train/test selection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Harmonize codes for blocked bootstrapping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Create module for testing nuisance </a:t>
            </a:r>
            <a:r>
              <a:rPr lang="en-US" sz="1400" dirty="0" err="1"/>
              <a:t>cov</a:t>
            </a:r>
            <a:r>
              <a:rPr lang="en-US" sz="1400" dirty="0"/>
              <a:t> relationships - </a:t>
            </a:r>
            <a:r>
              <a:rPr lang="en-US" sz="1400" dirty="0" err="1"/>
              <a:t>mvmediation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Create module (?) for series of interpretation tests: Networks, structure </a:t>
            </a:r>
            <a:r>
              <a:rPr lang="en-US" sz="1400" dirty="0" err="1"/>
              <a:t>coeffs</a:t>
            </a:r>
            <a:r>
              <a:rPr lang="en-US" sz="1400" dirty="0"/>
              <a:t>, </a:t>
            </a:r>
            <a:r>
              <a:rPr lang="en-US" sz="1400" dirty="0" err="1"/>
              <a:t>neurosynth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Output metric for model stability: ICC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AFD221-FA2B-5543-A184-B439A779E543}"/>
              </a:ext>
            </a:extLst>
          </p:cNvPr>
          <p:cNvSpPr/>
          <p:nvPr/>
        </p:nvSpPr>
        <p:spPr>
          <a:xfrm>
            <a:off x="4096254" y="3086720"/>
            <a:ext cx="79214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val_SVM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7720CD-DCAD-3746-96D7-0707C88CC547}"/>
              </a:ext>
            </a:extLst>
          </p:cNvPr>
          <p:cNvSpPr/>
          <p:nvPr/>
        </p:nvSpPr>
        <p:spPr>
          <a:xfrm>
            <a:off x="5112254" y="3086720"/>
            <a:ext cx="914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Viz features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12C8E49-A0E4-AF43-AFBA-B59E3892D670}"/>
              </a:ext>
            </a:extLst>
          </p:cNvPr>
          <p:cNvSpPr/>
          <p:nvPr/>
        </p:nvSpPr>
        <p:spPr>
          <a:xfrm>
            <a:off x="6194970" y="2986033"/>
            <a:ext cx="861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Network loadings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1DCAF2-2994-F848-8EB4-B3494D6A0CA6}"/>
              </a:ext>
            </a:extLst>
          </p:cNvPr>
          <p:cNvSpPr/>
          <p:nvPr/>
        </p:nvSpPr>
        <p:spPr>
          <a:xfrm>
            <a:off x="7139850" y="2986033"/>
            <a:ext cx="861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Neurosynth</a:t>
            </a:r>
            <a:r>
              <a:rPr lang="en-US" sz="1100" dirty="0">
                <a:solidFill>
                  <a:schemeClr val="tx1"/>
                </a:solidFill>
              </a:rPr>
              <a:t> sim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F3E6C5-045D-D143-BE71-C4E84468A1BE}"/>
              </a:ext>
            </a:extLst>
          </p:cNvPr>
          <p:cNvSpPr/>
          <p:nvPr/>
        </p:nvSpPr>
        <p:spPr>
          <a:xfrm>
            <a:off x="8114560" y="2895385"/>
            <a:ext cx="12021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Necessary and sufficient networks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60A761-95FF-C347-883A-98D082174D5E}"/>
              </a:ext>
            </a:extLst>
          </p:cNvPr>
          <p:cNvSpPr/>
          <p:nvPr/>
        </p:nvSpPr>
        <p:spPr>
          <a:xfrm>
            <a:off x="9427349" y="2947708"/>
            <a:ext cx="1202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Model </a:t>
            </a:r>
            <a:r>
              <a:rPr lang="en-US" sz="1100" dirty="0" err="1">
                <a:solidFill>
                  <a:schemeClr val="tx1"/>
                </a:solidFill>
              </a:rPr>
              <a:t>discrim</a:t>
            </a:r>
            <a:r>
              <a:rPr lang="en-US" sz="1100" dirty="0">
                <a:solidFill>
                  <a:schemeClr val="tx1"/>
                </a:solidFill>
              </a:rPr>
              <a:t> validity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BD51885-7F61-0D49-B31E-E9E0591C9FE1}"/>
              </a:ext>
            </a:extLst>
          </p:cNvPr>
          <p:cNvSpPr/>
          <p:nvPr/>
        </p:nvSpPr>
        <p:spPr>
          <a:xfrm>
            <a:off x="3876942" y="2723000"/>
            <a:ext cx="8115581" cy="874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86524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C8C9B4-C0D8-7D47-9152-F87F6F885F0F}"/>
              </a:ext>
            </a:extLst>
          </p:cNvPr>
          <p:cNvSpPr/>
          <p:nvPr/>
        </p:nvSpPr>
        <p:spPr>
          <a:xfrm>
            <a:off x="2979079" y="1302152"/>
            <a:ext cx="7457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% 1) spikes for framewise displacement &gt; .25mm. Note that Head Motion Parameter Estimates (HMPs) are filtered</a:t>
            </a:r>
          </a:p>
          <a:p>
            <a:r>
              <a:rPr lang="en-US" sz="1200" dirty="0"/>
              <a:t>%    according to Power 2019 and back-computed to ~2 seconds back, vs. 1 frame back</a:t>
            </a:r>
          </a:p>
          <a:p>
            <a:r>
              <a:rPr lang="en-US" sz="1200" dirty="0"/>
              <a:t>% 2) spikes for DVARS z-score &gt; 3</a:t>
            </a:r>
          </a:p>
          <a:p>
            <a:r>
              <a:rPr lang="en-US" sz="1200" dirty="0"/>
              <a:t>% 3) spikes for the n volumes following the volumes identified in #1 and #2 above. n = </a:t>
            </a:r>
            <a:r>
              <a:rPr lang="en-US" sz="1200" dirty="0" err="1"/>
              <a:t>spike_additional_vols</a:t>
            </a:r>
            <a:endParaRPr lang="en-US" sz="1200" dirty="0"/>
          </a:p>
          <a:p>
            <a:r>
              <a:rPr lang="en-US" sz="1200" dirty="0"/>
              <a:t>%    about 2 sec worth is recommended.</a:t>
            </a:r>
          </a:p>
          <a:p>
            <a:r>
              <a:rPr lang="en-US" sz="1200" dirty="0"/>
              <a:t>% 4) 24 motion </a:t>
            </a:r>
            <a:r>
              <a:rPr lang="en-US" sz="1200" dirty="0" err="1"/>
              <a:t>covs</a:t>
            </a:r>
            <a:r>
              <a:rPr lang="en-US" sz="1200" dirty="0"/>
              <a:t> (based on unfiltered HMPs): HMPs, diff(HMPs), squared HMPs, squared diffs</a:t>
            </a:r>
          </a:p>
          <a:p>
            <a:r>
              <a:rPr lang="en-US" sz="1200" dirty="0"/>
              <a:t>% 5) </a:t>
            </a:r>
            <a:r>
              <a:rPr lang="en-US" sz="1200" dirty="0" err="1"/>
              <a:t>fmriprep</a:t>
            </a:r>
            <a:r>
              <a:rPr lang="en-US" sz="1200" dirty="0"/>
              <a:t> global CSF</a:t>
            </a:r>
          </a:p>
          <a:p>
            <a:r>
              <a:rPr lang="en-US" sz="1200" dirty="0"/>
              <a:t>% 6) </a:t>
            </a:r>
            <a:r>
              <a:rPr lang="en-US" sz="1200" dirty="0" err="1"/>
              <a:t>fmriprep</a:t>
            </a:r>
            <a:r>
              <a:rPr lang="en-US" sz="1200" dirty="0"/>
              <a:t> global Global Signal (not always used in </a:t>
            </a:r>
            <a:r>
              <a:rPr lang="en-US" sz="1200" dirty="0" err="1"/>
              <a:t>CANlab</a:t>
            </a:r>
            <a:r>
              <a:rPr lang="en-US" sz="12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03A57-8FAB-DC45-99C1-E144293CFF27}"/>
              </a:ext>
            </a:extLst>
          </p:cNvPr>
          <p:cNvSpPr/>
          <p:nvPr/>
        </p:nvSpPr>
        <p:spPr>
          <a:xfrm>
            <a:off x="4433878" y="796172"/>
            <a:ext cx="308834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make_nuisance_covs_from_fmriprep_output3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DE519-905D-8C40-B84F-975710747247}"/>
              </a:ext>
            </a:extLst>
          </p:cNvPr>
          <p:cNvSpPr txBox="1"/>
          <p:nvPr/>
        </p:nvSpPr>
        <p:spPr>
          <a:xfrm>
            <a:off x="4323806" y="3579223"/>
            <a:ext cx="38381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Current choices: </a:t>
            </a:r>
          </a:p>
          <a:p>
            <a:r>
              <a:rPr lang="en-US" dirty="0"/>
              <a:t>n = 4 frames following spikes removed</a:t>
            </a:r>
          </a:p>
          <a:p>
            <a:r>
              <a:rPr lang="en-US" dirty="0"/>
              <a:t>GSR = yes</a:t>
            </a:r>
          </a:p>
          <a:p>
            <a:r>
              <a:rPr lang="en-US" dirty="0"/>
              <a:t>Smoothing = no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8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CEDF4E-629C-BD48-AF82-71F706E4669B}"/>
              </a:ext>
            </a:extLst>
          </p:cNvPr>
          <p:cNvSpPr txBox="1"/>
          <p:nvPr/>
        </p:nvSpPr>
        <p:spPr>
          <a:xfrm>
            <a:off x="4124528" y="2062264"/>
            <a:ext cx="180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Extras / Template</a:t>
            </a:r>
          </a:p>
        </p:txBody>
      </p:sp>
    </p:spTree>
    <p:extLst>
      <p:ext uri="{BB962C8B-B14F-4D97-AF65-F5344CB8AC3E}">
        <p14:creationId xmlns:p14="http://schemas.microsoft.com/office/powerpoint/2010/main" val="327889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7471</TotalTime>
  <Words>1466</Words>
  <Application>Microsoft Macintosh PowerPoint</Application>
  <PresentationFormat>Widescreen</PresentationFormat>
  <Paragraphs>242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Code 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maps</dc:title>
  <dc:creator>Tor Dessart Wager</dc:creator>
  <cp:lastModifiedBy>Tor D. Wager</cp:lastModifiedBy>
  <cp:revision>72</cp:revision>
  <dcterms:created xsi:type="dcterms:W3CDTF">2020-04-24T17:27:19Z</dcterms:created>
  <dcterms:modified xsi:type="dcterms:W3CDTF">2025-07-16T13:35:53Z</dcterms:modified>
</cp:coreProperties>
</file>