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2"/>
    <p:restoredTop sz="94589"/>
  </p:normalViewPr>
  <p:slideViewPr>
    <p:cSldViewPr snapToGrid="0" snapToObjects="1">
      <p:cViewPr varScale="1">
        <p:scale>
          <a:sx n="121" d="100"/>
          <a:sy n="121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7B4B-DF7E-4743-B4ED-A20351EA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B5CED-B483-404C-8631-79AADD5B4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595-2D68-1E4A-83F9-C0A433D7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B3F3F-CC11-EE4C-B769-689627FE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B614-B16C-AB48-A011-3FA0840F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6007-9BDE-7742-9584-E6509C45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0D156-4FFA-1B49-A77E-92BACCB83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3AB2-46F9-9943-8600-380BB1A0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34CFE-551F-8B4B-B99C-45D22F22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5A21-A8C8-2D42-931A-8C057985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9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85896-D54E-B548-AB21-3F1BBD2B7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54666-FD4A-BC4C-8DDD-ABB2EB842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A507-637F-3949-8691-DB747C50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EF886-1AF8-A94E-A5C4-1C2E5E6C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EF9A-D95E-104C-8732-2EC9B14C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A835-79CE-4E4F-BFAC-C921620B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5942-25C5-8D4E-93AB-2C3DC83C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E7B9-D7A7-D546-98C4-2864AAA5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20A5-ED36-FC4D-A063-A9FE8971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67A9-EC1A-904F-8D65-7B1546E7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F78E-1D36-014A-BFC0-62C8F659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30744-8819-A444-8925-BE951E1E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E9BD-944F-0041-A02B-C8D2BA0C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BE72-229F-CE46-B95B-37EA519C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C3AF-210D-2048-A2A2-40C260B3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3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8B90-A693-E44F-BF10-0CA3233A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A5F1-3FA0-774E-B47A-F49F5AE67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38010-CA21-5D45-BD86-B3B2EFF21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0F2B3-0451-0948-BD5E-14C653A0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96BC3-F3D3-9D43-9DF3-2E7953A2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C13AD-ED24-8244-89CF-7C14850B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4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D9BB-9791-734F-BF32-384722F8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6BEF2-C7D8-0640-9507-549EB613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5A848-CA90-E740-BE13-90CF93E29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1E5EF-CA01-A64A-82D9-357A66052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BB21E-6834-4749-8ED7-21BE6723A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97A27-64A8-8C4B-A7DC-9579FC28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D7B8A-55F2-FA44-9F91-C1741F34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5FB0C-1F05-9740-B3FF-78074090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1D03-5D4C-6C47-8526-C1342B14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7B5DB-2104-BF4D-BF58-21C3F59E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45756-CBA0-5C47-AAD1-EA96C8C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3E8C5-7C1A-274C-936A-6EB2D887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19369-FD32-B245-94FC-A0FC361F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3E9CF-BA92-1344-B294-63427D42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EE4B2-7E02-414C-AABA-516F611D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A220-4F85-B149-890A-741CC430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FECB-310F-F241-882F-B68EFFD2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3223A-E8AD-4147-A9C7-3B21D5653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00903-F643-F643-A179-C1F91E75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4AC84-B1DD-CC4E-9AFE-02239E98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65FAD-3857-234F-B440-4080DF11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5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B4F6-BC0E-4B46-A962-66CE18B1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8543B-4ECC-1B4B-80FB-40234E748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CEE2C-5201-A04E-8282-E603CD342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37DE4-D940-2F4F-9FF5-37B50170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7D48E-2D8B-AA46-B547-6BC43DDE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78ACD-5EC1-6247-9990-5EE100E9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E416E-3F49-5B42-B6EE-62D1D17A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99000-3DF6-AE4B-B75B-1BEF2265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A366-6D1A-F348-A686-4A0644AD2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12E81-1CA3-8C47-9A87-B045F67192D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605DF-F3D0-0546-A790-12C62E871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6E2E-B0F0-ED46-96D7-188E59D13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280B-D6FF-E14E-B72F-4D7FCF39D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Canlab</a:t>
            </a:r>
            <a:r>
              <a:rPr lang="en-US" dirty="0"/>
              <a:t> 2</a:t>
            </a:r>
            <a:r>
              <a:rPr lang="en-US" baseline="30000" dirty="0"/>
              <a:t>nd</a:t>
            </a:r>
            <a:r>
              <a:rPr lang="en-US" dirty="0"/>
              <a:t> level batch scripts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70789-A913-7142-ACE7-35C871255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83709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DD7653-082D-9148-A905-70E60142FD9B}"/>
              </a:ext>
            </a:extLst>
          </p:cNvPr>
          <p:cNvSpPr/>
          <p:nvPr/>
        </p:nvSpPr>
        <p:spPr>
          <a:xfrm>
            <a:off x="108997" y="3019482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z_batch_publish_everything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7D768-AF05-B64B-816D-F2E4A68F38E5}"/>
              </a:ext>
            </a:extLst>
          </p:cNvPr>
          <p:cNvSpPr/>
          <p:nvPr/>
        </p:nvSpPr>
        <p:spPr>
          <a:xfrm>
            <a:off x="1221641" y="1912920"/>
            <a:ext cx="372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effectLst/>
                <a:latin typeface="Courier" pitchFamily="2" charset="0"/>
              </a:rPr>
              <a:t>z_batch_publish_image_prep_and_qc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E25D01-4A0D-5440-BC5B-FFF5C3740CFA}"/>
              </a:ext>
            </a:extLst>
          </p:cNvPr>
          <p:cNvSpPr/>
          <p:nvPr/>
        </p:nvSpPr>
        <p:spPr>
          <a:xfrm>
            <a:off x="1416972" y="4215506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effectLst/>
                <a:latin typeface="Courier" pitchFamily="2" charset="0"/>
              </a:rPr>
              <a:t>z_batch_publish_analyses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454956-3C21-974A-A6B8-0DA9A5103893}"/>
              </a:ext>
            </a:extLst>
          </p:cNvPr>
          <p:cNvSpPr/>
          <p:nvPr/>
        </p:nvSpPr>
        <p:spPr>
          <a:xfrm>
            <a:off x="4179267" y="327709"/>
            <a:ext cx="2440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effectLst/>
                <a:latin typeface="Courier" pitchFamily="2" charset="0"/>
              </a:rPr>
              <a:t>z_batch_load_and_prep</a:t>
            </a:r>
            <a:endParaRPr lang="en-US" sz="1400" dirty="0">
              <a:effectLst/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A4308F-106B-4843-9FE1-5D504787A34F}"/>
              </a:ext>
            </a:extLst>
          </p:cNvPr>
          <p:cNvSpPr/>
          <p:nvPr/>
        </p:nvSpPr>
        <p:spPr>
          <a:xfrm>
            <a:off x="5980404" y="710750"/>
            <a:ext cx="5232523" cy="332398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 err="1">
                <a:effectLst/>
                <a:latin typeface="Courier" pitchFamily="2" charset="0"/>
              </a:rPr>
              <a:t>a_set_up_paths_always_run_first</a:t>
            </a:r>
            <a:endParaRPr lang="en-US" sz="1400" dirty="0">
              <a:effectLst/>
              <a:latin typeface="Courier" pitchFamily="2" charset="0"/>
            </a:endParaRPr>
          </a:p>
          <a:p>
            <a:r>
              <a:rPr lang="en-US" sz="1400" dirty="0">
                <a:effectLst/>
                <a:latin typeface="Courier" pitchFamily="2" charset="0"/>
              </a:rPr>
              <a:t>prep_1_set_conditions_contrasts_colors</a:t>
            </a:r>
          </a:p>
          <a:p>
            <a:r>
              <a:rPr lang="en-US" sz="1400" dirty="0">
                <a:effectLst/>
                <a:latin typeface="Courier" pitchFamily="2" charset="0"/>
              </a:rPr>
              <a:t>a2_set_default_options</a:t>
            </a:r>
          </a:p>
          <a:p>
            <a:r>
              <a:rPr lang="en-US" sz="1400" dirty="0">
                <a:latin typeface="Courier" pitchFamily="2" charset="0"/>
              </a:rPr>
              <a:t>prep1b_prep_behavioral_data</a:t>
            </a:r>
          </a:p>
          <a:p>
            <a:r>
              <a:rPr lang="en-US" sz="1400" dirty="0">
                <a:latin typeface="Courier" pitchFamily="2" charset="0"/>
              </a:rPr>
              <a:t>prep_2_load_image_data_and_save</a:t>
            </a:r>
          </a:p>
          <a:p>
            <a:r>
              <a:rPr lang="en-US" sz="1400" dirty="0">
                <a:latin typeface="Courier" pitchFamily="2" charset="0"/>
              </a:rPr>
              <a:t>prep_3_calc_univariate_contrast_maps_and_save</a:t>
            </a:r>
          </a:p>
          <a:p>
            <a:r>
              <a:rPr lang="en-US" sz="1400" dirty="0">
                <a:latin typeface="Courier" pitchFamily="2" charset="0"/>
              </a:rPr>
              <a:t>prep_3a_run_second_level_regression_and_save</a:t>
            </a:r>
          </a:p>
          <a:p>
            <a:r>
              <a:rPr lang="en-US" sz="1400" dirty="0">
                <a:latin typeface="Courier" pitchFamily="2" charset="0"/>
              </a:rPr>
              <a:t>prep_3b_run_SVMs_on_contrasts_and_save</a:t>
            </a:r>
          </a:p>
          <a:p>
            <a:r>
              <a:rPr lang="en-US" sz="1400" dirty="0">
                <a:latin typeface="Courier" pitchFamily="2" charset="0"/>
              </a:rPr>
              <a:t>prep_3c_run_SVMs_on_contrasts_masked</a:t>
            </a:r>
          </a:p>
          <a:p>
            <a:r>
              <a:rPr lang="en-US" sz="1400" dirty="0">
                <a:latin typeface="Courier" pitchFamily="2" charset="0"/>
              </a:rPr>
              <a:t>prep_3d_run_SVM_betweenperson_contrasts</a:t>
            </a:r>
          </a:p>
          <a:p>
            <a:r>
              <a:rPr lang="en-US" sz="1400" dirty="0">
                <a:latin typeface="Courier" pitchFamily="2" charset="0"/>
              </a:rPr>
              <a:t>prep_4_apply_signatures_and_save</a:t>
            </a:r>
          </a:p>
          <a:p>
            <a:r>
              <a:rPr lang="en-US" sz="1400" dirty="0">
                <a:latin typeface="Courier" pitchFamily="2" charset="0"/>
              </a:rPr>
              <a:t>prep_5_apply_shen_parcellation_and_save</a:t>
            </a:r>
          </a:p>
          <a:p>
            <a:r>
              <a:rPr lang="en-US" sz="1400" dirty="0">
                <a:latin typeface="Courier" pitchFamily="2" charset="0"/>
              </a:rPr>
              <a:t>prep_5b_apply_spmanatomy_parcellation_and_save</a:t>
            </a:r>
          </a:p>
          <a:p>
            <a:r>
              <a:rPr lang="en-US" sz="1400" dirty="0">
                <a:latin typeface="Courier" pitchFamily="2" charset="0"/>
              </a:rPr>
              <a:t>prep_6_apply_kragel_emotion_signatures_and_save</a:t>
            </a:r>
          </a:p>
          <a:p>
            <a:endParaRPr lang="en-US" sz="1400" dirty="0">
              <a:effectLst/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A60D5-6952-604B-BDEF-A03138E1E225}"/>
              </a:ext>
            </a:extLst>
          </p:cNvPr>
          <p:cNvSpPr/>
          <p:nvPr/>
        </p:nvSpPr>
        <p:spPr>
          <a:xfrm>
            <a:off x="1242347" y="5083342"/>
            <a:ext cx="3943708" cy="116955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 err="1">
                <a:effectLst/>
                <a:latin typeface="Courier" pitchFamily="2" charset="0"/>
              </a:rPr>
              <a:t>z_batch_coverage_and_contrasts</a:t>
            </a:r>
            <a:endParaRPr lang="en-US" sz="1400" dirty="0">
              <a:effectLst/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z_batch_svm_analysis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z_batch_signature_analyses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z_batch_bucknerlab_network_analyses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z_batch_meta_analysis_mask_analyses</a:t>
            </a:r>
            <a:endParaRPr lang="en-US" sz="1400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B42F8-F92D-504A-9C23-0481755A21B0}"/>
              </a:ext>
            </a:extLst>
          </p:cNvPr>
          <p:cNvSpPr/>
          <p:nvPr/>
        </p:nvSpPr>
        <p:spPr>
          <a:xfrm>
            <a:off x="5980404" y="4602223"/>
            <a:ext cx="6042039" cy="178510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err="1">
                <a:effectLst/>
                <a:latin typeface="Courier" pitchFamily="2" charset="0"/>
              </a:rPr>
              <a:t>plugin_find_master_script_directory</a:t>
            </a:r>
            <a:endParaRPr lang="en-US" sz="1400" dirty="0">
              <a:effectLst/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a2_second_level_toolbox_check_dependencies</a:t>
            </a:r>
          </a:p>
          <a:p>
            <a:r>
              <a:rPr lang="en-US" sz="1400" dirty="0">
                <a:latin typeface="Courier" pitchFamily="2" charset="0"/>
              </a:rPr>
              <a:t>a2_set_default_options</a:t>
            </a:r>
          </a:p>
          <a:p>
            <a:r>
              <a:rPr lang="en-US" sz="1400" dirty="0" err="1">
                <a:latin typeface="Courier" pitchFamily="2" charset="0"/>
              </a:rPr>
              <a:t>b_reload_saved_matfiles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c_univariate_contrast_maps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c_univariate_contrast_maps_scaleddata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c4_univ_contrast_wedge_plot_and_lateralization_test</a:t>
            </a:r>
          </a:p>
          <a:p>
            <a:r>
              <a:rPr lang="en-US" sz="1200" dirty="0">
                <a:latin typeface="Courier" pitchFamily="2" charset="0"/>
              </a:rPr>
              <a:t>c5_univ_contrast_wedge_plot_and_lateralization_test_scaled_data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BCDB49-5A81-DF4D-A7D8-9468A64A3B60}"/>
              </a:ext>
            </a:extLst>
          </p:cNvPr>
          <p:cNvGrpSpPr/>
          <p:nvPr/>
        </p:nvGrpSpPr>
        <p:grpSpPr>
          <a:xfrm>
            <a:off x="3086094" y="635486"/>
            <a:ext cx="2313219" cy="1277434"/>
            <a:chOff x="3086094" y="635486"/>
            <a:chExt cx="2313219" cy="127743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6C6AB2-D030-3F42-AD42-9708038C7A8C}"/>
                </a:ext>
              </a:extLst>
            </p:cNvPr>
            <p:cNvCxnSpPr>
              <a:stCxn id="5" idx="0"/>
              <a:endCxn id="8" idx="2"/>
            </p:cNvCxnSpPr>
            <p:nvPr/>
          </p:nvCxnSpPr>
          <p:spPr>
            <a:xfrm flipV="1">
              <a:off x="3086094" y="635486"/>
              <a:ext cx="2313219" cy="12774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F9257-508B-024C-B5B2-9D14BAE107DC}"/>
                </a:ext>
              </a:extLst>
            </p:cNvPr>
            <p:cNvSpPr txBox="1"/>
            <p:nvPr/>
          </p:nvSpPr>
          <p:spPr>
            <a:xfrm>
              <a:off x="3406282" y="92946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runs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C0ABF6-6910-7C44-B253-0C833527CA97}"/>
              </a:ext>
            </a:extLst>
          </p:cNvPr>
          <p:cNvGrpSpPr/>
          <p:nvPr/>
        </p:nvGrpSpPr>
        <p:grpSpPr>
          <a:xfrm>
            <a:off x="1505398" y="2220697"/>
            <a:ext cx="1580696" cy="798785"/>
            <a:chOff x="2869503" y="1036474"/>
            <a:chExt cx="1580696" cy="79878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76C624F-3D32-A346-82C1-6D8F7210C1D1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2961651" y="1036474"/>
              <a:ext cx="1488548" cy="7987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4744E0-82B3-9A44-84B0-D1BADCE02E70}"/>
                </a:ext>
              </a:extLst>
            </p:cNvPr>
            <p:cNvSpPr txBox="1"/>
            <p:nvPr/>
          </p:nvSpPr>
          <p:spPr>
            <a:xfrm>
              <a:off x="2869503" y="1130322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runs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DB1B5D-B4D8-E440-B8B0-A040CA029A4B}"/>
              </a:ext>
            </a:extLst>
          </p:cNvPr>
          <p:cNvGrpSpPr/>
          <p:nvPr/>
        </p:nvGrpSpPr>
        <p:grpSpPr>
          <a:xfrm>
            <a:off x="1502321" y="3327259"/>
            <a:ext cx="1295799" cy="888247"/>
            <a:chOff x="3418594" y="881071"/>
            <a:chExt cx="1295799" cy="88824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86B118E-9331-744C-8A5A-B0474969A80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513819" y="881071"/>
              <a:ext cx="1200574" cy="8882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20E4B7-939D-7B4B-B459-805660BA52E9}"/>
                </a:ext>
              </a:extLst>
            </p:cNvPr>
            <p:cNvSpPr txBox="1"/>
            <p:nvPr/>
          </p:nvSpPr>
          <p:spPr>
            <a:xfrm>
              <a:off x="3418594" y="123740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runs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953B76-7755-C84A-A56E-DEB7A65FF3E9}"/>
              </a:ext>
            </a:extLst>
          </p:cNvPr>
          <p:cNvGrpSpPr/>
          <p:nvPr/>
        </p:nvGrpSpPr>
        <p:grpSpPr>
          <a:xfrm>
            <a:off x="2100562" y="4523283"/>
            <a:ext cx="1113639" cy="560059"/>
            <a:chOff x="1487545" y="1598448"/>
            <a:chExt cx="1113639" cy="56005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CECB855-1B1F-DF4D-AC99-7C591BDA1B78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2185103" y="1598448"/>
              <a:ext cx="416081" cy="5600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CFB5AF-23F3-9F49-AEEA-AEA0C802DF04}"/>
                </a:ext>
              </a:extLst>
            </p:cNvPr>
            <p:cNvSpPr txBox="1"/>
            <p:nvPr/>
          </p:nvSpPr>
          <p:spPr>
            <a:xfrm>
              <a:off x="1487545" y="1735752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runs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618CB1E-3536-5446-85A0-CF4C34D2CD7E}"/>
              </a:ext>
            </a:extLst>
          </p:cNvPr>
          <p:cNvSpPr txBox="1"/>
          <p:nvPr/>
        </p:nvSpPr>
        <p:spPr>
          <a:xfrm>
            <a:off x="3159043" y="4743990"/>
            <a:ext cx="23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batch results sequence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A4B0C5-D97B-0648-B521-6E91E093D9B7}"/>
              </a:ext>
            </a:extLst>
          </p:cNvPr>
          <p:cNvSpPr txBox="1"/>
          <p:nvPr/>
        </p:nvSpPr>
        <p:spPr>
          <a:xfrm>
            <a:off x="2076888" y="6233439"/>
            <a:ext cx="2563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2">
                    <a:lumMod val="50000"/>
                  </a:schemeClr>
                </a:solidFill>
              </a:rPr>
              <a:t>(can run any subset in any order)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034AAC-43ED-EF41-B771-CDA8D3ABC5D0}"/>
              </a:ext>
            </a:extLst>
          </p:cNvPr>
          <p:cNvSpPr txBox="1"/>
          <p:nvPr/>
        </p:nvSpPr>
        <p:spPr>
          <a:xfrm>
            <a:off x="7468953" y="343916"/>
            <a:ext cx="374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prep sequence (only need to run once)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34B900-3BD3-A848-B54A-DD3EACABB43B}"/>
              </a:ext>
            </a:extLst>
          </p:cNvPr>
          <p:cNvSpPr txBox="1"/>
          <p:nvPr/>
        </p:nvSpPr>
        <p:spPr>
          <a:xfrm>
            <a:off x="8715677" y="4232891"/>
            <a:ext cx="352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7030A0"/>
                </a:solidFill>
              </a:rPr>
              <a:t>coverage_and_contrasts</a:t>
            </a:r>
            <a:r>
              <a:rPr lang="en-US" i="1" dirty="0">
                <a:solidFill>
                  <a:srgbClr val="7030A0"/>
                </a:solidFill>
              </a:rPr>
              <a:t> sequence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BF5EFE-CAE7-BA43-ABF3-1273779C7C97}"/>
              </a:ext>
            </a:extLst>
          </p:cNvPr>
          <p:cNvSpPr txBox="1"/>
          <p:nvPr/>
        </p:nvSpPr>
        <p:spPr>
          <a:xfrm>
            <a:off x="7030082" y="6377841"/>
            <a:ext cx="4625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(can run these individually, in any order, after reloading data)</a:t>
            </a:r>
          </a:p>
        </p:txBody>
      </p:sp>
      <p:sp>
        <p:nvSpPr>
          <p:cNvPr id="47" name="Title 46">
            <a:extLst>
              <a:ext uri="{FF2B5EF4-FFF2-40B4-BE49-F238E27FC236}">
                <a16:creationId xmlns:a16="http://schemas.microsoft.com/office/drawing/2014/main" id="{688AC0F1-F0ED-C041-A145-050A4A89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7" y="-134200"/>
            <a:ext cx="4161877" cy="1325563"/>
          </a:xfrm>
        </p:spPr>
        <p:txBody>
          <a:bodyPr/>
          <a:lstStyle/>
          <a:p>
            <a:r>
              <a:rPr lang="en-US" dirty="0"/>
              <a:t>batch sequences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D883F1-10D8-DF4F-85C9-E183B6FC9B47}"/>
              </a:ext>
            </a:extLst>
          </p:cNvPr>
          <p:cNvSpPr/>
          <p:nvPr/>
        </p:nvSpPr>
        <p:spPr>
          <a:xfrm>
            <a:off x="108997" y="1753849"/>
            <a:ext cx="5077058" cy="2906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4BEA8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D79F4E-4996-084F-AD48-D5D43252E3E7}"/>
              </a:ext>
            </a:extLst>
          </p:cNvPr>
          <p:cNvSpPr txBox="1"/>
          <p:nvPr/>
        </p:nvSpPr>
        <p:spPr>
          <a:xfrm>
            <a:off x="18841" y="1378237"/>
            <a:ext cx="31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publish: generate HTML reports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D63508-9CF7-A74F-8BFA-FC8E1B7B984A}"/>
              </a:ext>
            </a:extLst>
          </p:cNvPr>
          <p:cNvCxnSpPr>
            <a:cxnSpLocks/>
          </p:cNvCxnSpPr>
          <p:nvPr/>
        </p:nvCxnSpPr>
        <p:spPr>
          <a:xfrm>
            <a:off x="4595349" y="5223073"/>
            <a:ext cx="13685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3512759-8D5E-5848-BCA4-12D4346554AB}"/>
              </a:ext>
            </a:extLst>
          </p:cNvPr>
          <p:cNvSpPr txBox="1"/>
          <p:nvPr/>
        </p:nvSpPr>
        <p:spPr>
          <a:xfrm>
            <a:off x="-63515" y="6858000"/>
            <a:ext cx="376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Saved as </a:t>
            </a:r>
            <a:r>
              <a:rPr lang="en-US" dirty="0" err="1"/>
              <a:t>canlab_batch_flowchart.png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5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ECD0-AE64-784C-BF1F-7EC5A464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4459"/>
          </a:xfrm>
        </p:spPr>
        <p:txBody>
          <a:bodyPr/>
          <a:lstStyle/>
          <a:p>
            <a:r>
              <a:rPr lang="en-US" dirty="0" err="1"/>
              <a:t>extract_measures_batch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5F9E20-9CFD-174B-9E5F-DC2C78828F8D}"/>
              </a:ext>
            </a:extLst>
          </p:cNvPr>
          <p:cNvSpPr/>
          <p:nvPr/>
        </p:nvSpPr>
        <p:spPr>
          <a:xfrm>
            <a:off x="194873" y="680223"/>
            <a:ext cx="156347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is a method called </a:t>
            </a:r>
            <a:r>
              <a:rPr lang="en-US" dirty="0" err="1"/>
              <a:t>extract_measures_batch</a:t>
            </a:r>
            <a:r>
              <a:rPr lang="en-US" dirty="0"/>
              <a:t> for </a:t>
            </a:r>
            <a:r>
              <a:rPr lang="en-US" dirty="0" err="1"/>
              <a:t>fmri_objects</a:t>
            </a:r>
            <a:r>
              <a:rPr lang="en-US" dirty="0"/>
              <a:t>.  </a:t>
            </a:r>
          </a:p>
          <a:p>
            <a:r>
              <a:rPr lang="en-US" dirty="0"/>
              <a:t>  It Extracts a set of measures relevant for pattern-based and network-based analyses. </a:t>
            </a:r>
          </a:p>
          <a:p>
            <a:r>
              <a:rPr lang="en-US" dirty="0"/>
              <a:t>  The idea is to aggregate these across studies, and pull relevant measures from the set </a:t>
            </a:r>
          </a:p>
          <a:p>
            <a:r>
              <a:rPr lang="en-US" dirty="0"/>
              <a:t>  for particular analyses.  It returns the following structure:</a:t>
            </a:r>
          </a:p>
          <a:p>
            <a:endParaRPr lang="en-US" dirty="0"/>
          </a:p>
          <a:p>
            <a:r>
              <a:rPr lang="en-US" dirty="0"/>
              <a:t>DAT =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struct with fields: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</a:t>
            </a:r>
            <a:r>
              <a:rPr lang="en-US" dirty="0" err="1"/>
              <a:t>extracted_on_date</a:t>
            </a:r>
            <a:r>
              <a:rPr lang="en-US" dirty="0"/>
              <a:t>: '05-Sep-2018_02_49? 	Date information was extracted</a:t>
            </a:r>
          </a:p>
          <a:p>
            <a:r>
              <a:rPr lang="en-US" dirty="0"/>
              <a:t>         </a:t>
            </a:r>
            <a:r>
              <a:rPr lang="en-US" dirty="0" err="1"/>
              <a:t>image_names</a:t>
            </a:r>
            <a:r>
              <a:rPr lang="en-US" dirty="0"/>
              <a:t>: 'wrrest_mb8_r1.nii? 	Original image names (no paths)</a:t>
            </a:r>
          </a:p>
          <a:p>
            <a:r>
              <a:rPr lang="en-US" dirty="0"/>
              <a:t>         </a:t>
            </a:r>
            <a:r>
              <a:rPr lang="en-US" dirty="0" err="1"/>
              <a:t>fullpath</a:t>
            </a:r>
            <a:r>
              <a:rPr lang="en-US" dirty="0"/>
              <a:t>: [914×119 char]          		Full path names for all volumes (for provenance)</a:t>
            </a:r>
          </a:p>
          <a:p>
            <a:r>
              <a:rPr lang="en-US" dirty="0"/>
              <a:t>         </a:t>
            </a:r>
            <a:r>
              <a:rPr lang="en-US" dirty="0" err="1"/>
              <a:t>mahalanobis</a:t>
            </a:r>
            <a:r>
              <a:rPr lang="en-US" dirty="0"/>
              <a:t>: [914×5 table]           		</a:t>
            </a:r>
            <a:r>
              <a:rPr lang="en-US" dirty="0" err="1"/>
              <a:t>Mahalanobis</a:t>
            </a:r>
            <a:r>
              <a:rPr lang="en-US" dirty="0"/>
              <a:t> distances (for weighting/nuisance)and outlier ID logical</a:t>
            </a:r>
          </a:p>
          <a:p>
            <a:r>
              <a:rPr lang="en-US" dirty="0"/>
              <a:t>         </a:t>
            </a:r>
            <a:r>
              <a:rPr lang="en-US" dirty="0" err="1"/>
              <a:t>rmssd</a:t>
            </a:r>
            <a:r>
              <a:rPr lang="en-US" dirty="0"/>
              <a:t>: [1×1 struct] 			Root mean square successive differences and outlier ID logical</a:t>
            </a:r>
          </a:p>
          <a:p>
            <a:r>
              <a:rPr lang="en-US" dirty="0"/>
              <a:t>          </a:t>
            </a:r>
            <a:r>
              <a:rPr lang="en-US" dirty="0" err="1"/>
              <a:t>gray_white_csf_table</a:t>
            </a:r>
            <a:r>
              <a:rPr lang="en-US" dirty="0"/>
              <a:t>: [914×5 table]           	Global </a:t>
            </a:r>
            <a:r>
              <a:rPr lang="en-US" dirty="0" err="1"/>
              <a:t>avg</a:t>
            </a:r>
            <a:r>
              <a:rPr lang="en-US" dirty="0"/>
              <a:t> gray, white, CSF, and 5 principal components for each; for nuisance</a:t>
            </a:r>
          </a:p>
          <a:p>
            <a:r>
              <a:rPr lang="en-US" dirty="0"/>
              <a:t>          </a:t>
            </a:r>
            <a:r>
              <a:rPr lang="en-US" dirty="0" err="1"/>
              <a:t>npsplus</a:t>
            </a:r>
            <a:r>
              <a:rPr lang="en-US" dirty="0"/>
              <a:t>: [1×1 struct] 			Multivariate pattern responses for </a:t>
            </a:r>
            <a:r>
              <a:rPr lang="en-US" dirty="0" err="1"/>
              <a:t>CANlab</a:t>
            </a:r>
            <a:r>
              <a:rPr lang="en-US" dirty="0"/>
              <a:t> measures (NPS, more)</a:t>
            </a:r>
          </a:p>
          <a:p>
            <a:r>
              <a:rPr lang="en-US" dirty="0"/>
              <a:t>          </a:t>
            </a:r>
            <a:r>
              <a:rPr lang="en-US" dirty="0" err="1"/>
              <a:t>kragelemotion</a:t>
            </a:r>
            <a:r>
              <a:rPr lang="en-US" dirty="0"/>
              <a:t>: [1×1 struct]            	Multivariate pattern responses for </a:t>
            </a:r>
            <a:r>
              <a:rPr lang="en-US" dirty="0" err="1"/>
              <a:t>Kragel</a:t>
            </a:r>
            <a:r>
              <a:rPr lang="en-US" dirty="0"/>
              <a:t> 2015 emotion classification</a:t>
            </a:r>
          </a:p>
          <a:p>
            <a:r>
              <a:rPr lang="en-US" dirty="0"/>
              <a:t>          kragel18: [1×1 struct] 			Multivariate PLS pattern responses for </a:t>
            </a:r>
            <a:r>
              <a:rPr lang="en-US" dirty="0" err="1"/>
              <a:t>Kragel</a:t>
            </a:r>
            <a:r>
              <a:rPr lang="en-US" dirty="0"/>
              <a:t> 2018 Nat </a:t>
            </a:r>
            <a:r>
              <a:rPr lang="en-US" dirty="0" err="1"/>
              <a:t>Neurosci</a:t>
            </a:r>
            <a:r>
              <a:rPr lang="en-US" dirty="0"/>
              <a:t> and </a:t>
            </a:r>
            <a:r>
              <a:rPr lang="en-US" dirty="0" err="1"/>
              <a:t>subregions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pain_pdm</a:t>
            </a:r>
            <a:r>
              <a:rPr lang="en-US" dirty="0"/>
              <a:t>: [1×1 struct] 			Multivariate pattern responses for </a:t>
            </a:r>
            <a:r>
              <a:rPr lang="en-US" dirty="0" err="1"/>
              <a:t>Geuter</a:t>
            </a:r>
            <a:r>
              <a:rPr lang="en-US" dirty="0"/>
              <a:t> et </a:t>
            </a:r>
            <a:r>
              <a:rPr lang="en-US" dirty="0" err="1"/>
              <a:t>al.?s</a:t>
            </a:r>
            <a:r>
              <a:rPr lang="en-US" dirty="0"/>
              <a:t> Prin. </a:t>
            </a:r>
            <a:r>
              <a:rPr lang="en-US" dirty="0" err="1"/>
              <a:t>Dirs</a:t>
            </a:r>
            <a:r>
              <a:rPr lang="en-US" dirty="0"/>
              <a:t> of </a:t>
            </a:r>
            <a:r>
              <a:rPr lang="en-US" dirty="0" err="1"/>
              <a:t>Medation</a:t>
            </a:r>
            <a:r>
              <a:rPr lang="en-US" dirty="0"/>
              <a:t> (10 patterns, and combined)</a:t>
            </a:r>
          </a:p>
          <a:p>
            <a:r>
              <a:rPr lang="en-US" dirty="0"/>
              <a:t>          PARCELS: [1×1 struct] 			Parcellations: Averages for each parcel, and local pattern responses (selected)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34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ECD0-AE64-784C-BF1F-7EC5A464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4459"/>
          </a:xfrm>
        </p:spPr>
        <p:txBody>
          <a:bodyPr/>
          <a:lstStyle/>
          <a:p>
            <a:r>
              <a:rPr lang="en-US" dirty="0" err="1"/>
              <a:t>extract_measures_batch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5F9E20-9CFD-174B-9E5F-DC2C78828F8D}"/>
              </a:ext>
            </a:extLst>
          </p:cNvPr>
          <p:cNvSpPr/>
          <p:nvPr/>
        </p:nvSpPr>
        <p:spPr>
          <a:xfrm>
            <a:off x="194873" y="680223"/>
            <a:ext cx="156347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is a method called </a:t>
            </a:r>
            <a:r>
              <a:rPr lang="en-US" dirty="0" err="1"/>
              <a:t>extract_measures_batch</a:t>
            </a:r>
            <a:r>
              <a:rPr lang="en-US" dirty="0"/>
              <a:t> for </a:t>
            </a:r>
            <a:r>
              <a:rPr lang="en-US" dirty="0" err="1"/>
              <a:t>fmri_objects</a:t>
            </a:r>
            <a:r>
              <a:rPr lang="en-US" dirty="0"/>
              <a:t>.  </a:t>
            </a:r>
          </a:p>
          <a:p>
            <a:r>
              <a:rPr lang="en-US" dirty="0"/>
              <a:t>  It Extracts a set of measures relevant for pattern-based and network-based analyses. </a:t>
            </a:r>
          </a:p>
          <a:p>
            <a:r>
              <a:rPr lang="en-US" dirty="0"/>
              <a:t>  The idea is to aggregate these across studies, and pull relevant measures from the set </a:t>
            </a:r>
          </a:p>
          <a:p>
            <a:r>
              <a:rPr lang="en-US" dirty="0"/>
              <a:t>  for particular analyses.  It returns the following structure:</a:t>
            </a:r>
          </a:p>
          <a:p>
            <a:endParaRPr lang="en-US" dirty="0"/>
          </a:p>
          <a:p>
            <a:r>
              <a:rPr lang="en-US" dirty="0"/>
              <a:t>See help </a:t>
            </a:r>
            <a:r>
              <a:rPr lang="en-US" dirty="0" err="1"/>
              <a:t>extract_measures_batch</a:t>
            </a:r>
            <a:r>
              <a:rPr lang="en-US" dirty="0"/>
              <a:t> for more info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52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ECD0-AE64-784C-BF1F-7EC5A464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4459"/>
          </a:xfrm>
        </p:spPr>
        <p:txBody>
          <a:bodyPr/>
          <a:lstStyle/>
          <a:p>
            <a:r>
              <a:rPr lang="en-US" dirty="0" err="1"/>
              <a:t>extract_measures_batch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58060-8937-3B43-9319-7BEA0AA568CC}"/>
              </a:ext>
            </a:extLst>
          </p:cNvPr>
          <p:cNvSpPr/>
          <p:nvPr/>
        </p:nvSpPr>
        <p:spPr>
          <a:xfrm>
            <a:off x="524655" y="1690688"/>
            <a:ext cx="1178726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NUISANCE COVARIATES:</a:t>
            </a:r>
          </a:p>
          <a:p>
            <a:r>
              <a:rPr lang="en-US" sz="1400" dirty="0"/>
              <a:t>  Here is a reasonable set of nuisance covariates. If you are </a:t>
            </a:r>
            <a:r>
              <a:rPr lang="en-US" sz="1400" dirty="0" err="1"/>
              <a:t>contenating</a:t>
            </a:r>
            <a:endParaRPr lang="en-US" sz="1400" dirty="0"/>
          </a:p>
          <a:p>
            <a:r>
              <a:rPr lang="en-US" sz="1400" dirty="0"/>
              <a:t>  across runs (when </a:t>
            </a:r>
            <a:r>
              <a:rPr lang="en-US" sz="1400" dirty="0" err="1"/>
              <a:t>scaner</a:t>
            </a:r>
            <a:r>
              <a:rPr lang="en-US" sz="1400" dirty="0"/>
              <a:t> starts and stops), add indicator vectors for</a:t>
            </a:r>
          </a:p>
          <a:p>
            <a:r>
              <a:rPr lang="en-US" sz="1400" dirty="0"/>
              <a:t>  run, plus movement covariates (e.g., 24 per run, not included.)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First, turn outlier vector into a set of separate  dummy regressors for each outlier point</a:t>
            </a:r>
          </a:p>
          <a:p>
            <a:r>
              <a:rPr lang="en-US" sz="1400" dirty="0"/>
              <a:t>  outliers = </a:t>
            </a:r>
            <a:r>
              <a:rPr lang="en-US" sz="1400" dirty="0" err="1"/>
              <a:t>DAT.mahalanobis.wh_outlier_uncorr</a:t>
            </a:r>
            <a:r>
              <a:rPr lang="en-US" sz="1400" dirty="0"/>
              <a:t> | </a:t>
            </a:r>
            <a:r>
              <a:rPr lang="en-US" sz="1400" dirty="0" err="1"/>
              <a:t>DAT.rmssd.wh_outliers_rmssd</a:t>
            </a:r>
            <a:r>
              <a:rPr lang="en-US" sz="1400" dirty="0"/>
              <a:t>;  % returns a logical vector of outlier images </a:t>
            </a:r>
            <a:r>
              <a:rPr lang="en-US" sz="1400" dirty="0" err="1"/>
              <a:t>id'd</a:t>
            </a:r>
            <a:r>
              <a:rPr lang="en-US" sz="1400" dirty="0"/>
              <a:t> as having high </a:t>
            </a:r>
            <a:r>
              <a:rPr lang="en-US" sz="1400" dirty="0" err="1"/>
              <a:t>Mahalanobis</a:t>
            </a:r>
            <a:r>
              <a:rPr lang="en-US" sz="1400" dirty="0"/>
              <a:t> distances</a:t>
            </a:r>
          </a:p>
          <a:p>
            <a:r>
              <a:rPr lang="en-US" sz="1400" dirty="0"/>
              <a:t>  outliers = double(outliers);</a:t>
            </a:r>
          </a:p>
          <a:p>
            <a:r>
              <a:rPr lang="en-US" sz="1400" dirty="0"/>
              <a:t>  outliers(outliers &gt; 0) = find(outliers);</a:t>
            </a:r>
          </a:p>
          <a:p>
            <a:r>
              <a:rPr lang="en-US" sz="1400" dirty="0"/>
              <a:t>  [</a:t>
            </a:r>
            <a:r>
              <a:rPr lang="en-US" sz="1400" dirty="0" err="1"/>
              <a:t>outlier_indic</a:t>
            </a:r>
            <a:r>
              <a:rPr lang="en-US" sz="1400" dirty="0"/>
              <a:t>, </a:t>
            </a:r>
            <a:r>
              <a:rPr lang="en-US" sz="1400" dirty="0" err="1"/>
              <a:t>outlier_levels</a:t>
            </a:r>
            <a:r>
              <a:rPr lang="en-US" sz="1400" dirty="0"/>
              <a:t>] = condf2indic(outliers);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outlier_indic</a:t>
            </a:r>
            <a:r>
              <a:rPr lang="en-US" sz="1400" dirty="0"/>
              <a:t>(:, </a:t>
            </a:r>
            <a:r>
              <a:rPr lang="en-US" sz="1400" dirty="0" err="1"/>
              <a:t>outlier_levels</a:t>
            </a:r>
            <a:r>
              <a:rPr lang="en-US" sz="1400" dirty="0"/>
              <a:t> == 0) = [];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outlier_names</a:t>
            </a:r>
            <a:r>
              <a:rPr lang="en-US" sz="1400" dirty="0"/>
              <a:t> = {};</a:t>
            </a:r>
          </a:p>
          <a:p>
            <a:r>
              <a:rPr lang="en-US" sz="1400" dirty="0"/>
              <a:t>  for </a:t>
            </a:r>
            <a:r>
              <a:rPr lang="en-US" sz="1400" dirty="0" err="1"/>
              <a:t>i</a:t>
            </a:r>
            <a:r>
              <a:rPr lang="en-US" sz="1400" dirty="0"/>
              <a:t> = 1:size(</a:t>
            </a:r>
            <a:r>
              <a:rPr lang="en-US" sz="1400" dirty="0" err="1"/>
              <a:t>outlier_indic</a:t>
            </a:r>
            <a:r>
              <a:rPr lang="en-US" sz="1400" dirty="0"/>
              <a:t>, 2)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outlier_names</a:t>
            </a:r>
            <a:r>
              <a:rPr lang="en-US" sz="1400" dirty="0"/>
              <a:t>{</a:t>
            </a:r>
            <a:r>
              <a:rPr lang="en-US" sz="1400" dirty="0" err="1"/>
              <a:t>i</a:t>
            </a:r>
            <a:r>
              <a:rPr lang="en-US" sz="1400" dirty="0"/>
              <a:t>} = </a:t>
            </a:r>
            <a:r>
              <a:rPr lang="en-US" sz="1400" dirty="0" err="1"/>
              <a:t>sprintf</a:t>
            </a:r>
            <a:r>
              <a:rPr lang="en-US" sz="1400" dirty="0"/>
              <a:t>('Spike%3.0f', 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r>
              <a:rPr lang="en-US" sz="1400" dirty="0"/>
              <a:t>  end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Second, pull out other covariates and concatenate them into a matrix: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cov_matrix</a:t>
            </a:r>
            <a:r>
              <a:rPr lang="en-US" sz="1400" dirty="0"/>
              <a:t> = [DAT.gray_white_csf_table.csf5 DAT.gray_white_csf_table.gwcsf_l2norm(:, 3) </a:t>
            </a:r>
            <a:r>
              <a:rPr lang="en-US" sz="1400" dirty="0" err="1"/>
              <a:t>zscore</a:t>
            </a:r>
            <a:r>
              <a:rPr lang="en-US" sz="1400" dirty="0"/>
              <a:t>(</a:t>
            </a:r>
            <a:r>
              <a:rPr lang="en-US" sz="1400" dirty="0" err="1"/>
              <a:t>DAT.rmssd.rmssd</a:t>
            </a:r>
            <a:r>
              <a:rPr lang="en-US" sz="1400" dirty="0"/>
              <a:t>) </a:t>
            </a:r>
            <a:r>
              <a:rPr lang="en-US" sz="1400" dirty="0" err="1"/>
              <a:t>outlier_indic</a:t>
            </a:r>
            <a:r>
              <a:rPr lang="en-US" sz="1400" dirty="0"/>
              <a:t>];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cov_names</a:t>
            </a:r>
            <a:r>
              <a:rPr lang="en-US" sz="1400" dirty="0"/>
              <a:t> = [{'CSF_comp1' 'CSF_comp1' 'CSF_comp1' 'CSF_comp1' 'CSF_comp1' 'CSF_l2norm' '</a:t>
            </a:r>
            <a:r>
              <a:rPr lang="en-US" sz="1400" dirty="0" err="1"/>
              <a:t>rmssd</a:t>
            </a:r>
            <a:r>
              <a:rPr lang="en-US" sz="1400" dirty="0"/>
              <a:t>'} </a:t>
            </a:r>
            <a:r>
              <a:rPr lang="en-US" sz="1400" dirty="0" err="1"/>
              <a:t>outlier_names</a:t>
            </a:r>
            <a:r>
              <a:rPr lang="en-US" sz="1400" dirty="0"/>
              <a:t>];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8BD7A-0CE9-9643-A1FF-EB02FC622B82}"/>
              </a:ext>
            </a:extLst>
          </p:cNvPr>
          <p:cNvSpPr txBox="1"/>
          <p:nvPr/>
        </p:nvSpPr>
        <p:spPr>
          <a:xfrm>
            <a:off x="149901" y="824459"/>
            <a:ext cx="531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Creating a set of nuisance covariates from the output:</a:t>
            </a:r>
          </a:p>
        </p:txBody>
      </p:sp>
    </p:spTree>
    <p:extLst>
      <p:ext uri="{BB962C8B-B14F-4D97-AF65-F5344CB8AC3E}">
        <p14:creationId xmlns:p14="http://schemas.microsoft.com/office/powerpoint/2010/main" val="196854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855</Words>
  <Application>Microsoft Macintosh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Office Theme</vt:lpstr>
      <vt:lpstr>Canlab 2nd level batch scripts</vt:lpstr>
      <vt:lpstr>batch sequences</vt:lpstr>
      <vt:lpstr>extract_measures_batch</vt:lpstr>
      <vt:lpstr>extract_measures_batch</vt:lpstr>
      <vt:lpstr>extract_measures_batch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Canlab 2nd level batch scripts</dc:title>
  <dc:creator>Tor Dessart Wager</dc:creator>
  <cp:lastModifiedBy>Tor Dessart Wager</cp:lastModifiedBy>
  <cp:revision>14</cp:revision>
  <dcterms:created xsi:type="dcterms:W3CDTF">2018-09-03T21:53:51Z</dcterms:created>
  <dcterms:modified xsi:type="dcterms:W3CDTF">2018-09-06T13:52:09Z</dcterms:modified>
</cp:coreProperties>
</file>