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93" r:id="rId2"/>
  </p:sldMasterIdLst>
  <p:sldIdLst>
    <p:sldId id="256" r:id="rId3"/>
    <p:sldId id="261" r:id="rId4"/>
    <p:sldId id="262" r:id="rId5"/>
    <p:sldId id="263" r:id="rId6"/>
    <p:sldId id="257" r:id="rId7"/>
    <p:sldId id="264" r:id="rId8"/>
  </p:sldIdLst>
  <p:sldSz cx="9144000" cy="6858000" type="screen4x3"/>
  <p:notesSz cx="6858000" cy="9144000"/>
  <p:defaultTextStyle>
    <a:defPPr>
      <a:defRPr lang="en-US"/>
    </a:defPPr>
    <a:lvl1pPr algn="l" rtl="0" eaLnBrk="0" fontAlgn="base" hangingPunct="0">
      <a:spcBef>
        <a:spcPct val="0"/>
      </a:spcBef>
      <a:spcAft>
        <a:spcPct val="0"/>
      </a:spcAft>
      <a:defRPr sz="2800" kern="1200">
        <a:solidFill>
          <a:schemeClr val="tx1"/>
        </a:solidFill>
        <a:latin typeface="Garamond" pitchFamily="-108" charset="0"/>
        <a:ea typeface="+mn-ea"/>
        <a:cs typeface="+mn-cs"/>
      </a:defRPr>
    </a:lvl1pPr>
    <a:lvl2pPr marL="457200" algn="l" rtl="0" eaLnBrk="0" fontAlgn="base" hangingPunct="0">
      <a:spcBef>
        <a:spcPct val="0"/>
      </a:spcBef>
      <a:spcAft>
        <a:spcPct val="0"/>
      </a:spcAft>
      <a:defRPr sz="2800" kern="1200">
        <a:solidFill>
          <a:schemeClr val="tx1"/>
        </a:solidFill>
        <a:latin typeface="Garamond" pitchFamily="-108" charset="0"/>
        <a:ea typeface="+mn-ea"/>
        <a:cs typeface="+mn-cs"/>
      </a:defRPr>
    </a:lvl2pPr>
    <a:lvl3pPr marL="914400" algn="l" rtl="0" eaLnBrk="0" fontAlgn="base" hangingPunct="0">
      <a:spcBef>
        <a:spcPct val="0"/>
      </a:spcBef>
      <a:spcAft>
        <a:spcPct val="0"/>
      </a:spcAft>
      <a:defRPr sz="2800" kern="1200">
        <a:solidFill>
          <a:schemeClr val="tx1"/>
        </a:solidFill>
        <a:latin typeface="Garamond" pitchFamily="-108" charset="0"/>
        <a:ea typeface="+mn-ea"/>
        <a:cs typeface="+mn-cs"/>
      </a:defRPr>
    </a:lvl3pPr>
    <a:lvl4pPr marL="1371600" algn="l" rtl="0" eaLnBrk="0" fontAlgn="base" hangingPunct="0">
      <a:spcBef>
        <a:spcPct val="0"/>
      </a:spcBef>
      <a:spcAft>
        <a:spcPct val="0"/>
      </a:spcAft>
      <a:defRPr sz="2800" kern="1200">
        <a:solidFill>
          <a:schemeClr val="tx1"/>
        </a:solidFill>
        <a:latin typeface="Garamond" pitchFamily="-108" charset="0"/>
        <a:ea typeface="+mn-ea"/>
        <a:cs typeface="+mn-cs"/>
      </a:defRPr>
    </a:lvl4pPr>
    <a:lvl5pPr marL="1828800" algn="l" rtl="0" eaLnBrk="0" fontAlgn="base" hangingPunct="0">
      <a:spcBef>
        <a:spcPct val="0"/>
      </a:spcBef>
      <a:spcAft>
        <a:spcPct val="0"/>
      </a:spcAft>
      <a:defRPr sz="2800" kern="1200">
        <a:solidFill>
          <a:schemeClr val="tx1"/>
        </a:solidFill>
        <a:latin typeface="Garamond" pitchFamily="-108" charset="0"/>
        <a:ea typeface="+mn-ea"/>
        <a:cs typeface="+mn-cs"/>
      </a:defRPr>
    </a:lvl5pPr>
    <a:lvl6pPr marL="2286000" algn="l" defTabSz="457200" rtl="0" eaLnBrk="1" latinLnBrk="0" hangingPunct="1">
      <a:defRPr sz="2800" kern="1200">
        <a:solidFill>
          <a:schemeClr val="tx1"/>
        </a:solidFill>
        <a:latin typeface="Garamond" pitchFamily="-108" charset="0"/>
        <a:ea typeface="+mn-ea"/>
        <a:cs typeface="+mn-cs"/>
      </a:defRPr>
    </a:lvl6pPr>
    <a:lvl7pPr marL="2743200" algn="l" defTabSz="457200" rtl="0" eaLnBrk="1" latinLnBrk="0" hangingPunct="1">
      <a:defRPr sz="2800" kern="1200">
        <a:solidFill>
          <a:schemeClr val="tx1"/>
        </a:solidFill>
        <a:latin typeface="Garamond" pitchFamily="-108" charset="0"/>
        <a:ea typeface="+mn-ea"/>
        <a:cs typeface="+mn-cs"/>
      </a:defRPr>
    </a:lvl7pPr>
    <a:lvl8pPr marL="3200400" algn="l" defTabSz="457200" rtl="0" eaLnBrk="1" latinLnBrk="0" hangingPunct="1">
      <a:defRPr sz="2800" kern="1200">
        <a:solidFill>
          <a:schemeClr val="tx1"/>
        </a:solidFill>
        <a:latin typeface="Garamond" pitchFamily="-108" charset="0"/>
        <a:ea typeface="+mn-ea"/>
        <a:cs typeface="+mn-cs"/>
      </a:defRPr>
    </a:lvl8pPr>
    <a:lvl9pPr marL="3657600" algn="l" defTabSz="457200" rtl="0" eaLnBrk="1" latinLnBrk="0" hangingPunct="1">
      <a:defRPr sz="2800" kern="1200">
        <a:solidFill>
          <a:schemeClr val="tx1"/>
        </a:solidFill>
        <a:latin typeface="Garamond" pitchFamily="-10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94674"/>
  </p:normalViewPr>
  <p:slideViewPr>
    <p:cSldViewPr snapToGrid="0" snapToObjects="1">
      <p:cViewPr varScale="1">
        <p:scale>
          <a:sx n="124" d="100"/>
          <a:sy n="124" d="100"/>
        </p:scale>
        <p:origin x="1592"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C931D6-039D-734F-8B87-83EDCA084A59}" type="datetimeFigureOut">
              <a:rPr lang="en-US" smtClean="0"/>
              <a:pPr/>
              <a:t>9/1/16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F28C6-8A1C-8C4D-BC89-8F9377BD144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C931D6-039D-734F-8B87-83EDCA084A59}" type="datetimeFigureOut">
              <a:rPr lang="en-US" smtClean="0"/>
              <a:pPr/>
              <a:t>9/1/16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F28C6-8A1C-8C4D-BC89-8F9377BD144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C931D6-039D-734F-8B87-83EDCA084A59}" type="datetimeFigureOut">
              <a:rPr lang="en-US" smtClean="0"/>
              <a:pPr/>
              <a:t>9/1/16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F28C6-8A1C-8C4D-BC89-8F9377BD144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3F8A63-F2A1-44A4-A4D1-B2B9C28AB9DB}" type="datetime1">
              <a:rPr lang="en-US" smtClean="0"/>
              <a:pPr/>
              <a:t>9/1/16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8E62E-E1DF-B14E-930A-41412D319533}"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9870FB-149D-4255-9221-CF258F891615}" type="datetime1">
              <a:rPr lang="en-US" smtClean="0"/>
              <a:pPr/>
              <a:t>9/1/16</a:t>
            </a:fld>
            <a:endParaRPr lang="en-US"/>
          </a:p>
        </p:txBody>
      </p:sp>
      <p:sp>
        <p:nvSpPr>
          <p:cNvPr id="5" name="Footer Placeholder 4"/>
          <p:cNvSpPr>
            <a:spLocks noGrp="1"/>
          </p:cNvSpPr>
          <p:nvPr>
            <p:ph type="ftr" sz="quarter" idx="11"/>
          </p:nvPr>
        </p:nvSpPr>
        <p:spPr/>
        <p:txBody>
          <a:bodyPr/>
          <a:lstStyle/>
          <a:p>
            <a:r>
              <a:rPr lang="en-US" smtClean="0"/>
              <a:t>
              </a:t>
            </a:r>
            <a:endParaRPr lang="en-US"/>
          </a:p>
        </p:txBody>
      </p:sp>
      <p:sp>
        <p:nvSpPr>
          <p:cNvPr id="6" name="Slide Number Placeholder 5"/>
          <p:cNvSpPr>
            <a:spLocks noGrp="1"/>
          </p:cNvSpPr>
          <p:nvPr>
            <p:ph type="sldNum" sz="quarter" idx="12"/>
          </p:nvPr>
        </p:nvSpPr>
        <p:spPr/>
        <p:txBody>
          <a:bodyPr/>
          <a:lstStyle/>
          <a:p>
            <a:fld id="{8AF02B71-8991-4516-A01E-F1A9ACD28BDC}" type="slidenum">
              <a:rPr lang="en-US" smtClean="0"/>
              <a:pPr/>
              <a:t>‹#›</a:t>
            </a:fld>
            <a:endParaRPr lang="en-US"/>
          </a:p>
        </p:txBody>
      </p:sp>
      <p:sp>
        <p:nvSpPr>
          <p:cNvPr id="7" name="Footer Placeholder 4"/>
          <p:cNvSpPr txBox="1">
            <a:spLocks/>
          </p:cNvSpPr>
          <p:nvPr userDrawn="1"/>
        </p:nvSpPr>
        <p:spPr>
          <a:xfrm>
            <a:off x="3124200" y="6356349"/>
            <a:ext cx="2895600" cy="36512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tx1">
                    <a:tint val="75000"/>
                  </a:schemeClr>
                </a:solidFill>
                <a:latin typeface="Arial"/>
                <a:ea typeface="+mn-ea"/>
                <a:cs typeface="+mn-cs"/>
              </a:defRPr>
            </a:lvl1pPr>
            <a:lvl2pPr marL="457200" algn="l" rtl="0" eaLnBrk="0" fontAlgn="base" hangingPunct="0">
              <a:spcBef>
                <a:spcPct val="0"/>
              </a:spcBef>
              <a:spcAft>
                <a:spcPct val="0"/>
              </a:spcAft>
              <a:defRPr sz="2800" kern="1200">
                <a:solidFill>
                  <a:schemeClr val="tx1"/>
                </a:solidFill>
                <a:latin typeface="Garamond" pitchFamily="-108" charset="0"/>
                <a:ea typeface="+mn-ea"/>
                <a:cs typeface="+mn-cs"/>
              </a:defRPr>
            </a:lvl2pPr>
            <a:lvl3pPr marL="914400" algn="l" rtl="0" eaLnBrk="0" fontAlgn="base" hangingPunct="0">
              <a:spcBef>
                <a:spcPct val="0"/>
              </a:spcBef>
              <a:spcAft>
                <a:spcPct val="0"/>
              </a:spcAft>
              <a:defRPr sz="2800" kern="1200">
                <a:solidFill>
                  <a:schemeClr val="tx1"/>
                </a:solidFill>
                <a:latin typeface="Garamond" pitchFamily="-108" charset="0"/>
                <a:ea typeface="+mn-ea"/>
                <a:cs typeface="+mn-cs"/>
              </a:defRPr>
            </a:lvl3pPr>
            <a:lvl4pPr marL="1371600" algn="l" rtl="0" eaLnBrk="0" fontAlgn="base" hangingPunct="0">
              <a:spcBef>
                <a:spcPct val="0"/>
              </a:spcBef>
              <a:spcAft>
                <a:spcPct val="0"/>
              </a:spcAft>
              <a:defRPr sz="2800" kern="1200">
                <a:solidFill>
                  <a:schemeClr val="tx1"/>
                </a:solidFill>
                <a:latin typeface="Garamond" pitchFamily="-108" charset="0"/>
                <a:ea typeface="+mn-ea"/>
                <a:cs typeface="+mn-cs"/>
              </a:defRPr>
            </a:lvl4pPr>
            <a:lvl5pPr marL="1828800" algn="l" rtl="0" eaLnBrk="0" fontAlgn="base" hangingPunct="0">
              <a:spcBef>
                <a:spcPct val="0"/>
              </a:spcBef>
              <a:spcAft>
                <a:spcPct val="0"/>
              </a:spcAft>
              <a:defRPr sz="2800" kern="1200">
                <a:solidFill>
                  <a:schemeClr val="tx1"/>
                </a:solidFill>
                <a:latin typeface="Garamond" pitchFamily="-108" charset="0"/>
                <a:ea typeface="+mn-ea"/>
                <a:cs typeface="+mn-cs"/>
              </a:defRPr>
            </a:lvl5pPr>
            <a:lvl6pPr marL="2286000" algn="l" defTabSz="457200" rtl="0" eaLnBrk="1" latinLnBrk="0" hangingPunct="1">
              <a:defRPr sz="2800" kern="1200">
                <a:solidFill>
                  <a:schemeClr val="tx1"/>
                </a:solidFill>
                <a:latin typeface="Garamond" pitchFamily="-108" charset="0"/>
                <a:ea typeface="+mn-ea"/>
                <a:cs typeface="+mn-cs"/>
              </a:defRPr>
            </a:lvl6pPr>
            <a:lvl7pPr marL="2743200" algn="l" defTabSz="457200" rtl="0" eaLnBrk="1" latinLnBrk="0" hangingPunct="1">
              <a:defRPr sz="2800" kern="1200">
                <a:solidFill>
                  <a:schemeClr val="tx1"/>
                </a:solidFill>
                <a:latin typeface="Garamond" pitchFamily="-108" charset="0"/>
                <a:ea typeface="+mn-ea"/>
                <a:cs typeface="+mn-cs"/>
              </a:defRPr>
            </a:lvl7pPr>
            <a:lvl8pPr marL="3200400" algn="l" defTabSz="457200" rtl="0" eaLnBrk="1" latinLnBrk="0" hangingPunct="1">
              <a:defRPr sz="2800" kern="1200">
                <a:solidFill>
                  <a:schemeClr val="tx1"/>
                </a:solidFill>
                <a:latin typeface="Garamond" pitchFamily="-108" charset="0"/>
                <a:ea typeface="+mn-ea"/>
                <a:cs typeface="+mn-cs"/>
              </a:defRPr>
            </a:lvl8pPr>
            <a:lvl9pPr marL="3657600" algn="l" defTabSz="457200" rtl="0" eaLnBrk="1" latinLnBrk="0" hangingPunct="1">
              <a:defRPr sz="2800" kern="1200">
                <a:solidFill>
                  <a:schemeClr val="tx1"/>
                </a:solidFill>
                <a:latin typeface="Garamond" pitchFamily="-108" charset="0"/>
                <a:ea typeface="+mn-ea"/>
                <a:cs typeface="+mn-cs"/>
              </a:defRPr>
            </a:lvl9pPr>
          </a:lstStyle>
          <a:p>
            <a:r>
              <a:rPr lang="en-US" smtClean="0"/>
              <a:t>Tor Wager, 8/31/2016</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7F108C-2518-4D60-9FAF-6346FD9D7826}" type="datetime1">
              <a:rPr lang="en-US" smtClean="0"/>
              <a:pPr/>
              <a:t>9/1/16</a:t>
            </a:fld>
            <a:endParaRPr lang="en-US"/>
          </a:p>
        </p:txBody>
      </p:sp>
      <p:sp>
        <p:nvSpPr>
          <p:cNvPr id="5" name="Footer Placeholder 4"/>
          <p:cNvSpPr>
            <a:spLocks noGrp="1"/>
          </p:cNvSpPr>
          <p:nvPr>
            <p:ph type="ftr" sz="quarter" idx="11"/>
          </p:nvPr>
        </p:nvSpPr>
        <p:spPr/>
        <p:txBody>
          <a:bodyPr/>
          <a:lstStyle/>
          <a:p>
            <a:r>
              <a:rPr lang="en-US" dirty="0" smtClean="0"/>
              <a:t>Tor Wager, 8/31/2016</a:t>
            </a:r>
            <a:endParaRPr lang="en-US" dirty="0"/>
          </a:p>
        </p:txBody>
      </p:sp>
      <p:sp>
        <p:nvSpPr>
          <p:cNvPr id="6" name="Slide Number Placeholder 5"/>
          <p:cNvSpPr>
            <a:spLocks noGrp="1"/>
          </p:cNvSpPr>
          <p:nvPr>
            <p:ph type="sldNum" sz="quarter" idx="12"/>
          </p:nvPr>
        </p:nvSpPr>
        <p:spPr/>
        <p:txBody>
          <a:bodyPr/>
          <a:lstStyle/>
          <a:p>
            <a:fld id="{8AF02B71-8991-4516-A01E-F1A9ACD28BDC}"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E52B54-BC1D-466E-98B4-B0082340936C}" type="datetime1">
              <a:rPr lang="en-US" smtClean="0"/>
              <a:pPr/>
              <a:t>9/1/16</a:t>
            </a:fld>
            <a:endParaRPr lang="en-US"/>
          </a:p>
        </p:txBody>
      </p:sp>
      <p:sp>
        <p:nvSpPr>
          <p:cNvPr id="6" name="Footer Placeholder 5"/>
          <p:cNvSpPr>
            <a:spLocks noGrp="1"/>
          </p:cNvSpPr>
          <p:nvPr>
            <p:ph type="ftr" sz="quarter" idx="11"/>
          </p:nvPr>
        </p:nvSpPr>
        <p:spPr/>
        <p:txBody>
          <a:bodyPr/>
          <a:lstStyle/>
          <a:p>
            <a:r>
              <a:rPr lang="en-US" smtClean="0"/>
              <a:t>
              </a:t>
            </a:r>
            <a:endParaRPr lang="en-US"/>
          </a:p>
        </p:txBody>
      </p:sp>
      <p:sp>
        <p:nvSpPr>
          <p:cNvPr id="7" name="Slide Number Placeholder 6"/>
          <p:cNvSpPr>
            <a:spLocks noGrp="1"/>
          </p:cNvSpPr>
          <p:nvPr>
            <p:ph type="sldNum" sz="quarter" idx="12"/>
          </p:nvPr>
        </p:nvSpPr>
        <p:spPr/>
        <p:txBody>
          <a:bodyPr/>
          <a:lstStyle/>
          <a:p>
            <a:fld id="{8AF02B71-8991-4516-A01E-F1A9ACD28BDC}"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508C9F-E380-43A3-ADC1-0217F1EB7573}" type="datetime1">
              <a:rPr lang="en-US" smtClean="0"/>
              <a:pPr/>
              <a:t>9/1/16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F02B71-8991-4516-A01E-F1A9ACD28BDC}"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10C791-6992-4CCF-A244-B250C8BB22F1}" type="datetime1">
              <a:rPr lang="en-US" smtClean="0"/>
              <a:pPr/>
              <a:t>9/1/16</a:t>
            </a:fld>
            <a:endParaRPr lang="en-US"/>
          </a:p>
        </p:txBody>
      </p:sp>
      <p:sp>
        <p:nvSpPr>
          <p:cNvPr id="4" name="Footer Placeholder 3"/>
          <p:cNvSpPr>
            <a:spLocks noGrp="1"/>
          </p:cNvSpPr>
          <p:nvPr>
            <p:ph type="ftr" sz="quarter" idx="11"/>
          </p:nvPr>
        </p:nvSpPr>
        <p:spPr/>
        <p:txBody>
          <a:bodyPr/>
          <a:lstStyle/>
          <a:p>
            <a:r>
              <a:rPr lang="en-US" smtClean="0"/>
              <a:t>
              </a:t>
            </a:r>
            <a:endParaRPr lang="en-US"/>
          </a:p>
        </p:txBody>
      </p:sp>
      <p:sp>
        <p:nvSpPr>
          <p:cNvPr id="5" name="Slide Number Placeholder 4"/>
          <p:cNvSpPr>
            <a:spLocks noGrp="1"/>
          </p:cNvSpPr>
          <p:nvPr>
            <p:ph type="sldNum" sz="quarter" idx="12"/>
          </p:nvPr>
        </p:nvSpPr>
        <p:spPr/>
        <p:txBody>
          <a:bodyPr/>
          <a:lstStyle/>
          <a:p>
            <a:fld id="{8AF02B71-8991-4516-A01E-F1A9ACD28BDC}" type="slidenum">
              <a:rPr lang="en-US" smtClean="0"/>
              <a:pPr/>
              <a:t>‹#›</a:t>
            </a:fld>
            <a:endParaRPr lang="en-US"/>
          </a:p>
        </p:txBody>
      </p:sp>
      <p:sp>
        <p:nvSpPr>
          <p:cNvPr id="6" name="Footer Placeholder 4"/>
          <p:cNvSpPr txBox="1">
            <a:spLocks/>
          </p:cNvSpPr>
          <p:nvPr userDrawn="1"/>
        </p:nvSpPr>
        <p:spPr>
          <a:xfrm>
            <a:off x="3124200" y="6356349"/>
            <a:ext cx="2895600" cy="36512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tx1">
                    <a:tint val="75000"/>
                  </a:schemeClr>
                </a:solidFill>
                <a:latin typeface="Arial"/>
                <a:ea typeface="+mn-ea"/>
                <a:cs typeface="+mn-cs"/>
              </a:defRPr>
            </a:lvl1pPr>
            <a:lvl2pPr marL="457200" algn="l" rtl="0" eaLnBrk="0" fontAlgn="base" hangingPunct="0">
              <a:spcBef>
                <a:spcPct val="0"/>
              </a:spcBef>
              <a:spcAft>
                <a:spcPct val="0"/>
              </a:spcAft>
              <a:defRPr sz="2800" kern="1200">
                <a:solidFill>
                  <a:schemeClr val="tx1"/>
                </a:solidFill>
                <a:latin typeface="Garamond" pitchFamily="-108" charset="0"/>
                <a:ea typeface="+mn-ea"/>
                <a:cs typeface="+mn-cs"/>
              </a:defRPr>
            </a:lvl2pPr>
            <a:lvl3pPr marL="914400" algn="l" rtl="0" eaLnBrk="0" fontAlgn="base" hangingPunct="0">
              <a:spcBef>
                <a:spcPct val="0"/>
              </a:spcBef>
              <a:spcAft>
                <a:spcPct val="0"/>
              </a:spcAft>
              <a:defRPr sz="2800" kern="1200">
                <a:solidFill>
                  <a:schemeClr val="tx1"/>
                </a:solidFill>
                <a:latin typeface="Garamond" pitchFamily="-108" charset="0"/>
                <a:ea typeface="+mn-ea"/>
                <a:cs typeface="+mn-cs"/>
              </a:defRPr>
            </a:lvl3pPr>
            <a:lvl4pPr marL="1371600" algn="l" rtl="0" eaLnBrk="0" fontAlgn="base" hangingPunct="0">
              <a:spcBef>
                <a:spcPct val="0"/>
              </a:spcBef>
              <a:spcAft>
                <a:spcPct val="0"/>
              </a:spcAft>
              <a:defRPr sz="2800" kern="1200">
                <a:solidFill>
                  <a:schemeClr val="tx1"/>
                </a:solidFill>
                <a:latin typeface="Garamond" pitchFamily="-108" charset="0"/>
                <a:ea typeface="+mn-ea"/>
                <a:cs typeface="+mn-cs"/>
              </a:defRPr>
            </a:lvl4pPr>
            <a:lvl5pPr marL="1828800" algn="l" rtl="0" eaLnBrk="0" fontAlgn="base" hangingPunct="0">
              <a:spcBef>
                <a:spcPct val="0"/>
              </a:spcBef>
              <a:spcAft>
                <a:spcPct val="0"/>
              </a:spcAft>
              <a:defRPr sz="2800" kern="1200">
                <a:solidFill>
                  <a:schemeClr val="tx1"/>
                </a:solidFill>
                <a:latin typeface="Garamond" pitchFamily="-108" charset="0"/>
                <a:ea typeface="+mn-ea"/>
                <a:cs typeface="+mn-cs"/>
              </a:defRPr>
            </a:lvl5pPr>
            <a:lvl6pPr marL="2286000" algn="l" defTabSz="457200" rtl="0" eaLnBrk="1" latinLnBrk="0" hangingPunct="1">
              <a:defRPr sz="2800" kern="1200">
                <a:solidFill>
                  <a:schemeClr val="tx1"/>
                </a:solidFill>
                <a:latin typeface="Garamond" pitchFamily="-108" charset="0"/>
                <a:ea typeface="+mn-ea"/>
                <a:cs typeface="+mn-cs"/>
              </a:defRPr>
            </a:lvl6pPr>
            <a:lvl7pPr marL="2743200" algn="l" defTabSz="457200" rtl="0" eaLnBrk="1" latinLnBrk="0" hangingPunct="1">
              <a:defRPr sz="2800" kern="1200">
                <a:solidFill>
                  <a:schemeClr val="tx1"/>
                </a:solidFill>
                <a:latin typeface="Garamond" pitchFamily="-108" charset="0"/>
                <a:ea typeface="+mn-ea"/>
                <a:cs typeface="+mn-cs"/>
              </a:defRPr>
            </a:lvl7pPr>
            <a:lvl8pPr marL="3200400" algn="l" defTabSz="457200" rtl="0" eaLnBrk="1" latinLnBrk="0" hangingPunct="1">
              <a:defRPr sz="2800" kern="1200">
                <a:solidFill>
                  <a:schemeClr val="tx1"/>
                </a:solidFill>
                <a:latin typeface="Garamond" pitchFamily="-108" charset="0"/>
                <a:ea typeface="+mn-ea"/>
                <a:cs typeface="+mn-cs"/>
              </a:defRPr>
            </a:lvl8pPr>
            <a:lvl9pPr marL="3657600" algn="l" defTabSz="457200" rtl="0" eaLnBrk="1" latinLnBrk="0" hangingPunct="1">
              <a:defRPr sz="2800" kern="1200">
                <a:solidFill>
                  <a:schemeClr val="tx1"/>
                </a:solidFill>
                <a:latin typeface="Garamond" pitchFamily="-108" charset="0"/>
                <a:ea typeface="+mn-ea"/>
                <a:cs typeface="+mn-cs"/>
              </a:defRPr>
            </a:lvl9pPr>
          </a:lstStyle>
          <a:p>
            <a:r>
              <a:rPr lang="en-US" smtClean="0"/>
              <a:t>Tor Wager, 8/31/2016</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420578-B892-4967-98F8-D0B4A045ADFD}" type="datetime1">
              <a:rPr lang="en-US" smtClean="0"/>
              <a:pPr/>
              <a:t>9/1/16</a:t>
            </a:fld>
            <a:endParaRPr lang="en-US"/>
          </a:p>
        </p:txBody>
      </p:sp>
      <p:sp>
        <p:nvSpPr>
          <p:cNvPr id="3" name="Footer Placeholder 2"/>
          <p:cNvSpPr>
            <a:spLocks noGrp="1"/>
          </p:cNvSpPr>
          <p:nvPr>
            <p:ph type="ftr" sz="quarter" idx="11"/>
          </p:nvPr>
        </p:nvSpPr>
        <p:spPr/>
        <p:txBody>
          <a:bodyPr/>
          <a:lstStyle/>
          <a:p>
            <a:r>
              <a:rPr lang="en-US" smtClean="0"/>
              <a:t>
              </a:t>
            </a:r>
            <a:endParaRPr lang="en-US"/>
          </a:p>
        </p:txBody>
      </p:sp>
      <p:sp>
        <p:nvSpPr>
          <p:cNvPr id="4" name="Slide Number Placeholder 3"/>
          <p:cNvSpPr>
            <a:spLocks noGrp="1"/>
          </p:cNvSpPr>
          <p:nvPr>
            <p:ph type="sldNum" sz="quarter" idx="12"/>
          </p:nvPr>
        </p:nvSpPr>
        <p:spPr/>
        <p:txBody>
          <a:bodyPr/>
          <a:lstStyle/>
          <a:p>
            <a:fld id="{8AF02B71-8991-4516-A01E-F1A9ACD28BDC}" type="slidenum">
              <a:rPr lang="en-US" smtClean="0"/>
              <a:pPr/>
              <a:t>‹#›</a:t>
            </a:fld>
            <a:endParaRPr lang="en-US"/>
          </a:p>
        </p:txBody>
      </p:sp>
      <p:sp>
        <p:nvSpPr>
          <p:cNvPr id="5" name="Footer Placeholder 4"/>
          <p:cNvSpPr txBox="1">
            <a:spLocks/>
          </p:cNvSpPr>
          <p:nvPr userDrawn="1"/>
        </p:nvSpPr>
        <p:spPr>
          <a:xfrm>
            <a:off x="3124200" y="6356350"/>
            <a:ext cx="2895600" cy="36512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1200" kern="1200">
                <a:solidFill>
                  <a:schemeClr val="tx1">
                    <a:tint val="75000"/>
                  </a:schemeClr>
                </a:solidFill>
                <a:latin typeface="Arial"/>
                <a:ea typeface="+mn-ea"/>
                <a:cs typeface="+mn-cs"/>
              </a:defRPr>
            </a:lvl1pPr>
            <a:lvl2pPr marL="457200" algn="l" rtl="0" eaLnBrk="0" fontAlgn="base" hangingPunct="0">
              <a:spcBef>
                <a:spcPct val="0"/>
              </a:spcBef>
              <a:spcAft>
                <a:spcPct val="0"/>
              </a:spcAft>
              <a:defRPr sz="2800" kern="1200">
                <a:solidFill>
                  <a:schemeClr val="tx1"/>
                </a:solidFill>
                <a:latin typeface="Garamond" pitchFamily="-108" charset="0"/>
                <a:ea typeface="+mn-ea"/>
                <a:cs typeface="+mn-cs"/>
              </a:defRPr>
            </a:lvl2pPr>
            <a:lvl3pPr marL="914400" algn="l" rtl="0" eaLnBrk="0" fontAlgn="base" hangingPunct="0">
              <a:spcBef>
                <a:spcPct val="0"/>
              </a:spcBef>
              <a:spcAft>
                <a:spcPct val="0"/>
              </a:spcAft>
              <a:defRPr sz="2800" kern="1200">
                <a:solidFill>
                  <a:schemeClr val="tx1"/>
                </a:solidFill>
                <a:latin typeface="Garamond" pitchFamily="-108" charset="0"/>
                <a:ea typeface="+mn-ea"/>
                <a:cs typeface="+mn-cs"/>
              </a:defRPr>
            </a:lvl3pPr>
            <a:lvl4pPr marL="1371600" algn="l" rtl="0" eaLnBrk="0" fontAlgn="base" hangingPunct="0">
              <a:spcBef>
                <a:spcPct val="0"/>
              </a:spcBef>
              <a:spcAft>
                <a:spcPct val="0"/>
              </a:spcAft>
              <a:defRPr sz="2800" kern="1200">
                <a:solidFill>
                  <a:schemeClr val="tx1"/>
                </a:solidFill>
                <a:latin typeface="Garamond" pitchFamily="-108" charset="0"/>
                <a:ea typeface="+mn-ea"/>
                <a:cs typeface="+mn-cs"/>
              </a:defRPr>
            </a:lvl4pPr>
            <a:lvl5pPr marL="1828800" algn="l" rtl="0" eaLnBrk="0" fontAlgn="base" hangingPunct="0">
              <a:spcBef>
                <a:spcPct val="0"/>
              </a:spcBef>
              <a:spcAft>
                <a:spcPct val="0"/>
              </a:spcAft>
              <a:defRPr sz="2800" kern="1200">
                <a:solidFill>
                  <a:schemeClr val="tx1"/>
                </a:solidFill>
                <a:latin typeface="Garamond" pitchFamily="-108" charset="0"/>
                <a:ea typeface="+mn-ea"/>
                <a:cs typeface="+mn-cs"/>
              </a:defRPr>
            </a:lvl5pPr>
            <a:lvl6pPr marL="2286000" algn="l" defTabSz="457200" rtl="0" eaLnBrk="1" latinLnBrk="0" hangingPunct="1">
              <a:defRPr sz="2800" kern="1200">
                <a:solidFill>
                  <a:schemeClr val="tx1"/>
                </a:solidFill>
                <a:latin typeface="Garamond" pitchFamily="-108" charset="0"/>
                <a:ea typeface="+mn-ea"/>
                <a:cs typeface="+mn-cs"/>
              </a:defRPr>
            </a:lvl6pPr>
            <a:lvl7pPr marL="2743200" algn="l" defTabSz="457200" rtl="0" eaLnBrk="1" latinLnBrk="0" hangingPunct="1">
              <a:defRPr sz="2800" kern="1200">
                <a:solidFill>
                  <a:schemeClr val="tx1"/>
                </a:solidFill>
                <a:latin typeface="Garamond" pitchFamily="-108" charset="0"/>
                <a:ea typeface="+mn-ea"/>
                <a:cs typeface="+mn-cs"/>
              </a:defRPr>
            </a:lvl7pPr>
            <a:lvl8pPr marL="3200400" algn="l" defTabSz="457200" rtl="0" eaLnBrk="1" latinLnBrk="0" hangingPunct="1">
              <a:defRPr sz="2800" kern="1200">
                <a:solidFill>
                  <a:schemeClr val="tx1"/>
                </a:solidFill>
                <a:latin typeface="Garamond" pitchFamily="-108" charset="0"/>
                <a:ea typeface="+mn-ea"/>
                <a:cs typeface="+mn-cs"/>
              </a:defRPr>
            </a:lvl8pPr>
            <a:lvl9pPr marL="3657600" algn="l" defTabSz="457200" rtl="0" eaLnBrk="1" latinLnBrk="0" hangingPunct="1">
              <a:defRPr sz="2800" kern="1200">
                <a:solidFill>
                  <a:schemeClr val="tx1"/>
                </a:solidFill>
                <a:latin typeface="Garamond" pitchFamily="-108" charset="0"/>
                <a:ea typeface="+mn-ea"/>
                <a:cs typeface="+mn-cs"/>
              </a:defRPr>
            </a:lvl9pPr>
          </a:lstStyle>
          <a:p>
            <a:r>
              <a:rPr lang="en-US" smtClean="0"/>
              <a:t>Tor Wager, 8/31/2016</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DCDF1B-54EC-4432-8649-0FE40DD46F86}" type="datetime1">
              <a:rPr lang="en-US" smtClean="0"/>
              <a:pPr/>
              <a:t>9/1/16</a:t>
            </a:fld>
            <a:endParaRPr lang="en-US"/>
          </a:p>
        </p:txBody>
      </p:sp>
      <p:sp>
        <p:nvSpPr>
          <p:cNvPr id="6" name="Footer Placeholder 5"/>
          <p:cNvSpPr>
            <a:spLocks noGrp="1"/>
          </p:cNvSpPr>
          <p:nvPr>
            <p:ph type="ftr" sz="quarter" idx="11"/>
          </p:nvPr>
        </p:nvSpPr>
        <p:spPr/>
        <p:txBody>
          <a:bodyPr/>
          <a:lstStyle/>
          <a:p>
            <a:r>
              <a:rPr lang="en-US" smtClean="0"/>
              <a:t>
              </a:t>
            </a:r>
            <a:endParaRPr lang="en-US"/>
          </a:p>
        </p:txBody>
      </p:sp>
      <p:sp>
        <p:nvSpPr>
          <p:cNvPr id="7" name="Slide Number Placeholder 6"/>
          <p:cNvSpPr>
            <a:spLocks noGrp="1"/>
          </p:cNvSpPr>
          <p:nvPr>
            <p:ph type="sldNum" sz="quarter" idx="12"/>
          </p:nvPr>
        </p:nvSpPr>
        <p:spPr/>
        <p:txBody>
          <a:bodyPr/>
          <a:lstStyle/>
          <a:p>
            <a:fld id="{8738E62E-E1DF-B14E-930A-41412D31953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C931D6-039D-734F-8B87-83EDCA084A59}" type="datetimeFigureOut">
              <a:rPr lang="en-US" smtClean="0"/>
              <a:pPr/>
              <a:t>9/1/16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F28C6-8A1C-8C4D-BC89-8F9377BD1448}"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DA6A0B-D499-425D-9760-7E378B1D24E7}" type="datetime1">
              <a:rPr lang="en-US" smtClean="0"/>
              <a:pPr/>
              <a:t>9/1/16</a:t>
            </a:fld>
            <a:endParaRPr lang="en-US"/>
          </a:p>
        </p:txBody>
      </p:sp>
      <p:sp>
        <p:nvSpPr>
          <p:cNvPr id="6" name="Footer Placeholder 5"/>
          <p:cNvSpPr>
            <a:spLocks noGrp="1"/>
          </p:cNvSpPr>
          <p:nvPr>
            <p:ph type="ftr" sz="quarter" idx="11"/>
          </p:nvPr>
        </p:nvSpPr>
        <p:spPr/>
        <p:txBody>
          <a:bodyPr/>
          <a:lstStyle/>
          <a:p>
            <a:r>
              <a:rPr lang="en-US" smtClean="0"/>
              <a:t>
              </a:t>
            </a:r>
            <a:endParaRPr lang="en-US"/>
          </a:p>
        </p:txBody>
      </p:sp>
      <p:sp>
        <p:nvSpPr>
          <p:cNvPr id="7" name="Slide Number Placeholder 6"/>
          <p:cNvSpPr>
            <a:spLocks noGrp="1"/>
          </p:cNvSpPr>
          <p:nvPr>
            <p:ph type="sldNum" sz="quarter" idx="12"/>
          </p:nvPr>
        </p:nvSpPr>
        <p:spPr/>
        <p:txBody>
          <a:bodyPr/>
          <a:lstStyle/>
          <a:p>
            <a:fld id="{8AF02B71-8991-4516-A01E-F1A9ACD28BDC}"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01B973-48D0-47D2-BD1A-81DAC74A0928}" type="datetime1">
              <a:rPr lang="en-US" smtClean="0"/>
              <a:pPr/>
              <a:t>9/1/16</a:t>
            </a:fld>
            <a:endParaRPr lang="en-US"/>
          </a:p>
        </p:txBody>
      </p:sp>
      <p:sp>
        <p:nvSpPr>
          <p:cNvPr id="5" name="Footer Placeholder 4"/>
          <p:cNvSpPr>
            <a:spLocks noGrp="1"/>
          </p:cNvSpPr>
          <p:nvPr>
            <p:ph type="ftr" sz="quarter" idx="11"/>
          </p:nvPr>
        </p:nvSpPr>
        <p:spPr/>
        <p:txBody>
          <a:bodyPr/>
          <a:lstStyle/>
          <a:p>
            <a:r>
              <a:rPr lang="en-US" smtClean="0"/>
              <a:t>
              </a:t>
            </a:r>
            <a:endParaRPr lang="en-US"/>
          </a:p>
        </p:txBody>
      </p:sp>
      <p:sp>
        <p:nvSpPr>
          <p:cNvPr id="6" name="Slide Number Placeholder 5"/>
          <p:cNvSpPr>
            <a:spLocks noGrp="1"/>
          </p:cNvSpPr>
          <p:nvPr>
            <p:ph type="sldNum" sz="quarter" idx="12"/>
          </p:nvPr>
        </p:nvSpPr>
        <p:spPr/>
        <p:txBody>
          <a:bodyPr/>
          <a:lstStyle/>
          <a:p>
            <a:fld id="{8AF02B71-8991-4516-A01E-F1A9ACD28BDC}"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714E26-7EC0-4FCC-8AD8-71E9EC27DEDB}" type="datetime1">
              <a:rPr lang="en-US" smtClean="0"/>
              <a:pPr/>
              <a:t>9/1/16</a:t>
            </a:fld>
            <a:endParaRPr lang="en-US"/>
          </a:p>
        </p:txBody>
      </p:sp>
      <p:sp>
        <p:nvSpPr>
          <p:cNvPr id="5" name="Footer Placeholder 4"/>
          <p:cNvSpPr>
            <a:spLocks noGrp="1"/>
          </p:cNvSpPr>
          <p:nvPr>
            <p:ph type="ftr" sz="quarter" idx="11"/>
          </p:nvPr>
        </p:nvSpPr>
        <p:spPr/>
        <p:txBody>
          <a:bodyPr/>
          <a:lstStyle/>
          <a:p>
            <a:r>
              <a:rPr lang="en-US" smtClean="0"/>
              <a:t>
              </a:t>
            </a:r>
            <a:endParaRPr lang="en-US"/>
          </a:p>
        </p:txBody>
      </p:sp>
      <p:sp>
        <p:nvSpPr>
          <p:cNvPr id="6" name="Slide Number Placeholder 5"/>
          <p:cNvSpPr>
            <a:spLocks noGrp="1"/>
          </p:cNvSpPr>
          <p:nvPr>
            <p:ph type="sldNum" sz="quarter" idx="12"/>
          </p:nvPr>
        </p:nvSpPr>
        <p:spPr/>
        <p:txBody>
          <a:bodyPr/>
          <a:lstStyle/>
          <a:p>
            <a:fld id="{8AF02B71-8991-4516-A01E-F1A9ACD28BD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C931D6-039D-734F-8B87-83EDCA084A59}" type="datetimeFigureOut">
              <a:rPr lang="en-US" smtClean="0"/>
              <a:pPr/>
              <a:t>9/1/16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F28C6-8A1C-8C4D-BC89-8F9377BD144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C931D6-039D-734F-8B87-83EDCA084A59}" type="datetimeFigureOut">
              <a:rPr lang="en-US" smtClean="0"/>
              <a:pPr/>
              <a:t>9/1/16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2F28C6-8A1C-8C4D-BC89-8F9377BD144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C931D6-039D-734F-8B87-83EDCA084A59}" type="datetimeFigureOut">
              <a:rPr lang="en-US" smtClean="0"/>
              <a:pPr/>
              <a:t>9/1/16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2F28C6-8A1C-8C4D-BC89-8F9377BD144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C931D6-039D-734F-8B87-83EDCA084A59}" type="datetimeFigureOut">
              <a:rPr lang="en-US" smtClean="0"/>
              <a:pPr/>
              <a:t>9/1/16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2F28C6-8A1C-8C4D-BC89-8F9377BD144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C931D6-039D-734F-8B87-83EDCA084A59}" type="datetimeFigureOut">
              <a:rPr lang="en-US" smtClean="0"/>
              <a:pPr/>
              <a:t>9/1/16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2F28C6-8A1C-8C4D-BC89-8F9377BD144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C931D6-039D-734F-8B87-83EDCA084A59}" type="datetimeFigureOut">
              <a:rPr lang="en-US" smtClean="0"/>
              <a:pPr/>
              <a:t>9/1/16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2F28C6-8A1C-8C4D-BC89-8F9377BD144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C931D6-039D-734F-8B87-83EDCA084A59}" type="datetimeFigureOut">
              <a:rPr lang="en-US" smtClean="0"/>
              <a:pPr/>
              <a:t>9/1/16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2F28C6-8A1C-8C4D-BC89-8F9377BD144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25000"/>
                <a:lumOff val="75000"/>
              </a:schemeClr>
            </a:gs>
            <a:gs pos="100000">
              <a:srgbClr val="FFFFFF"/>
            </a:gs>
          </a:gsLst>
          <a:lin ang="162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a:defRPr>
            </a:lvl1pPr>
          </a:lstStyle>
          <a:p>
            <a:fld id="{86C931D6-039D-734F-8B87-83EDCA084A59}" type="datetimeFigureOut">
              <a:rPr lang="en-US" smtClean="0"/>
              <a:pPr/>
              <a:t>9/1/16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a:defRPr>
            </a:lvl1pPr>
          </a:lstStyle>
          <a:p>
            <a:fld id="{DA2F28C6-8A1C-8C4D-BC89-8F9377BD1448}" type="slidenum">
              <a:rPr lang="en-US" smtClean="0"/>
              <a:pPr/>
              <a:t>‹#›</a:t>
            </a:fld>
            <a:endParaRPr lang="en-US" dirty="0"/>
          </a:p>
        </p:txBody>
      </p:sp>
      <p:sp>
        <p:nvSpPr>
          <p:cNvPr id="7" name="Text Box 7"/>
          <p:cNvSpPr txBox="1">
            <a:spLocks noChangeArrowheads="1"/>
          </p:cNvSpPr>
          <p:nvPr/>
        </p:nvSpPr>
        <p:spPr bwMode="auto">
          <a:xfrm>
            <a:off x="6994525" y="6629400"/>
            <a:ext cx="184150" cy="304800"/>
          </a:xfrm>
          <a:prstGeom prst="rect">
            <a:avLst/>
          </a:prstGeom>
          <a:noFill/>
          <a:ln w="12700">
            <a:noFill/>
            <a:miter lim="800000"/>
            <a:headEnd/>
            <a:tailEnd/>
          </a:ln>
          <a:effectLst/>
        </p:spPr>
        <p:txBody>
          <a:bodyPr wrap="none" anchor="ctr">
            <a:prstTxWarp prst="textNoShape">
              <a:avLst/>
            </a:prstTxWarp>
            <a:spAutoFit/>
          </a:bodyPr>
          <a:lstStyle/>
          <a:p>
            <a:pPr algn="ctr"/>
            <a:endParaRPr lang="en-US" sz="1400" dirty="0">
              <a:latin typeface="Arial"/>
            </a:endParaRPr>
          </a:p>
        </p:txBody>
      </p:sp>
      <p:sp>
        <p:nvSpPr>
          <p:cNvPr id="8" name="Text Box 10"/>
          <p:cNvSpPr txBox="1">
            <a:spLocks noChangeArrowheads="1"/>
          </p:cNvSpPr>
          <p:nvPr/>
        </p:nvSpPr>
        <p:spPr bwMode="auto">
          <a:xfrm>
            <a:off x="5907216" y="6400800"/>
            <a:ext cx="3236784" cy="369332"/>
          </a:xfrm>
          <a:prstGeom prst="rect">
            <a:avLst/>
          </a:prstGeom>
          <a:noFill/>
          <a:ln w="12700">
            <a:noFill/>
            <a:miter lim="800000"/>
            <a:headEnd/>
            <a:tailEnd/>
          </a:ln>
          <a:effectLst/>
        </p:spPr>
        <p:txBody>
          <a:bodyPr wrap="none" anchor="ctr">
            <a:prstTxWarp prst="textNoShape">
              <a:avLst/>
            </a:prstTxWarp>
            <a:spAutoFit/>
          </a:bodyPr>
          <a:lstStyle/>
          <a:p>
            <a:pPr algn="ctr"/>
            <a:r>
              <a:rPr lang="en-US" sz="1800" dirty="0">
                <a:solidFill>
                  <a:schemeClr val="bg2"/>
                </a:solidFill>
                <a:latin typeface="Arial"/>
              </a:rPr>
              <a:t>http:/</a:t>
            </a:r>
            <a:r>
              <a:rPr lang="en-US" sz="1800" dirty="0" smtClean="0">
                <a:solidFill>
                  <a:schemeClr val="bg2"/>
                </a:solidFill>
                <a:latin typeface="Arial"/>
              </a:rPr>
              <a:t>/</a:t>
            </a:r>
            <a:r>
              <a:rPr lang="en-US" sz="1800" dirty="0" err="1" smtClean="0">
                <a:solidFill>
                  <a:schemeClr val="bg2"/>
                </a:solidFill>
                <a:latin typeface="Arial"/>
              </a:rPr>
              <a:t>psych.colorado.edu</a:t>
            </a:r>
            <a:r>
              <a:rPr lang="en-US" sz="1800" dirty="0" smtClean="0">
                <a:solidFill>
                  <a:schemeClr val="bg2"/>
                </a:solidFill>
                <a:latin typeface="Arial"/>
              </a:rPr>
              <a:t>/~tor</a:t>
            </a:r>
            <a:endParaRPr lang="en-US" sz="1800" dirty="0">
              <a:solidFill>
                <a:schemeClr val="bg2"/>
              </a:solidFill>
              <a:latin typeface="Aria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25000"/>
                <a:lumOff val="75000"/>
              </a:schemeClr>
            </a:gs>
            <a:gs pos="100000">
              <a:srgbClr val="FFFFFF"/>
            </a:gs>
          </a:gsLst>
          <a:lin ang="162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a:defRPr>
            </a:lvl1pPr>
          </a:lstStyle>
          <a:p>
            <a:fld id="{CD3FE3AE-9290-6B4C-B46E-A8BBD1E9B668}" type="datetimeFigureOut">
              <a:rPr lang="en-US" smtClean="0"/>
              <a:pPr/>
              <a:t>9/1/16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a:defRPr>
            </a:lvl1pPr>
          </a:lstStyle>
          <a:p>
            <a:fld id="{8738E62E-E1DF-B14E-930A-41412D319533}" type="slidenum">
              <a:rPr lang="en-US" smtClean="0"/>
              <a:pPr/>
              <a:t>‹#›</a:t>
            </a:fld>
            <a:endParaRPr lang="en-US" dirty="0"/>
          </a:p>
        </p:txBody>
      </p:sp>
      <p:sp>
        <p:nvSpPr>
          <p:cNvPr id="7" name="Text Box 7"/>
          <p:cNvSpPr txBox="1">
            <a:spLocks noChangeArrowheads="1"/>
          </p:cNvSpPr>
          <p:nvPr/>
        </p:nvSpPr>
        <p:spPr bwMode="auto">
          <a:xfrm>
            <a:off x="6994525" y="6629400"/>
            <a:ext cx="184150" cy="304800"/>
          </a:xfrm>
          <a:prstGeom prst="rect">
            <a:avLst/>
          </a:prstGeom>
          <a:noFill/>
          <a:ln w="12700">
            <a:noFill/>
            <a:miter lim="800000"/>
            <a:headEnd/>
            <a:tailEnd/>
          </a:ln>
          <a:effectLst/>
        </p:spPr>
        <p:txBody>
          <a:bodyPr wrap="none" anchor="ctr">
            <a:prstTxWarp prst="textNoShape">
              <a:avLst/>
            </a:prstTxWarp>
            <a:spAutoFit/>
          </a:bodyPr>
          <a:lstStyle/>
          <a:p>
            <a:pPr algn="ctr"/>
            <a:endParaRPr lang="en-US" sz="1400" dirty="0">
              <a:latin typeface="Arial"/>
            </a:endParaRPr>
          </a:p>
        </p:txBody>
      </p:sp>
      <p:sp>
        <p:nvSpPr>
          <p:cNvPr id="8" name="Text Box 10"/>
          <p:cNvSpPr txBox="1">
            <a:spLocks noChangeArrowheads="1"/>
          </p:cNvSpPr>
          <p:nvPr/>
        </p:nvSpPr>
        <p:spPr bwMode="auto">
          <a:xfrm>
            <a:off x="5907216" y="6400800"/>
            <a:ext cx="3236784" cy="369332"/>
          </a:xfrm>
          <a:prstGeom prst="rect">
            <a:avLst/>
          </a:prstGeom>
          <a:noFill/>
          <a:ln w="12700">
            <a:noFill/>
            <a:miter lim="800000"/>
            <a:headEnd/>
            <a:tailEnd/>
          </a:ln>
          <a:effectLst/>
        </p:spPr>
        <p:txBody>
          <a:bodyPr wrap="none" anchor="ctr">
            <a:prstTxWarp prst="textNoShape">
              <a:avLst/>
            </a:prstTxWarp>
            <a:spAutoFit/>
          </a:bodyPr>
          <a:lstStyle/>
          <a:p>
            <a:pPr algn="ctr"/>
            <a:r>
              <a:rPr lang="en-US" sz="1800" dirty="0">
                <a:solidFill>
                  <a:schemeClr val="bg2"/>
                </a:solidFill>
                <a:latin typeface="Arial"/>
              </a:rPr>
              <a:t>http:/</a:t>
            </a:r>
            <a:r>
              <a:rPr lang="en-US" sz="1800" dirty="0" smtClean="0">
                <a:solidFill>
                  <a:schemeClr val="bg2"/>
                </a:solidFill>
                <a:latin typeface="Arial"/>
              </a:rPr>
              <a:t>/</a:t>
            </a:r>
            <a:r>
              <a:rPr lang="en-US" sz="1800" dirty="0" err="1" smtClean="0">
                <a:solidFill>
                  <a:schemeClr val="bg2"/>
                </a:solidFill>
                <a:latin typeface="Arial"/>
              </a:rPr>
              <a:t>psych.colorado.edu</a:t>
            </a:r>
            <a:r>
              <a:rPr lang="en-US" sz="1800" dirty="0" smtClean="0">
                <a:solidFill>
                  <a:schemeClr val="bg2"/>
                </a:solidFill>
                <a:latin typeface="Arial"/>
              </a:rPr>
              <a:t>/~tor</a:t>
            </a:r>
            <a:endParaRPr lang="en-US" sz="1800" dirty="0">
              <a:solidFill>
                <a:schemeClr val="bg2"/>
              </a:solidFill>
              <a:latin typeface="Arial"/>
            </a:endParaRPr>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1544638"/>
            <a:ext cx="7772400" cy="1362075"/>
          </a:xfrm>
        </p:spPr>
        <p:txBody>
          <a:bodyPr/>
          <a:lstStyle/>
          <a:p>
            <a:r>
              <a:rPr lang="en-US" dirty="0" smtClean="0"/>
              <a:t>Simulations for optimizing STOP-SIGNAL task for </a:t>
            </a:r>
            <a:r>
              <a:rPr lang="en-US" dirty="0" err="1" smtClean="0"/>
              <a:t>abcd</a:t>
            </a:r>
            <a:endParaRPr lang="en-US" dirty="0"/>
          </a:p>
        </p:txBody>
      </p:sp>
      <p:sp>
        <p:nvSpPr>
          <p:cNvPr id="5" name="Text Placeholder 4"/>
          <p:cNvSpPr>
            <a:spLocks noGrp="1"/>
          </p:cNvSpPr>
          <p:nvPr>
            <p:ph type="body" idx="1"/>
          </p:nvPr>
        </p:nvSpPr>
        <p:spPr/>
        <p:txBody>
          <a:bodyPr/>
          <a:lstStyle/>
          <a:p>
            <a:r>
              <a:rPr lang="en-US" dirty="0" smtClean="0"/>
              <a:t>Tor Wager, 8/31/2016</a:t>
            </a:r>
            <a:endParaRPr lang="en-US" dirty="0"/>
          </a:p>
        </p:txBody>
      </p:sp>
    </p:spTree>
    <p:extLst>
      <p:ext uri="{BB962C8B-B14F-4D97-AF65-F5344CB8AC3E}">
        <p14:creationId xmlns:p14="http://schemas.microsoft.com/office/powerpoint/2010/main" val="3594053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Sim 1: Parameters</a:t>
            </a:r>
            <a:br>
              <a:rPr lang="en-US" dirty="0" smtClean="0"/>
            </a:br>
            <a:r>
              <a:rPr lang="en-US" sz="2700" dirty="0" smtClean="0"/>
              <a:t>(these defaults are embedded in </a:t>
            </a:r>
            <a:r>
              <a:rPr lang="en-US" sz="2400" dirty="0" err="1" smtClean="0"/>
              <a:t>generate_stop_signal_design.m</a:t>
            </a:r>
            <a:r>
              <a:rPr lang="en-US" sz="2400" dirty="0" smtClean="0"/>
              <a:t>)</a:t>
            </a:r>
            <a:endParaRPr lang="en-US" sz="2700" dirty="0"/>
          </a:p>
        </p:txBody>
      </p:sp>
      <p:sp>
        <p:nvSpPr>
          <p:cNvPr id="6" name="TextBox 5"/>
          <p:cNvSpPr txBox="1"/>
          <p:nvPr/>
        </p:nvSpPr>
        <p:spPr>
          <a:xfrm>
            <a:off x="727463" y="1273800"/>
            <a:ext cx="7689073" cy="5447645"/>
          </a:xfrm>
          <a:prstGeom prst="rect">
            <a:avLst/>
          </a:prstGeom>
          <a:noFill/>
        </p:spPr>
        <p:txBody>
          <a:bodyPr wrap="square" rtlCol="0">
            <a:spAutoFit/>
          </a:bodyPr>
          <a:lstStyle/>
          <a:p>
            <a:r>
              <a:rPr lang="en-US" sz="1200" dirty="0" smtClean="0">
                <a:solidFill>
                  <a:srgbClr val="228B22"/>
                </a:solidFill>
                <a:latin typeface="courier" charset="0"/>
              </a:rPr>
              <a:t>% </a:t>
            </a:r>
            <a:r>
              <a:rPr lang="en-US" sz="1200" dirty="0">
                <a:solidFill>
                  <a:srgbClr val="228B22"/>
                </a:solidFill>
                <a:latin typeface="courier" charset="0"/>
              </a:rPr>
              <a:t>Fixed Design Parameters</a:t>
            </a:r>
          </a:p>
          <a:p>
            <a:r>
              <a:rPr lang="en-US" sz="1200" dirty="0">
                <a:solidFill>
                  <a:srgbClr val="228B22"/>
                </a:solidFill>
                <a:latin typeface="courier" charset="0"/>
              </a:rPr>
              <a:t>% </a:t>
            </a:r>
            <a:r>
              <a:rPr lang="en-US" sz="1200" dirty="0" smtClean="0">
                <a:solidFill>
                  <a:srgbClr val="228B22"/>
                </a:solidFill>
                <a:latin typeface="courier" charset="0"/>
              </a:rPr>
              <a:t>----------------------------------</a:t>
            </a:r>
            <a:endParaRPr lang="en-US" sz="1200" dirty="0">
              <a:solidFill>
                <a:srgbClr val="228B22"/>
              </a:solidFill>
              <a:latin typeface="courier" charset="0"/>
            </a:endParaRPr>
          </a:p>
          <a:p>
            <a:r>
              <a:rPr lang="en-US" sz="1200" dirty="0">
                <a:solidFill>
                  <a:srgbClr val="000000"/>
                </a:solidFill>
                <a:latin typeface="courier" charset="0"/>
              </a:rPr>
              <a:t>event1duration = 1;    </a:t>
            </a:r>
            <a:r>
              <a:rPr lang="en-US" sz="1200" dirty="0">
                <a:solidFill>
                  <a:srgbClr val="228B22"/>
                </a:solidFill>
                <a:latin typeface="courier" charset="0"/>
              </a:rPr>
              <a:t>% duration of cue</a:t>
            </a:r>
          </a:p>
          <a:p>
            <a:r>
              <a:rPr lang="en-US" sz="1200" dirty="0" err="1">
                <a:solidFill>
                  <a:srgbClr val="000000"/>
                </a:solidFill>
                <a:latin typeface="courier" charset="0"/>
              </a:rPr>
              <a:t>trialtypes</a:t>
            </a:r>
            <a:r>
              <a:rPr lang="en-US" sz="1200" dirty="0">
                <a:solidFill>
                  <a:srgbClr val="000000"/>
                </a:solidFill>
                <a:latin typeface="courier" charset="0"/>
              </a:rPr>
              <a:t> = 2;         </a:t>
            </a:r>
            <a:r>
              <a:rPr lang="en-US" sz="1200" dirty="0">
                <a:solidFill>
                  <a:srgbClr val="228B22"/>
                </a:solidFill>
                <a:latin typeface="courier" charset="0"/>
              </a:rPr>
              <a:t>% stop, go</a:t>
            </a:r>
          </a:p>
          <a:p>
            <a:r>
              <a:rPr lang="en-US" sz="1200" dirty="0" err="1">
                <a:solidFill>
                  <a:srgbClr val="000000"/>
                </a:solidFill>
                <a:latin typeface="courier" charset="0"/>
              </a:rPr>
              <a:t>trialspertype</a:t>
            </a:r>
            <a:r>
              <a:rPr lang="en-US" sz="1200" dirty="0">
                <a:solidFill>
                  <a:srgbClr val="000000"/>
                </a:solidFill>
                <a:latin typeface="courier" charset="0"/>
              </a:rPr>
              <a:t> = [150 30]; </a:t>
            </a:r>
            <a:r>
              <a:rPr lang="en-US" sz="1200" dirty="0">
                <a:solidFill>
                  <a:srgbClr val="228B22"/>
                </a:solidFill>
                <a:latin typeface="courier" charset="0"/>
              </a:rPr>
              <a:t>% for one run; 300 go, 60 stop total</a:t>
            </a:r>
          </a:p>
          <a:p>
            <a:r>
              <a:rPr lang="en-US" sz="1200" dirty="0">
                <a:solidFill>
                  <a:srgbClr val="228B22"/>
                </a:solidFill>
                <a:latin typeface="courier" charset="0"/>
              </a:rPr>
              <a:t> </a:t>
            </a:r>
          </a:p>
          <a:p>
            <a:r>
              <a:rPr lang="en-US" sz="1200" dirty="0">
                <a:solidFill>
                  <a:srgbClr val="228B22"/>
                </a:solidFill>
                <a:latin typeface="courier" charset="0"/>
              </a:rPr>
              <a:t>% All ISI times in sec.</a:t>
            </a:r>
          </a:p>
          <a:p>
            <a:r>
              <a:rPr lang="en-US" sz="1200" dirty="0" err="1">
                <a:solidFill>
                  <a:srgbClr val="000000"/>
                </a:solidFill>
                <a:latin typeface="courier" charset="0"/>
              </a:rPr>
              <a:t>isidistribution</a:t>
            </a:r>
            <a:r>
              <a:rPr lang="en-US" sz="1200" dirty="0">
                <a:solidFill>
                  <a:srgbClr val="000000"/>
                </a:solidFill>
                <a:latin typeface="courier" charset="0"/>
              </a:rPr>
              <a:t> = </a:t>
            </a:r>
            <a:r>
              <a:rPr lang="en-US" sz="1200" dirty="0">
                <a:solidFill>
                  <a:srgbClr val="A020F0"/>
                </a:solidFill>
                <a:latin typeface="courier" charset="0"/>
              </a:rPr>
              <a:t>'exponential'</a:t>
            </a:r>
            <a:r>
              <a:rPr lang="en-US" sz="1200" dirty="0">
                <a:solidFill>
                  <a:srgbClr val="000000"/>
                </a:solidFill>
                <a:latin typeface="courier" charset="0"/>
              </a:rPr>
              <a:t>;  </a:t>
            </a:r>
            <a:r>
              <a:rPr lang="en-US" sz="1200" dirty="0">
                <a:solidFill>
                  <a:srgbClr val="228B22"/>
                </a:solidFill>
                <a:latin typeface="courier" charset="0"/>
              </a:rPr>
              <a:t>% 'exponential' or </a:t>
            </a:r>
            <a:r>
              <a:rPr lang="en-US" sz="1200" dirty="0" smtClean="0">
                <a:solidFill>
                  <a:srgbClr val="228B22"/>
                </a:solidFill>
                <a:latin typeface="courier" charset="0"/>
              </a:rPr>
              <a:t>'geometric’</a:t>
            </a:r>
          </a:p>
          <a:p>
            <a:endParaRPr lang="en-US" sz="1200" dirty="0">
              <a:solidFill>
                <a:srgbClr val="228B22"/>
              </a:solidFill>
              <a:latin typeface="courier" charset="0"/>
            </a:endParaRPr>
          </a:p>
          <a:p>
            <a:r>
              <a:rPr lang="en-US" sz="1200" dirty="0" err="1">
                <a:solidFill>
                  <a:srgbClr val="000000"/>
                </a:solidFill>
                <a:latin typeface="courier" charset="0"/>
              </a:rPr>
              <a:t>ISImin</a:t>
            </a:r>
            <a:r>
              <a:rPr lang="en-US" sz="1200" dirty="0">
                <a:solidFill>
                  <a:srgbClr val="000000"/>
                </a:solidFill>
                <a:latin typeface="courier" charset="0"/>
              </a:rPr>
              <a:t> = .700;           </a:t>
            </a:r>
            <a:r>
              <a:rPr lang="en-US" sz="1200" dirty="0">
                <a:solidFill>
                  <a:srgbClr val="228B22"/>
                </a:solidFill>
                <a:latin typeface="courier" charset="0"/>
              </a:rPr>
              <a:t>% Constraints: Psychological (can subjects process cue) and statistical (longer = less BOLD nonlinearity, which is difficult to model</a:t>
            </a:r>
            <a:r>
              <a:rPr lang="en-US" sz="1200" dirty="0" smtClean="0">
                <a:solidFill>
                  <a:srgbClr val="228B22"/>
                </a:solidFill>
                <a:latin typeface="courier" charset="0"/>
              </a:rPr>
              <a:t>).</a:t>
            </a:r>
          </a:p>
          <a:p>
            <a:endParaRPr lang="en-US" sz="1200" dirty="0">
              <a:solidFill>
                <a:srgbClr val="228B22"/>
              </a:solidFill>
              <a:latin typeface="courier" charset="0"/>
            </a:endParaRPr>
          </a:p>
          <a:p>
            <a:r>
              <a:rPr lang="en-US" sz="1200" dirty="0" err="1">
                <a:solidFill>
                  <a:srgbClr val="000000"/>
                </a:solidFill>
                <a:latin typeface="courier" charset="0"/>
              </a:rPr>
              <a:t>ISImean</a:t>
            </a:r>
            <a:r>
              <a:rPr lang="en-US" sz="1200" dirty="0">
                <a:solidFill>
                  <a:srgbClr val="000000"/>
                </a:solidFill>
                <a:latin typeface="courier" charset="0"/>
              </a:rPr>
              <a:t> = 1.1;          </a:t>
            </a:r>
            <a:r>
              <a:rPr lang="en-US" sz="1200" dirty="0">
                <a:solidFill>
                  <a:srgbClr val="228B22"/>
                </a:solidFill>
                <a:latin typeface="courier" charset="0"/>
              </a:rPr>
              <a:t>% For 'exponential' only.  Includes </a:t>
            </a:r>
            <a:r>
              <a:rPr lang="en-US" sz="1200" dirty="0" err="1">
                <a:solidFill>
                  <a:srgbClr val="228B22"/>
                </a:solidFill>
                <a:latin typeface="courier" charset="0"/>
              </a:rPr>
              <a:t>ISImin</a:t>
            </a:r>
            <a:r>
              <a:rPr lang="en-US" sz="1200" dirty="0">
                <a:solidFill>
                  <a:srgbClr val="228B22"/>
                </a:solidFill>
                <a:latin typeface="courier" charset="0"/>
              </a:rPr>
              <a:t>.  There is an optimal empirical value -- longer is better for deconvolution/FIR, but we also need to fit within total scan time constraints</a:t>
            </a:r>
            <a:r>
              <a:rPr lang="en-US" sz="1200" dirty="0" smtClean="0">
                <a:solidFill>
                  <a:srgbClr val="228B22"/>
                </a:solidFill>
                <a:latin typeface="courier" charset="0"/>
              </a:rPr>
              <a:t>.</a:t>
            </a:r>
          </a:p>
          <a:p>
            <a:endParaRPr lang="en-US" sz="1200" dirty="0">
              <a:solidFill>
                <a:srgbClr val="228B22"/>
              </a:solidFill>
              <a:latin typeface="courier" charset="0"/>
            </a:endParaRPr>
          </a:p>
          <a:p>
            <a:r>
              <a:rPr lang="en-US" sz="1200" dirty="0" err="1">
                <a:solidFill>
                  <a:srgbClr val="000000"/>
                </a:solidFill>
                <a:latin typeface="courier" charset="0"/>
              </a:rPr>
              <a:t>ISIstep</a:t>
            </a:r>
            <a:r>
              <a:rPr lang="en-US" sz="1200" dirty="0">
                <a:solidFill>
                  <a:srgbClr val="000000"/>
                </a:solidFill>
                <a:latin typeface="courier" charset="0"/>
              </a:rPr>
              <a:t> = .1;          </a:t>
            </a:r>
            <a:r>
              <a:rPr lang="en-US" sz="1200" dirty="0">
                <a:solidFill>
                  <a:srgbClr val="228B22"/>
                </a:solidFill>
                <a:latin typeface="courier" charset="0"/>
              </a:rPr>
              <a:t>% For 'geometric' only.  There is an optimal empirical value -- longer is better for deconvolution/FIR, but we also need to fit within total scan time constraints</a:t>
            </a:r>
            <a:r>
              <a:rPr lang="en-US" sz="1200" dirty="0" smtClean="0">
                <a:solidFill>
                  <a:srgbClr val="228B22"/>
                </a:solidFill>
                <a:latin typeface="courier" charset="0"/>
              </a:rPr>
              <a:t>.</a:t>
            </a:r>
          </a:p>
          <a:p>
            <a:endParaRPr lang="en-US" sz="1200" dirty="0">
              <a:solidFill>
                <a:srgbClr val="228B22"/>
              </a:solidFill>
              <a:latin typeface="courier" charset="0"/>
            </a:endParaRPr>
          </a:p>
          <a:p>
            <a:r>
              <a:rPr lang="en-US" sz="1200" dirty="0" err="1">
                <a:solidFill>
                  <a:srgbClr val="000000"/>
                </a:solidFill>
                <a:latin typeface="courier" charset="0"/>
              </a:rPr>
              <a:t>ISImax</a:t>
            </a:r>
            <a:r>
              <a:rPr lang="en-US" sz="1200" dirty="0">
                <a:solidFill>
                  <a:srgbClr val="000000"/>
                </a:solidFill>
                <a:latin typeface="courier" charset="0"/>
              </a:rPr>
              <a:t> = 2;             </a:t>
            </a:r>
            <a:r>
              <a:rPr lang="en-US" sz="1200" dirty="0">
                <a:solidFill>
                  <a:srgbClr val="228B22"/>
                </a:solidFill>
                <a:latin typeface="courier" charset="0"/>
              </a:rPr>
              <a:t>% Truncate to avoid VERY long ISIs</a:t>
            </a:r>
          </a:p>
          <a:p>
            <a:r>
              <a:rPr lang="en-US" sz="1200" dirty="0">
                <a:solidFill>
                  <a:srgbClr val="228B22"/>
                </a:solidFill>
                <a:latin typeface="courier" charset="0"/>
              </a:rPr>
              <a:t> </a:t>
            </a:r>
          </a:p>
          <a:p>
            <a:r>
              <a:rPr lang="en-US" sz="1200" dirty="0" err="1">
                <a:solidFill>
                  <a:srgbClr val="000000"/>
                </a:solidFill>
                <a:latin typeface="courier" charset="0"/>
              </a:rPr>
              <a:t>allow_repeats</a:t>
            </a:r>
            <a:r>
              <a:rPr lang="en-US" sz="1200" dirty="0">
                <a:solidFill>
                  <a:srgbClr val="000000"/>
                </a:solidFill>
                <a:latin typeface="courier" charset="0"/>
              </a:rPr>
              <a:t> = [1 0];  </a:t>
            </a:r>
            <a:r>
              <a:rPr lang="en-US" sz="1200" dirty="0">
                <a:solidFill>
                  <a:srgbClr val="228B22"/>
                </a:solidFill>
                <a:latin typeface="courier" charset="0"/>
              </a:rPr>
              <a:t>% Repeats ok for each trial type?  1=go=yes, 2=stop=no</a:t>
            </a:r>
          </a:p>
          <a:p>
            <a:endParaRPr lang="en-US" sz="1200" dirty="0">
              <a:solidFill>
                <a:srgbClr val="228B22"/>
              </a:solidFill>
              <a:latin typeface="courier"/>
            </a:endParaRPr>
          </a:p>
          <a:p>
            <a:r>
              <a:rPr lang="en-US" sz="1200" dirty="0">
                <a:solidFill>
                  <a:srgbClr val="228B22"/>
                </a:solidFill>
                <a:latin typeface="courier"/>
              </a:rPr>
              <a:t>% Assumptions about TR and scanning </a:t>
            </a:r>
            <a:r>
              <a:rPr lang="en-US" sz="1200" dirty="0" err="1">
                <a:solidFill>
                  <a:srgbClr val="228B22"/>
                </a:solidFill>
                <a:latin typeface="courier"/>
              </a:rPr>
              <a:t>params</a:t>
            </a:r>
            <a:endParaRPr lang="en-US" sz="1200" dirty="0">
              <a:solidFill>
                <a:srgbClr val="228B22"/>
              </a:solidFill>
              <a:latin typeface="courier"/>
            </a:endParaRPr>
          </a:p>
          <a:p>
            <a:r>
              <a:rPr lang="en-US" sz="1200" dirty="0">
                <a:solidFill>
                  <a:srgbClr val="228B22"/>
                </a:solidFill>
                <a:latin typeface="courier"/>
              </a:rPr>
              <a:t>% Used in plotting and design construction: Will </a:t>
            </a:r>
            <a:r>
              <a:rPr lang="en-US" sz="1200" dirty="0" err="1">
                <a:solidFill>
                  <a:srgbClr val="228B22"/>
                </a:solidFill>
                <a:latin typeface="courier"/>
              </a:rPr>
              <a:t>downsample</a:t>
            </a:r>
            <a:r>
              <a:rPr lang="en-US" sz="1200" dirty="0">
                <a:solidFill>
                  <a:srgbClr val="228B22"/>
                </a:solidFill>
                <a:latin typeface="courier"/>
              </a:rPr>
              <a:t> to TR</a:t>
            </a:r>
          </a:p>
          <a:p>
            <a:r>
              <a:rPr lang="en-US" sz="1200" dirty="0">
                <a:solidFill>
                  <a:srgbClr val="000000"/>
                </a:solidFill>
                <a:latin typeface="courier"/>
              </a:rPr>
              <a:t>TR = 2;</a:t>
            </a:r>
          </a:p>
          <a:p>
            <a:endParaRPr lang="en-US" sz="1200" dirty="0"/>
          </a:p>
          <a:p>
            <a:endParaRPr lang="en-US" sz="1200" dirty="0"/>
          </a:p>
        </p:txBody>
      </p:sp>
    </p:spTree>
    <p:extLst>
      <p:ext uri="{BB962C8B-B14F-4D97-AF65-F5344CB8AC3E}">
        <p14:creationId xmlns:p14="http://schemas.microsoft.com/office/powerpoint/2010/main" val="3136095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160818" cy="865909"/>
          </a:xfrm>
        </p:spPr>
        <p:txBody>
          <a:bodyPr>
            <a:normAutofit fontScale="90000"/>
          </a:bodyPr>
          <a:lstStyle/>
          <a:p>
            <a:r>
              <a:rPr lang="en-US" dirty="0" smtClean="0"/>
              <a:t>Sample </a:t>
            </a:r>
            <a:r>
              <a:rPr lang="en-US" dirty="0" smtClean="0"/>
              <a:t>random design</a:t>
            </a:r>
            <a:endParaRPr lang="en-US" dirty="0"/>
          </a:p>
        </p:txBody>
      </p:sp>
      <p:sp>
        <p:nvSpPr>
          <p:cNvPr id="11" name="TextBox 10"/>
          <p:cNvSpPr txBox="1"/>
          <p:nvPr/>
        </p:nvSpPr>
        <p:spPr>
          <a:xfrm>
            <a:off x="5650736" y="0"/>
            <a:ext cx="3493264"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200" dirty="0" smtClean="0"/>
              <a:t>VIFs of 2 = moderate problems, per run</a:t>
            </a:r>
          </a:p>
          <a:p>
            <a:r>
              <a:rPr lang="en-US" sz="1200" dirty="0" smtClean="0"/>
              <a:t>VIFs of 5 = severe problems</a:t>
            </a:r>
          </a:p>
          <a:p>
            <a:r>
              <a:rPr lang="en-US" sz="1200" dirty="0" smtClean="0"/>
              <a:t>This is for standard HRF; </a:t>
            </a:r>
            <a:r>
              <a:rPr lang="en-US" sz="1200" dirty="0" err="1" smtClean="0"/>
              <a:t>deconvolution</a:t>
            </a:r>
            <a:r>
              <a:rPr lang="en-US" sz="1200" dirty="0" smtClean="0"/>
              <a:t> will be worse</a:t>
            </a:r>
            <a:endParaRPr lang="en-US" sz="1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449" y="865909"/>
            <a:ext cx="8096036" cy="5405366"/>
          </a:xfrm>
          <a:prstGeom prst="rect">
            <a:avLst/>
          </a:prstGeom>
        </p:spPr>
      </p:pic>
      <p:sp>
        <p:nvSpPr>
          <p:cNvPr id="12" name="TextBox 11"/>
          <p:cNvSpPr txBox="1"/>
          <p:nvPr/>
        </p:nvSpPr>
        <p:spPr>
          <a:xfrm>
            <a:off x="5010048" y="3102797"/>
            <a:ext cx="4133952"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200" dirty="0" smtClean="0"/>
              <a:t>Go </a:t>
            </a:r>
            <a:r>
              <a:rPr lang="en-US" sz="1200" smtClean="0"/>
              <a:t>(blue) and Stop (red) are </a:t>
            </a:r>
            <a:r>
              <a:rPr lang="en-US" sz="1200" dirty="0" smtClean="0"/>
              <a:t>negatively correlated.</a:t>
            </a:r>
          </a:p>
          <a:p>
            <a:r>
              <a:rPr lang="en-US" sz="1200" dirty="0" smtClean="0"/>
              <a:t>This is due to the rapid design. Stop – Go should be efficient.</a:t>
            </a:r>
          </a:p>
          <a:p>
            <a:r>
              <a:rPr lang="en-US" sz="1200" dirty="0" smtClean="0"/>
              <a:t>Stop as a function of performance (correct, error) should be OK</a:t>
            </a:r>
            <a:endParaRPr lang="en-US" sz="1200" dirty="0"/>
          </a:p>
        </p:txBody>
      </p:sp>
    </p:spTree>
    <p:extLst>
      <p:ext uri="{BB962C8B-B14F-4D97-AF65-F5344CB8AC3E}">
        <p14:creationId xmlns:p14="http://schemas.microsoft.com/office/powerpoint/2010/main" val="886042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143000"/>
          </a:xfrm>
        </p:spPr>
        <p:txBody>
          <a:bodyPr>
            <a:normAutofit/>
          </a:bodyPr>
          <a:lstStyle/>
          <a:p>
            <a:r>
              <a:rPr lang="en-US" dirty="0" smtClean="0"/>
              <a:t>Simulation 1: Effects of mean ISI</a:t>
            </a:r>
            <a:endParaRPr lang="en-US" sz="2700" dirty="0"/>
          </a:p>
        </p:txBody>
      </p:sp>
      <p:sp>
        <p:nvSpPr>
          <p:cNvPr id="3" name="TextBox 2"/>
          <p:cNvSpPr txBox="1"/>
          <p:nvPr/>
        </p:nvSpPr>
        <p:spPr>
          <a:xfrm>
            <a:off x="457200" y="913104"/>
            <a:ext cx="8455891" cy="523220"/>
          </a:xfrm>
          <a:prstGeom prst="rect">
            <a:avLst/>
          </a:prstGeom>
          <a:noFill/>
        </p:spPr>
        <p:txBody>
          <a:bodyPr wrap="square" rtlCol="0">
            <a:spAutoFit/>
          </a:bodyPr>
          <a:lstStyle/>
          <a:p>
            <a:r>
              <a:rPr lang="en-US" sz="1400" dirty="0" smtClean="0"/>
              <a:t>If we can use a mean ISI of 1.1 sec, that will improve the ability to estimate responses to both Go and Stop trials.  This will add about 25 sec to the run length, but may be worth it if we can afford to do that.</a:t>
            </a:r>
            <a:endParaRPr lang="en-US" sz="1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6025"/>
            <a:ext cx="9144000" cy="3958262"/>
          </a:xfrm>
          <a:prstGeom prst="rect">
            <a:avLst/>
          </a:prstGeom>
        </p:spPr>
      </p:pic>
      <p:sp>
        <p:nvSpPr>
          <p:cNvPr id="6" name="TextBox 5"/>
          <p:cNvSpPr txBox="1"/>
          <p:nvPr/>
        </p:nvSpPr>
        <p:spPr>
          <a:xfrm>
            <a:off x="1335640" y="2349428"/>
            <a:ext cx="1596143" cy="276999"/>
          </a:xfrm>
          <a:prstGeom prst="rect">
            <a:avLst/>
          </a:prstGeom>
          <a:noFill/>
        </p:spPr>
        <p:txBody>
          <a:bodyPr wrap="none" rtlCol="0">
            <a:spAutoFit/>
          </a:bodyPr>
          <a:lstStyle/>
          <a:p>
            <a:r>
              <a:rPr lang="en-US" sz="1200" dirty="0" smtClean="0"/>
              <a:t>Previous choice, 0.9 sec</a:t>
            </a:r>
            <a:endParaRPr lang="en-US" sz="1200" dirty="0"/>
          </a:p>
        </p:txBody>
      </p:sp>
      <p:cxnSp>
        <p:nvCxnSpPr>
          <p:cNvPr id="8" name="Straight Arrow Connector 7"/>
          <p:cNvCxnSpPr/>
          <p:nvPr/>
        </p:nvCxnSpPr>
        <p:spPr>
          <a:xfrm flipH="1">
            <a:off x="1407560" y="2609636"/>
            <a:ext cx="246579" cy="2157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921267" y="3752350"/>
            <a:ext cx="1454116" cy="276999"/>
          </a:xfrm>
          <a:prstGeom prst="rect">
            <a:avLst/>
          </a:prstGeom>
          <a:noFill/>
        </p:spPr>
        <p:txBody>
          <a:bodyPr wrap="none" rtlCol="0">
            <a:spAutoFit/>
          </a:bodyPr>
          <a:lstStyle/>
          <a:p>
            <a:r>
              <a:rPr lang="en-US" sz="1200" smtClean="0"/>
              <a:t>Better overall, 1.1 sec</a:t>
            </a:r>
            <a:endParaRPr lang="en-US" sz="1200" dirty="0"/>
          </a:p>
        </p:txBody>
      </p:sp>
      <p:cxnSp>
        <p:nvCxnSpPr>
          <p:cNvPr id="10" name="Straight Arrow Connector 9"/>
          <p:cNvCxnSpPr/>
          <p:nvPr/>
        </p:nvCxnSpPr>
        <p:spPr>
          <a:xfrm flipH="1">
            <a:off x="1993187" y="4012558"/>
            <a:ext cx="246579" cy="2157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5619964" y="3689392"/>
            <a:ext cx="1397286" cy="646331"/>
          </a:xfrm>
          <a:prstGeom prst="rect">
            <a:avLst/>
          </a:prstGeom>
          <a:noFill/>
        </p:spPr>
        <p:txBody>
          <a:bodyPr wrap="square" rtlCol="0">
            <a:spAutoFit/>
          </a:bodyPr>
          <a:lstStyle/>
          <a:p>
            <a:r>
              <a:rPr lang="en-US" sz="1200" dirty="0" smtClean="0"/>
              <a:t>1.1 sec adds about 20 sec to the run length</a:t>
            </a:r>
            <a:endParaRPr lang="en-US" sz="1200" dirty="0"/>
          </a:p>
        </p:txBody>
      </p:sp>
      <p:cxnSp>
        <p:nvCxnSpPr>
          <p:cNvPr id="12" name="Straight Arrow Connector 11"/>
          <p:cNvCxnSpPr/>
          <p:nvPr/>
        </p:nvCxnSpPr>
        <p:spPr>
          <a:xfrm>
            <a:off x="6318607" y="4194462"/>
            <a:ext cx="205483" cy="2028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917916" y="1693782"/>
            <a:ext cx="2393878" cy="276999"/>
          </a:xfrm>
          <a:prstGeom prst="rect">
            <a:avLst/>
          </a:prstGeom>
          <a:solidFill>
            <a:schemeClr val="bg1"/>
          </a:solidFill>
        </p:spPr>
        <p:txBody>
          <a:bodyPr wrap="square" rtlCol="0">
            <a:spAutoFit/>
          </a:bodyPr>
          <a:lstStyle/>
          <a:p>
            <a:pPr algn="ctr"/>
            <a:r>
              <a:rPr lang="en-US" sz="1200" b="1" smtClean="0"/>
              <a:t>Scan duration  (1 run)</a:t>
            </a:r>
            <a:endParaRPr lang="en-US" sz="1200" b="1"/>
          </a:p>
        </p:txBody>
      </p:sp>
    </p:spTree>
    <p:extLst>
      <p:ext uri="{BB962C8B-B14F-4D97-AF65-F5344CB8AC3E}">
        <p14:creationId xmlns:p14="http://schemas.microsoft.com/office/powerpoint/2010/main" val="3387839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143000"/>
          </a:xfrm>
        </p:spPr>
        <p:txBody>
          <a:bodyPr>
            <a:normAutofit/>
          </a:bodyPr>
          <a:lstStyle/>
          <a:p>
            <a:r>
              <a:rPr lang="en-US" dirty="0" err="1" smtClean="0"/>
              <a:t>Sim</a:t>
            </a:r>
            <a:r>
              <a:rPr lang="en-US" dirty="0" smtClean="0"/>
              <a:t> 2: Optimizing realized design</a:t>
            </a:r>
            <a:endParaRPr lang="en-US" sz="2700" dirty="0"/>
          </a:p>
        </p:txBody>
      </p:sp>
      <p:sp>
        <p:nvSpPr>
          <p:cNvPr id="3" name="TextBox 2"/>
          <p:cNvSpPr txBox="1"/>
          <p:nvPr/>
        </p:nvSpPr>
        <p:spPr>
          <a:xfrm>
            <a:off x="83880" y="958334"/>
            <a:ext cx="8602920" cy="923330"/>
          </a:xfrm>
          <a:prstGeom prst="rect">
            <a:avLst/>
          </a:prstGeom>
          <a:noFill/>
        </p:spPr>
        <p:txBody>
          <a:bodyPr wrap="square" rtlCol="0">
            <a:spAutoFit/>
          </a:bodyPr>
          <a:lstStyle/>
          <a:p>
            <a:r>
              <a:rPr lang="en-US" sz="1800" dirty="0" smtClean="0"/>
              <a:t>10,000 designs plotted by scan duration and quality (y-axis, lower is better). Quality is harmonic mean of VIF.  Best design is in red, and best design under 375 secs (1 runs) is in pink. </a:t>
            </a:r>
            <a:endParaRPr lang="en-US" sz="1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0830" y="1881664"/>
            <a:ext cx="4809019" cy="4202907"/>
          </a:xfrm>
          <a:prstGeom prst="rect">
            <a:avLst/>
          </a:prstGeom>
        </p:spPr>
      </p:pic>
    </p:spTree>
    <p:extLst>
      <p:ext uri="{BB962C8B-B14F-4D97-AF65-F5344CB8AC3E}">
        <p14:creationId xmlns:p14="http://schemas.microsoft.com/office/powerpoint/2010/main" val="1904117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designs: Best of 10,000</a:t>
            </a:r>
            <a:endParaRPr lang="en-US" dirty="0"/>
          </a:p>
        </p:txBody>
      </p:sp>
      <p:sp>
        <p:nvSpPr>
          <p:cNvPr id="4" name="TextBox 3"/>
          <p:cNvSpPr txBox="1"/>
          <p:nvPr/>
        </p:nvSpPr>
        <p:spPr>
          <a:xfrm>
            <a:off x="808182" y="5380182"/>
            <a:ext cx="8035636" cy="923330"/>
          </a:xfrm>
          <a:prstGeom prst="rect">
            <a:avLst/>
          </a:prstGeom>
          <a:noFill/>
        </p:spPr>
        <p:txBody>
          <a:bodyPr wrap="square" rtlCol="0">
            <a:spAutoFit/>
          </a:bodyPr>
          <a:lstStyle/>
          <a:p>
            <a:r>
              <a:rPr lang="en-US" sz="1800" dirty="0" smtClean="0"/>
              <a:t>- It takes about 1 min of computer time to search 10,000 designs currently</a:t>
            </a:r>
          </a:p>
          <a:p>
            <a:r>
              <a:rPr lang="en-US" sz="1800" dirty="0" smtClean="0"/>
              <a:t>- Lists can be saved in this format and imported into E-Prime to generate custom onsets for different versions</a:t>
            </a:r>
            <a:endParaRPr lang="en-US" sz="1800" dirty="0"/>
          </a:p>
        </p:txBody>
      </p:sp>
      <p:graphicFrame>
        <p:nvGraphicFramePr>
          <p:cNvPr id="6" name="Table 5"/>
          <p:cNvGraphicFramePr>
            <a:graphicFrameLocks noGrp="1"/>
          </p:cNvGraphicFramePr>
          <p:nvPr>
            <p:extLst>
              <p:ext uri="{D42A27DB-BD31-4B8C-83A1-F6EECF244321}">
                <p14:modId xmlns:p14="http://schemas.microsoft.com/office/powerpoint/2010/main" val="1074770983"/>
              </p:ext>
            </p:extLst>
          </p:nvPr>
        </p:nvGraphicFramePr>
        <p:xfrm>
          <a:off x="2447212" y="1818326"/>
          <a:ext cx="4249576" cy="2722850"/>
        </p:xfrm>
        <a:graphic>
          <a:graphicData uri="http://schemas.openxmlformats.org/drawingml/2006/table">
            <a:tbl>
              <a:tblPr>
                <a:tableStyleId>{5C22544A-7EE6-4342-B048-85BDC9FD1C3A}</a:tableStyleId>
              </a:tblPr>
              <a:tblGrid>
                <a:gridCol w="1376158"/>
                <a:gridCol w="957806"/>
                <a:gridCol w="957806"/>
                <a:gridCol w="957806"/>
              </a:tblGrid>
              <a:tr h="209450">
                <a:tc>
                  <a:txBody>
                    <a:bodyPr/>
                    <a:lstStyle/>
                    <a:p>
                      <a:pPr algn="l" fontAlgn="b"/>
                      <a:r>
                        <a:rPr lang="en-US" sz="1200" u="none" strike="noStrike">
                          <a:effectLst/>
                        </a:rPr>
                        <a:t>Event1 onset</a:t>
                      </a:r>
                      <a:endParaRPr lang="en-US" sz="1200" b="0" i="0" u="none" strike="noStrike">
                        <a:solidFill>
                          <a:srgbClr val="000000"/>
                        </a:solidFill>
                        <a:effectLst/>
                        <a:latin typeface="Calibri" charset="0"/>
                      </a:endParaRPr>
                    </a:p>
                  </a:txBody>
                  <a:tcPr marL="12700" marR="12700" marT="12700" marB="0" anchor="b"/>
                </a:tc>
                <a:tc>
                  <a:txBody>
                    <a:bodyPr/>
                    <a:lstStyle/>
                    <a:p>
                      <a:pPr algn="l" fontAlgn="b"/>
                      <a:r>
                        <a:rPr lang="en-US" sz="1200" u="none" strike="noStrike">
                          <a:effectLst/>
                        </a:rPr>
                        <a:t>Trial type</a:t>
                      </a:r>
                      <a:endParaRPr lang="en-US" sz="1200" b="0" i="0" u="none" strike="noStrike">
                        <a:solidFill>
                          <a:srgbClr val="000000"/>
                        </a:solidFill>
                        <a:effectLst/>
                        <a:latin typeface="Calibri" charset="0"/>
                      </a:endParaRPr>
                    </a:p>
                  </a:txBody>
                  <a:tcPr marL="12700" marR="12700" marT="12700" marB="0" anchor="b"/>
                </a:tc>
                <a:tc>
                  <a:txBody>
                    <a:bodyPr/>
                    <a:lstStyle/>
                    <a:p>
                      <a:pPr algn="l" fontAlgn="b"/>
                      <a:r>
                        <a:rPr lang="en-US" sz="1200" u="none" strike="noStrike">
                          <a:effectLst/>
                        </a:rPr>
                        <a:t>ISI1</a:t>
                      </a:r>
                      <a:endParaRPr lang="en-US" sz="1200" b="0" i="0" u="none" strike="noStrike">
                        <a:solidFill>
                          <a:srgbClr val="000000"/>
                        </a:solidFill>
                        <a:effectLst/>
                        <a:latin typeface="Calibri" charset="0"/>
                      </a:endParaRPr>
                    </a:p>
                  </a:txBody>
                  <a:tcPr marL="12700" marR="12700" marT="12700" marB="0" anchor="b"/>
                </a:tc>
                <a:tc>
                  <a:txBody>
                    <a:bodyPr/>
                    <a:lstStyle/>
                    <a:p>
                      <a:pPr algn="l" fontAlgn="b"/>
                      <a:r>
                        <a:rPr lang="en-US" sz="1200" u="none" strike="noStrike">
                          <a:effectLst/>
                        </a:rPr>
                        <a:t>Event1Dur</a:t>
                      </a:r>
                      <a:endParaRPr lang="en-US" sz="1200" b="0" i="0" u="none" strike="noStrike">
                        <a:solidFill>
                          <a:srgbClr val="000000"/>
                        </a:solidFill>
                        <a:effectLst/>
                        <a:latin typeface="Calibri" charset="0"/>
                      </a:endParaRPr>
                    </a:p>
                  </a:txBody>
                  <a:tcPr marL="12700" marR="12700" marT="12700" marB="0" anchor="b"/>
                </a:tc>
              </a:tr>
              <a:tr h="209450">
                <a:tc>
                  <a:txBody>
                    <a:bodyPr/>
                    <a:lstStyle/>
                    <a:p>
                      <a:pPr algn="r" fontAlgn="b"/>
                      <a:r>
                        <a:rPr lang="en-US" sz="1200" u="none" strike="noStrike">
                          <a:effectLst/>
                        </a:rPr>
                        <a:t>0</a:t>
                      </a:r>
                      <a:endParaRPr lang="en-US" sz="1200" b="0" i="0" u="none" strike="noStrike">
                        <a:solidFill>
                          <a:srgbClr val="000000"/>
                        </a:solidFill>
                        <a:effectLst/>
                        <a:latin typeface="Calibri" charset="0"/>
                      </a:endParaRPr>
                    </a:p>
                  </a:txBody>
                  <a:tcPr marL="12700" marR="12700" marT="12700" marB="0" anchor="b"/>
                </a:tc>
                <a:tc>
                  <a:txBody>
                    <a:bodyPr/>
                    <a:lstStyle/>
                    <a:p>
                      <a:pPr algn="r" fontAlgn="b"/>
                      <a:r>
                        <a:rPr lang="en-US" sz="1200" u="none" strike="noStrike">
                          <a:effectLst/>
                        </a:rPr>
                        <a:t>1</a:t>
                      </a:r>
                      <a:endParaRPr lang="en-US" sz="1200" b="0" i="0" u="none" strike="noStrike">
                        <a:solidFill>
                          <a:srgbClr val="000000"/>
                        </a:solidFill>
                        <a:effectLst/>
                        <a:latin typeface="Calibri" charset="0"/>
                      </a:endParaRPr>
                    </a:p>
                  </a:txBody>
                  <a:tcPr marL="12700" marR="12700" marT="12700" marB="0" anchor="b"/>
                </a:tc>
                <a:tc>
                  <a:txBody>
                    <a:bodyPr/>
                    <a:lstStyle/>
                    <a:p>
                      <a:pPr algn="r" fontAlgn="b"/>
                      <a:r>
                        <a:rPr lang="en-US" sz="1200" u="none" strike="noStrike">
                          <a:effectLst/>
                        </a:rPr>
                        <a:t>1.1223</a:t>
                      </a:r>
                      <a:endParaRPr lang="en-US" sz="1200" b="0" i="0" u="none" strike="noStrike">
                        <a:solidFill>
                          <a:srgbClr val="000000"/>
                        </a:solidFill>
                        <a:effectLst/>
                        <a:latin typeface="Calibri" charset="0"/>
                      </a:endParaRPr>
                    </a:p>
                  </a:txBody>
                  <a:tcPr marL="12700" marR="12700" marT="12700" marB="0" anchor="b"/>
                </a:tc>
                <a:tc>
                  <a:txBody>
                    <a:bodyPr/>
                    <a:lstStyle/>
                    <a:p>
                      <a:pPr algn="r" fontAlgn="b"/>
                      <a:r>
                        <a:rPr lang="en-US" sz="1200" u="none" strike="noStrike">
                          <a:effectLst/>
                        </a:rPr>
                        <a:t>1</a:t>
                      </a:r>
                      <a:endParaRPr lang="en-US" sz="1200" b="0" i="0" u="none" strike="noStrike">
                        <a:solidFill>
                          <a:srgbClr val="000000"/>
                        </a:solidFill>
                        <a:effectLst/>
                        <a:latin typeface="Calibri" charset="0"/>
                      </a:endParaRPr>
                    </a:p>
                  </a:txBody>
                  <a:tcPr marL="12700" marR="12700" marT="12700" marB="0" anchor="b"/>
                </a:tc>
              </a:tr>
              <a:tr h="209450">
                <a:tc>
                  <a:txBody>
                    <a:bodyPr/>
                    <a:lstStyle/>
                    <a:p>
                      <a:pPr algn="r" fontAlgn="b"/>
                      <a:r>
                        <a:rPr lang="en-US" sz="1200" u="none" strike="noStrike">
                          <a:effectLst/>
                        </a:rPr>
                        <a:t>2.1223</a:t>
                      </a:r>
                      <a:endParaRPr lang="en-US" sz="1200" b="0" i="0" u="none" strike="noStrike">
                        <a:solidFill>
                          <a:srgbClr val="000000"/>
                        </a:solidFill>
                        <a:effectLst/>
                        <a:latin typeface="Calibri" charset="0"/>
                      </a:endParaRPr>
                    </a:p>
                  </a:txBody>
                  <a:tcPr marL="12700" marR="12700" marT="12700" marB="0" anchor="b"/>
                </a:tc>
                <a:tc>
                  <a:txBody>
                    <a:bodyPr/>
                    <a:lstStyle/>
                    <a:p>
                      <a:pPr algn="r" fontAlgn="b"/>
                      <a:r>
                        <a:rPr lang="en-US" sz="1200" u="none" strike="noStrike">
                          <a:effectLst/>
                        </a:rPr>
                        <a:t>1</a:t>
                      </a:r>
                      <a:endParaRPr lang="en-US" sz="1200" b="0" i="0" u="none" strike="noStrike">
                        <a:solidFill>
                          <a:srgbClr val="000000"/>
                        </a:solidFill>
                        <a:effectLst/>
                        <a:latin typeface="Calibri" charset="0"/>
                      </a:endParaRPr>
                    </a:p>
                  </a:txBody>
                  <a:tcPr marL="12700" marR="12700" marT="12700" marB="0" anchor="b"/>
                </a:tc>
                <a:tc>
                  <a:txBody>
                    <a:bodyPr/>
                    <a:lstStyle/>
                    <a:p>
                      <a:pPr algn="r" fontAlgn="b"/>
                      <a:r>
                        <a:rPr lang="en-US" sz="1200" u="none" strike="noStrike">
                          <a:effectLst/>
                        </a:rPr>
                        <a:t>0.73</a:t>
                      </a:r>
                      <a:endParaRPr lang="en-US" sz="1200" b="0" i="0" u="none" strike="noStrike">
                        <a:solidFill>
                          <a:srgbClr val="000000"/>
                        </a:solidFill>
                        <a:effectLst/>
                        <a:latin typeface="Calibri" charset="0"/>
                      </a:endParaRPr>
                    </a:p>
                  </a:txBody>
                  <a:tcPr marL="12700" marR="12700" marT="12700" marB="0" anchor="b"/>
                </a:tc>
                <a:tc>
                  <a:txBody>
                    <a:bodyPr/>
                    <a:lstStyle/>
                    <a:p>
                      <a:pPr algn="r" fontAlgn="b"/>
                      <a:r>
                        <a:rPr lang="en-US" sz="1200" u="none" strike="noStrike">
                          <a:effectLst/>
                        </a:rPr>
                        <a:t>1</a:t>
                      </a:r>
                      <a:endParaRPr lang="en-US" sz="1200" b="0" i="0" u="none" strike="noStrike">
                        <a:solidFill>
                          <a:srgbClr val="000000"/>
                        </a:solidFill>
                        <a:effectLst/>
                        <a:latin typeface="Calibri" charset="0"/>
                      </a:endParaRPr>
                    </a:p>
                  </a:txBody>
                  <a:tcPr marL="12700" marR="12700" marT="12700" marB="0" anchor="b"/>
                </a:tc>
              </a:tr>
              <a:tr h="209450">
                <a:tc>
                  <a:txBody>
                    <a:bodyPr/>
                    <a:lstStyle/>
                    <a:p>
                      <a:pPr algn="r" fontAlgn="b"/>
                      <a:r>
                        <a:rPr lang="en-US" sz="1200" u="none" strike="noStrike">
                          <a:effectLst/>
                        </a:rPr>
                        <a:t>3.8524</a:t>
                      </a:r>
                      <a:endParaRPr lang="en-US" sz="1200" b="0" i="0" u="none" strike="noStrike">
                        <a:solidFill>
                          <a:srgbClr val="000000"/>
                        </a:solidFill>
                        <a:effectLst/>
                        <a:latin typeface="Calibri" charset="0"/>
                      </a:endParaRPr>
                    </a:p>
                  </a:txBody>
                  <a:tcPr marL="12700" marR="12700" marT="12700" marB="0" anchor="b"/>
                </a:tc>
                <a:tc>
                  <a:txBody>
                    <a:bodyPr/>
                    <a:lstStyle/>
                    <a:p>
                      <a:pPr algn="r" fontAlgn="b"/>
                      <a:r>
                        <a:rPr lang="en-US" sz="1200" u="none" strike="noStrike">
                          <a:effectLst/>
                        </a:rPr>
                        <a:t>2</a:t>
                      </a:r>
                      <a:endParaRPr lang="en-US" sz="1200" b="0" i="0" u="none" strike="noStrike">
                        <a:solidFill>
                          <a:srgbClr val="000000"/>
                        </a:solidFill>
                        <a:effectLst/>
                        <a:latin typeface="Calibri" charset="0"/>
                      </a:endParaRPr>
                    </a:p>
                  </a:txBody>
                  <a:tcPr marL="12700" marR="12700" marT="12700" marB="0" anchor="b"/>
                </a:tc>
                <a:tc>
                  <a:txBody>
                    <a:bodyPr/>
                    <a:lstStyle/>
                    <a:p>
                      <a:pPr algn="r" fontAlgn="b"/>
                      <a:r>
                        <a:rPr lang="en-US" sz="1200" u="none" strike="noStrike">
                          <a:effectLst/>
                        </a:rPr>
                        <a:t>1.2261</a:t>
                      </a:r>
                      <a:endParaRPr lang="en-US" sz="1200" b="0" i="0" u="none" strike="noStrike">
                        <a:solidFill>
                          <a:srgbClr val="000000"/>
                        </a:solidFill>
                        <a:effectLst/>
                        <a:latin typeface="Calibri" charset="0"/>
                      </a:endParaRPr>
                    </a:p>
                  </a:txBody>
                  <a:tcPr marL="12700" marR="12700" marT="12700" marB="0" anchor="b"/>
                </a:tc>
                <a:tc>
                  <a:txBody>
                    <a:bodyPr/>
                    <a:lstStyle/>
                    <a:p>
                      <a:pPr algn="r" fontAlgn="b"/>
                      <a:r>
                        <a:rPr lang="en-US" sz="1200" u="none" strike="noStrike">
                          <a:effectLst/>
                        </a:rPr>
                        <a:t>1</a:t>
                      </a:r>
                      <a:endParaRPr lang="en-US" sz="1200" b="0" i="0" u="none" strike="noStrike">
                        <a:solidFill>
                          <a:srgbClr val="000000"/>
                        </a:solidFill>
                        <a:effectLst/>
                        <a:latin typeface="Calibri" charset="0"/>
                      </a:endParaRPr>
                    </a:p>
                  </a:txBody>
                  <a:tcPr marL="12700" marR="12700" marT="12700" marB="0" anchor="b"/>
                </a:tc>
              </a:tr>
              <a:tr h="209450">
                <a:tc>
                  <a:txBody>
                    <a:bodyPr/>
                    <a:lstStyle/>
                    <a:p>
                      <a:pPr algn="r" fontAlgn="b"/>
                      <a:r>
                        <a:rPr lang="en-US" sz="1200" u="none" strike="noStrike">
                          <a:effectLst/>
                        </a:rPr>
                        <a:t>6.0784</a:t>
                      </a:r>
                      <a:endParaRPr lang="en-US" sz="1200" b="0" i="0" u="none" strike="noStrike">
                        <a:solidFill>
                          <a:srgbClr val="000000"/>
                        </a:solidFill>
                        <a:effectLst/>
                        <a:latin typeface="Calibri" charset="0"/>
                      </a:endParaRPr>
                    </a:p>
                  </a:txBody>
                  <a:tcPr marL="12700" marR="12700" marT="12700" marB="0" anchor="b"/>
                </a:tc>
                <a:tc>
                  <a:txBody>
                    <a:bodyPr/>
                    <a:lstStyle/>
                    <a:p>
                      <a:pPr algn="r" fontAlgn="b"/>
                      <a:r>
                        <a:rPr lang="en-US" sz="1200" u="none" strike="noStrike">
                          <a:effectLst/>
                        </a:rPr>
                        <a:t>1</a:t>
                      </a:r>
                      <a:endParaRPr lang="en-US" sz="1200" b="0" i="0" u="none" strike="noStrike">
                        <a:solidFill>
                          <a:srgbClr val="000000"/>
                        </a:solidFill>
                        <a:effectLst/>
                        <a:latin typeface="Calibri" charset="0"/>
                      </a:endParaRPr>
                    </a:p>
                  </a:txBody>
                  <a:tcPr marL="12700" marR="12700" marT="12700" marB="0" anchor="b"/>
                </a:tc>
                <a:tc>
                  <a:txBody>
                    <a:bodyPr/>
                    <a:lstStyle/>
                    <a:p>
                      <a:pPr algn="r" fontAlgn="b"/>
                      <a:r>
                        <a:rPr lang="en-US" sz="1200" u="none" strike="noStrike">
                          <a:effectLst/>
                        </a:rPr>
                        <a:t>1.1715</a:t>
                      </a:r>
                      <a:endParaRPr lang="en-US" sz="1200" b="0" i="0" u="none" strike="noStrike">
                        <a:solidFill>
                          <a:srgbClr val="000000"/>
                        </a:solidFill>
                        <a:effectLst/>
                        <a:latin typeface="Calibri" charset="0"/>
                      </a:endParaRPr>
                    </a:p>
                  </a:txBody>
                  <a:tcPr marL="12700" marR="12700" marT="12700" marB="0" anchor="b"/>
                </a:tc>
                <a:tc>
                  <a:txBody>
                    <a:bodyPr/>
                    <a:lstStyle/>
                    <a:p>
                      <a:pPr algn="r" fontAlgn="b"/>
                      <a:r>
                        <a:rPr lang="en-US" sz="1200" u="none" strike="noStrike">
                          <a:effectLst/>
                        </a:rPr>
                        <a:t>1</a:t>
                      </a:r>
                      <a:endParaRPr lang="en-US" sz="1200" b="0" i="0" u="none" strike="noStrike">
                        <a:solidFill>
                          <a:srgbClr val="000000"/>
                        </a:solidFill>
                        <a:effectLst/>
                        <a:latin typeface="Calibri" charset="0"/>
                      </a:endParaRPr>
                    </a:p>
                  </a:txBody>
                  <a:tcPr marL="12700" marR="12700" marT="12700" marB="0" anchor="b"/>
                </a:tc>
              </a:tr>
              <a:tr h="209450">
                <a:tc>
                  <a:txBody>
                    <a:bodyPr/>
                    <a:lstStyle/>
                    <a:p>
                      <a:pPr algn="r" fontAlgn="b"/>
                      <a:r>
                        <a:rPr lang="en-US" sz="1200" u="none" strike="noStrike">
                          <a:effectLst/>
                        </a:rPr>
                        <a:t>8.2499</a:t>
                      </a:r>
                      <a:endParaRPr lang="en-US" sz="1200" b="0" i="0" u="none" strike="noStrike">
                        <a:solidFill>
                          <a:srgbClr val="000000"/>
                        </a:solidFill>
                        <a:effectLst/>
                        <a:latin typeface="Calibri" charset="0"/>
                      </a:endParaRPr>
                    </a:p>
                  </a:txBody>
                  <a:tcPr marL="12700" marR="12700" marT="12700" marB="0" anchor="b"/>
                </a:tc>
                <a:tc>
                  <a:txBody>
                    <a:bodyPr/>
                    <a:lstStyle/>
                    <a:p>
                      <a:pPr algn="r" fontAlgn="b"/>
                      <a:r>
                        <a:rPr lang="en-US" sz="1200" u="none" strike="noStrike">
                          <a:effectLst/>
                        </a:rPr>
                        <a:t>1</a:t>
                      </a:r>
                      <a:endParaRPr lang="en-US" sz="1200" b="0" i="0" u="none" strike="noStrike">
                        <a:solidFill>
                          <a:srgbClr val="000000"/>
                        </a:solidFill>
                        <a:effectLst/>
                        <a:latin typeface="Calibri" charset="0"/>
                      </a:endParaRPr>
                    </a:p>
                  </a:txBody>
                  <a:tcPr marL="12700" marR="12700" marT="12700" marB="0" anchor="b"/>
                </a:tc>
                <a:tc>
                  <a:txBody>
                    <a:bodyPr/>
                    <a:lstStyle/>
                    <a:p>
                      <a:pPr algn="r" fontAlgn="b"/>
                      <a:r>
                        <a:rPr lang="en-US" sz="1200" u="none" strike="noStrike">
                          <a:effectLst/>
                        </a:rPr>
                        <a:t>0.8407</a:t>
                      </a:r>
                      <a:endParaRPr lang="en-US" sz="1200" b="0" i="0" u="none" strike="noStrike">
                        <a:solidFill>
                          <a:srgbClr val="000000"/>
                        </a:solidFill>
                        <a:effectLst/>
                        <a:latin typeface="Calibri" charset="0"/>
                      </a:endParaRPr>
                    </a:p>
                  </a:txBody>
                  <a:tcPr marL="12700" marR="12700" marT="12700" marB="0" anchor="b"/>
                </a:tc>
                <a:tc>
                  <a:txBody>
                    <a:bodyPr/>
                    <a:lstStyle/>
                    <a:p>
                      <a:pPr algn="r" fontAlgn="b"/>
                      <a:r>
                        <a:rPr lang="en-US" sz="1200" u="none" strike="noStrike">
                          <a:effectLst/>
                        </a:rPr>
                        <a:t>1</a:t>
                      </a:r>
                      <a:endParaRPr lang="en-US" sz="1200" b="0" i="0" u="none" strike="noStrike">
                        <a:solidFill>
                          <a:srgbClr val="000000"/>
                        </a:solidFill>
                        <a:effectLst/>
                        <a:latin typeface="Calibri" charset="0"/>
                      </a:endParaRPr>
                    </a:p>
                  </a:txBody>
                  <a:tcPr marL="12700" marR="12700" marT="12700" marB="0" anchor="b"/>
                </a:tc>
              </a:tr>
              <a:tr h="209450">
                <a:tc>
                  <a:txBody>
                    <a:bodyPr/>
                    <a:lstStyle/>
                    <a:p>
                      <a:pPr algn="r" fontAlgn="b"/>
                      <a:r>
                        <a:rPr lang="en-US" sz="1200" u="none" strike="noStrike">
                          <a:effectLst/>
                        </a:rPr>
                        <a:t>10.0907</a:t>
                      </a:r>
                      <a:endParaRPr lang="en-US" sz="1200" b="0" i="0" u="none" strike="noStrike">
                        <a:solidFill>
                          <a:srgbClr val="000000"/>
                        </a:solidFill>
                        <a:effectLst/>
                        <a:latin typeface="Calibri" charset="0"/>
                      </a:endParaRPr>
                    </a:p>
                  </a:txBody>
                  <a:tcPr marL="12700" marR="12700" marT="12700" marB="0" anchor="b"/>
                </a:tc>
                <a:tc>
                  <a:txBody>
                    <a:bodyPr/>
                    <a:lstStyle/>
                    <a:p>
                      <a:pPr algn="r" fontAlgn="b"/>
                      <a:r>
                        <a:rPr lang="en-US" sz="1200" u="none" strike="noStrike">
                          <a:effectLst/>
                        </a:rPr>
                        <a:t>1</a:t>
                      </a:r>
                      <a:endParaRPr lang="en-US" sz="1200" b="0" i="0" u="none" strike="noStrike">
                        <a:solidFill>
                          <a:srgbClr val="000000"/>
                        </a:solidFill>
                        <a:effectLst/>
                        <a:latin typeface="Calibri" charset="0"/>
                      </a:endParaRPr>
                    </a:p>
                  </a:txBody>
                  <a:tcPr marL="12700" marR="12700" marT="12700" marB="0" anchor="b"/>
                </a:tc>
                <a:tc>
                  <a:txBody>
                    <a:bodyPr/>
                    <a:lstStyle/>
                    <a:p>
                      <a:pPr algn="r" fontAlgn="b"/>
                      <a:r>
                        <a:rPr lang="en-US" sz="1200" u="none" strike="noStrike">
                          <a:effectLst/>
                        </a:rPr>
                        <a:t>0.8432</a:t>
                      </a:r>
                      <a:endParaRPr lang="en-US" sz="1200" b="0" i="0" u="none" strike="noStrike">
                        <a:solidFill>
                          <a:srgbClr val="000000"/>
                        </a:solidFill>
                        <a:effectLst/>
                        <a:latin typeface="Calibri" charset="0"/>
                      </a:endParaRPr>
                    </a:p>
                  </a:txBody>
                  <a:tcPr marL="12700" marR="12700" marT="12700" marB="0" anchor="b"/>
                </a:tc>
                <a:tc>
                  <a:txBody>
                    <a:bodyPr/>
                    <a:lstStyle/>
                    <a:p>
                      <a:pPr algn="r" fontAlgn="b"/>
                      <a:r>
                        <a:rPr lang="en-US" sz="1200" u="none" strike="noStrike">
                          <a:effectLst/>
                        </a:rPr>
                        <a:t>1</a:t>
                      </a:r>
                      <a:endParaRPr lang="en-US" sz="1200" b="0" i="0" u="none" strike="noStrike">
                        <a:solidFill>
                          <a:srgbClr val="000000"/>
                        </a:solidFill>
                        <a:effectLst/>
                        <a:latin typeface="Calibri" charset="0"/>
                      </a:endParaRPr>
                    </a:p>
                  </a:txBody>
                  <a:tcPr marL="12700" marR="12700" marT="12700" marB="0" anchor="b"/>
                </a:tc>
              </a:tr>
              <a:tr h="209450">
                <a:tc>
                  <a:txBody>
                    <a:bodyPr/>
                    <a:lstStyle/>
                    <a:p>
                      <a:pPr algn="r" fontAlgn="b"/>
                      <a:r>
                        <a:rPr lang="en-US" sz="1200" u="none" strike="noStrike">
                          <a:effectLst/>
                        </a:rPr>
                        <a:t>11.9339</a:t>
                      </a:r>
                      <a:endParaRPr lang="en-US" sz="1200" b="0" i="0" u="none" strike="noStrike">
                        <a:solidFill>
                          <a:srgbClr val="000000"/>
                        </a:solidFill>
                        <a:effectLst/>
                        <a:latin typeface="Calibri" charset="0"/>
                      </a:endParaRPr>
                    </a:p>
                  </a:txBody>
                  <a:tcPr marL="12700" marR="12700" marT="12700" marB="0" anchor="b"/>
                </a:tc>
                <a:tc>
                  <a:txBody>
                    <a:bodyPr/>
                    <a:lstStyle/>
                    <a:p>
                      <a:pPr algn="r" fontAlgn="b"/>
                      <a:r>
                        <a:rPr lang="en-US" sz="1200" u="none" strike="noStrike">
                          <a:effectLst/>
                        </a:rPr>
                        <a:t>2</a:t>
                      </a:r>
                      <a:endParaRPr lang="en-US" sz="1200" b="0" i="0" u="none" strike="noStrike">
                        <a:solidFill>
                          <a:srgbClr val="000000"/>
                        </a:solidFill>
                        <a:effectLst/>
                        <a:latin typeface="Calibri" charset="0"/>
                      </a:endParaRPr>
                    </a:p>
                  </a:txBody>
                  <a:tcPr marL="12700" marR="12700" marT="12700" marB="0" anchor="b"/>
                </a:tc>
                <a:tc>
                  <a:txBody>
                    <a:bodyPr/>
                    <a:lstStyle/>
                    <a:p>
                      <a:pPr algn="r" fontAlgn="b"/>
                      <a:r>
                        <a:rPr lang="en-US" sz="1200" u="none" strike="noStrike">
                          <a:effectLst/>
                        </a:rPr>
                        <a:t>0.8907</a:t>
                      </a:r>
                      <a:endParaRPr lang="en-US" sz="1200" b="0" i="0" u="none" strike="noStrike">
                        <a:solidFill>
                          <a:srgbClr val="000000"/>
                        </a:solidFill>
                        <a:effectLst/>
                        <a:latin typeface="Calibri" charset="0"/>
                      </a:endParaRPr>
                    </a:p>
                  </a:txBody>
                  <a:tcPr marL="12700" marR="12700" marT="12700" marB="0" anchor="b"/>
                </a:tc>
                <a:tc>
                  <a:txBody>
                    <a:bodyPr/>
                    <a:lstStyle/>
                    <a:p>
                      <a:pPr algn="r" fontAlgn="b"/>
                      <a:r>
                        <a:rPr lang="en-US" sz="1200" u="none" strike="noStrike">
                          <a:effectLst/>
                        </a:rPr>
                        <a:t>1</a:t>
                      </a:r>
                      <a:endParaRPr lang="en-US" sz="1200" b="0" i="0" u="none" strike="noStrike">
                        <a:solidFill>
                          <a:srgbClr val="000000"/>
                        </a:solidFill>
                        <a:effectLst/>
                        <a:latin typeface="Calibri" charset="0"/>
                      </a:endParaRPr>
                    </a:p>
                  </a:txBody>
                  <a:tcPr marL="12700" marR="12700" marT="12700" marB="0" anchor="b"/>
                </a:tc>
              </a:tr>
              <a:tr h="209450">
                <a:tc>
                  <a:txBody>
                    <a:bodyPr/>
                    <a:lstStyle/>
                    <a:p>
                      <a:pPr algn="r" fontAlgn="b"/>
                      <a:r>
                        <a:rPr lang="en-US" sz="1200" u="none" strike="noStrike">
                          <a:effectLst/>
                        </a:rPr>
                        <a:t>13.8246</a:t>
                      </a:r>
                      <a:endParaRPr lang="en-US" sz="1200" b="0" i="0" u="none" strike="noStrike">
                        <a:solidFill>
                          <a:srgbClr val="000000"/>
                        </a:solidFill>
                        <a:effectLst/>
                        <a:latin typeface="Calibri" charset="0"/>
                      </a:endParaRPr>
                    </a:p>
                  </a:txBody>
                  <a:tcPr marL="12700" marR="12700" marT="12700" marB="0" anchor="b"/>
                </a:tc>
                <a:tc>
                  <a:txBody>
                    <a:bodyPr/>
                    <a:lstStyle/>
                    <a:p>
                      <a:pPr algn="r" fontAlgn="b"/>
                      <a:r>
                        <a:rPr lang="en-US" sz="1200" u="none" strike="noStrike">
                          <a:effectLst/>
                        </a:rPr>
                        <a:t>1</a:t>
                      </a:r>
                      <a:endParaRPr lang="en-US" sz="1200" b="0" i="0" u="none" strike="noStrike">
                        <a:solidFill>
                          <a:srgbClr val="000000"/>
                        </a:solidFill>
                        <a:effectLst/>
                        <a:latin typeface="Calibri" charset="0"/>
                      </a:endParaRPr>
                    </a:p>
                  </a:txBody>
                  <a:tcPr marL="12700" marR="12700" marT="12700" marB="0" anchor="b"/>
                </a:tc>
                <a:tc>
                  <a:txBody>
                    <a:bodyPr/>
                    <a:lstStyle/>
                    <a:p>
                      <a:pPr algn="r" fontAlgn="b"/>
                      <a:r>
                        <a:rPr lang="en-US" sz="1200" u="none" strike="noStrike">
                          <a:effectLst/>
                        </a:rPr>
                        <a:t>0.8162</a:t>
                      </a:r>
                      <a:endParaRPr lang="en-US" sz="1200" b="0" i="0" u="none" strike="noStrike">
                        <a:solidFill>
                          <a:srgbClr val="000000"/>
                        </a:solidFill>
                        <a:effectLst/>
                        <a:latin typeface="Calibri" charset="0"/>
                      </a:endParaRPr>
                    </a:p>
                  </a:txBody>
                  <a:tcPr marL="12700" marR="12700" marT="12700" marB="0" anchor="b"/>
                </a:tc>
                <a:tc>
                  <a:txBody>
                    <a:bodyPr/>
                    <a:lstStyle/>
                    <a:p>
                      <a:pPr algn="r" fontAlgn="b"/>
                      <a:r>
                        <a:rPr lang="en-US" sz="1200" u="none" strike="noStrike">
                          <a:effectLst/>
                        </a:rPr>
                        <a:t>1</a:t>
                      </a:r>
                      <a:endParaRPr lang="en-US" sz="1200" b="0" i="0" u="none" strike="noStrike">
                        <a:solidFill>
                          <a:srgbClr val="000000"/>
                        </a:solidFill>
                        <a:effectLst/>
                        <a:latin typeface="Calibri" charset="0"/>
                      </a:endParaRPr>
                    </a:p>
                  </a:txBody>
                  <a:tcPr marL="12700" marR="12700" marT="12700" marB="0" anchor="b"/>
                </a:tc>
              </a:tr>
              <a:tr h="209450">
                <a:tc>
                  <a:txBody>
                    <a:bodyPr/>
                    <a:lstStyle/>
                    <a:p>
                      <a:pPr algn="r" fontAlgn="b"/>
                      <a:r>
                        <a:rPr lang="en-US" sz="1200" u="none" strike="noStrike">
                          <a:effectLst/>
                        </a:rPr>
                        <a:t>15.6408</a:t>
                      </a:r>
                      <a:endParaRPr lang="en-US" sz="1200" b="0" i="0" u="none" strike="noStrike">
                        <a:solidFill>
                          <a:srgbClr val="000000"/>
                        </a:solidFill>
                        <a:effectLst/>
                        <a:latin typeface="Calibri" charset="0"/>
                      </a:endParaRPr>
                    </a:p>
                  </a:txBody>
                  <a:tcPr marL="12700" marR="12700" marT="12700" marB="0" anchor="b"/>
                </a:tc>
                <a:tc>
                  <a:txBody>
                    <a:bodyPr/>
                    <a:lstStyle/>
                    <a:p>
                      <a:pPr algn="r" fontAlgn="b"/>
                      <a:r>
                        <a:rPr lang="en-US" sz="1200" u="none" strike="noStrike">
                          <a:effectLst/>
                        </a:rPr>
                        <a:t>1</a:t>
                      </a:r>
                      <a:endParaRPr lang="en-US" sz="1200" b="0" i="0" u="none" strike="noStrike">
                        <a:solidFill>
                          <a:srgbClr val="000000"/>
                        </a:solidFill>
                        <a:effectLst/>
                        <a:latin typeface="Calibri" charset="0"/>
                      </a:endParaRPr>
                    </a:p>
                  </a:txBody>
                  <a:tcPr marL="12700" marR="12700" marT="12700" marB="0" anchor="b"/>
                </a:tc>
                <a:tc>
                  <a:txBody>
                    <a:bodyPr/>
                    <a:lstStyle/>
                    <a:p>
                      <a:pPr algn="r" fontAlgn="b"/>
                      <a:r>
                        <a:rPr lang="en-US" sz="1200" u="none" strike="noStrike">
                          <a:effectLst/>
                        </a:rPr>
                        <a:t>0.7364</a:t>
                      </a:r>
                      <a:endParaRPr lang="en-US" sz="1200" b="0" i="0" u="none" strike="noStrike">
                        <a:solidFill>
                          <a:srgbClr val="000000"/>
                        </a:solidFill>
                        <a:effectLst/>
                        <a:latin typeface="Calibri" charset="0"/>
                      </a:endParaRPr>
                    </a:p>
                  </a:txBody>
                  <a:tcPr marL="12700" marR="12700" marT="12700" marB="0" anchor="b"/>
                </a:tc>
                <a:tc>
                  <a:txBody>
                    <a:bodyPr/>
                    <a:lstStyle/>
                    <a:p>
                      <a:pPr algn="r" fontAlgn="b"/>
                      <a:r>
                        <a:rPr lang="en-US" sz="1200" u="none" strike="noStrike">
                          <a:effectLst/>
                        </a:rPr>
                        <a:t>1</a:t>
                      </a:r>
                      <a:endParaRPr lang="en-US" sz="1200" b="0" i="0" u="none" strike="noStrike">
                        <a:solidFill>
                          <a:srgbClr val="000000"/>
                        </a:solidFill>
                        <a:effectLst/>
                        <a:latin typeface="Calibri" charset="0"/>
                      </a:endParaRPr>
                    </a:p>
                  </a:txBody>
                  <a:tcPr marL="12700" marR="12700" marT="12700" marB="0" anchor="b"/>
                </a:tc>
              </a:tr>
              <a:tr h="20945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9450">
                <a:tc>
                  <a:txBody>
                    <a:bodyPr/>
                    <a:lstStyle/>
                    <a:p>
                      <a:pPr algn="l" fontAlgn="b"/>
                      <a:r>
                        <a:rPr lang="en-US" sz="1200" u="none" strike="noStrike">
                          <a:effectLst/>
                        </a:rPr>
                        <a:t>Time (sec)</a:t>
                      </a:r>
                      <a:endParaRPr lang="en-US" sz="1200" b="0" i="0" u="none" strike="noStrike">
                        <a:solidFill>
                          <a:srgbClr val="000000"/>
                        </a:solidFill>
                        <a:effectLst/>
                        <a:latin typeface="Calibri" charset="0"/>
                      </a:endParaRPr>
                    </a:p>
                  </a:txBody>
                  <a:tcPr marL="12700" marR="12700" marT="12700" marB="0" anchor="b"/>
                </a:tc>
                <a:tc>
                  <a:txBody>
                    <a:bodyPr/>
                    <a:lstStyle/>
                    <a:p>
                      <a:pPr algn="l" fontAlgn="b"/>
                      <a:r>
                        <a:rPr lang="en-US" sz="1200" u="none" strike="noStrike">
                          <a:effectLst/>
                        </a:rPr>
                        <a:t>1 = GO</a:t>
                      </a:r>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945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r>
                        <a:rPr lang="en-US" sz="1200" u="none" strike="noStrike">
                          <a:effectLst/>
                        </a:rPr>
                        <a:t>2 = STOP</a:t>
                      </a:r>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bl>
          </a:graphicData>
        </a:graphic>
      </p:graphicFrame>
    </p:spTree>
    <p:extLst>
      <p:ext uri="{BB962C8B-B14F-4D97-AF65-F5344CB8AC3E}">
        <p14:creationId xmlns:p14="http://schemas.microsoft.com/office/powerpoint/2010/main" val="3775149046"/>
      </p:ext>
    </p:extLst>
  </p:cSld>
  <p:clrMapOvr>
    <a:masterClrMapping/>
  </p:clrMapOvr>
</p:sld>
</file>

<file path=ppt/theme/theme1.xml><?xml version="1.0" encoding="utf-8"?>
<a:theme xmlns:a="http://schemas.openxmlformats.org/drawingml/2006/main" name="Default Theme">
  <a:themeElements>
    <a:clrScheme name="Custom 3">
      <a:dk1>
        <a:srgbClr val="000000"/>
      </a:dk1>
      <a:lt1>
        <a:srgbClr val="313130"/>
      </a:lt1>
      <a:dk2>
        <a:srgbClr val="000000"/>
      </a:dk2>
      <a:lt2>
        <a:srgbClr val="000000"/>
      </a:lt2>
      <a:accent1>
        <a:srgbClr val="B2B2B2"/>
      </a:accent1>
      <a:accent2>
        <a:srgbClr val="DDDDDD"/>
      </a:accent2>
      <a:accent3>
        <a:srgbClr val="C2C7FF"/>
      </a:accent3>
      <a:accent4>
        <a:srgbClr val="000000"/>
      </a:accent4>
      <a:accent5>
        <a:srgbClr val="D5D5D5"/>
      </a:accent5>
      <a:accent6>
        <a:srgbClr val="C8C8C8"/>
      </a:accent6>
      <a:hlink>
        <a:srgbClr val="5F5F5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1051</TotalTime>
  <Words>520</Words>
  <Application>Microsoft Macintosh PowerPoint</Application>
  <PresentationFormat>On-screen Show (4:3)</PresentationFormat>
  <Paragraphs>86</Paragraphs>
  <Slides>6</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Calibri</vt:lpstr>
      <vt:lpstr>courier</vt:lpstr>
      <vt:lpstr>Garamond</vt:lpstr>
      <vt:lpstr>Arial</vt:lpstr>
      <vt:lpstr>Default Theme</vt:lpstr>
      <vt:lpstr>1_Office Theme</vt:lpstr>
      <vt:lpstr>Simulations for optimizing STOP-SIGNAL task for abcd</vt:lpstr>
      <vt:lpstr>Sim 1: Parameters (these defaults are embedded in generate_stop_signal_design.m)</vt:lpstr>
      <vt:lpstr>Sample random design</vt:lpstr>
      <vt:lpstr>Simulation 1: Effects of mean ISI</vt:lpstr>
      <vt:lpstr>Sim 2: Optimizing realized design</vt:lpstr>
      <vt:lpstr>Sample designs: Best of 10,000</vt:lpstr>
    </vt:vector>
  </TitlesOfParts>
  <Company>University of Colorado, Boulder</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Simulations for optimizing mid task for abcd</dc:title>
  <dc:creator>Tor Wager</dc:creator>
  <cp:lastModifiedBy>Tor Dessart Wager</cp:lastModifiedBy>
  <cp:revision>39</cp:revision>
  <dcterms:created xsi:type="dcterms:W3CDTF">2015-12-14T17:25:40Z</dcterms:created>
  <dcterms:modified xsi:type="dcterms:W3CDTF">2016-09-01T18:13:06Z</dcterms:modified>
</cp:coreProperties>
</file>