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8860e196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60e196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8860e1962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8860e1962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8860e1962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60e1962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\begin{bmatrix} Y_1\\Y_2\\Y_3\\Y_4 \end{} = \begin{bmatrix} 1\\1\\1\\1 \end{}\mu_0 + \begin{bmatrix} 1&amp;0\\1&amp;0\\0&amp;1\\0&amp;1 \end{}\begin{bmatrix}f_1\\f_2 \end{} +\begin{bmatrix}1 &amp; 0 &amp; 0 &amp; 0 &amp; 0 &amp; 0 &amp; 0 &amp; 0 \\ 0 &amp; 0 &amp; 1 &amp; 0 &amp; 0 &amp; 0 &amp; 0 &amp; 0 \\ 0 &amp; 0 &amp; 0 &amp; 0 &amp; 0 &amp; 1 &amp; 0 &amp; 0 \\ 0 &amp; 0 &amp; 0 &amp; 0 &amp; 0 &amp; 0 &amp; 0 &amp; 1\end{} \begin{bmatrix} s_1^{mz}\\s_1^{dz}\\s_2^{mz}\\s_2^{dz}\\s_3^{mz}\\s_3^{dz}\\s_4^{mz}\\s_4^{dz}\end{} + \begin{bmatrix}e_1\\e_2\\e_3\\e_4\end{}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b58a478f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b58a478f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b58a478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b58a478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d7f3957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d7f3957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d7f3957f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d7f3957f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8cb0e04df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8cb0e04df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8cb0e04d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8cb0e04d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8cb0e04df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8cb0e04df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8cb0e04df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cb0e04df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8860e19624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8860e19624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8cb0e04df5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cb0e04df5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8cb0e04df5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cb0e04df5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8cb0e04df5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8cb0e04df5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8b58a478f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8b58a478f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8cb0e04df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cb0e04df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cb0e04df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cb0e04df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8cb0e04df5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8cb0e04df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8860e19624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8860e19624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8860e1962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8860e1962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8860e1962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8860e1962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8b58a478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8b58a478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8860e19624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8860e19624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\begin{bmatrix} Y_1\\Y_2\\Y_3\\Y_4 \end{} = \begin{bmatrix} 1\\1\\1\\1 \end{}\mu_0 + \begin{bmatrix} 1&amp;1&amp;1&amp;0&amp;0&amp;0\\1&amp;1&amp;1&amp;0&amp;0&amp;0\\0&amp;0&amp;0&amp;1&amp;1&amp;1\\0&amp;0&amp;0&amp;1&amp;1&amp;1 \end{}\begin{bmatrix}f_1^0\\f_1^T\\f_1^{pl}\\f_2^0\\f_2^T\\f_2^{pl} \end{} +\begin{bmatrix} \textbf{1}_{1\times 3} &amp; \textbf{0}_{1\times 3} &amp;&amp;&amp;&amp;&amp;&amp;\textbf{0}\\  &amp; &amp; \textbf{1}_{1\times 3} &amp; \textbf{0}_{1\times 3} \\ &amp; &amp; &amp; &amp; \textbf{1}_{1\times 3} &amp; \textbf{0}_{1\times 3} \\ \textbf{0}&amp;&amp;&amp;&amp;&amp;&amp;\textbf{1}_{1\times 3} &amp; \textbf{0}_{1\times 3}\end{} \begin{bmatrix} \textbf{s}_1^{mz}\\\textbf{s}_1^{dz}\\\textbf{s}_2^{mz}\\\textbf{s}_2^{dz}\\\textbf{s}_3^{mz}\\\textbf{s}_3^{dz}\\\textbf{s}_4^{mz}\\\textbf{s}_4^{dz}\end{}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a:t>
            </a:r>
            <a:endParaRPr/>
          </a:p>
          <a:p>
            <a:pPr indent="0" lvl="0" marL="0" rtl="0" algn="l">
              <a:spcBef>
                <a:spcPts val="0"/>
              </a:spcBef>
              <a:spcAft>
                <a:spcPts val="0"/>
              </a:spcAft>
              <a:buClr>
                <a:schemeClr val="dk1"/>
              </a:buClr>
              <a:buSzPts val="1100"/>
              <a:buFont typeface="Arial"/>
              <a:buNone/>
            </a:pPr>
            <a:r>
              <a:rPr lang="en"/>
              <a:t>var(u_f) = \Sigma_f\\</a:t>
            </a:r>
            <a:endParaRPr/>
          </a:p>
          <a:p>
            <a:pPr indent="0" lvl="0" marL="0" rtl="0" algn="l">
              <a:spcBef>
                <a:spcPts val="0"/>
              </a:spcBef>
              <a:spcAft>
                <a:spcPts val="0"/>
              </a:spcAft>
              <a:buClr>
                <a:schemeClr val="dk1"/>
              </a:buClr>
              <a:buSzPts val="1100"/>
              <a:buFont typeface="Arial"/>
              <a:buNone/>
            </a:pPr>
            <a:r>
              <a:rPr lang="en"/>
              <a:t>var(u_s) = \begin{bmatrix} \Sigma_{s(mz)} &amp; \textbf{0}\\\textbf{0} &amp; \Sigma_{s(dz)}\end{}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8860e19624_1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8860e19624_1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860e19624_1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860e19624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8860e19624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8860e19624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8860e19624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8860e19624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8860e19624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8860e19624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860e19624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860e19624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8860e1962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8860e1962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8860e196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8860e196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8860e1962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8860e1962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860e196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860e196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8860e19624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8860e19624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\rho_{t} = \frac{\sigma^2_f}{\sigma^2_f + \sigma^2_{s(t)}} \\ \\ \\ </a:t>
            </a:r>
            <a:endParaRPr/>
          </a:p>
          <a:p>
            <a:pPr indent="0" lvl="0" marL="0" rtl="0" algn="l">
              <a:spcBef>
                <a:spcPts val="0"/>
              </a:spcBef>
              <a:spcAft>
                <a:spcPts val="0"/>
              </a:spcAft>
              <a:buNone/>
            </a:pPr>
            <a:r>
              <a:rPr lang="en"/>
              <a:t>\rho_{mz} = h^2 + c \\</a:t>
            </a:r>
            <a:endParaRPr/>
          </a:p>
          <a:p>
            <a:pPr indent="0" lvl="0" marL="0" rtl="0" algn="l">
              <a:spcBef>
                <a:spcPts val="0"/>
              </a:spcBef>
              <a:spcAft>
                <a:spcPts val="0"/>
              </a:spcAft>
              <a:buNone/>
            </a:pPr>
            <a:r>
              <a:rPr lang="en"/>
              <a:t>\rho_{dz} = \frac{1}{2} h^2 + c</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860e1962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860e1962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7.gif"/><Relationship Id="rId4" Type="http://schemas.openxmlformats.org/officeDocument/2006/relationships/image" Target="../media/image3.gif"/><Relationship Id="rId5" Type="http://schemas.openxmlformats.org/officeDocument/2006/relationships/image" Target="../media/image4.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gif"/><Relationship Id="rId4" Type="http://schemas.openxmlformats.org/officeDocument/2006/relationships/image" Target="../media/image6.gif"/><Relationship Id="rId5"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3.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gif"/><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gif"/><Relationship Id="rId4" Type="http://schemas.openxmlformats.org/officeDocument/2006/relationships/image" Target="../media/image11.png"/><Relationship Id="rId5"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0.gif"/><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16.gi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image" Target="../media/image22.png"/><Relationship Id="rId4" Type="http://schemas.openxmlformats.org/officeDocument/2006/relationships/image" Target="../media/image17.png"/><Relationship Id="rId5"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32.gif"/><Relationship Id="rId4" Type="http://schemas.openxmlformats.org/officeDocument/2006/relationships/image" Target="../media/image28.gi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3.png"/><Relationship Id="rId5"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m-clark.github.io/mixed-models-with-R/extensions.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9.gif"/><Relationship Id="rId4" Type="http://schemas.openxmlformats.org/officeDocument/2006/relationships/image" Target="../media/image7.gif"/><Relationship Id="rId5" Type="http://schemas.openxmlformats.org/officeDocument/2006/relationships/image" Target="../media/image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objectives</a:t>
            </a:r>
            <a:endParaRPr/>
          </a:p>
        </p:txBody>
      </p:sp>
      <p:sp>
        <p:nvSpPr>
          <p:cNvPr id="55" name="Google Shape;55;p13"/>
          <p:cNvSpPr txBox="1"/>
          <p:nvPr>
            <p:ph idx="1" type="body"/>
          </p:nvPr>
        </p:nvSpPr>
        <p:spPr>
          <a:xfrm>
            <a:off x="311700" y="1152475"/>
            <a:ext cx="8520600" cy="38343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Model things unrelated to </a:t>
            </a:r>
            <a:r>
              <a:rPr lang="en"/>
              <a:t>heritability</a:t>
            </a:r>
            <a:r>
              <a:rPr lang="en"/>
              <a:t>, but control for dependence structure due to genetic relatedness.</a:t>
            </a:r>
            <a:endParaRPr/>
          </a:p>
          <a:p>
            <a:pPr indent="-317500" lvl="1" marL="914400" rtl="0" algn="l">
              <a:spcBef>
                <a:spcPts val="0"/>
              </a:spcBef>
              <a:spcAft>
                <a:spcPts val="0"/>
              </a:spcAft>
              <a:buSzPts val="1400"/>
              <a:buChar char="○"/>
            </a:pPr>
            <a:r>
              <a:rPr lang="en"/>
              <a:t>e</a:t>
            </a:r>
            <a:r>
              <a:rPr lang="en"/>
              <a:t>.g. Prodicaine and temperature effects, relationship between modality and prodicaine, etc.</a:t>
            </a:r>
            <a:endParaRPr/>
          </a:p>
          <a:p>
            <a:pPr indent="-317500" lvl="1" marL="914400" rtl="0" algn="l">
              <a:spcBef>
                <a:spcPts val="0"/>
              </a:spcBef>
              <a:spcAft>
                <a:spcPts val="0"/>
              </a:spcAft>
              <a:buSzPts val="1400"/>
              <a:buChar char="○"/>
            </a:pPr>
            <a:r>
              <a:rPr lang="en"/>
              <a:t>Prototypical question: “how well does the prodicaine effect generalize from the conditioned modality (thermal pain) to a new stimulus modality?”,  “what is the mean response of this brain voxel”</a:t>
            </a:r>
            <a:endParaRPr/>
          </a:p>
          <a:p>
            <a:pPr indent="-317500" lvl="1" marL="914400" rtl="0" algn="l">
              <a:spcBef>
                <a:spcPts val="0"/>
              </a:spcBef>
              <a:spcAft>
                <a:spcPts val="0"/>
              </a:spcAft>
              <a:buSzPts val="1400"/>
              <a:buChar char="○"/>
            </a:pPr>
            <a:r>
              <a:rPr lang="en"/>
              <a:t>Linear modeling (e.g. linear mixed effects model) of a continuous observed outcome variable (pain report, BOLD response, etc).</a:t>
            </a:r>
            <a:endParaRPr/>
          </a:p>
          <a:p>
            <a:pPr indent="-342900" lvl="0" marL="457200" rtl="0" algn="l">
              <a:spcBef>
                <a:spcPts val="0"/>
              </a:spcBef>
              <a:spcAft>
                <a:spcPts val="0"/>
              </a:spcAft>
              <a:buSzPts val="1800"/>
              <a:buAutoNum type="arabicPeriod"/>
            </a:pPr>
            <a:r>
              <a:rPr lang="en"/>
              <a:t>Model heritability of behavior.</a:t>
            </a:r>
            <a:endParaRPr/>
          </a:p>
          <a:p>
            <a:pPr indent="-317500" lvl="1" marL="914400" rtl="0" algn="l">
              <a:spcBef>
                <a:spcPts val="0"/>
              </a:spcBef>
              <a:spcAft>
                <a:spcPts val="0"/>
              </a:spcAft>
              <a:buSzPts val="1400"/>
              <a:buChar char="○"/>
            </a:pPr>
            <a:r>
              <a:rPr lang="en"/>
              <a:t>Suppose you have placebo effects estimated for each subject. How correlated are they among twin pairs? Is this correlation stronger for monozygotes than </a:t>
            </a:r>
            <a:r>
              <a:rPr lang="en"/>
              <a:t>dizygotes</a:t>
            </a:r>
            <a:r>
              <a:rPr lang="en"/>
              <a:t>, and if so how much stronger?</a:t>
            </a:r>
            <a:endParaRPr/>
          </a:p>
          <a:p>
            <a:pPr indent="-317500" lvl="1" marL="914400" rtl="0" algn="l">
              <a:spcBef>
                <a:spcPts val="0"/>
              </a:spcBef>
              <a:spcAft>
                <a:spcPts val="0"/>
              </a:spcAft>
              <a:buSzPts val="1400"/>
              <a:buChar char="○"/>
            </a:pPr>
            <a:r>
              <a:rPr lang="en"/>
              <a:t>L</a:t>
            </a:r>
            <a:r>
              <a:rPr lang="en"/>
              <a:t>inear modeling (ACDE model) of an estimate (e.g. covariance as function of genetic relatedness and common environment)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Parameterization for fitlme() and LME4</a:t>
            </a:r>
            <a:endParaRPr/>
          </a:p>
        </p:txBody>
      </p:sp>
      <p:sp>
        <p:nvSpPr>
          <p:cNvPr id="131" name="Google Shape;131;p22"/>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already solved 1,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But if we use this formulation we’re forced to use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Which doesn’t model heteroscedasticity of zygosity, essential for modeling </a:t>
            </a:r>
            <a:r>
              <a:rPr lang="en"/>
              <a:t>heritability</a:t>
            </a:r>
            <a:endParaRPr/>
          </a:p>
          <a:p>
            <a:pPr indent="0" lvl="0" marL="0" rtl="0" algn="l">
              <a:spcBef>
                <a:spcPts val="1600"/>
              </a:spcBef>
              <a:spcAft>
                <a:spcPts val="1600"/>
              </a:spcAft>
              <a:buNone/>
            </a:pPr>
            <a:r>
              <a:t/>
            </a:r>
            <a:endParaRPr/>
          </a:p>
        </p:txBody>
      </p:sp>
      <p:sp>
        <p:nvSpPr>
          <p:cNvPr id="132" name="Google Shape;132;p22"/>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fitlme() (matlab) and LME4 allow for nested random effects</a:t>
            </a:r>
            <a:endParaRPr/>
          </a:p>
          <a:p>
            <a:pPr indent="0" lvl="0" marL="0" rtl="0" algn="l">
              <a:spcBef>
                <a:spcPts val="1600"/>
              </a:spcBef>
              <a:spcAft>
                <a:spcPts val="0"/>
              </a:spcAft>
              <a:buNone/>
            </a:pPr>
            <a:r>
              <a:rPr lang="en"/>
              <a:t>Y = Xb + Z</a:t>
            </a:r>
            <a:r>
              <a:rPr baseline="-25000" lang="en"/>
              <a:t>f</a:t>
            </a:r>
            <a:r>
              <a:rPr lang="en"/>
              <a:t>u</a:t>
            </a:r>
            <a:r>
              <a:rPr baseline="-25000" lang="en"/>
              <a:t>f</a:t>
            </a:r>
            <a:r>
              <a:rPr baseline="30000" lang="en"/>
              <a:t> </a:t>
            </a:r>
            <a:r>
              <a:rPr lang="en"/>
              <a:t>+ Z</a:t>
            </a:r>
            <a:r>
              <a:rPr baseline="-25000" lang="en"/>
              <a:t>s</a:t>
            </a:r>
            <a:r>
              <a:rPr lang="en"/>
              <a:t>u</a:t>
            </a:r>
            <a:r>
              <a:rPr baseline="-25000" lang="en"/>
              <a:t>s</a:t>
            </a:r>
            <a:r>
              <a:rPr lang="en"/>
              <a:t> + e</a:t>
            </a:r>
            <a:endParaRPr/>
          </a:p>
          <a:p>
            <a:pPr indent="0" lvl="0" marL="0" rtl="0" algn="l">
              <a:spcBef>
                <a:spcPts val="1000"/>
              </a:spcBef>
              <a:spcAft>
                <a:spcPts val="0"/>
              </a:spcAft>
              <a:buNone/>
            </a:pPr>
            <a:r>
              <a:rPr lang="en"/>
              <a:t>You just need to be able to</a:t>
            </a:r>
            <a:endParaRPr/>
          </a:p>
          <a:p>
            <a:pPr indent="-317500" lvl="0" marL="457200" rtl="0" algn="l">
              <a:spcBef>
                <a:spcPts val="1600"/>
              </a:spcBef>
              <a:spcAft>
                <a:spcPts val="0"/>
              </a:spcAft>
              <a:buSzPts val="1400"/>
              <a:buAutoNum type="arabicPeriod"/>
            </a:pPr>
            <a:r>
              <a:rPr lang="en"/>
              <a:t>Express Z as</a:t>
            </a:r>
            <a:r>
              <a:rPr baseline="-25000" lang="en"/>
              <a:t> </a:t>
            </a:r>
            <a:r>
              <a:rPr lang="en"/>
              <a:t>block diagonal matrices of </a:t>
            </a:r>
            <a:r>
              <a:rPr i="1" lang="en"/>
              <a:t>n</a:t>
            </a:r>
            <a:r>
              <a:rPr lang="en"/>
              <a:t> submatrices of size </a:t>
            </a:r>
            <a:r>
              <a:rPr i="1" lang="en"/>
              <a:t>m</a:t>
            </a:r>
            <a:r>
              <a:rPr lang="en"/>
              <a:t> x </a:t>
            </a:r>
            <a:r>
              <a:rPr i="1" lang="en"/>
              <a:t>p</a:t>
            </a:r>
            <a:endParaRPr/>
          </a:p>
          <a:p>
            <a:pPr indent="-304800" lvl="1" marL="914400" rtl="0" algn="l">
              <a:spcBef>
                <a:spcPts val="0"/>
              </a:spcBef>
              <a:spcAft>
                <a:spcPts val="0"/>
              </a:spcAft>
              <a:buSzPts val="1200"/>
              <a:buAutoNum type="alphaLcPeriod"/>
            </a:pPr>
            <a:r>
              <a:rPr lang="en"/>
              <a:t>where </a:t>
            </a:r>
            <a:r>
              <a:rPr i="1" lang="en"/>
              <a:t>n</a:t>
            </a:r>
            <a:r>
              <a:rPr lang="en"/>
              <a:t> are your levels, </a:t>
            </a:r>
            <a:r>
              <a:rPr i="1" lang="en"/>
              <a:t>m</a:t>
            </a:r>
            <a:r>
              <a:rPr lang="en"/>
              <a:t> are your observations per level, and </a:t>
            </a:r>
            <a:r>
              <a:rPr i="1" lang="en"/>
              <a:t>p</a:t>
            </a:r>
            <a:r>
              <a:rPr lang="en"/>
              <a:t> are the number of random effects you model, </a:t>
            </a:r>
            <a:endParaRPr/>
          </a:p>
          <a:p>
            <a:pPr indent="-317500" lvl="0" marL="457200" rtl="0" algn="l">
              <a:spcBef>
                <a:spcPts val="0"/>
              </a:spcBef>
              <a:spcAft>
                <a:spcPts val="0"/>
              </a:spcAft>
              <a:buSzPts val="1400"/>
              <a:buAutoNum type="arabicPeriod"/>
            </a:pPr>
            <a:r>
              <a:rPr lang="en"/>
              <a:t>Express var(u</a:t>
            </a:r>
            <a:r>
              <a:rPr baseline="-25000" lang="en"/>
              <a:t>i</a:t>
            </a:r>
            <a:r>
              <a:rPr lang="en"/>
              <a:t>) as a </a:t>
            </a:r>
            <a:r>
              <a:rPr i="1" lang="en"/>
              <a:t>p x p</a:t>
            </a:r>
            <a:r>
              <a:rPr lang="en"/>
              <a:t> covariance matrix </a:t>
            </a:r>
            <a:r>
              <a:rPr i="1" lang="en"/>
              <a:t>that is homogenous across blocks of Z</a:t>
            </a:r>
            <a:r>
              <a:rPr baseline="-25000" i="1" lang="en"/>
              <a:t>i</a:t>
            </a:r>
            <a:r>
              <a:rPr lang="en"/>
              <a:t>.</a:t>
            </a:r>
            <a:endParaRPr/>
          </a:p>
          <a:p>
            <a:pPr indent="0" lvl="0" marL="0" rtl="0" algn="l">
              <a:spcBef>
                <a:spcPts val="1600"/>
              </a:spcBef>
              <a:spcAft>
                <a:spcPts val="1600"/>
              </a:spcAft>
              <a:buNone/>
            </a:pPr>
            <a:r>
              <a:t/>
            </a:r>
            <a:endParaRPr/>
          </a:p>
        </p:txBody>
      </p:sp>
      <p:pic>
        <p:nvPicPr>
          <p:cNvPr descr="&#10;\begin{bmatrix} Y_1\\Y_2\\Y_3\\Y_4 \end{} = \begin{bmatrix} 1\\1\\1\\1 \end{}\mu_0 + \begin{bmatrix} 1&amp;0\\1&amp;0\\0&amp;1\\0&amp;1 \end{}\begin{bmatrix}f_1\\f_2 \end{}+\begin{bmatrix}1&amp;0&amp;0&amp;0\\0&amp;1&amp;0&amp;0\\0&amp;0&amp;1&amp;0\\0&amp;0&amp;0&amp;1 \end{}\begin{bmatrix} s_1\\s_2\\s_3\\s_4\end{}&#10; + \begin{bmatrix} e_1\\e_2\\e_3\\e_4 \end{}" id="133" name="Google Shape;133;p22"/>
          <p:cNvPicPr preferRelativeResize="0"/>
          <p:nvPr/>
        </p:nvPicPr>
        <p:blipFill>
          <a:blip r:embed="rId3">
            <a:alphaModFix/>
          </a:blip>
          <a:stretch>
            <a:fillRect/>
          </a:stretch>
        </p:blipFill>
        <p:spPr>
          <a:xfrm>
            <a:off x="4571988" y="1542700"/>
            <a:ext cx="4391025" cy="838200"/>
          </a:xfrm>
          <a:prstGeom prst="rect">
            <a:avLst/>
          </a:prstGeom>
          <a:noFill/>
          <a:ln>
            <a:noFill/>
          </a:ln>
        </p:spPr>
      </p:pic>
      <p:pic>
        <p:nvPicPr>
          <p:cNvPr descr="var(u_f) = \begin{bmatrix} \sigma_f^2 &amp;0\\0&amp;\sigma_f^2 \end{} \\&#10;var(u_s) = \begin{bmatrix} \sigma_s^2 &amp; 0 &amp; 0 &amp; 0\\0&amp;\sigma_s^2 &amp; 0 &amp; 0\\0&amp;0&amp;\sigma_s^2&amp;0 \\0&amp;0&amp;0&amp;\sigma_s^2\end{}" id="134" name="Google Shape;134;p22"/>
          <p:cNvPicPr preferRelativeResize="0"/>
          <p:nvPr/>
        </p:nvPicPr>
        <p:blipFill>
          <a:blip r:embed="rId4">
            <a:alphaModFix/>
          </a:blip>
          <a:stretch>
            <a:fillRect/>
          </a:stretch>
        </p:blipFill>
        <p:spPr>
          <a:xfrm>
            <a:off x="6780573" y="3021750"/>
            <a:ext cx="1728376" cy="1375151"/>
          </a:xfrm>
          <a:prstGeom prst="rect">
            <a:avLst/>
          </a:prstGeom>
          <a:noFill/>
          <a:ln>
            <a:noFill/>
          </a:ln>
        </p:spPr>
      </p:pic>
      <p:pic>
        <p:nvPicPr>
          <p:cNvPr descr="var(u_f) = \sigma_f^2 \\ var(u_s) = \sigma_s^2" id="135" name="Google Shape;135;p22"/>
          <p:cNvPicPr preferRelativeResize="0"/>
          <p:nvPr/>
        </p:nvPicPr>
        <p:blipFill>
          <a:blip r:embed="rId5">
            <a:alphaModFix/>
          </a:blip>
          <a:stretch>
            <a:fillRect/>
          </a:stretch>
        </p:blipFill>
        <p:spPr>
          <a:xfrm>
            <a:off x="4885125" y="3422975"/>
            <a:ext cx="1321934" cy="572700"/>
          </a:xfrm>
          <a:prstGeom prst="rect">
            <a:avLst/>
          </a:prstGeom>
          <a:noFill/>
          <a:ln>
            <a:noFill/>
          </a:ln>
        </p:spPr>
      </p:pic>
      <p:cxnSp>
        <p:nvCxnSpPr>
          <p:cNvPr id="136" name="Google Shape;136;p22"/>
          <p:cNvCxnSpPr>
            <a:stCxn id="135" idx="3"/>
            <a:endCxn id="134" idx="1"/>
          </p:cNvCxnSpPr>
          <p:nvPr/>
        </p:nvCxnSpPr>
        <p:spPr>
          <a:xfrm>
            <a:off x="6207059" y="3709325"/>
            <a:ext cx="5736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000"/>
                                        <p:tgtEl>
                                          <p:spTgt spid="1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Parameterization for fitlme() and LME4</a:t>
            </a:r>
            <a:endParaRPr/>
          </a:p>
        </p:txBody>
      </p:sp>
      <p:sp>
        <p:nvSpPr>
          <p:cNvPr id="142" name="Google Shape;142;p23"/>
          <p:cNvSpPr txBox="1"/>
          <p:nvPr>
            <p:ph idx="1" type="body"/>
          </p:nvPr>
        </p:nvSpPr>
        <p:spPr>
          <a:xfrm>
            <a:off x="2053850" y="11795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1600"/>
              </a:spcAft>
              <a:buNone/>
            </a:pPr>
            <a:r>
              <a:t/>
            </a:r>
            <a:endParaRPr/>
          </a:p>
        </p:txBody>
      </p:sp>
      <p:sp>
        <p:nvSpPr>
          <p:cNvPr id="143" name="Google Shape;143;p23"/>
          <p:cNvSpPr txBox="1"/>
          <p:nvPr>
            <p:ph idx="2" type="body"/>
          </p:nvPr>
        </p:nvSpPr>
        <p:spPr>
          <a:xfrm>
            <a:off x="311625" y="1179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solve this problem by introducing dummy variables for every subject block</a:t>
            </a:r>
            <a:endParaRPr/>
          </a:p>
        </p:txBody>
      </p:sp>
      <p:pic>
        <p:nvPicPr>
          <p:cNvPr descr="&#10;\begin{bmatrix} Y_1\\Y_2\\Y_3\\Y_4 \end{} = \begin{bmatrix} 1\\1\\1\\1 \end{}\mu_0 + \begin{bmatrix} 1&amp;0\\1&amp;0\\0&amp;1\\0&amp;1 \end{}\begin{bmatrix}f_1\\f_2 \end{} +\begin{bmatrix}1 &amp; 0 &amp; 0 &amp; 0 &amp; 0 &amp; 0 &amp; 0 &amp; 0 \\ 0 &amp; 0 &amp; 1 &amp; 0 &amp; 0 &amp; 0 &amp; 0 &amp; 0 \\ 0 &amp; 0 &amp; 0 &amp; 0 &amp; 0 &amp; 1 &amp; 0 &amp; 0 \\ 0 &amp; 0 &amp; 0 &amp; 0 &amp; 0 &amp; 0 &amp; 0 &amp; 1\end{} \begin{bmatrix} s_1^{mz}\\s_1^{dz}\\s_2^{mz}\\s_2^{dz}\\s_3^{mz}\\s_3^{dz}\\s_4^{mz}\\s_4^{dz}\end{} + \begin{bmatrix}e_1\\e_2\\e_3\\e_4\end{}" id="144" name="Google Shape;144;p23"/>
          <p:cNvPicPr preferRelativeResize="0"/>
          <p:nvPr/>
        </p:nvPicPr>
        <p:blipFill>
          <a:blip r:embed="rId3">
            <a:alphaModFix/>
          </a:blip>
          <a:stretch>
            <a:fillRect/>
          </a:stretch>
        </p:blipFill>
        <p:spPr>
          <a:xfrm>
            <a:off x="2657625" y="1716125"/>
            <a:ext cx="4231448" cy="1335950"/>
          </a:xfrm>
          <a:prstGeom prst="rect">
            <a:avLst/>
          </a:prstGeom>
          <a:noFill/>
          <a:ln>
            <a:noFill/>
          </a:ln>
        </p:spPr>
      </p:pic>
      <p:sp>
        <p:nvSpPr>
          <p:cNvPr id="145" name="Google Shape;145;p23"/>
          <p:cNvSpPr/>
          <p:nvPr/>
        </p:nvSpPr>
        <p:spPr>
          <a:xfrm>
            <a:off x="4601900" y="1986925"/>
            <a:ext cx="342900" cy="2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3"/>
          <p:cNvSpPr/>
          <p:nvPr/>
        </p:nvSpPr>
        <p:spPr>
          <a:xfrm>
            <a:off x="4953363" y="2148350"/>
            <a:ext cx="342900" cy="2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p:nvPr/>
        </p:nvSpPr>
        <p:spPr>
          <a:xfrm>
            <a:off x="5314328" y="2324650"/>
            <a:ext cx="342900" cy="2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23"/>
          <p:cNvSpPr/>
          <p:nvPr/>
        </p:nvSpPr>
        <p:spPr>
          <a:xfrm>
            <a:off x="5679268" y="2519125"/>
            <a:ext cx="342900" cy="243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var(u_f) = \sigma_f^2\\&#10;var(u_s) = \begin{bmatrix} \sigma_{s(mz)}^2 &amp; 0\\ 0 &amp; \sigma_{s(dz)}^2 \end{}" id="149" name="Google Shape;149;p23"/>
          <p:cNvPicPr preferRelativeResize="0"/>
          <p:nvPr/>
        </p:nvPicPr>
        <p:blipFill>
          <a:blip r:embed="rId4">
            <a:alphaModFix/>
          </a:blip>
          <a:stretch>
            <a:fillRect/>
          </a:stretch>
        </p:blipFill>
        <p:spPr>
          <a:xfrm>
            <a:off x="1819425" y="3866213"/>
            <a:ext cx="1746375" cy="637400"/>
          </a:xfrm>
          <a:prstGeom prst="rect">
            <a:avLst/>
          </a:prstGeom>
          <a:noFill/>
          <a:ln>
            <a:noFill/>
          </a:ln>
        </p:spPr>
      </p:pic>
      <p:pic>
        <p:nvPicPr>
          <p:cNvPr descr="Var(u_f) = \begin{bmatrix} \sigma_f^2 &amp; 0 &amp; \\0 &amp; \sigma_f^2\end{} \\&#10;Var(u_s) = \begin{bmatrix} \sigma_{mz}^2 &amp; 0 &amp;0 &amp;0 &amp;0 &amp;0 &amp;0&amp;0\\0 &amp;\sigma_{dz}^20 &amp;0 &amp;0 &amp;0 &amp;0 &amp;0&amp;0\\0 &amp;0 &amp;\sigma_{mz}^2 &amp;0 &amp;0 &amp;0 &amp;0&amp;0\\0 &amp;0 &amp;0 &amp;\sigma_{dz}^2&amp;0 &amp;0&amp;0&amp;0\\0 &amp;0 &amp;0 &amp;0 &amp;\sigma_{mz}^2&amp;0 &amp;0 &amp;0 \\0 &amp;0 &amp;0 &amp;0 &amp;0 &amp;\sigma{dz}^2&amp;0 &amp;0 \\0 &amp;0 &amp;0 &amp;0 &amp;0 &amp;0 &amp;\sigma_{mz}^2&amp;0 \\0 &amp;0 &amp;0 &amp;0 &amp;0 &amp;0 &amp;0 &amp;\sigma_{dz}^2\end{}" id="150" name="Google Shape;150;p23"/>
          <p:cNvPicPr preferRelativeResize="0"/>
          <p:nvPr/>
        </p:nvPicPr>
        <p:blipFill>
          <a:blip r:embed="rId5">
            <a:alphaModFix/>
          </a:blip>
          <a:stretch>
            <a:fillRect/>
          </a:stretch>
        </p:blipFill>
        <p:spPr>
          <a:xfrm>
            <a:off x="4115175" y="3334850"/>
            <a:ext cx="3403050" cy="1700125"/>
          </a:xfrm>
          <a:prstGeom prst="rect">
            <a:avLst/>
          </a:prstGeom>
          <a:noFill/>
          <a:ln>
            <a:noFill/>
          </a:ln>
        </p:spPr>
      </p:pic>
      <p:cxnSp>
        <p:nvCxnSpPr>
          <p:cNvPr id="151" name="Google Shape;151;p23"/>
          <p:cNvCxnSpPr>
            <a:stCxn id="149" idx="3"/>
            <a:endCxn id="150" idx="1"/>
          </p:cNvCxnSpPr>
          <p:nvPr/>
        </p:nvCxnSpPr>
        <p:spPr>
          <a:xfrm>
            <a:off x="3565800" y="4184912"/>
            <a:ext cx="5493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5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Example application to real data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description</a:t>
            </a:r>
            <a:endParaRPr/>
          </a:p>
        </p:txBody>
      </p:sp>
      <p:sp>
        <p:nvSpPr>
          <p:cNvPr id="162" name="Google Shape;162;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have twin pairs subject to painful thermal and mechanical stimuli with and without a placebo treatment called “prodicaine”. Subjects rate their </a:t>
            </a:r>
            <a:r>
              <a:rPr lang="en"/>
              <a:t>perceived</a:t>
            </a:r>
            <a:r>
              <a:rPr lang="en"/>
              <a:t> pain intensity on a bartoshuk scale after each stimulus. Placebo effects are reinforced through a classical and symbolic conditioning paradigm prior to testing, but only using thermal stimuli. Here we will investigate only the thermal stimulus responses.</a:t>
            </a:r>
            <a:endParaRPr/>
          </a:p>
          <a:p>
            <a:pPr indent="0" lvl="0" marL="0" rtl="0" algn="l">
              <a:spcBef>
                <a:spcPts val="1600"/>
              </a:spcBef>
              <a:spcAft>
                <a:spcPts val="0"/>
              </a:spcAft>
              <a:buNone/>
            </a:pPr>
            <a:r>
              <a:rPr lang="en"/>
              <a:t>Outcome - skewed pain rating distribution</a:t>
            </a:r>
            <a:endParaRPr/>
          </a:p>
          <a:p>
            <a:pPr indent="0" lvl="0" marL="0" rtl="0" algn="l">
              <a:spcBef>
                <a:spcPts val="1600"/>
              </a:spcBef>
              <a:spcAft>
                <a:spcPts val="0"/>
              </a:spcAft>
              <a:buNone/>
            </a:pPr>
            <a:r>
              <a:rPr lang="en"/>
              <a:t>StimLvl - {46.5, 47, 47.5C} x 10s thermal stimuli </a:t>
            </a:r>
            <a:endParaRPr/>
          </a:p>
          <a:p>
            <a:pPr indent="0" lvl="0" marL="0" rtl="0" algn="l">
              <a:spcBef>
                <a:spcPts val="1600"/>
              </a:spcBef>
              <a:spcAft>
                <a:spcPts val="1600"/>
              </a:spcAft>
              <a:buNone/>
            </a:pPr>
            <a:r>
              <a:rPr lang="en"/>
              <a:t>Placebo - {0,1}</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 description (first rows of heat_t table shown)</a:t>
            </a:r>
            <a:endParaRPr/>
          </a:p>
        </p:txBody>
      </p:sp>
      <p:sp>
        <p:nvSpPr>
          <p:cNvPr id="168" name="Google Shape;168;p26"/>
          <p:cNvSpPr txBox="1"/>
          <p:nvPr>
            <p:ph idx="1" type="body"/>
          </p:nvPr>
        </p:nvSpPr>
        <p:spPr>
          <a:xfrm>
            <a:off x="6366425" y="1152475"/>
            <a:ext cx="24657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000"/>
              <a:t>sid</a:t>
            </a:r>
            <a:r>
              <a:rPr lang="en" sz="1000"/>
              <a:t> - subject ID</a:t>
            </a:r>
            <a:endParaRPr sz="1000"/>
          </a:p>
          <a:p>
            <a:pPr indent="0" lvl="0" marL="0" rtl="0" algn="l">
              <a:lnSpc>
                <a:spcPct val="115000"/>
              </a:lnSpc>
              <a:spcBef>
                <a:spcPts val="0"/>
              </a:spcBef>
              <a:spcAft>
                <a:spcPts val="0"/>
              </a:spcAft>
              <a:buNone/>
            </a:pPr>
            <a:r>
              <a:rPr b="1" lang="en" sz="1000"/>
              <a:t>fid</a:t>
            </a:r>
            <a:r>
              <a:rPr lang="en" sz="1000"/>
              <a:t> - family ID</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Variables used to model fixed effects and family random effects:</a:t>
            </a:r>
            <a:endParaRPr sz="1000"/>
          </a:p>
          <a:p>
            <a:pPr indent="0" lvl="0" marL="0" rtl="0" algn="l">
              <a:spcBef>
                <a:spcPts val="0"/>
              </a:spcBef>
              <a:spcAft>
                <a:spcPts val="0"/>
              </a:spcAft>
              <a:buNone/>
            </a:pPr>
            <a:r>
              <a:rPr b="1" lang="en" sz="1000"/>
              <a:t>T</a:t>
            </a:r>
            <a:r>
              <a:rPr lang="en" sz="1000"/>
              <a:t> - temperature (46.5, 47, 47.5, centered)</a:t>
            </a:r>
            <a:endParaRPr sz="1000"/>
          </a:p>
          <a:p>
            <a:pPr indent="0" lvl="0" marL="0" rtl="0" algn="l">
              <a:spcBef>
                <a:spcPts val="0"/>
              </a:spcBef>
              <a:spcAft>
                <a:spcPts val="0"/>
              </a:spcAft>
              <a:buNone/>
            </a:pPr>
            <a:r>
              <a:rPr b="1" lang="en" sz="1000"/>
              <a:t>pl</a:t>
            </a:r>
            <a:r>
              <a:rPr lang="en" sz="1000"/>
              <a:t> - placebo (0, 1, centered)</a:t>
            </a:r>
            <a:endParaRPr sz="1000"/>
          </a:p>
          <a:p>
            <a:pPr indent="0" lvl="0" marL="0" rtl="0" algn="l">
              <a:spcBef>
                <a:spcPts val="0"/>
              </a:spcBef>
              <a:spcAft>
                <a:spcPts val="0"/>
              </a:spcAft>
              <a:buClr>
                <a:schemeClr val="dk1"/>
              </a:buClr>
              <a:buSzPts val="1100"/>
              <a:buFont typeface="Arial"/>
              <a:buNone/>
            </a:pPr>
            <a:r>
              <a:rPr lang="en" sz="1000"/>
              <a:t>(Intercept is a unit vector, and automatically when fitting model)</a:t>
            </a:r>
            <a:endParaRPr sz="1000"/>
          </a:p>
          <a:p>
            <a:pPr indent="0" lvl="0" marL="0" rtl="0" algn="l">
              <a:lnSpc>
                <a:spcPct val="115000"/>
              </a:lnSpc>
              <a:spcBef>
                <a:spcPts val="0"/>
              </a:spcBef>
              <a:spcAft>
                <a:spcPts val="0"/>
              </a:spcAft>
              <a:buNone/>
            </a:pPr>
            <a:r>
              <a:t/>
            </a:r>
            <a:endParaRPr sz="1000"/>
          </a:p>
          <a:p>
            <a:pPr indent="0" lvl="0" marL="0" rtl="0" algn="l">
              <a:lnSpc>
                <a:spcPct val="115000"/>
              </a:lnSpc>
              <a:spcBef>
                <a:spcPts val="0"/>
              </a:spcBef>
              <a:spcAft>
                <a:spcPts val="0"/>
              </a:spcAft>
              <a:buNone/>
            </a:pPr>
            <a:r>
              <a:rPr lang="en" sz="1000"/>
              <a:t>Variables used to model subject random effects, which need to be modeled with difference variance depending on zygosity:</a:t>
            </a:r>
            <a:endParaRPr sz="1000"/>
          </a:p>
          <a:p>
            <a:pPr indent="0" lvl="0" marL="0" rtl="0" algn="l">
              <a:lnSpc>
                <a:spcPct val="115000"/>
              </a:lnSpc>
              <a:spcBef>
                <a:spcPts val="0"/>
              </a:spcBef>
              <a:spcAft>
                <a:spcPts val="0"/>
              </a:spcAft>
              <a:buNone/>
            </a:pPr>
            <a:r>
              <a:rPr b="1" lang="en" sz="1000"/>
              <a:t>int_mz</a:t>
            </a:r>
            <a:r>
              <a:rPr lang="en" sz="1000"/>
              <a:t> - intercept for monozygotes</a:t>
            </a:r>
            <a:endParaRPr sz="1000"/>
          </a:p>
          <a:p>
            <a:pPr indent="0" lvl="0" marL="0" rtl="0" algn="l">
              <a:lnSpc>
                <a:spcPct val="115000"/>
              </a:lnSpc>
              <a:spcBef>
                <a:spcPts val="0"/>
              </a:spcBef>
              <a:spcAft>
                <a:spcPts val="0"/>
              </a:spcAft>
              <a:buNone/>
            </a:pPr>
            <a:r>
              <a:rPr b="1" lang="en" sz="1000"/>
              <a:t>Pl_mz</a:t>
            </a:r>
            <a:r>
              <a:rPr lang="en" sz="1000"/>
              <a:t> - placebo treatment for monozygotes (0,1, centered)</a:t>
            </a:r>
            <a:endParaRPr sz="1000"/>
          </a:p>
          <a:p>
            <a:pPr indent="0" lvl="0" marL="0" rtl="0" algn="l">
              <a:lnSpc>
                <a:spcPct val="115000"/>
              </a:lnSpc>
              <a:spcBef>
                <a:spcPts val="0"/>
              </a:spcBef>
              <a:spcAft>
                <a:spcPts val="0"/>
              </a:spcAft>
              <a:buNone/>
            </a:pPr>
            <a:r>
              <a:rPr b="1" lang="en" sz="1000"/>
              <a:t>T_mz</a:t>
            </a:r>
            <a:r>
              <a:rPr lang="en" sz="1000"/>
              <a:t> - stimulus level (46.5, 47, 47.5 centered) for monozygotes</a:t>
            </a:r>
            <a:endParaRPr sz="1000"/>
          </a:p>
          <a:p>
            <a:pPr indent="0" lvl="0" marL="0" rtl="0" algn="l">
              <a:lnSpc>
                <a:spcPct val="115000"/>
              </a:lnSpc>
              <a:spcBef>
                <a:spcPts val="0"/>
              </a:spcBef>
              <a:spcAft>
                <a:spcPts val="0"/>
              </a:spcAft>
              <a:buNone/>
            </a:pPr>
            <a:r>
              <a:rPr b="1" lang="en" sz="1000"/>
              <a:t>*_dz</a:t>
            </a:r>
            <a:r>
              <a:rPr lang="en" sz="1000"/>
              <a:t> - same as above only for dizygotes</a:t>
            </a:r>
            <a:endParaRPr sz="1000"/>
          </a:p>
          <a:p>
            <a:pPr indent="0" lvl="0" marL="0" rtl="0" algn="l">
              <a:lnSpc>
                <a:spcPct val="115000"/>
              </a:lnSpc>
              <a:spcBef>
                <a:spcPts val="0"/>
              </a:spcBef>
              <a:spcAft>
                <a:spcPts val="0"/>
              </a:spcAft>
              <a:buNone/>
            </a:pPr>
            <a:r>
              <a:t/>
            </a:r>
            <a:endParaRPr sz="1000"/>
          </a:p>
        </p:txBody>
      </p:sp>
      <p:pic>
        <p:nvPicPr>
          <p:cNvPr id="169" name="Google Shape;169;p26"/>
          <p:cNvPicPr preferRelativeResize="0"/>
          <p:nvPr/>
        </p:nvPicPr>
        <p:blipFill rotWithShape="1">
          <a:blip r:embed="rId3">
            <a:alphaModFix/>
          </a:blip>
          <a:srcRect b="26821" l="54479" r="6282" t="28145"/>
          <a:stretch/>
        </p:blipFill>
        <p:spPr>
          <a:xfrm>
            <a:off x="449625" y="1152475"/>
            <a:ext cx="5853875" cy="37790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specification/implementation</a:t>
            </a:r>
            <a:endParaRPr/>
          </a:p>
        </p:txBody>
      </p:sp>
      <p:pic>
        <p:nvPicPr>
          <p:cNvPr id="175" name="Google Shape;175;p27"/>
          <p:cNvPicPr preferRelativeResize="0"/>
          <p:nvPr/>
        </p:nvPicPr>
        <p:blipFill rotWithShape="1">
          <a:blip r:embed="rId3">
            <a:alphaModFix/>
          </a:blip>
          <a:srcRect b="26749" l="3411" r="52794" t="58565"/>
          <a:stretch/>
        </p:blipFill>
        <p:spPr>
          <a:xfrm>
            <a:off x="311700" y="1063536"/>
            <a:ext cx="8520602" cy="1607138"/>
          </a:xfrm>
          <a:prstGeom prst="rect">
            <a:avLst/>
          </a:prstGeom>
          <a:noFill/>
          <a:ln>
            <a:noFill/>
          </a:ln>
        </p:spPr>
      </p:pic>
      <p:pic>
        <p:nvPicPr>
          <p:cNvPr id="176" name="Google Shape;176;p27"/>
          <p:cNvPicPr preferRelativeResize="0"/>
          <p:nvPr/>
        </p:nvPicPr>
        <p:blipFill rotWithShape="1">
          <a:blip r:embed="rId3">
            <a:alphaModFix/>
          </a:blip>
          <a:srcRect b="5876" l="53939" r="30670" t="80405"/>
          <a:stretch/>
        </p:blipFill>
        <p:spPr>
          <a:xfrm>
            <a:off x="311700" y="3372050"/>
            <a:ext cx="2994376" cy="1501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Obtaining correct estimates and p-values that generalize to individuals from new </a:t>
            </a:r>
            <a:r>
              <a:rPr i="1" lang="en"/>
              <a:t>families</a:t>
            </a:r>
            <a:endParaRPr/>
          </a:p>
          <a:p>
            <a:pPr indent="0" lvl="0" marL="0" rtl="0" algn="l">
              <a:spcBef>
                <a:spcPts val="0"/>
              </a:spcBef>
              <a:spcAft>
                <a:spcPts val="0"/>
              </a:spcAft>
              <a:buNone/>
            </a:pPr>
            <a:r>
              <a:t/>
            </a:r>
            <a:endParaRPr/>
          </a:p>
        </p:txBody>
      </p:sp>
      <p:pic>
        <p:nvPicPr>
          <p:cNvPr id="182" name="Google Shape;182;p28"/>
          <p:cNvPicPr preferRelativeResize="0"/>
          <p:nvPr/>
        </p:nvPicPr>
        <p:blipFill rotWithShape="1">
          <a:blip r:embed="rId3">
            <a:alphaModFix/>
          </a:blip>
          <a:srcRect b="26749" l="3411" r="52794" t="58565"/>
          <a:stretch/>
        </p:blipFill>
        <p:spPr>
          <a:xfrm>
            <a:off x="311700" y="1596936"/>
            <a:ext cx="8520602" cy="1607138"/>
          </a:xfrm>
          <a:prstGeom prst="rect">
            <a:avLst/>
          </a:prstGeom>
          <a:noFill/>
          <a:ln>
            <a:noFill/>
          </a:ln>
        </p:spPr>
      </p:pic>
      <p:pic>
        <p:nvPicPr>
          <p:cNvPr id="183" name="Google Shape;183;p28"/>
          <p:cNvPicPr preferRelativeResize="0"/>
          <p:nvPr/>
        </p:nvPicPr>
        <p:blipFill rotWithShape="1">
          <a:blip r:embed="rId4">
            <a:alphaModFix/>
          </a:blip>
          <a:srcRect b="41607" l="53891" r="4903" t="43007"/>
          <a:stretch/>
        </p:blipFill>
        <p:spPr>
          <a:xfrm>
            <a:off x="311700" y="3249874"/>
            <a:ext cx="8520602" cy="178951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Heritability is computed using values from random effects covariance matrices</a:t>
            </a:r>
            <a:endParaRPr/>
          </a:p>
        </p:txBody>
      </p:sp>
      <p:sp>
        <p:nvSpPr>
          <p:cNvPr id="189" name="Google Shape;189;p29"/>
          <p:cNvSpPr txBox="1"/>
          <p:nvPr>
            <p:ph idx="1" type="body"/>
          </p:nvPr>
        </p:nvSpPr>
        <p:spPr>
          <a:xfrm>
            <a:off x="311700" y="1537650"/>
            <a:ext cx="1882500" cy="3031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Given covariance parameters we can solve for h and c:</a:t>
            </a:r>
            <a:endParaRPr/>
          </a:p>
        </p:txBody>
      </p:sp>
      <p:pic>
        <p:nvPicPr>
          <p:cNvPr descr="\\ \rho_{t} = \frac{\sigma^2_f}{\sigma^2_f + \sigma^2_{s(t)}} \\ \\ \\ &#10;\rho_{mz} = h^2 + c^2 \\&#10;\rho_{dz} = \frac{1}{2} h^2 + c^2" id="190" name="Google Shape;190;p29"/>
          <p:cNvPicPr preferRelativeResize="0"/>
          <p:nvPr/>
        </p:nvPicPr>
        <p:blipFill>
          <a:blip r:embed="rId3">
            <a:alphaModFix/>
          </a:blip>
          <a:stretch>
            <a:fillRect/>
          </a:stretch>
        </p:blipFill>
        <p:spPr>
          <a:xfrm>
            <a:off x="311700" y="3138875"/>
            <a:ext cx="1453300" cy="1765735"/>
          </a:xfrm>
          <a:prstGeom prst="rect">
            <a:avLst/>
          </a:prstGeom>
          <a:noFill/>
          <a:ln>
            <a:noFill/>
          </a:ln>
        </p:spPr>
      </p:pic>
      <p:sp>
        <p:nvSpPr>
          <p:cNvPr id="191" name="Google Shape;191;p29"/>
          <p:cNvSpPr txBox="1"/>
          <p:nvPr>
            <p:ph idx="1" type="body"/>
          </p:nvPr>
        </p:nvSpPr>
        <p:spPr>
          <a:xfrm>
            <a:off x="2253525" y="1506600"/>
            <a:ext cx="2584200" cy="3169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Covariance matrices don’t have labels indicating which variables each element belongs to. The order of variables will match the order they’re listed in your data table (heat_t here), NOT the order entered in your fitlme formula.</a:t>
            </a:r>
            <a:endParaRPr/>
          </a:p>
        </p:txBody>
      </p:sp>
      <p:pic>
        <p:nvPicPr>
          <p:cNvPr id="192" name="Google Shape;192;p29"/>
          <p:cNvPicPr preferRelativeResize="0"/>
          <p:nvPr/>
        </p:nvPicPr>
        <p:blipFill rotWithShape="1">
          <a:blip r:embed="rId4">
            <a:alphaModFix/>
          </a:blip>
          <a:srcRect b="8035" l="53790" r="21624" t="65670"/>
          <a:stretch/>
        </p:blipFill>
        <p:spPr>
          <a:xfrm>
            <a:off x="4959201" y="1834675"/>
            <a:ext cx="4050924" cy="2437151"/>
          </a:xfrm>
          <a:prstGeom prst="rect">
            <a:avLst/>
          </a:prstGeom>
          <a:noFill/>
          <a:ln>
            <a:noFill/>
          </a:ln>
        </p:spPr>
      </p:pic>
      <p:sp>
        <p:nvSpPr>
          <p:cNvPr id="193" name="Google Shape;193;p29"/>
          <p:cNvSpPr txBox="1"/>
          <p:nvPr/>
        </p:nvSpPr>
        <p:spPr>
          <a:xfrm>
            <a:off x="4963650" y="4469100"/>
            <a:ext cx="4050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int_mz     pl_mz	 T_mz     int_dz	pl_dz     T_dz</a:t>
            </a:r>
            <a:endParaRPr/>
          </a:p>
        </p:txBody>
      </p:sp>
      <p:cxnSp>
        <p:nvCxnSpPr>
          <p:cNvPr id="194" name="Google Shape;194;p29"/>
          <p:cNvCxnSpPr/>
          <p:nvPr/>
        </p:nvCxnSpPr>
        <p:spPr>
          <a:xfrm flipH="1" rot="10800000">
            <a:off x="5440250" y="4343050"/>
            <a:ext cx="36000" cy="171000"/>
          </a:xfrm>
          <a:prstGeom prst="straightConnector1">
            <a:avLst/>
          </a:prstGeom>
          <a:noFill/>
          <a:ln cap="flat" cmpd="sng" w="9525">
            <a:solidFill>
              <a:schemeClr val="dk2"/>
            </a:solidFill>
            <a:prstDash val="solid"/>
            <a:round/>
            <a:headEnd len="med" w="med" type="none"/>
            <a:tailEnd len="med" w="med" type="triangle"/>
          </a:ln>
        </p:spPr>
      </p:cxnSp>
      <p:cxnSp>
        <p:nvCxnSpPr>
          <p:cNvPr id="195" name="Google Shape;195;p29"/>
          <p:cNvCxnSpPr/>
          <p:nvPr/>
        </p:nvCxnSpPr>
        <p:spPr>
          <a:xfrm rot="10800000">
            <a:off x="6240525" y="4361050"/>
            <a:ext cx="9000" cy="144000"/>
          </a:xfrm>
          <a:prstGeom prst="straightConnector1">
            <a:avLst/>
          </a:prstGeom>
          <a:noFill/>
          <a:ln cap="flat" cmpd="sng" w="9525">
            <a:solidFill>
              <a:schemeClr val="dk2"/>
            </a:solidFill>
            <a:prstDash val="solid"/>
            <a:round/>
            <a:headEnd len="med" w="med" type="none"/>
            <a:tailEnd len="med" w="med" type="triangle"/>
          </a:ln>
        </p:spPr>
      </p:cxnSp>
      <p:cxnSp>
        <p:nvCxnSpPr>
          <p:cNvPr id="196" name="Google Shape;196;p29"/>
          <p:cNvCxnSpPr/>
          <p:nvPr/>
        </p:nvCxnSpPr>
        <p:spPr>
          <a:xfrm flipH="1" rot="10800000">
            <a:off x="6807050" y="4370050"/>
            <a:ext cx="18000" cy="144000"/>
          </a:xfrm>
          <a:prstGeom prst="straightConnector1">
            <a:avLst/>
          </a:prstGeom>
          <a:noFill/>
          <a:ln cap="flat" cmpd="sng" w="9525">
            <a:solidFill>
              <a:schemeClr val="dk2"/>
            </a:solidFill>
            <a:prstDash val="solid"/>
            <a:round/>
            <a:headEnd len="med" w="med" type="none"/>
            <a:tailEnd len="med" w="med" type="triangle"/>
          </a:ln>
        </p:spPr>
      </p:cxnSp>
      <p:cxnSp>
        <p:nvCxnSpPr>
          <p:cNvPr id="197" name="Google Shape;197;p29"/>
          <p:cNvCxnSpPr/>
          <p:nvPr/>
        </p:nvCxnSpPr>
        <p:spPr>
          <a:xfrm rot="10800000">
            <a:off x="7427475" y="4388050"/>
            <a:ext cx="36000" cy="126000"/>
          </a:xfrm>
          <a:prstGeom prst="straightConnector1">
            <a:avLst/>
          </a:prstGeom>
          <a:noFill/>
          <a:ln cap="flat" cmpd="sng" w="9525">
            <a:solidFill>
              <a:schemeClr val="dk2"/>
            </a:solidFill>
            <a:prstDash val="solid"/>
            <a:round/>
            <a:headEnd len="med" w="med" type="none"/>
            <a:tailEnd len="med" w="med" type="triangle"/>
          </a:ln>
        </p:spPr>
      </p:cxnSp>
      <p:cxnSp>
        <p:nvCxnSpPr>
          <p:cNvPr id="198" name="Google Shape;198;p29"/>
          <p:cNvCxnSpPr/>
          <p:nvPr/>
        </p:nvCxnSpPr>
        <p:spPr>
          <a:xfrm flipH="1" rot="10800000">
            <a:off x="8003000" y="4361025"/>
            <a:ext cx="9000" cy="180000"/>
          </a:xfrm>
          <a:prstGeom prst="straightConnector1">
            <a:avLst/>
          </a:prstGeom>
          <a:noFill/>
          <a:ln cap="flat" cmpd="sng" w="9525">
            <a:solidFill>
              <a:schemeClr val="dk2"/>
            </a:solidFill>
            <a:prstDash val="solid"/>
            <a:round/>
            <a:headEnd len="med" w="med" type="none"/>
            <a:tailEnd len="med" w="med" type="triangle"/>
          </a:ln>
        </p:spPr>
      </p:cxnSp>
      <p:cxnSp>
        <p:nvCxnSpPr>
          <p:cNvPr id="199" name="Google Shape;199;p29"/>
          <p:cNvCxnSpPr/>
          <p:nvPr/>
        </p:nvCxnSpPr>
        <p:spPr>
          <a:xfrm rot="10800000">
            <a:off x="8677350" y="4361300"/>
            <a:ext cx="63000" cy="197700"/>
          </a:xfrm>
          <a:prstGeom prst="straightConnector1">
            <a:avLst/>
          </a:prstGeom>
          <a:noFill/>
          <a:ln cap="flat" cmpd="sng" w="9525">
            <a:solidFill>
              <a:schemeClr val="dk2"/>
            </a:solidFill>
            <a:prstDash val="solid"/>
            <a:round/>
            <a:headEnd len="med" w="med" type="none"/>
            <a:tailEnd len="med" w="med" type="triangle"/>
          </a:ln>
        </p:spPr>
      </p:cxnSp>
      <p:cxnSp>
        <p:nvCxnSpPr>
          <p:cNvPr id="200" name="Google Shape;200;p29"/>
          <p:cNvCxnSpPr/>
          <p:nvPr/>
        </p:nvCxnSpPr>
        <p:spPr>
          <a:xfrm flipH="1">
            <a:off x="5704900" y="1967800"/>
            <a:ext cx="1850400" cy="370200"/>
          </a:xfrm>
          <a:prstGeom prst="straightConnector1">
            <a:avLst/>
          </a:prstGeom>
          <a:noFill/>
          <a:ln cap="flat" cmpd="sng" w="9525">
            <a:solidFill>
              <a:schemeClr val="dk2"/>
            </a:solidFill>
            <a:prstDash val="solid"/>
            <a:round/>
            <a:headEnd len="med" w="med" type="none"/>
            <a:tailEnd len="med" w="med" type="triangle"/>
          </a:ln>
        </p:spPr>
      </p:cxnSp>
      <p:sp>
        <p:nvSpPr>
          <p:cNvPr id="201" name="Google Shape;201;p29"/>
          <p:cNvSpPr txBox="1"/>
          <p:nvPr/>
        </p:nvSpPr>
        <p:spPr>
          <a:xfrm>
            <a:off x="7681675" y="1770100"/>
            <a:ext cx="13992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intercept</a:t>
            </a:r>
            <a:endParaRPr/>
          </a:p>
        </p:txBody>
      </p:sp>
      <p:cxnSp>
        <p:nvCxnSpPr>
          <p:cNvPr id="202" name="Google Shape;202;p29"/>
          <p:cNvCxnSpPr/>
          <p:nvPr/>
        </p:nvCxnSpPr>
        <p:spPr>
          <a:xfrm flipH="1">
            <a:off x="6409000" y="2220550"/>
            <a:ext cx="1344900" cy="162600"/>
          </a:xfrm>
          <a:prstGeom prst="straightConnector1">
            <a:avLst/>
          </a:prstGeom>
          <a:noFill/>
          <a:ln cap="flat" cmpd="sng" w="9525">
            <a:solidFill>
              <a:schemeClr val="dk2"/>
            </a:solidFill>
            <a:prstDash val="solid"/>
            <a:round/>
            <a:headEnd len="med" w="med" type="none"/>
            <a:tailEnd len="med" w="med" type="triangle"/>
          </a:ln>
        </p:spPr>
      </p:cxnSp>
      <p:sp>
        <p:nvSpPr>
          <p:cNvPr id="203" name="Google Shape;203;p29"/>
          <p:cNvSpPr txBox="1"/>
          <p:nvPr/>
        </p:nvSpPr>
        <p:spPr>
          <a:xfrm>
            <a:off x="7853200" y="2067400"/>
            <a:ext cx="6771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204" name="Google Shape;204;p29"/>
          <p:cNvCxnSpPr/>
          <p:nvPr/>
        </p:nvCxnSpPr>
        <p:spPr>
          <a:xfrm rot="10800000">
            <a:off x="7013700" y="2807200"/>
            <a:ext cx="1011000" cy="171600"/>
          </a:xfrm>
          <a:prstGeom prst="straightConnector1">
            <a:avLst/>
          </a:prstGeom>
          <a:noFill/>
          <a:ln cap="flat" cmpd="sng" w="9525">
            <a:solidFill>
              <a:schemeClr val="dk2"/>
            </a:solidFill>
            <a:prstDash val="solid"/>
            <a:round/>
            <a:headEnd len="med" w="med" type="none"/>
            <a:tailEnd len="med" w="med" type="triangle"/>
          </a:ln>
        </p:spPr>
      </p:cxnSp>
      <p:sp>
        <p:nvSpPr>
          <p:cNvPr id="205" name="Google Shape;205;p29"/>
          <p:cNvSpPr txBox="1"/>
          <p:nvPr/>
        </p:nvSpPr>
        <p:spPr>
          <a:xfrm>
            <a:off x="8097000" y="2767150"/>
            <a:ext cx="7353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Computing correlations of random effects</a:t>
            </a:r>
            <a:endParaRPr/>
          </a:p>
        </p:txBody>
      </p:sp>
      <p:pic>
        <p:nvPicPr>
          <p:cNvPr descr="\\ \rho_{mz}^T = \frac{\sigma^2_f}{\sigma^2_f + \sigma^2_{s(t)}} = \frac{0.0031}{0.0031 + 0.0012} = 0.72" id="211" name="Google Shape;211;p30"/>
          <p:cNvPicPr preferRelativeResize="0"/>
          <p:nvPr/>
        </p:nvPicPr>
        <p:blipFill>
          <a:blip r:embed="rId3">
            <a:alphaModFix/>
          </a:blip>
          <a:stretch>
            <a:fillRect/>
          </a:stretch>
        </p:blipFill>
        <p:spPr>
          <a:xfrm>
            <a:off x="4593938" y="1809900"/>
            <a:ext cx="4351975" cy="713100"/>
          </a:xfrm>
          <a:prstGeom prst="rect">
            <a:avLst/>
          </a:prstGeom>
          <a:noFill/>
          <a:ln>
            <a:noFill/>
          </a:ln>
        </p:spPr>
      </p:pic>
      <p:pic>
        <p:nvPicPr>
          <p:cNvPr id="212" name="Google Shape;212;p30"/>
          <p:cNvPicPr preferRelativeResize="0"/>
          <p:nvPr/>
        </p:nvPicPr>
        <p:blipFill rotWithShape="1">
          <a:blip r:embed="rId4">
            <a:alphaModFix/>
          </a:blip>
          <a:srcRect b="8035" l="53790" r="21624" t="65670"/>
          <a:stretch/>
        </p:blipFill>
        <p:spPr>
          <a:xfrm>
            <a:off x="229226" y="1699275"/>
            <a:ext cx="4050924" cy="2437151"/>
          </a:xfrm>
          <a:prstGeom prst="rect">
            <a:avLst/>
          </a:prstGeom>
          <a:noFill/>
          <a:ln>
            <a:noFill/>
          </a:ln>
        </p:spPr>
      </p:pic>
      <p:sp>
        <p:nvSpPr>
          <p:cNvPr id="213" name="Google Shape;213;p30"/>
          <p:cNvSpPr txBox="1"/>
          <p:nvPr/>
        </p:nvSpPr>
        <p:spPr>
          <a:xfrm>
            <a:off x="233675" y="4333700"/>
            <a:ext cx="4050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int_mz     pl_mz	 T_mz     int_dz	pl_dz     T_dz</a:t>
            </a:r>
            <a:endParaRPr/>
          </a:p>
        </p:txBody>
      </p:sp>
      <p:cxnSp>
        <p:nvCxnSpPr>
          <p:cNvPr id="214" name="Google Shape;214;p30"/>
          <p:cNvCxnSpPr/>
          <p:nvPr/>
        </p:nvCxnSpPr>
        <p:spPr>
          <a:xfrm flipH="1" rot="10800000">
            <a:off x="710275" y="4207650"/>
            <a:ext cx="36000" cy="171000"/>
          </a:xfrm>
          <a:prstGeom prst="straightConnector1">
            <a:avLst/>
          </a:prstGeom>
          <a:noFill/>
          <a:ln cap="flat" cmpd="sng" w="9525">
            <a:solidFill>
              <a:schemeClr val="dk2"/>
            </a:solidFill>
            <a:prstDash val="solid"/>
            <a:round/>
            <a:headEnd len="med" w="med" type="none"/>
            <a:tailEnd len="med" w="med" type="triangle"/>
          </a:ln>
        </p:spPr>
      </p:cxnSp>
      <p:cxnSp>
        <p:nvCxnSpPr>
          <p:cNvPr id="215" name="Google Shape;215;p30"/>
          <p:cNvCxnSpPr/>
          <p:nvPr/>
        </p:nvCxnSpPr>
        <p:spPr>
          <a:xfrm rot="10800000">
            <a:off x="1510550" y="4225650"/>
            <a:ext cx="9000" cy="144000"/>
          </a:xfrm>
          <a:prstGeom prst="straightConnector1">
            <a:avLst/>
          </a:prstGeom>
          <a:noFill/>
          <a:ln cap="flat" cmpd="sng" w="9525">
            <a:solidFill>
              <a:schemeClr val="dk2"/>
            </a:solidFill>
            <a:prstDash val="solid"/>
            <a:round/>
            <a:headEnd len="med" w="med" type="none"/>
            <a:tailEnd len="med" w="med" type="triangle"/>
          </a:ln>
        </p:spPr>
      </p:cxnSp>
      <p:cxnSp>
        <p:nvCxnSpPr>
          <p:cNvPr id="216" name="Google Shape;216;p30"/>
          <p:cNvCxnSpPr/>
          <p:nvPr/>
        </p:nvCxnSpPr>
        <p:spPr>
          <a:xfrm flipH="1" rot="10800000">
            <a:off x="2077075" y="4234650"/>
            <a:ext cx="18000" cy="1440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30"/>
          <p:cNvCxnSpPr/>
          <p:nvPr/>
        </p:nvCxnSpPr>
        <p:spPr>
          <a:xfrm rot="10800000">
            <a:off x="2697500" y="4252650"/>
            <a:ext cx="36000" cy="126000"/>
          </a:xfrm>
          <a:prstGeom prst="straightConnector1">
            <a:avLst/>
          </a:prstGeom>
          <a:noFill/>
          <a:ln cap="flat" cmpd="sng" w="9525">
            <a:solidFill>
              <a:schemeClr val="dk2"/>
            </a:solidFill>
            <a:prstDash val="solid"/>
            <a:round/>
            <a:headEnd len="med" w="med" type="none"/>
            <a:tailEnd len="med" w="med" type="triangle"/>
          </a:ln>
        </p:spPr>
      </p:cxnSp>
      <p:cxnSp>
        <p:nvCxnSpPr>
          <p:cNvPr id="218" name="Google Shape;218;p30"/>
          <p:cNvCxnSpPr/>
          <p:nvPr/>
        </p:nvCxnSpPr>
        <p:spPr>
          <a:xfrm flipH="1" rot="10800000">
            <a:off x="3273025" y="4225625"/>
            <a:ext cx="9000" cy="18000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30"/>
          <p:cNvCxnSpPr/>
          <p:nvPr/>
        </p:nvCxnSpPr>
        <p:spPr>
          <a:xfrm rot="10800000">
            <a:off x="3947375" y="4225900"/>
            <a:ext cx="63000" cy="1977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0"/>
          <p:cNvCxnSpPr/>
          <p:nvPr/>
        </p:nvCxnSpPr>
        <p:spPr>
          <a:xfrm flipH="1">
            <a:off x="974925" y="1832400"/>
            <a:ext cx="1850400" cy="370200"/>
          </a:xfrm>
          <a:prstGeom prst="straightConnector1">
            <a:avLst/>
          </a:prstGeom>
          <a:noFill/>
          <a:ln cap="flat" cmpd="sng" w="9525">
            <a:solidFill>
              <a:schemeClr val="dk2"/>
            </a:solidFill>
            <a:prstDash val="solid"/>
            <a:round/>
            <a:headEnd len="med" w="med" type="none"/>
            <a:tailEnd len="med" w="med" type="triangle"/>
          </a:ln>
        </p:spPr>
      </p:cxnSp>
      <p:sp>
        <p:nvSpPr>
          <p:cNvPr id="221" name="Google Shape;221;p30"/>
          <p:cNvSpPr txBox="1"/>
          <p:nvPr/>
        </p:nvSpPr>
        <p:spPr>
          <a:xfrm>
            <a:off x="2951700" y="1634700"/>
            <a:ext cx="1399200" cy="19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intercept</a:t>
            </a:r>
            <a:endParaRPr/>
          </a:p>
        </p:txBody>
      </p:sp>
      <p:cxnSp>
        <p:nvCxnSpPr>
          <p:cNvPr id="222" name="Google Shape;222;p30"/>
          <p:cNvCxnSpPr/>
          <p:nvPr/>
        </p:nvCxnSpPr>
        <p:spPr>
          <a:xfrm flipH="1">
            <a:off x="1679025" y="2085150"/>
            <a:ext cx="1344900" cy="162600"/>
          </a:xfrm>
          <a:prstGeom prst="straightConnector1">
            <a:avLst/>
          </a:prstGeom>
          <a:noFill/>
          <a:ln cap="flat" cmpd="sng" w="9525">
            <a:solidFill>
              <a:schemeClr val="dk2"/>
            </a:solidFill>
            <a:prstDash val="solid"/>
            <a:round/>
            <a:headEnd len="med" w="med" type="none"/>
            <a:tailEnd len="med" w="med" type="triangle"/>
          </a:ln>
        </p:spPr>
      </p:cxnSp>
      <p:sp>
        <p:nvSpPr>
          <p:cNvPr id="223" name="Google Shape;223;p30"/>
          <p:cNvSpPr txBox="1"/>
          <p:nvPr/>
        </p:nvSpPr>
        <p:spPr>
          <a:xfrm>
            <a:off x="3123225" y="1932000"/>
            <a:ext cx="677100" cy="17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a:t>
            </a:r>
            <a:endParaRPr/>
          </a:p>
        </p:txBody>
      </p:sp>
      <p:cxnSp>
        <p:nvCxnSpPr>
          <p:cNvPr id="224" name="Google Shape;224;p30"/>
          <p:cNvCxnSpPr/>
          <p:nvPr/>
        </p:nvCxnSpPr>
        <p:spPr>
          <a:xfrm rot="10800000">
            <a:off x="2283725" y="2671800"/>
            <a:ext cx="1011000" cy="171600"/>
          </a:xfrm>
          <a:prstGeom prst="straightConnector1">
            <a:avLst/>
          </a:prstGeom>
          <a:noFill/>
          <a:ln cap="flat" cmpd="sng" w="9525">
            <a:solidFill>
              <a:schemeClr val="dk2"/>
            </a:solidFill>
            <a:prstDash val="solid"/>
            <a:round/>
            <a:headEnd len="med" w="med" type="none"/>
            <a:tailEnd len="med" w="med" type="triangle"/>
          </a:ln>
        </p:spPr>
      </p:cxnSp>
      <p:sp>
        <p:nvSpPr>
          <p:cNvPr id="225" name="Google Shape;225;p30"/>
          <p:cNvSpPr txBox="1"/>
          <p:nvPr/>
        </p:nvSpPr>
        <p:spPr>
          <a:xfrm>
            <a:off x="3367025" y="2631750"/>
            <a:ext cx="7353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pl</a:t>
            </a:r>
            <a:endParaRPr/>
          </a:p>
        </p:txBody>
      </p:sp>
      <p:sp>
        <p:nvSpPr>
          <p:cNvPr id="226" name="Google Shape;226;p30"/>
          <p:cNvSpPr txBox="1"/>
          <p:nvPr/>
        </p:nvSpPr>
        <p:spPr>
          <a:xfrm>
            <a:off x="4567475" y="1507450"/>
            <a:ext cx="4404900" cy="2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One example:</a:t>
            </a:r>
            <a:endParaRPr/>
          </a:p>
        </p:txBody>
      </p:sp>
      <p:sp>
        <p:nvSpPr>
          <p:cNvPr id="227" name="Google Shape;227;p30"/>
          <p:cNvSpPr/>
          <p:nvPr/>
        </p:nvSpPr>
        <p:spPr>
          <a:xfrm>
            <a:off x="1146375" y="2355950"/>
            <a:ext cx="451500" cy="171600"/>
          </a:xfrm>
          <a:prstGeom prst="flowChartConnector">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30"/>
          <p:cNvSpPr/>
          <p:nvPr/>
        </p:nvSpPr>
        <p:spPr>
          <a:xfrm>
            <a:off x="1778250" y="3611025"/>
            <a:ext cx="509400" cy="1977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30"/>
          <p:cNvSpPr txBox="1"/>
          <p:nvPr/>
        </p:nvSpPr>
        <p:spPr>
          <a:xfrm>
            <a:off x="4657750" y="2735075"/>
            <a:ext cx="4314600" cy="41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We can repeat this for every variable:</a:t>
            </a:r>
            <a:endParaRPr/>
          </a:p>
        </p:txBody>
      </p:sp>
      <p:pic>
        <p:nvPicPr>
          <p:cNvPr id="230" name="Google Shape;230;p30"/>
          <p:cNvPicPr preferRelativeResize="0"/>
          <p:nvPr/>
        </p:nvPicPr>
        <p:blipFill rotWithShape="1">
          <a:blip r:embed="rId5">
            <a:alphaModFix/>
          </a:blip>
          <a:srcRect b="41079" l="53896" r="28470" t="41458"/>
          <a:stretch/>
        </p:blipFill>
        <p:spPr>
          <a:xfrm>
            <a:off x="5190248" y="3213475"/>
            <a:ext cx="3249603" cy="1810175"/>
          </a:xfrm>
          <a:prstGeom prst="rect">
            <a:avLst/>
          </a:prstGeom>
          <a:noFill/>
          <a:ln>
            <a:noFill/>
          </a:ln>
        </p:spPr>
      </p:pic>
      <p:cxnSp>
        <p:nvCxnSpPr>
          <p:cNvPr id="231" name="Google Shape;231;p30"/>
          <p:cNvCxnSpPr/>
          <p:nvPr/>
        </p:nvCxnSpPr>
        <p:spPr>
          <a:xfrm flipH="1">
            <a:off x="7049800" y="3457200"/>
            <a:ext cx="704100" cy="496500"/>
          </a:xfrm>
          <a:prstGeom prst="straightConnector1">
            <a:avLst/>
          </a:prstGeom>
          <a:noFill/>
          <a:ln cap="flat" cmpd="sng" w="9525">
            <a:solidFill>
              <a:schemeClr val="dk2"/>
            </a:solidFill>
            <a:prstDash val="solid"/>
            <a:round/>
            <a:headEnd len="med" w="med" type="none"/>
            <a:tailEnd len="med" w="med" type="triangle"/>
          </a:ln>
        </p:spPr>
      </p:cxnSp>
      <p:sp>
        <p:nvSpPr>
          <p:cNvPr id="232" name="Google Shape;232;p30"/>
          <p:cNvSpPr txBox="1"/>
          <p:nvPr/>
        </p:nvSpPr>
        <p:spPr>
          <a:xfrm>
            <a:off x="7808050" y="3078100"/>
            <a:ext cx="12909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Nociception, i.e. 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fit separate models for each subject and compute correlations of estimates within twin pairs too,</a:t>
            </a:r>
            <a:endParaRPr/>
          </a:p>
        </p:txBody>
      </p:sp>
      <p:pic>
        <p:nvPicPr>
          <p:cNvPr id="238" name="Google Shape;238;p31"/>
          <p:cNvPicPr preferRelativeResize="0"/>
          <p:nvPr/>
        </p:nvPicPr>
        <p:blipFill rotWithShape="1">
          <a:blip r:embed="rId3">
            <a:alphaModFix/>
          </a:blip>
          <a:srcRect b="40381" l="38818" r="13742" t="12132"/>
          <a:stretch/>
        </p:blipFill>
        <p:spPr>
          <a:xfrm>
            <a:off x="3312450" y="1863100"/>
            <a:ext cx="5669074" cy="3191826"/>
          </a:xfrm>
          <a:prstGeom prst="rect">
            <a:avLst/>
          </a:prstGeom>
          <a:noFill/>
          <a:ln>
            <a:noFill/>
          </a:ln>
        </p:spPr>
      </p:pic>
      <p:sp>
        <p:nvSpPr>
          <p:cNvPr id="239" name="Google Shape;239;p31"/>
          <p:cNvSpPr txBox="1"/>
          <p:nvPr/>
        </p:nvSpPr>
        <p:spPr>
          <a:xfrm>
            <a:off x="311700" y="1863100"/>
            <a:ext cx="2811600" cy="319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Each point is a twin pair. Results differ substantially from covariance estimates of the model. This is due to two factors. (1) mixed modeling estimates subject level effects jointly, which regularizes and shrinks estimates and (2) variation of a sample overestimates variance of population, which covariance parameters correct for. We will use simulations to show that in fact the mixed model covariance estimates best recover population correlations.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Theory</a:t>
            </a:r>
            <a:endParaRPr/>
          </a:p>
          <a:p>
            <a:pPr indent="-317500" lvl="1" marL="914400" rtl="0" algn="l">
              <a:spcBef>
                <a:spcPts val="0"/>
              </a:spcBef>
              <a:spcAft>
                <a:spcPts val="0"/>
              </a:spcAft>
              <a:buSzPts val="1400"/>
              <a:buChar char="○"/>
            </a:pPr>
            <a:r>
              <a:rPr lang="en"/>
              <a:t>Mixed modeling vs. alternatives</a:t>
            </a:r>
            <a:endParaRPr/>
          </a:p>
          <a:p>
            <a:pPr indent="-317500" lvl="1" marL="914400" rtl="0" algn="l">
              <a:spcBef>
                <a:spcPts val="0"/>
              </a:spcBef>
              <a:spcAft>
                <a:spcPts val="0"/>
              </a:spcAft>
              <a:buSzPts val="1400"/>
              <a:buChar char="○"/>
            </a:pPr>
            <a:r>
              <a:rPr lang="en"/>
              <a:t>Random effects structure</a:t>
            </a:r>
            <a:endParaRPr/>
          </a:p>
          <a:p>
            <a:pPr indent="-317500" lvl="1" marL="914400" rtl="0" algn="l">
              <a:spcBef>
                <a:spcPts val="0"/>
              </a:spcBef>
              <a:spcAft>
                <a:spcPts val="0"/>
              </a:spcAft>
              <a:buSzPts val="1400"/>
              <a:buChar char="○"/>
            </a:pPr>
            <a:r>
              <a:rPr lang="en"/>
              <a:t>How do you implement these in off the shelf tools?</a:t>
            </a:r>
            <a:endParaRPr/>
          </a:p>
          <a:p>
            <a:pPr indent="-342900" lvl="0" marL="457200" rtl="0" algn="l">
              <a:spcBef>
                <a:spcPts val="0"/>
              </a:spcBef>
              <a:spcAft>
                <a:spcPts val="0"/>
              </a:spcAft>
              <a:buSzPts val="1800"/>
              <a:buChar char="●"/>
            </a:pPr>
            <a:r>
              <a:rPr lang="en"/>
              <a:t>Example application to partial dataset</a:t>
            </a:r>
            <a:endParaRPr/>
          </a:p>
          <a:p>
            <a:pPr indent="-317500" lvl="1" marL="914400" rtl="0" algn="l">
              <a:spcBef>
                <a:spcPts val="0"/>
              </a:spcBef>
              <a:spcAft>
                <a:spcPts val="0"/>
              </a:spcAft>
              <a:buSzPts val="1400"/>
              <a:buChar char="○"/>
            </a:pPr>
            <a:r>
              <a:t/>
            </a:r>
            <a:endParaRPr/>
          </a:p>
          <a:p>
            <a:pPr indent="-342900" lvl="0" marL="457200" rtl="0" algn="l">
              <a:spcBef>
                <a:spcPts val="0"/>
              </a:spcBef>
              <a:spcAft>
                <a:spcPts val="0"/>
              </a:spcAft>
              <a:buSzPts val="1800"/>
              <a:buChar char="●"/>
            </a:pPr>
            <a:r>
              <a:rPr lang="en"/>
              <a:t>Simulations</a:t>
            </a:r>
            <a:endParaRPr/>
          </a:p>
          <a:p>
            <a:pPr indent="-317500" lvl="1" marL="914400" rtl="0" algn="l">
              <a:spcBef>
                <a:spcPts val="0"/>
              </a:spcBef>
              <a:spcAft>
                <a:spcPts val="0"/>
              </a:spcAft>
              <a:buSzPts val="1400"/>
              <a:buChar char="○"/>
            </a:pPr>
            <a:r>
              <a:rPr lang="en"/>
              <a:t>Heritability an intercept only case</a:t>
            </a:r>
            <a:endParaRPr/>
          </a:p>
          <a:p>
            <a:pPr indent="-317500" lvl="1" marL="914400" rtl="0" algn="l">
              <a:spcBef>
                <a:spcPts val="0"/>
              </a:spcBef>
              <a:spcAft>
                <a:spcPts val="0"/>
              </a:spcAft>
              <a:buSzPts val="1400"/>
              <a:buChar char="○"/>
            </a:pPr>
            <a:r>
              <a:rPr lang="en"/>
              <a:t>Intercept, temperature and prodicaine</a:t>
            </a:r>
            <a:endParaRPr/>
          </a:p>
          <a:p>
            <a:pPr indent="0" lvl="0" marL="0" rtl="0" algn="l">
              <a:spcBef>
                <a:spcPts val="1600"/>
              </a:spcBef>
              <a:spcAft>
                <a:spcPts val="160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Mixed model shrinks subject level effect estimates</a:t>
            </a:r>
            <a:endParaRPr/>
          </a:p>
        </p:txBody>
      </p:sp>
      <p:pic>
        <p:nvPicPr>
          <p:cNvPr id="245" name="Google Shape;245;p32"/>
          <p:cNvPicPr preferRelativeResize="0"/>
          <p:nvPr/>
        </p:nvPicPr>
        <p:blipFill rotWithShape="1">
          <a:blip r:embed="rId3">
            <a:alphaModFix/>
          </a:blip>
          <a:srcRect b="41208" l="40175" r="16093" t="12458"/>
          <a:stretch/>
        </p:blipFill>
        <p:spPr>
          <a:xfrm>
            <a:off x="442300" y="1017725"/>
            <a:ext cx="6472125" cy="3856974"/>
          </a:xfrm>
          <a:prstGeom prst="rect">
            <a:avLst/>
          </a:prstGeom>
          <a:noFill/>
          <a:ln>
            <a:noFill/>
          </a:ln>
        </p:spPr>
      </p:pic>
      <p:sp>
        <p:nvSpPr>
          <p:cNvPr id="246" name="Google Shape;246;p32"/>
          <p:cNvSpPr txBox="1"/>
          <p:nvPr/>
        </p:nvSpPr>
        <p:spPr>
          <a:xfrm>
            <a:off x="7004675" y="1047100"/>
            <a:ext cx="2049000" cy="382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Mixed models assume that random effects are jointly normal (i.e. they fit a multivariate normal distribution). Under this prior assumption, values that deviate substantially from the mean are unlikely, so maximum likelihood solutions from mixed models will yield smaller values that those obtained from maximum likelihood solutions of data fit for each subject separately.</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Heritability can be computed from rho by solving a linear equation.</a:t>
            </a:r>
            <a:endParaRPr/>
          </a:p>
        </p:txBody>
      </p:sp>
      <p:pic>
        <p:nvPicPr>
          <p:cNvPr descr="\\ \rho_{t} = \frac{\sigma^2_f}{\sigma^2_f + \sigma^2_{s(t)}} \\ \\ \\ &#10;\rho_{mz} = h^2 + c^2 \\&#10;\rho_{dz} = \frac{1}{2} h^2 + c^2" id="252" name="Google Shape;252;p33"/>
          <p:cNvPicPr preferRelativeResize="0"/>
          <p:nvPr/>
        </p:nvPicPr>
        <p:blipFill>
          <a:blip r:embed="rId3">
            <a:alphaModFix/>
          </a:blip>
          <a:stretch>
            <a:fillRect/>
          </a:stretch>
        </p:blipFill>
        <p:spPr>
          <a:xfrm>
            <a:off x="311700" y="1748775"/>
            <a:ext cx="1453300" cy="1765735"/>
          </a:xfrm>
          <a:prstGeom prst="rect">
            <a:avLst/>
          </a:prstGeom>
          <a:noFill/>
          <a:ln>
            <a:noFill/>
          </a:ln>
        </p:spPr>
      </p:pic>
      <p:pic>
        <p:nvPicPr>
          <p:cNvPr id="253" name="Google Shape;253;p33"/>
          <p:cNvPicPr preferRelativeResize="0"/>
          <p:nvPr/>
        </p:nvPicPr>
        <p:blipFill rotWithShape="1">
          <a:blip r:embed="rId4">
            <a:alphaModFix/>
          </a:blip>
          <a:srcRect b="24315" l="53991" r="25108" t="42611"/>
          <a:stretch/>
        </p:blipFill>
        <p:spPr>
          <a:xfrm>
            <a:off x="2123663" y="1534525"/>
            <a:ext cx="3818276" cy="3398674"/>
          </a:xfrm>
          <a:prstGeom prst="rect">
            <a:avLst/>
          </a:prstGeom>
          <a:noFill/>
          <a:ln>
            <a:noFill/>
          </a:ln>
        </p:spPr>
      </p:pic>
      <p:sp>
        <p:nvSpPr>
          <p:cNvPr id="254" name="Google Shape;254;p33"/>
          <p:cNvSpPr txBox="1"/>
          <p:nvPr/>
        </p:nvSpPr>
        <p:spPr>
          <a:xfrm>
            <a:off x="6300600" y="1570650"/>
            <a:ext cx="2635800" cy="32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Confidence intervals can be computed using a bias corrected and accelerated bootstrap procedure. Resample families and repeat model fitting for each family (slow). Save results to get your distribution. Resultant distributions are likely to be skewed so BCa bootstrap is essential.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code for computing CI using BCa bootstrap</a:t>
            </a:r>
            <a:endParaRPr/>
          </a:p>
        </p:txBody>
      </p:sp>
      <p:sp>
        <p:nvSpPr>
          <p:cNvPr id="260" name="Google Shape;260;p34"/>
          <p:cNvSpPr txBox="1"/>
          <p:nvPr>
            <p:ph idx="1" type="body"/>
          </p:nvPr>
        </p:nvSpPr>
        <p:spPr>
          <a:xfrm>
            <a:off x="5100050" y="1152475"/>
            <a:ext cx="373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Takes bootstrap and jackknife estimates as user supplied input, allowing you to resample according to whatever level of generalization you like, but here you should be resampling families. If you resample observations you should get the same results as using matlab’s built in bootci method.</a:t>
            </a:r>
            <a:endParaRPr/>
          </a:p>
        </p:txBody>
      </p:sp>
      <p:pic>
        <p:nvPicPr>
          <p:cNvPr id="261" name="Google Shape;261;p34"/>
          <p:cNvPicPr preferRelativeResize="0"/>
          <p:nvPr/>
        </p:nvPicPr>
        <p:blipFill rotWithShape="1">
          <a:blip r:embed="rId3">
            <a:alphaModFix/>
          </a:blip>
          <a:srcRect b="38579" l="596" r="69888" t="23939"/>
          <a:stretch/>
        </p:blipFill>
        <p:spPr>
          <a:xfrm>
            <a:off x="311700" y="1218600"/>
            <a:ext cx="4650173" cy="33217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Simulations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estimated parameters as ground truth</a:t>
            </a:r>
            <a:endParaRPr/>
          </a:p>
        </p:txBody>
      </p:sp>
      <p:sp>
        <p:nvSpPr>
          <p:cNvPr id="272" name="Google Shape;272;p3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For our simulations we need some true parameter values, a design matrix, and randomly generated noise that abides by the twin design noise structure. The goal is to see how well we can recover the true parameter values using our model fitting algorithm (REML) as implemented by fitlme() in matlab. Presumably (if the matlab engineers did their job) we should be able to recover the true values given sufficient data, but in practice the amount of data required scales with the complexity of our model, and our model is quite complex, so we want to establish that we can recover the true values (and quantify how precisely we can recover them) given the amount of data we expect to obtain in the paingen study. </a:t>
            </a:r>
            <a:endParaRPr sz="1300"/>
          </a:p>
          <a:p>
            <a:pPr indent="0" lvl="0" marL="0" rtl="0" algn="l">
              <a:spcBef>
                <a:spcPts val="1600"/>
              </a:spcBef>
              <a:spcAft>
                <a:spcPts val="1600"/>
              </a:spcAft>
              <a:buNone/>
            </a:pPr>
            <a:r>
              <a:rPr lang="en" sz="1300"/>
              <a:t>We will generate outcome data (pain ratings) for 200 hundred twin pairs (400 subjects). Our design matrix will assume 16 observations per subject, 3x 46.5, 2x 47, and 3x 47.5 C stimuli for each of a placebo treated and a control treated condition. Half will be monozygotic, and half will be dizygotic. The random noise we add will be drawn from a random normal distribution with multivariate random family and subject effects (but family and subject are independent of one another), and normally distributed observation error. Where there is some leeway in the selection of ground truth parameter values (e.g. fixed effect of temperature of placebo treatment, covariance structure of random effects, etc), we may adopt the parameter values obtained from our preliminary sample, or otherwise use values loosely based off of the same.</a:t>
            </a:r>
            <a:endParaRPr sz="13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TPR and FPR for fixed effects as a fxn of obs noise</a:t>
            </a:r>
            <a:endParaRPr/>
          </a:p>
        </p:txBody>
      </p:sp>
      <p:sp>
        <p:nvSpPr>
          <p:cNvPr id="278" name="Google Shape;278;p37"/>
          <p:cNvSpPr txBox="1"/>
          <p:nvPr>
            <p:ph idx="1" type="body"/>
          </p:nvPr>
        </p:nvSpPr>
        <p:spPr>
          <a:xfrm>
            <a:off x="374900" y="4030350"/>
            <a:ext cx="8520600" cy="732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200"/>
              <a:t>We perform 100 simulations at each level of sigma_e (which is on a log scale) and evaluate whether a true effect has p &lt; 0.05 (TPR) and whether a null effect has a p &lt; 0.05 (FPR). Results show good control on FPR, and noise dependent TPR. Here the T effect is nonzero and positive, while the placebo effect is zero. Covariances random positive-</a:t>
            </a:r>
            <a:r>
              <a:rPr lang="en" sz="1200"/>
              <a:t>semidefinite</a:t>
            </a:r>
            <a:r>
              <a:rPr lang="en" sz="1200"/>
              <a:t> matrices with unit diagonal computed as a normalized product of C’*C where C is a matrix of chi-square(3) random variables. rho_mz is 0.40, and rho_dz is 0.28 for all random effects.</a:t>
            </a:r>
            <a:endParaRPr sz="1200"/>
          </a:p>
        </p:txBody>
      </p:sp>
      <p:pic>
        <p:nvPicPr>
          <p:cNvPr id="279" name="Google Shape;279;p37"/>
          <p:cNvPicPr preferRelativeResize="0"/>
          <p:nvPr/>
        </p:nvPicPr>
        <p:blipFill rotWithShape="1">
          <a:blip r:embed="rId3">
            <a:alphaModFix/>
          </a:blip>
          <a:srcRect b="0" l="7776" r="6490" t="0"/>
          <a:stretch/>
        </p:blipFill>
        <p:spPr>
          <a:xfrm>
            <a:off x="189363" y="932613"/>
            <a:ext cx="8765274" cy="3097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3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do some simulations using this data structure,</a:t>
            </a:r>
            <a:endParaRPr/>
          </a:p>
        </p:txBody>
      </p:sp>
      <p:sp>
        <p:nvSpPr>
          <p:cNvPr id="291" name="Google Shape;291;p39"/>
          <p:cNvSpPr txBox="1"/>
          <p:nvPr>
            <p:ph idx="1" type="body"/>
          </p:nvPr>
        </p:nvSpPr>
        <p:spPr>
          <a:xfrm>
            <a:off x="311700" y="1152475"/>
            <a:ext cx="4795800" cy="3667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urier New"/>
                <a:ea typeface="Courier New"/>
                <a:cs typeface="Courier New"/>
                <a:sym typeface="Courier New"/>
              </a:rPr>
              <a:t>Y = b + Z</a:t>
            </a:r>
            <a:r>
              <a:rPr baseline="-25000" lang="en">
                <a:latin typeface="Courier New"/>
                <a:ea typeface="Courier New"/>
                <a:cs typeface="Courier New"/>
                <a:sym typeface="Courier New"/>
              </a:rPr>
              <a:t>f</a:t>
            </a: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 </a:t>
            </a:r>
            <a:r>
              <a:rPr lang="en">
                <a:latin typeface="Courier New"/>
                <a:ea typeface="Courier New"/>
                <a:cs typeface="Courier New"/>
                <a:sym typeface="Courier New"/>
              </a:rPr>
              <a:t>+ Z</a:t>
            </a:r>
            <a:r>
              <a:rPr baseline="-25000" lang="en">
                <a:latin typeface="Courier New"/>
                <a:ea typeface="Courier New"/>
                <a:cs typeface="Courier New"/>
                <a:sym typeface="Courier New"/>
              </a:rPr>
              <a:t>s</a:t>
            </a: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 + e</a:t>
            </a:r>
            <a:endParaRPr>
              <a:latin typeface="Courier New"/>
              <a:ea typeface="Courier New"/>
              <a:cs typeface="Courier New"/>
              <a:sym typeface="Courier New"/>
            </a:endParaRPr>
          </a:p>
          <a:p>
            <a:pPr indent="0" lvl="0" marL="0" rtl="0" algn="l">
              <a:spcBef>
                <a:spcPts val="1000"/>
              </a:spcBef>
              <a:spcAft>
                <a:spcPts val="0"/>
              </a:spcAft>
              <a:buClr>
                <a:schemeClr val="dk1"/>
              </a:buClr>
              <a:buSzPts val="1100"/>
              <a:buFont typeface="Arial"/>
              <a:buNone/>
            </a:pP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lang="en">
                <a:latin typeface="Courier New"/>
                <a:ea typeface="Courier New"/>
                <a:cs typeface="Courier New"/>
                <a:sym typeface="Courier New"/>
              </a:rPr>
              <a:t> ~ N(0, σ</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2</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 ~ N(0, σ</a:t>
            </a:r>
            <a:r>
              <a:rPr baseline="-25000" lang="en">
                <a:latin typeface="Courier New"/>
                <a:ea typeface="Courier New"/>
                <a:cs typeface="Courier New"/>
                <a:sym typeface="Courier New"/>
              </a:rPr>
              <a:t>s(t)</a:t>
            </a:r>
            <a:r>
              <a:rPr baseline="30000" lang="en">
                <a:latin typeface="Courier New"/>
                <a:ea typeface="Courier New"/>
                <a:cs typeface="Courier New"/>
                <a:sym typeface="Courier New"/>
              </a:rPr>
              <a:t>2</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 ~ N(0, σ</a:t>
            </a:r>
            <a:r>
              <a:rPr baseline="-25000" lang="en">
                <a:latin typeface="Courier New"/>
                <a:ea typeface="Courier New"/>
                <a:cs typeface="Courier New"/>
                <a:sym typeface="Courier New"/>
              </a:rPr>
              <a:t>e</a:t>
            </a:r>
            <a:r>
              <a:rPr baseline="30000" lang="en">
                <a:latin typeface="Courier New"/>
                <a:ea typeface="Courier New"/>
                <a:cs typeface="Courier New"/>
                <a:sym typeface="Courier New"/>
              </a:rPr>
              <a:t>2</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σ</a:t>
            </a:r>
            <a:r>
              <a:rPr baseline="-25000" lang="en">
                <a:latin typeface="Courier New"/>
                <a:ea typeface="Courier New"/>
                <a:cs typeface="Courier New"/>
                <a:sym typeface="Courier New"/>
              </a:rPr>
              <a:t>s(t)</a:t>
            </a:r>
            <a:r>
              <a:rPr baseline="30000" lang="en">
                <a:latin typeface="Courier New"/>
                <a:ea typeface="Courier New"/>
                <a:cs typeface="Courier New"/>
                <a:sym typeface="Courier New"/>
              </a:rPr>
              <a:t>2 </a:t>
            </a:r>
            <a:r>
              <a:rPr lang="en">
                <a:latin typeface="Courier New"/>
                <a:ea typeface="Courier New"/>
                <a:cs typeface="Courier New"/>
                <a:sym typeface="Courier New"/>
              </a:rPr>
              <a:t>=(1-</a:t>
            </a:r>
            <a:r>
              <a:rPr i="1" lang="en">
                <a:latin typeface="Courier New"/>
                <a:ea typeface="Courier New"/>
                <a:cs typeface="Courier New"/>
                <a:sym typeface="Courier New"/>
              </a:rPr>
              <a:t>ρ</a:t>
            </a:r>
            <a:r>
              <a:rPr baseline="-25000" lang="en">
                <a:latin typeface="Courier New"/>
                <a:ea typeface="Courier New"/>
                <a:cs typeface="Courier New"/>
                <a:sym typeface="Courier New"/>
              </a:rPr>
              <a:t>s(t)</a:t>
            </a:r>
            <a:r>
              <a:rPr lang="en">
                <a:latin typeface="Courier New"/>
                <a:ea typeface="Courier New"/>
                <a:cs typeface="Courier New"/>
                <a:sym typeface="Courier New"/>
              </a:rPr>
              <a:t>)/</a:t>
            </a:r>
            <a:r>
              <a:rPr i="1" lang="en">
                <a:latin typeface="Courier New"/>
                <a:ea typeface="Courier New"/>
                <a:cs typeface="Courier New"/>
                <a:sym typeface="Courier New"/>
              </a:rPr>
              <a:t>ρ</a:t>
            </a:r>
            <a:r>
              <a:rPr baseline="-25000" lang="en">
                <a:latin typeface="Courier New"/>
                <a:ea typeface="Courier New"/>
                <a:cs typeface="Courier New"/>
                <a:sym typeface="Courier New"/>
              </a:rPr>
              <a:t>s(t)</a:t>
            </a:r>
            <a:r>
              <a:rPr lang="en">
                <a:latin typeface="Courier New"/>
                <a:ea typeface="Courier New"/>
                <a:cs typeface="Courier New"/>
                <a:sym typeface="Courier New"/>
              </a:rPr>
              <a:t>*σ</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2</a:t>
            </a:r>
            <a:endParaRPr baseline="30000">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σ</a:t>
            </a:r>
            <a:r>
              <a:rPr baseline="-25000" lang="en">
                <a:latin typeface="Courier New"/>
                <a:ea typeface="Courier New"/>
                <a:cs typeface="Courier New"/>
                <a:sym typeface="Courier New"/>
              </a:rPr>
              <a:t>e</a:t>
            </a:r>
            <a:r>
              <a:rPr lang="en">
                <a:latin typeface="Courier New"/>
                <a:ea typeface="Courier New"/>
                <a:cs typeface="Courier New"/>
                <a:sym typeface="Courier New"/>
              </a:rPr>
              <a:t> = 1/SNR * std(Xb + Z</a:t>
            </a:r>
            <a:r>
              <a:rPr baseline="-25000" lang="en">
                <a:latin typeface="Courier New"/>
                <a:ea typeface="Courier New"/>
                <a:cs typeface="Courier New"/>
                <a:sym typeface="Courier New"/>
              </a:rPr>
              <a:t>f</a:t>
            </a: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 </a:t>
            </a:r>
            <a:r>
              <a:rPr lang="en">
                <a:latin typeface="Courier New"/>
                <a:ea typeface="Courier New"/>
                <a:cs typeface="Courier New"/>
                <a:sym typeface="Courier New"/>
              </a:rPr>
              <a:t>+ Z</a:t>
            </a:r>
            <a:r>
              <a:rPr baseline="-25000" lang="en">
                <a:latin typeface="Courier New"/>
                <a:ea typeface="Courier New"/>
                <a:cs typeface="Courier New"/>
                <a:sym typeface="Courier New"/>
              </a:rPr>
              <a:t>s</a:t>
            </a: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a:t>
            </a:r>
            <a:endParaRPr baseline="30000">
              <a:latin typeface="Courier New"/>
              <a:ea typeface="Courier New"/>
              <a:cs typeface="Courier New"/>
              <a:sym typeface="Courier New"/>
            </a:endParaRPr>
          </a:p>
          <a:p>
            <a:pPr indent="0" lvl="0" marL="0" rtl="0" algn="l">
              <a:spcBef>
                <a:spcPts val="0"/>
              </a:spcBef>
              <a:spcAft>
                <a:spcPts val="0"/>
              </a:spcAft>
              <a:buNone/>
            </a:pPr>
            <a:r>
              <a:t/>
            </a:r>
            <a:endParaRPr/>
          </a:p>
          <a:p>
            <a:pPr indent="0" lvl="0" marL="0" rtl="0" algn="l">
              <a:spcBef>
                <a:spcPts val="0"/>
              </a:spcBef>
              <a:spcAft>
                <a:spcPts val="0"/>
              </a:spcAft>
              <a:buNone/>
            </a:pPr>
            <a:r>
              <a:rPr lang="en">
                <a:latin typeface="Courier New"/>
                <a:ea typeface="Courier New"/>
                <a:cs typeface="Courier New"/>
                <a:sym typeface="Courier New"/>
              </a:rPr>
              <a:t>b ~ unif(-2.5, 2.5)</a:t>
            </a:r>
            <a:endParaRPr>
              <a:latin typeface="Courier New"/>
              <a:ea typeface="Courier New"/>
              <a:cs typeface="Courier New"/>
              <a:sym typeface="Courier New"/>
            </a:endParaRPr>
          </a:p>
          <a:p>
            <a:pPr indent="0" lvl="0" marL="0" rtl="0" algn="l">
              <a:spcBef>
                <a:spcPts val="0"/>
              </a:spcBef>
              <a:spcAft>
                <a:spcPts val="0"/>
              </a:spcAft>
              <a:buNone/>
            </a:pPr>
            <a:r>
              <a:rPr i="1" lang="en">
                <a:latin typeface="Courier New"/>
                <a:ea typeface="Courier New"/>
                <a:cs typeface="Courier New"/>
                <a:sym typeface="Courier New"/>
              </a:rPr>
              <a:t>σ</a:t>
            </a:r>
            <a:r>
              <a:rPr baseline="-25000" i="1" lang="en">
                <a:latin typeface="Courier New"/>
                <a:ea typeface="Courier New"/>
                <a:cs typeface="Courier New"/>
                <a:sym typeface="Courier New"/>
              </a:rPr>
              <a:t>f</a:t>
            </a:r>
            <a:r>
              <a:rPr baseline="-25000" lang="en">
                <a:latin typeface="Courier New"/>
                <a:ea typeface="Courier New"/>
                <a:cs typeface="Courier New"/>
                <a:sym typeface="Courier New"/>
              </a:rPr>
              <a:t> </a:t>
            </a:r>
            <a:r>
              <a:rPr lang="en">
                <a:latin typeface="Courier New"/>
                <a:ea typeface="Courier New"/>
                <a:cs typeface="Courier New"/>
                <a:sym typeface="Courier New"/>
              </a:rPr>
              <a:t>~ </a:t>
            </a:r>
            <a:r>
              <a:rPr i="1" lang="en">
                <a:latin typeface="Courier New"/>
                <a:ea typeface="Courier New"/>
                <a:cs typeface="Courier New"/>
                <a:sym typeface="Courier New"/>
              </a:rPr>
              <a:t>χ</a:t>
            </a:r>
            <a:r>
              <a:rPr baseline="30000" lang="en">
                <a:latin typeface="Courier New"/>
                <a:ea typeface="Courier New"/>
                <a:cs typeface="Courier New"/>
                <a:sym typeface="Courier New"/>
              </a:rPr>
              <a:t>2</a:t>
            </a:r>
            <a:r>
              <a:rPr lang="en">
                <a:latin typeface="Courier New"/>
                <a:ea typeface="Courier New"/>
                <a:cs typeface="Courier New"/>
                <a:sym typeface="Courier New"/>
              </a:rPr>
              <a:t>(3)</a:t>
            </a:r>
            <a:endParaRPr>
              <a:latin typeface="Courier New"/>
              <a:ea typeface="Courier New"/>
              <a:cs typeface="Courier New"/>
              <a:sym typeface="Courier New"/>
            </a:endParaRPr>
          </a:p>
          <a:p>
            <a:pPr indent="0" lvl="0" marL="0" rtl="0" algn="l">
              <a:spcBef>
                <a:spcPts val="0"/>
              </a:spcBef>
              <a:spcAft>
                <a:spcPts val="0"/>
              </a:spcAft>
              <a:buNone/>
            </a:pPr>
            <a:r>
              <a:rPr i="1" lang="en">
                <a:latin typeface="Courier New"/>
                <a:ea typeface="Courier New"/>
                <a:cs typeface="Courier New"/>
                <a:sym typeface="Courier New"/>
              </a:rPr>
              <a:t>ρ</a:t>
            </a:r>
            <a:r>
              <a:rPr baseline="-25000" lang="en">
                <a:latin typeface="Courier New"/>
                <a:ea typeface="Courier New"/>
                <a:cs typeface="Courier New"/>
                <a:sym typeface="Courier New"/>
              </a:rPr>
              <a:t>mz, </a:t>
            </a:r>
            <a:r>
              <a:rPr i="1" lang="en">
                <a:latin typeface="Courier New"/>
                <a:ea typeface="Courier New"/>
                <a:cs typeface="Courier New"/>
                <a:sym typeface="Courier New"/>
              </a:rPr>
              <a:t>ρ</a:t>
            </a:r>
            <a:r>
              <a:rPr baseline="-25000" lang="en">
                <a:latin typeface="Courier New"/>
                <a:ea typeface="Courier New"/>
                <a:cs typeface="Courier New"/>
                <a:sym typeface="Courier New"/>
              </a:rPr>
              <a:t>dz</a:t>
            </a:r>
            <a:r>
              <a:rPr lang="en">
                <a:latin typeface="Courier New"/>
                <a:ea typeface="Courier New"/>
                <a:cs typeface="Courier New"/>
                <a:sym typeface="Courier New"/>
              </a:rPr>
              <a:t> ~ unif(0,1)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SNR = int([1,10])</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1000"/>
              </a:spcBef>
              <a:spcAft>
                <a:spcPts val="1000"/>
              </a:spcAft>
              <a:buClr>
                <a:schemeClr val="dk1"/>
              </a:buClr>
              <a:buSzPts val="1100"/>
              <a:buFont typeface="Arial"/>
              <a:buNone/>
            </a:pPr>
            <a:r>
              <a:t/>
            </a:r>
            <a:endParaRPr/>
          </a:p>
        </p:txBody>
      </p:sp>
      <p:sp>
        <p:nvSpPr>
          <p:cNvPr id="292" name="Google Shape;292;p39"/>
          <p:cNvSpPr txBox="1"/>
          <p:nvPr>
            <p:ph idx="2" type="body"/>
          </p:nvPr>
        </p:nvSpPr>
        <p:spPr>
          <a:xfrm>
            <a:off x="5000125" y="1152475"/>
            <a:ext cx="38322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Families = 200</a:t>
            </a:r>
            <a:endParaRPr/>
          </a:p>
          <a:p>
            <a:pPr indent="-317500" lvl="0" marL="457200" rtl="0" algn="l">
              <a:spcBef>
                <a:spcPts val="0"/>
              </a:spcBef>
              <a:spcAft>
                <a:spcPts val="0"/>
              </a:spcAft>
              <a:buSzPts val="1400"/>
              <a:buChar char="●"/>
            </a:pPr>
            <a:r>
              <a:rPr lang="en"/>
              <a:t>Subjects = 2/family</a:t>
            </a:r>
            <a:endParaRPr/>
          </a:p>
          <a:p>
            <a:pPr indent="-317500" lvl="0" marL="457200" rtl="0" algn="l">
              <a:spcBef>
                <a:spcPts val="0"/>
              </a:spcBef>
              <a:spcAft>
                <a:spcPts val="0"/>
              </a:spcAft>
              <a:buSzPts val="1400"/>
              <a:buChar char="●"/>
            </a:pPr>
            <a:r>
              <a:rPr lang="en"/>
              <a:t>Stimuli = 16/subject</a:t>
            </a:r>
            <a:endParaRPr/>
          </a:p>
          <a:p>
            <a:pPr indent="-317500" lvl="0" marL="457200" rtl="0" algn="l">
              <a:spcBef>
                <a:spcPts val="0"/>
              </a:spcBef>
              <a:spcAft>
                <a:spcPts val="0"/>
              </a:spcAft>
              <a:buSzPts val="1400"/>
              <a:buChar char="●"/>
            </a:pPr>
            <a:r>
              <a:rPr lang="en"/>
              <a:t>No covariates</a:t>
            </a:r>
            <a:endParaRPr/>
          </a:p>
          <a:p>
            <a:pPr indent="0" lvl="0" marL="0" rtl="0" algn="l">
              <a:spcBef>
                <a:spcPts val="1600"/>
              </a:spcBef>
              <a:spcAft>
                <a:spcPts val="0"/>
              </a:spcAft>
              <a:buNone/>
            </a:pPr>
            <a:r>
              <a:rPr lang="en"/>
              <a:t>Because we have no covariates our only objective is to estimate covariance parameters</a:t>
            </a:r>
            <a:endParaRPr/>
          </a:p>
          <a:p>
            <a:pPr indent="0" lvl="0" marL="0" rtl="0" algn="l">
              <a:spcBef>
                <a:spcPts val="1600"/>
              </a:spcBef>
              <a:spcAft>
                <a:spcPts val="1600"/>
              </a:spcAft>
              <a:buNone/>
            </a:pPr>
            <a:r>
              <a:rPr lang="en"/>
              <a:t>Note: what SNR means. Take SNR = 2. It says that the variation you get from a single subject’s ratings (for a fixed stimulus) might be equal to half the variation you get in mean ratings between subjects. In practice I suspect we’re in the 1-3 range.</a:t>
            </a:r>
            <a:endParaRPr/>
          </a:p>
        </p:txBody>
      </p:sp>
      <p:cxnSp>
        <p:nvCxnSpPr>
          <p:cNvPr id="293" name="Google Shape;293;p39"/>
          <p:cNvCxnSpPr/>
          <p:nvPr/>
        </p:nvCxnSpPr>
        <p:spPr>
          <a:xfrm rot="10800000">
            <a:off x="2599575" y="2987850"/>
            <a:ext cx="577800" cy="722100"/>
          </a:xfrm>
          <a:prstGeom prst="straightConnector1">
            <a:avLst/>
          </a:prstGeom>
          <a:noFill/>
          <a:ln cap="flat" cmpd="sng" w="9525">
            <a:solidFill>
              <a:schemeClr val="dk2"/>
            </a:solidFill>
            <a:prstDash val="solid"/>
            <a:round/>
            <a:headEnd len="med" w="med" type="none"/>
            <a:tailEnd len="med" w="med" type="triangle"/>
          </a:ln>
        </p:spPr>
      </p:cxnSp>
      <p:sp>
        <p:nvSpPr>
          <p:cNvPr id="294" name="Google Shape;294;p39"/>
          <p:cNvSpPr txBox="1"/>
          <p:nvPr/>
        </p:nvSpPr>
        <p:spPr>
          <a:xfrm>
            <a:off x="2653825" y="3863400"/>
            <a:ext cx="2103300" cy="95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Change of variables allows us to sample evenly across heritability space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1">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5d space, but only 3 we care about. We integrate over random samples of the rest</a:t>
            </a:r>
            <a:endParaRPr/>
          </a:p>
        </p:txBody>
      </p:sp>
      <p:sp>
        <p:nvSpPr>
          <p:cNvPr id="300" name="Google Shape;300;p40"/>
          <p:cNvSpPr txBox="1"/>
          <p:nvPr>
            <p:ph idx="1" type="body"/>
          </p:nvPr>
        </p:nvSpPr>
        <p:spPr>
          <a:xfrm>
            <a:off x="311700" y="1505425"/>
            <a:ext cx="3999900" cy="30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Free parameters</a:t>
            </a:r>
            <a:endParaRPr>
              <a:solidFill>
                <a:srgbClr val="000000"/>
              </a:solidFill>
            </a:endParaRPr>
          </a:p>
          <a:p>
            <a:pPr indent="0" lvl="0" marL="0" rtl="0" algn="ctr">
              <a:spcBef>
                <a:spcPts val="0"/>
              </a:spcBef>
              <a:spcAft>
                <a:spcPts val="0"/>
              </a:spcAft>
              <a:buNone/>
            </a:pPr>
            <a:r>
              <a:rPr lang="en">
                <a:solidFill>
                  <a:srgbClr val="000000"/>
                </a:solidFill>
                <a:latin typeface="Courier New"/>
                <a:ea typeface="Courier New"/>
                <a:cs typeface="Courier New"/>
                <a:sym typeface="Courier New"/>
              </a:rPr>
              <a:t>(</a:t>
            </a:r>
            <a:r>
              <a:rPr lang="en">
                <a:solidFill>
                  <a:srgbClr val="000000"/>
                </a:solidFill>
                <a:latin typeface="Courier New"/>
                <a:ea typeface="Courier New"/>
                <a:cs typeface="Courier New"/>
                <a:sym typeface="Courier New"/>
              </a:rPr>
              <a:t>b, σ</a:t>
            </a:r>
            <a:r>
              <a:rPr baseline="-25000" lang="en">
                <a:solidFill>
                  <a:srgbClr val="000000"/>
                </a:solidFill>
                <a:latin typeface="Courier New"/>
                <a:ea typeface="Courier New"/>
                <a:cs typeface="Courier New"/>
                <a:sym typeface="Courier New"/>
              </a:rPr>
              <a:t>f</a:t>
            </a:r>
            <a:r>
              <a:rPr lang="en">
                <a:solidFill>
                  <a:srgbClr val="000000"/>
                </a:solidFill>
                <a:latin typeface="Courier New"/>
                <a:ea typeface="Courier New"/>
                <a:cs typeface="Courier New"/>
                <a:sym typeface="Courier New"/>
              </a:rPr>
              <a:t>, σ</a:t>
            </a:r>
            <a:r>
              <a:rPr baseline="-25000" lang="en">
                <a:solidFill>
                  <a:srgbClr val="000000"/>
                </a:solidFill>
                <a:latin typeface="Courier New"/>
                <a:ea typeface="Courier New"/>
                <a:cs typeface="Courier New"/>
                <a:sym typeface="Courier New"/>
              </a:rPr>
              <a:t>s(mz)</a:t>
            </a:r>
            <a:r>
              <a:rPr lang="en">
                <a:solidFill>
                  <a:srgbClr val="000000"/>
                </a:solidFill>
                <a:latin typeface="Courier New"/>
                <a:ea typeface="Courier New"/>
                <a:cs typeface="Courier New"/>
                <a:sym typeface="Courier New"/>
              </a:rPr>
              <a:t>, σ</a:t>
            </a:r>
            <a:r>
              <a:rPr baseline="-25000" lang="en">
                <a:solidFill>
                  <a:srgbClr val="000000"/>
                </a:solidFill>
                <a:latin typeface="Courier New"/>
                <a:ea typeface="Courier New"/>
                <a:cs typeface="Courier New"/>
                <a:sym typeface="Courier New"/>
              </a:rPr>
              <a:t>s(dz)</a:t>
            </a:r>
            <a:r>
              <a:rPr lang="en">
                <a:solidFill>
                  <a:srgbClr val="000000"/>
                </a:solidFill>
                <a:latin typeface="Courier New"/>
                <a:ea typeface="Courier New"/>
                <a:cs typeface="Courier New"/>
                <a:sym typeface="Courier New"/>
              </a:rPr>
              <a:t>, SNR)</a:t>
            </a:r>
            <a:endParaRPr>
              <a:solidFill>
                <a:srgbClr val="000000"/>
              </a:solidFill>
              <a:latin typeface="Courier New"/>
              <a:ea typeface="Courier New"/>
              <a:cs typeface="Courier New"/>
              <a:sym typeface="Courier New"/>
            </a:endParaRPr>
          </a:p>
          <a:p>
            <a:pPr indent="0" lvl="0" marL="0" rtl="0" algn="l">
              <a:spcBef>
                <a:spcPts val="1000"/>
              </a:spcBef>
              <a:spcAft>
                <a:spcPts val="0"/>
              </a:spcAft>
              <a:buNone/>
            </a:pPr>
            <a:r>
              <a:rPr lang="en">
                <a:solidFill>
                  <a:srgbClr val="000000"/>
                </a:solidFill>
              </a:rPr>
              <a:t>We care about b, and the b-independent variables</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t/>
            </a:r>
            <a:endParaRPr>
              <a:solidFill>
                <a:srgbClr val="000000"/>
              </a:solidFill>
            </a:endParaRPr>
          </a:p>
          <a:p>
            <a:pPr indent="0" lvl="0" marL="0" rtl="0" algn="l">
              <a:spcBef>
                <a:spcPts val="1600"/>
              </a:spcBef>
              <a:spcAft>
                <a:spcPts val="0"/>
              </a:spcAft>
              <a:buNone/>
            </a:pPr>
            <a:r>
              <a:rPr lang="en">
                <a:solidFill>
                  <a:srgbClr val="000000"/>
                </a:solidFill>
              </a:rPr>
              <a:t>We care about SNRs 1-10</a:t>
            </a:r>
            <a:endParaRPr>
              <a:solidFill>
                <a:srgbClr val="000000"/>
              </a:solidFill>
            </a:endParaRPr>
          </a:p>
          <a:p>
            <a:pPr indent="0" lvl="0" marL="0" rtl="0" algn="l">
              <a:spcBef>
                <a:spcPts val="1600"/>
              </a:spcBef>
              <a:spcAft>
                <a:spcPts val="1600"/>
              </a:spcAft>
              <a:buNone/>
            </a:pPr>
            <a:r>
              <a:t/>
            </a:r>
            <a:endParaRPr>
              <a:solidFill>
                <a:srgbClr val="000000"/>
              </a:solidFill>
            </a:endParaRPr>
          </a:p>
        </p:txBody>
      </p:sp>
      <p:sp>
        <p:nvSpPr>
          <p:cNvPr id="301" name="Google Shape;301;p40"/>
          <p:cNvSpPr txBox="1"/>
          <p:nvPr>
            <p:ph idx="2" type="body"/>
          </p:nvPr>
        </p:nvSpPr>
        <p:spPr>
          <a:xfrm>
            <a:off x="4832400" y="1550225"/>
            <a:ext cx="3999900" cy="30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00"/>
                </a:solidFill>
              </a:rPr>
              <a:t>For variables which don’t depend on b:</a:t>
            </a:r>
            <a:endParaRPr>
              <a:solidFill>
                <a:srgbClr val="000000"/>
              </a:solidFill>
            </a:endParaRPr>
          </a:p>
          <a:p>
            <a:pPr indent="0" lvl="0" marL="0" rtl="0" algn="l">
              <a:spcBef>
                <a:spcPts val="1600"/>
              </a:spcBef>
              <a:spcAft>
                <a:spcPts val="0"/>
              </a:spcAft>
              <a:buNone/>
            </a:pPr>
            <a:r>
              <a:rPr lang="en">
                <a:solidFill>
                  <a:srgbClr val="000000"/>
                </a:solidFill>
              </a:rPr>
              <a:t>Fix b, sample evenly from 1-10 SNR and from 0.1-0.9 </a:t>
            </a:r>
            <a:r>
              <a:rPr i="1" lang="en">
                <a:solidFill>
                  <a:schemeClr val="dk1"/>
                </a:solidFill>
              </a:rPr>
              <a:t>ρ</a:t>
            </a:r>
            <a:r>
              <a:rPr baseline="-25000" i="1" lang="en">
                <a:solidFill>
                  <a:schemeClr val="dk1"/>
                </a:solidFill>
              </a:rPr>
              <a:t>s(mz)</a:t>
            </a:r>
            <a:r>
              <a:rPr i="1" lang="en">
                <a:solidFill>
                  <a:schemeClr val="dk1"/>
                </a:solidFill>
              </a:rPr>
              <a:t> </a:t>
            </a:r>
            <a:r>
              <a:rPr lang="en">
                <a:solidFill>
                  <a:schemeClr val="dk1"/>
                </a:solidFill>
              </a:rPr>
              <a:t>and uniformly 0-1 for </a:t>
            </a:r>
            <a:r>
              <a:rPr i="1" lang="en">
                <a:solidFill>
                  <a:schemeClr val="dk1"/>
                </a:solidFill>
              </a:rPr>
              <a:t>ρ</a:t>
            </a:r>
            <a:r>
              <a:rPr baseline="-25000" i="1" lang="en">
                <a:solidFill>
                  <a:schemeClr val="dk1"/>
                </a:solidFill>
              </a:rPr>
              <a:t>s(dz)</a:t>
            </a:r>
            <a:endParaRPr i="1">
              <a:solidFill>
                <a:srgbClr val="000000"/>
              </a:solidFill>
            </a:endParaRPr>
          </a:p>
          <a:p>
            <a:pPr indent="0" lvl="0" marL="0" rtl="0" algn="l">
              <a:spcBef>
                <a:spcPts val="1600"/>
              </a:spcBef>
              <a:spcAft>
                <a:spcPts val="0"/>
              </a:spcAft>
              <a:buNone/>
            </a:pPr>
            <a:r>
              <a:rPr lang="en">
                <a:solidFill>
                  <a:srgbClr val="000000"/>
                </a:solidFill>
              </a:rPr>
              <a:t>Motivating question: How well can we estimate small </a:t>
            </a:r>
            <a:r>
              <a:rPr i="1" lang="en">
                <a:solidFill>
                  <a:schemeClr val="dk1"/>
                </a:solidFill>
              </a:rPr>
              <a:t>ρ</a:t>
            </a:r>
            <a:r>
              <a:rPr lang="en">
                <a:solidFill>
                  <a:schemeClr val="dk1"/>
                </a:solidFill>
              </a:rPr>
              <a:t>? Large </a:t>
            </a:r>
            <a:r>
              <a:rPr i="1" lang="en">
                <a:solidFill>
                  <a:schemeClr val="dk1"/>
                </a:solidFill>
              </a:rPr>
              <a:t>ρ</a:t>
            </a:r>
            <a:r>
              <a:rPr lang="en">
                <a:solidFill>
                  <a:schemeClr val="dk1"/>
                </a:solidFill>
              </a:rPr>
              <a:t>? How does this depend on SNR or </a:t>
            </a:r>
            <a:r>
              <a:rPr i="1" lang="en">
                <a:solidFill>
                  <a:schemeClr val="dk1"/>
                </a:solidFill>
              </a:rPr>
              <a:t>ρ</a:t>
            </a:r>
            <a:r>
              <a:rPr baseline="-25000" i="1" lang="en">
                <a:solidFill>
                  <a:schemeClr val="dk1"/>
                </a:solidFill>
              </a:rPr>
              <a:t>s(dz)</a:t>
            </a:r>
            <a:r>
              <a:rPr lang="en">
                <a:solidFill>
                  <a:schemeClr val="dk1"/>
                </a:solidFill>
              </a:rPr>
              <a:t>?</a:t>
            </a:r>
            <a:endParaRPr>
              <a:solidFill>
                <a:schemeClr val="dk1"/>
              </a:solidFill>
            </a:endParaRPr>
          </a:p>
          <a:p>
            <a:pPr indent="0" lvl="0" marL="0" rtl="0" algn="l">
              <a:spcBef>
                <a:spcPts val="1600"/>
              </a:spcBef>
              <a:spcAft>
                <a:spcPts val="1600"/>
              </a:spcAft>
              <a:buNone/>
            </a:pPr>
            <a:r>
              <a:rPr lang="en">
                <a:solidFill>
                  <a:schemeClr val="dk1"/>
                </a:solidFill>
              </a:rPr>
              <a:t>We’ll hold off on evaluating b for now because it’s a bit trivial here</a:t>
            </a:r>
            <a:endParaRPr>
              <a:solidFill>
                <a:schemeClr val="dk1"/>
              </a:solidFill>
            </a:endParaRPr>
          </a:p>
        </p:txBody>
      </p:sp>
      <p:pic>
        <p:nvPicPr>
          <p:cNvPr descr="\\ \rho_{mz} = \frac{\sigma_f^2}{\sigma_f^2 + \sigma^2_{s(mz)}} \\ &#10;\rho_{dz} = \frac{\sigma_f^2}{\sigma_f^2 + \sigma^2_{s(dz)}} \\ " id="302" name="Google Shape;302;p40"/>
          <p:cNvPicPr preferRelativeResize="0"/>
          <p:nvPr/>
        </p:nvPicPr>
        <p:blipFill>
          <a:blip r:embed="rId3">
            <a:alphaModFix/>
          </a:blip>
          <a:stretch>
            <a:fillRect/>
          </a:stretch>
        </p:blipFill>
        <p:spPr>
          <a:xfrm>
            <a:off x="1657225" y="2795650"/>
            <a:ext cx="1308851" cy="1088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Turns out not to depend on SNR</a:t>
            </a:r>
            <a:endParaRPr/>
          </a:p>
        </p:txBody>
      </p:sp>
      <p:sp>
        <p:nvSpPr>
          <p:cNvPr id="308" name="Google Shape;308;p4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09" name="Google Shape;309;p41"/>
          <p:cNvPicPr preferRelativeResize="0"/>
          <p:nvPr/>
        </p:nvPicPr>
        <p:blipFill>
          <a:blip r:embed="rId3">
            <a:alphaModFix/>
          </a:blip>
          <a:stretch>
            <a:fillRect/>
          </a:stretch>
        </p:blipFill>
        <p:spPr>
          <a:xfrm>
            <a:off x="-154126" y="1064250"/>
            <a:ext cx="4842250" cy="4052350"/>
          </a:xfrm>
          <a:prstGeom prst="rect">
            <a:avLst/>
          </a:prstGeom>
          <a:noFill/>
          <a:ln>
            <a:noFill/>
          </a:ln>
        </p:spPr>
      </p:pic>
      <p:pic>
        <p:nvPicPr>
          <p:cNvPr id="310" name="Google Shape;310;p41"/>
          <p:cNvPicPr preferRelativeResize="0"/>
          <p:nvPr/>
        </p:nvPicPr>
        <p:blipFill>
          <a:blip r:embed="rId4">
            <a:alphaModFix/>
          </a:blip>
          <a:stretch>
            <a:fillRect/>
          </a:stretch>
        </p:blipFill>
        <p:spPr>
          <a:xfrm>
            <a:off x="4334096" y="1064250"/>
            <a:ext cx="2262454" cy="3959300"/>
          </a:xfrm>
          <a:prstGeom prst="rect">
            <a:avLst/>
          </a:prstGeom>
          <a:noFill/>
          <a:ln>
            <a:noFill/>
          </a:ln>
        </p:spPr>
      </p:pic>
      <p:pic>
        <p:nvPicPr>
          <p:cNvPr id="311" name="Google Shape;311;p41"/>
          <p:cNvPicPr preferRelativeResize="0"/>
          <p:nvPr/>
        </p:nvPicPr>
        <p:blipFill>
          <a:blip r:embed="rId5">
            <a:alphaModFix/>
          </a:blip>
          <a:stretch>
            <a:fillRect/>
          </a:stretch>
        </p:blipFill>
        <p:spPr>
          <a:xfrm>
            <a:off x="6619050" y="1792350"/>
            <a:ext cx="2345499" cy="1839883"/>
          </a:xfrm>
          <a:prstGeom prst="rect">
            <a:avLst/>
          </a:prstGeom>
          <a:noFill/>
          <a:ln>
            <a:noFill/>
          </a:ln>
        </p:spPr>
      </p:pic>
      <p:cxnSp>
        <p:nvCxnSpPr>
          <p:cNvPr id="312" name="Google Shape;312;p41"/>
          <p:cNvCxnSpPr/>
          <p:nvPr/>
        </p:nvCxnSpPr>
        <p:spPr>
          <a:xfrm flipH="1" rot="10800000">
            <a:off x="7827400" y="3273400"/>
            <a:ext cx="216300" cy="1046100"/>
          </a:xfrm>
          <a:prstGeom prst="straightConnector1">
            <a:avLst/>
          </a:prstGeom>
          <a:noFill/>
          <a:ln cap="flat" cmpd="sng" w="9525">
            <a:solidFill>
              <a:schemeClr val="dk2"/>
            </a:solidFill>
            <a:prstDash val="solid"/>
            <a:round/>
            <a:headEnd len="med" w="med" type="none"/>
            <a:tailEnd len="med" w="med" type="triangle"/>
          </a:ln>
        </p:spPr>
      </p:cxnSp>
      <p:sp>
        <p:nvSpPr>
          <p:cNvPr id="313" name="Google Shape;313;p41"/>
          <p:cNvSpPr txBox="1"/>
          <p:nvPr/>
        </p:nvSpPr>
        <p:spPr>
          <a:xfrm>
            <a:off x="6763450" y="4319500"/>
            <a:ext cx="2201100" cy="51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Model failed to converge here, but algorithm can be tweaked as needed</a:t>
            </a:r>
            <a:endParaRPr/>
          </a:p>
        </p:txBody>
      </p:sp>
      <p:sp>
        <p:nvSpPr>
          <p:cNvPr id="314" name="Google Shape;314;p41"/>
          <p:cNvSpPr txBox="1"/>
          <p:nvPr/>
        </p:nvSpPr>
        <p:spPr>
          <a:xfrm>
            <a:off x="6490975" y="243475"/>
            <a:ext cx="2470800" cy="95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 shown, but </a:t>
            </a:r>
            <a:r>
              <a:rPr i="1" lang="en">
                <a:solidFill>
                  <a:schemeClr val="dk1"/>
                </a:solidFill>
              </a:rPr>
              <a:t>ρ</a:t>
            </a:r>
            <a:r>
              <a:rPr baseline="-25000" i="1" lang="en">
                <a:solidFill>
                  <a:schemeClr val="dk1"/>
                </a:solidFill>
              </a:rPr>
              <a:t>s(mz)</a:t>
            </a:r>
            <a:r>
              <a:rPr lang="en"/>
              <a:t> is independent of </a:t>
            </a:r>
            <a:r>
              <a:rPr i="1" lang="en">
                <a:solidFill>
                  <a:schemeClr val="dk1"/>
                </a:solidFill>
              </a:rPr>
              <a:t>ρ</a:t>
            </a:r>
            <a:r>
              <a:rPr baseline="-25000" i="1" lang="en">
                <a:solidFill>
                  <a:schemeClr val="dk1"/>
                </a:solidFill>
              </a:rPr>
              <a:t>s(dz)</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Theory of twin modeling in a GLM framework</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Generalizing to models with </a:t>
            </a:r>
            <a:r>
              <a:rPr lang="en"/>
              <a:t>3</a:t>
            </a:r>
            <a:r>
              <a:rPr lang="en"/>
              <a:t> random effects (e.g. T and prodicaine)</a:t>
            </a:r>
            <a:endParaRPr/>
          </a:p>
        </p:txBody>
      </p:sp>
      <p:pic>
        <p:nvPicPr>
          <p:cNvPr descr="&#10;\begin{bmatrix} Y_1\\Y_2\\Y_3\\Y_4 \end{} = \begin{bmatrix} 1\\1\\1\\1 \end{}\mu_0 + \begin{bmatrix} 1&amp;1&amp;1&amp;0&amp;0&amp;0\\1&amp;1&amp;1&amp;0&amp;0&amp;0\\0&amp;0&amp;0&amp;1&amp;1&amp;1\\0&amp;0&amp;0&amp;1&amp;1&amp;1 \end{}\begin{bmatrix}f_1^0\\f_1^T\\f_1^{pl}\\f_2^0\\f_2^T\\f_2^{pl} \end{} +\begin{bmatrix} \textbf{1}_{1\times 3} &amp; \textbf{0}_{1\times 3} &amp;&amp;&amp;&amp;&amp;&amp;\textbf{0}\\  &amp; &amp; \textbf{1}_{1\times 3} &amp; \textbf{0}_{1\times 3} \\ &amp; &amp; &amp; &amp; \textbf{1}_{1\times 3} &amp; \textbf{0}_{1\times 3} \\ \textbf{0}&amp;&amp;&amp;&amp;&amp;&amp;\textbf{1}_{1\times 3} &amp; \textbf{0}_{1\times 3}\end{} \begin{bmatrix} \textbf{s}_1^{mz}\\\textbf{s}_1^{dz}\\\textbf{s}_2^{mz}\\\textbf{s}_2^{dz}\\\textbf{s}_3^{mz}\\\textbf{s}_3^{dz}\\\textbf{s}_4^{mz}\\\textbf{s}_4^{dz}\end{}" id="320" name="Google Shape;320;p42"/>
          <p:cNvPicPr preferRelativeResize="0"/>
          <p:nvPr/>
        </p:nvPicPr>
        <p:blipFill>
          <a:blip r:embed="rId3">
            <a:alphaModFix/>
          </a:blip>
          <a:stretch>
            <a:fillRect/>
          </a:stretch>
        </p:blipFill>
        <p:spPr>
          <a:xfrm>
            <a:off x="155850" y="1465350"/>
            <a:ext cx="8832301" cy="1332065"/>
          </a:xfrm>
          <a:prstGeom prst="rect">
            <a:avLst/>
          </a:prstGeom>
          <a:noFill/>
          <a:ln>
            <a:noFill/>
          </a:ln>
        </p:spPr>
      </p:pic>
      <p:pic>
        <p:nvPicPr>
          <p:cNvPr descr="\\&#10;var(u_f) = I_m \otimes \Sigma_f \\&#10;var(u_s) = I_s \otimes \begin{bmatrix} \Sigma_{s(mz)} &amp; \textbf{0}\\\textbf{0} &amp; \Sigma_{s(dz)}\end{}&#10;" id="321" name="Google Shape;321;p42"/>
          <p:cNvPicPr preferRelativeResize="0"/>
          <p:nvPr/>
        </p:nvPicPr>
        <p:blipFill>
          <a:blip r:embed="rId4">
            <a:alphaModFix/>
          </a:blip>
          <a:stretch>
            <a:fillRect/>
          </a:stretch>
        </p:blipFill>
        <p:spPr>
          <a:xfrm>
            <a:off x="2960725" y="3078075"/>
            <a:ext cx="3105175" cy="6447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Simulations using t</a:t>
            </a:r>
            <a:r>
              <a:rPr lang="en"/>
              <a:t>his data structure,</a:t>
            </a:r>
            <a:endParaRPr/>
          </a:p>
        </p:txBody>
      </p:sp>
      <p:sp>
        <p:nvSpPr>
          <p:cNvPr id="327" name="Google Shape;327;p43"/>
          <p:cNvSpPr txBox="1"/>
          <p:nvPr>
            <p:ph idx="1" type="body"/>
          </p:nvPr>
        </p:nvSpPr>
        <p:spPr>
          <a:xfrm>
            <a:off x="311700" y="1152475"/>
            <a:ext cx="4795800" cy="3667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a:latin typeface="Courier New"/>
                <a:ea typeface="Courier New"/>
                <a:cs typeface="Courier New"/>
                <a:sym typeface="Courier New"/>
              </a:rPr>
              <a:t>Y = b + Z</a:t>
            </a:r>
            <a:r>
              <a:rPr baseline="-25000" lang="en">
                <a:latin typeface="Courier New"/>
                <a:ea typeface="Courier New"/>
                <a:cs typeface="Courier New"/>
                <a:sym typeface="Courier New"/>
              </a:rPr>
              <a:t>f</a:t>
            </a: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 </a:t>
            </a:r>
            <a:r>
              <a:rPr lang="en">
                <a:latin typeface="Courier New"/>
                <a:ea typeface="Courier New"/>
                <a:cs typeface="Courier New"/>
                <a:sym typeface="Courier New"/>
              </a:rPr>
              <a:t>+ Z</a:t>
            </a:r>
            <a:r>
              <a:rPr baseline="-25000" lang="en">
                <a:latin typeface="Courier New"/>
                <a:ea typeface="Courier New"/>
                <a:cs typeface="Courier New"/>
                <a:sym typeface="Courier New"/>
              </a:rPr>
              <a:t>s</a:t>
            </a: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 + e</a:t>
            </a:r>
            <a:endParaRPr>
              <a:latin typeface="Courier New"/>
              <a:ea typeface="Courier New"/>
              <a:cs typeface="Courier New"/>
              <a:sym typeface="Courier New"/>
            </a:endParaRPr>
          </a:p>
          <a:p>
            <a:pPr indent="0" lvl="0" marL="0" rtl="0" algn="l">
              <a:spcBef>
                <a:spcPts val="1000"/>
              </a:spcBef>
              <a:spcAft>
                <a:spcPts val="0"/>
              </a:spcAft>
              <a:buNone/>
            </a:pP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lang="en">
                <a:latin typeface="Courier New"/>
                <a:ea typeface="Courier New"/>
                <a:cs typeface="Courier New"/>
                <a:sym typeface="Courier New"/>
              </a:rPr>
              <a:t> ~ N(0, Σ</a:t>
            </a:r>
            <a:r>
              <a:rPr baseline="-25000" lang="en">
                <a:latin typeface="Courier New"/>
                <a:ea typeface="Courier New"/>
                <a:cs typeface="Courier New"/>
                <a:sym typeface="Courier New"/>
              </a:rPr>
              <a:t>f</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 ~ N(0, Σ</a:t>
            </a:r>
            <a:r>
              <a:rPr baseline="-25000" lang="en">
                <a:latin typeface="Courier New"/>
                <a:ea typeface="Courier New"/>
                <a:cs typeface="Courier New"/>
                <a:sym typeface="Courier New"/>
              </a:rPr>
              <a:t>s(t)</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e ~ N(0, σ</a:t>
            </a:r>
            <a:r>
              <a:rPr baseline="-25000" lang="en">
                <a:latin typeface="Courier New"/>
                <a:ea typeface="Courier New"/>
                <a:cs typeface="Courier New"/>
                <a:sym typeface="Courier New"/>
              </a:rPr>
              <a:t>e</a:t>
            </a:r>
            <a:r>
              <a:rPr baseline="30000" lang="en">
                <a:latin typeface="Courier New"/>
                <a:ea typeface="Courier New"/>
                <a:cs typeface="Courier New"/>
                <a:sym typeface="Courier New"/>
              </a:rPr>
              <a:t>2</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σ</a:t>
            </a:r>
            <a:r>
              <a:rPr baseline="-25000" lang="en">
                <a:latin typeface="Courier New"/>
                <a:ea typeface="Courier New"/>
                <a:cs typeface="Courier New"/>
                <a:sym typeface="Courier New"/>
              </a:rPr>
              <a:t>e</a:t>
            </a:r>
            <a:r>
              <a:rPr lang="en">
                <a:latin typeface="Courier New"/>
                <a:ea typeface="Courier New"/>
                <a:cs typeface="Courier New"/>
                <a:sym typeface="Courier New"/>
              </a:rPr>
              <a:t> = 1/SNR * std(Xb + Z</a:t>
            </a:r>
            <a:r>
              <a:rPr baseline="-25000" lang="en">
                <a:latin typeface="Courier New"/>
                <a:ea typeface="Courier New"/>
                <a:cs typeface="Courier New"/>
                <a:sym typeface="Courier New"/>
              </a:rPr>
              <a:t>f</a:t>
            </a:r>
            <a:r>
              <a:rPr lang="en">
                <a:latin typeface="Courier New"/>
                <a:ea typeface="Courier New"/>
                <a:cs typeface="Courier New"/>
                <a:sym typeface="Courier New"/>
              </a:rPr>
              <a:t>u</a:t>
            </a:r>
            <a:r>
              <a:rPr baseline="-25000" lang="en">
                <a:latin typeface="Courier New"/>
                <a:ea typeface="Courier New"/>
                <a:cs typeface="Courier New"/>
                <a:sym typeface="Courier New"/>
              </a:rPr>
              <a:t>f</a:t>
            </a:r>
            <a:r>
              <a:rPr baseline="30000" lang="en">
                <a:latin typeface="Courier New"/>
                <a:ea typeface="Courier New"/>
                <a:cs typeface="Courier New"/>
                <a:sym typeface="Courier New"/>
              </a:rPr>
              <a:t> </a:t>
            </a:r>
            <a:r>
              <a:rPr lang="en">
                <a:latin typeface="Courier New"/>
                <a:ea typeface="Courier New"/>
                <a:cs typeface="Courier New"/>
                <a:sym typeface="Courier New"/>
              </a:rPr>
              <a:t>+ Z</a:t>
            </a:r>
            <a:r>
              <a:rPr baseline="-25000" lang="en">
                <a:latin typeface="Courier New"/>
                <a:ea typeface="Courier New"/>
                <a:cs typeface="Courier New"/>
                <a:sym typeface="Courier New"/>
              </a:rPr>
              <a:t>s</a:t>
            </a:r>
            <a:r>
              <a:rPr lang="en">
                <a:latin typeface="Courier New"/>
                <a:ea typeface="Courier New"/>
                <a:cs typeface="Courier New"/>
                <a:sym typeface="Courier New"/>
              </a:rPr>
              <a:t>u</a:t>
            </a:r>
            <a:r>
              <a:rPr baseline="-25000" lang="en">
                <a:latin typeface="Courier New"/>
                <a:ea typeface="Courier New"/>
                <a:cs typeface="Courier New"/>
                <a:sym typeface="Courier New"/>
              </a:rPr>
              <a:t>s(t)</a:t>
            </a:r>
            <a:r>
              <a:rPr lang="en">
                <a:latin typeface="Courier New"/>
                <a:ea typeface="Courier New"/>
                <a:cs typeface="Courier New"/>
                <a:sym typeface="Courier New"/>
              </a:rPr>
              <a:t>)</a:t>
            </a:r>
            <a:endParaRPr/>
          </a:p>
          <a:p>
            <a:pPr indent="0" lvl="0" marL="0" rtl="0" algn="l">
              <a:spcBef>
                <a:spcPts val="0"/>
              </a:spcBef>
              <a:spcAft>
                <a:spcPts val="0"/>
              </a:spcAft>
              <a:buNone/>
            </a:pPr>
            <a:r>
              <a:rPr lang="en">
                <a:latin typeface="Courier New"/>
                <a:ea typeface="Courier New"/>
                <a:cs typeface="Courier New"/>
                <a:sym typeface="Courier New"/>
              </a:rPr>
              <a:t>b = [b1,b2,0]</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b</a:t>
            </a:r>
            <a:r>
              <a:rPr lang="en">
                <a:latin typeface="Courier New"/>
                <a:ea typeface="Courier New"/>
                <a:cs typeface="Courier New"/>
                <a:sym typeface="Courier New"/>
              </a:rPr>
              <a:t>1, b2 ~ unif(0,5)</a:t>
            </a:r>
            <a:endParaRPr>
              <a:latin typeface="Courier New"/>
              <a:ea typeface="Courier New"/>
              <a:cs typeface="Courier New"/>
              <a:sym typeface="Courier New"/>
            </a:endParaRPr>
          </a:p>
          <a:p>
            <a:pPr indent="0" lvl="0" marL="0" rtl="0" algn="l">
              <a:spcBef>
                <a:spcPts val="0"/>
              </a:spcBef>
              <a:spcAft>
                <a:spcPts val="0"/>
              </a:spcAft>
              <a:buNone/>
            </a:pPr>
            <a:r>
              <a:rPr i="1" lang="en">
                <a:latin typeface="Courier New"/>
                <a:ea typeface="Courier New"/>
                <a:cs typeface="Courier New"/>
                <a:sym typeface="Courier New"/>
              </a:rPr>
              <a:t>ρ</a:t>
            </a:r>
            <a:r>
              <a:rPr baseline="-25000" lang="en">
                <a:latin typeface="Courier New"/>
                <a:ea typeface="Courier New"/>
                <a:cs typeface="Courier New"/>
                <a:sym typeface="Courier New"/>
              </a:rPr>
              <a:t>mz, </a:t>
            </a:r>
            <a:r>
              <a:rPr i="1" lang="en">
                <a:latin typeface="Courier New"/>
                <a:ea typeface="Courier New"/>
                <a:cs typeface="Courier New"/>
                <a:sym typeface="Courier New"/>
              </a:rPr>
              <a:t>ρ</a:t>
            </a:r>
            <a:r>
              <a:rPr baseline="-25000" lang="en">
                <a:latin typeface="Courier New"/>
                <a:ea typeface="Courier New"/>
                <a:cs typeface="Courier New"/>
                <a:sym typeface="Courier New"/>
              </a:rPr>
              <a:t>dz</a:t>
            </a:r>
            <a:r>
              <a:rPr lang="en">
                <a:latin typeface="Courier New"/>
                <a:ea typeface="Courier New"/>
                <a:cs typeface="Courier New"/>
                <a:sym typeface="Courier New"/>
              </a:rPr>
              <a:t> ~ unif(0,1)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SNR ~ unif(1,10)</a:t>
            </a:r>
            <a:endParaRPr>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Σ</a:t>
            </a:r>
            <a:r>
              <a:rPr baseline="-25000" i="1" lang="en">
                <a:latin typeface="Courier New"/>
                <a:ea typeface="Courier New"/>
                <a:cs typeface="Courier New"/>
                <a:sym typeface="Courier New"/>
              </a:rPr>
              <a:t>f</a:t>
            </a:r>
            <a:r>
              <a:rPr baseline="-25000" lang="en">
                <a:latin typeface="Courier New"/>
                <a:ea typeface="Courier New"/>
                <a:cs typeface="Courier New"/>
                <a:sym typeface="Courier New"/>
              </a:rPr>
              <a:t> </a:t>
            </a:r>
            <a:r>
              <a:rPr lang="en">
                <a:latin typeface="Courier New"/>
                <a:ea typeface="Courier New"/>
                <a:cs typeface="Courier New"/>
                <a:sym typeface="Courier New"/>
              </a:rPr>
              <a:t>, complicated, designed for var(RE) = 1</a:t>
            </a:r>
            <a:endParaRPr>
              <a:latin typeface="Courier New"/>
              <a:ea typeface="Courier New"/>
              <a:cs typeface="Courier New"/>
              <a:sym typeface="Courier New"/>
            </a:endParaRPr>
          </a:p>
          <a:p>
            <a:pPr indent="0" lvl="0" marL="0" rtl="0" algn="l">
              <a:spcBef>
                <a:spcPts val="0"/>
              </a:spcBef>
              <a:spcAft>
                <a:spcPts val="0"/>
              </a:spcAft>
              <a:buNone/>
            </a:pPr>
            <a:r>
              <a:rPr lang="en">
                <a:latin typeface="Courier New"/>
                <a:ea typeface="Courier New"/>
                <a:cs typeface="Courier New"/>
                <a:sym typeface="Courier New"/>
              </a:rPr>
              <a:t>Σ</a:t>
            </a:r>
            <a:r>
              <a:rPr baseline="-25000" lang="en">
                <a:latin typeface="Courier New"/>
                <a:ea typeface="Courier New"/>
                <a:cs typeface="Courier New"/>
                <a:sym typeface="Courier New"/>
              </a:rPr>
              <a:t>s(t)</a:t>
            </a:r>
            <a:r>
              <a:rPr lang="en">
                <a:latin typeface="Courier New"/>
                <a:ea typeface="Courier New"/>
                <a:cs typeface="Courier New"/>
                <a:sym typeface="Courier New"/>
              </a:rPr>
              <a:t>, designed so all parameters are heritable with specified </a:t>
            </a:r>
            <a:r>
              <a:rPr i="1" lang="en">
                <a:latin typeface="Courier New"/>
                <a:ea typeface="Courier New"/>
                <a:cs typeface="Courier New"/>
                <a:sym typeface="Courier New"/>
              </a:rPr>
              <a:t>ρ</a:t>
            </a:r>
            <a:r>
              <a:rPr baseline="-25000" i="1" lang="en">
                <a:latin typeface="Courier New"/>
                <a:ea typeface="Courier New"/>
                <a:cs typeface="Courier New"/>
                <a:sym typeface="Courier New"/>
              </a:rPr>
              <a:t>s(t)</a:t>
            </a:r>
            <a:endParaRPr baseline="-25000" i="1">
              <a:latin typeface="Courier New"/>
              <a:ea typeface="Courier New"/>
              <a:cs typeface="Courier New"/>
              <a:sym typeface="Courier New"/>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1000"/>
              </a:spcBef>
              <a:spcAft>
                <a:spcPts val="1000"/>
              </a:spcAft>
              <a:buNone/>
            </a:pPr>
            <a:r>
              <a:t/>
            </a:r>
            <a:endParaRPr/>
          </a:p>
        </p:txBody>
      </p:sp>
      <p:sp>
        <p:nvSpPr>
          <p:cNvPr id="328" name="Google Shape;328;p43"/>
          <p:cNvSpPr txBox="1"/>
          <p:nvPr>
            <p:ph idx="2" type="body"/>
          </p:nvPr>
        </p:nvSpPr>
        <p:spPr>
          <a:xfrm>
            <a:off x="5000100" y="1017725"/>
            <a:ext cx="38322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Families = 200</a:t>
            </a:r>
            <a:endParaRPr/>
          </a:p>
          <a:p>
            <a:pPr indent="-317500" lvl="0" marL="457200" rtl="0" algn="l">
              <a:spcBef>
                <a:spcPts val="0"/>
              </a:spcBef>
              <a:spcAft>
                <a:spcPts val="0"/>
              </a:spcAft>
              <a:buSzPts val="1400"/>
              <a:buChar char="●"/>
            </a:pPr>
            <a:r>
              <a:rPr lang="en"/>
              <a:t>Subjects = 2/family</a:t>
            </a:r>
            <a:endParaRPr/>
          </a:p>
          <a:p>
            <a:pPr indent="-317500" lvl="0" marL="457200" rtl="0" algn="l">
              <a:spcBef>
                <a:spcPts val="0"/>
              </a:spcBef>
              <a:spcAft>
                <a:spcPts val="0"/>
              </a:spcAft>
              <a:buSzPts val="1400"/>
              <a:buChar char="●"/>
            </a:pPr>
            <a:r>
              <a:rPr lang="en"/>
              <a:t>Stimuli = 16/subject</a:t>
            </a:r>
            <a:endParaRPr/>
          </a:p>
          <a:p>
            <a:pPr indent="-317500" lvl="0" marL="457200" rtl="0" algn="l">
              <a:spcBef>
                <a:spcPts val="0"/>
              </a:spcBef>
              <a:spcAft>
                <a:spcPts val="0"/>
              </a:spcAft>
              <a:buSzPts val="1400"/>
              <a:buChar char="●"/>
            </a:pPr>
            <a:r>
              <a:rPr lang="en"/>
              <a:t>3 covariates</a:t>
            </a:r>
            <a:endParaRPr/>
          </a:p>
          <a:p>
            <a:pPr indent="0" lvl="0" marL="0" rtl="0" algn="l">
              <a:spcBef>
                <a:spcPts val="1600"/>
              </a:spcBef>
              <a:spcAft>
                <a:spcPts val="0"/>
              </a:spcAft>
              <a:buNone/>
            </a:pPr>
            <a:r>
              <a:rPr lang="en"/>
              <a:t>We have a true ‘prodicaine’ effect of 0, but we estimate our model as if we don’t know. We have a true nonzero Temperature (b2) effect of varying scale, and we try to estimate this too.</a:t>
            </a:r>
            <a:endParaRPr/>
          </a:p>
          <a:p>
            <a:pPr indent="0" lvl="0" marL="0" rtl="0" algn="l">
              <a:spcBef>
                <a:spcPts val="1600"/>
              </a:spcBef>
              <a:spcAft>
                <a:spcPts val="0"/>
              </a:spcAft>
              <a:buNone/>
            </a:pPr>
            <a:r>
              <a:rPr lang="en"/>
              <a:t>We quantify TPR using T and FPR using prodicaine.</a:t>
            </a:r>
            <a:endParaRPr/>
          </a:p>
          <a:p>
            <a:pPr indent="0" lvl="0" marL="0" rtl="0" algn="l">
              <a:spcBef>
                <a:spcPts val="1600"/>
              </a:spcBef>
              <a:spcAft>
                <a:spcPts val="1600"/>
              </a:spcAft>
              <a:buNone/>
            </a:pPr>
            <a:r>
              <a:rPr lang="en"/>
              <a:t>Results can be heavily impacted by RE variance, which is constrained here (but still the dominant variance source here).</a:t>
            </a:r>
            <a:endParaRPr/>
          </a:p>
        </p:txBody>
      </p:sp>
      <p:cxnSp>
        <p:nvCxnSpPr>
          <p:cNvPr id="329" name="Google Shape;329;p43"/>
          <p:cNvCxnSpPr/>
          <p:nvPr/>
        </p:nvCxnSpPr>
        <p:spPr>
          <a:xfrm rot="10800000">
            <a:off x="2669125" y="2795625"/>
            <a:ext cx="536700" cy="739200"/>
          </a:xfrm>
          <a:prstGeom prst="straightConnector1">
            <a:avLst/>
          </a:prstGeom>
          <a:noFill/>
          <a:ln cap="flat" cmpd="sng" w="9525">
            <a:solidFill>
              <a:schemeClr val="dk2"/>
            </a:solidFill>
            <a:prstDash val="solid"/>
            <a:round/>
            <a:headEnd len="med" w="med" type="none"/>
            <a:tailEnd len="med" w="med" type="triangle"/>
          </a:ln>
        </p:spPr>
      </p:cxnSp>
      <p:sp>
        <p:nvSpPr>
          <p:cNvPr id="330" name="Google Shape;330;p43"/>
          <p:cNvSpPr txBox="1"/>
          <p:nvPr/>
        </p:nvSpPr>
        <p:spPr>
          <a:xfrm>
            <a:off x="3147175" y="2858625"/>
            <a:ext cx="1794600" cy="67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Not sure if this definition makes sense here, but wanted to stay consistent with heritability analysis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3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show good FPR and TPR</a:t>
            </a:r>
            <a:endParaRPr/>
          </a:p>
        </p:txBody>
      </p:sp>
      <p:sp>
        <p:nvSpPr>
          <p:cNvPr id="336" name="Google Shape;336;p44"/>
          <p:cNvSpPr txBox="1"/>
          <p:nvPr>
            <p:ph idx="1" type="body"/>
          </p:nvPr>
        </p:nvSpPr>
        <p:spPr>
          <a:xfrm>
            <a:off x="311700" y="3697275"/>
            <a:ext cx="8561700" cy="871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100 samples at each SNR value. In each case we record if p &lt; 0.05 for either T (TPR) or prodicaine (FPR). Not perfect, but seems to work out OK throughout.</a:t>
            </a:r>
            <a:endParaRPr/>
          </a:p>
        </p:txBody>
      </p:sp>
      <p:pic>
        <p:nvPicPr>
          <p:cNvPr id="337" name="Google Shape;337;p44"/>
          <p:cNvPicPr preferRelativeResize="0"/>
          <p:nvPr/>
        </p:nvPicPr>
        <p:blipFill>
          <a:blip r:embed="rId3">
            <a:alphaModFix/>
          </a:blip>
          <a:stretch>
            <a:fillRect/>
          </a:stretch>
        </p:blipFill>
        <p:spPr>
          <a:xfrm>
            <a:off x="1433850" y="1077503"/>
            <a:ext cx="5735300" cy="2560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questions</a:t>
            </a:r>
            <a:endParaRPr/>
          </a:p>
        </p:txBody>
      </p:sp>
      <p:sp>
        <p:nvSpPr>
          <p:cNvPr id="343" name="Google Shape;343;p45"/>
          <p:cNvSpPr txBox="1"/>
          <p:nvPr>
            <p:ph idx="1" type="body"/>
          </p:nvPr>
        </p:nvSpPr>
        <p:spPr>
          <a:xfrm>
            <a:off x="311700" y="1152475"/>
            <a:ext cx="8281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t>For </a:t>
            </a:r>
            <a:r>
              <a:rPr lang="en" sz="1300"/>
              <a:t>heritability</a:t>
            </a:r>
            <a:endParaRPr sz="1300"/>
          </a:p>
          <a:p>
            <a:pPr indent="-311150" lvl="0" marL="457200" rtl="0" algn="l">
              <a:spcBef>
                <a:spcPts val="1600"/>
              </a:spcBef>
              <a:spcAft>
                <a:spcPts val="0"/>
              </a:spcAft>
              <a:buSzPts val="1300"/>
              <a:buChar char="●"/>
            </a:pPr>
            <a:r>
              <a:rPr lang="en" sz="1300"/>
              <a:t>How do we distinguish true vs. spurious heritability estimates? Bootstrapping </a:t>
            </a:r>
            <a:r>
              <a:rPr i="1" lang="en" sz="1300"/>
              <a:t>ρ</a:t>
            </a:r>
            <a:r>
              <a:rPr lang="en" sz="1300"/>
              <a:t> will never cross zero.</a:t>
            </a:r>
            <a:endParaRPr sz="1300"/>
          </a:p>
          <a:p>
            <a:pPr indent="-311150" lvl="0" marL="457200" rtl="0" algn="l">
              <a:spcBef>
                <a:spcPts val="0"/>
              </a:spcBef>
              <a:spcAft>
                <a:spcPts val="0"/>
              </a:spcAft>
              <a:buSzPts val="1300"/>
              <a:buChar char="●"/>
            </a:pPr>
            <a:r>
              <a:rPr lang="en" sz="1300"/>
              <a:t>How well can we estimate heritability of subject effects (e.g. placebo magnitude) when multiple heritable effects covary (e.g. intercept is likely to vary with all)?</a:t>
            </a:r>
            <a:endParaRPr sz="1300"/>
          </a:p>
          <a:p>
            <a:pPr indent="0" lvl="0" marL="0" rtl="0" algn="l">
              <a:spcBef>
                <a:spcPts val="1600"/>
              </a:spcBef>
              <a:spcAft>
                <a:spcPts val="0"/>
              </a:spcAft>
              <a:buNone/>
            </a:pPr>
            <a:r>
              <a:rPr lang="en" sz="1300"/>
              <a:t>For main effects</a:t>
            </a:r>
            <a:endParaRPr sz="1300"/>
          </a:p>
          <a:p>
            <a:pPr indent="-311150" lvl="0" marL="457200" rtl="0" algn="l">
              <a:spcBef>
                <a:spcPts val="1600"/>
              </a:spcBef>
              <a:spcAft>
                <a:spcPts val="0"/>
              </a:spcAft>
              <a:buSzPts val="1300"/>
              <a:buChar char="●"/>
            </a:pPr>
            <a:r>
              <a:rPr lang="en" sz="1300"/>
              <a:t>How well can we estimate main effects when we have unaccounted for confounds</a:t>
            </a:r>
            <a:endParaRPr sz="1300"/>
          </a:p>
          <a:p>
            <a:pPr indent="0" lvl="0" marL="0" rtl="0" algn="l">
              <a:spcBef>
                <a:spcPts val="1600"/>
              </a:spcBef>
              <a:spcAft>
                <a:spcPts val="0"/>
              </a:spcAft>
              <a:buNone/>
            </a:pPr>
            <a:r>
              <a:rPr lang="en" sz="1300"/>
              <a:t>For both</a:t>
            </a:r>
            <a:endParaRPr sz="1300"/>
          </a:p>
          <a:p>
            <a:pPr indent="-311150" lvl="0" marL="457200" rtl="0" algn="l">
              <a:spcBef>
                <a:spcPts val="1600"/>
              </a:spcBef>
              <a:spcAft>
                <a:spcPts val="0"/>
              </a:spcAft>
              <a:buSzPts val="1300"/>
              <a:buChar char="●"/>
            </a:pPr>
            <a:r>
              <a:rPr lang="en" sz="1300"/>
              <a:t>What’s the right way to model SNR given diverse objectives and multiple sources of error?</a:t>
            </a:r>
            <a:endParaRPr sz="1300"/>
          </a:p>
          <a:p>
            <a:pPr indent="-311150" lvl="0" marL="457200" rtl="0" algn="l">
              <a:spcBef>
                <a:spcPts val="0"/>
              </a:spcBef>
              <a:spcAft>
                <a:spcPts val="0"/>
              </a:spcAft>
              <a:buSzPts val="1300"/>
              <a:buChar char="●"/>
            </a:pPr>
            <a:r>
              <a:rPr lang="en" sz="1300"/>
              <a:t>How well can we recover true effects when covariance structure is misspecified? (e.g. diagonal true covariance but modeled with full covariance structure, or vice versa)</a:t>
            </a:r>
            <a:endParaRPr sz="1300"/>
          </a:p>
          <a:p>
            <a:pPr indent="-311150" lvl="0" marL="457200" rtl="0" algn="l">
              <a:spcBef>
                <a:spcPts val="0"/>
              </a:spcBef>
              <a:spcAft>
                <a:spcPts val="0"/>
              </a:spcAft>
              <a:buSzPts val="1300"/>
              <a:buChar char="●"/>
            </a:pPr>
            <a:r>
              <a:rPr lang="en" sz="1300"/>
              <a:t>How sensitive are estimates to normality assumptions? both for residuals and random effects.</a:t>
            </a:r>
            <a:endParaRPr sz="13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Appendices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Estimating heritability with 50 families instead of 200</a:t>
            </a:r>
            <a:endParaRPr/>
          </a:p>
        </p:txBody>
      </p:sp>
      <p:pic>
        <p:nvPicPr>
          <p:cNvPr id="354" name="Google Shape;354;p47"/>
          <p:cNvPicPr preferRelativeResize="0"/>
          <p:nvPr/>
        </p:nvPicPr>
        <p:blipFill>
          <a:blip r:embed="rId3">
            <a:alphaModFix/>
          </a:blip>
          <a:stretch>
            <a:fillRect/>
          </a:stretch>
        </p:blipFill>
        <p:spPr>
          <a:xfrm>
            <a:off x="1441367" y="1335950"/>
            <a:ext cx="1670542" cy="3105175"/>
          </a:xfrm>
          <a:prstGeom prst="rect">
            <a:avLst/>
          </a:prstGeom>
          <a:noFill/>
          <a:ln>
            <a:noFill/>
          </a:ln>
        </p:spPr>
      </p:pic>
      <p:pic>
        <p:nvPicPr>
          <p:cNvPr id="355" name="Google Shape;355;p47"/>
          <p:cNvPicPr preferRelativeResize="0"/>
          <p:nvPr/>
        </p:nvPicPr>
        <p:blipFill>
          <a:blip r:embed="rId4">
            <a:alphaModFix/>
          </a:blip>
          <a:stretch>
            <a:fillRect/>
          </a:stretch>
        </p:blipFill>
        <p:spPr>
          <a:xfrm>
            <a:off x="76050" y="1335950"/>
            <a:ext cx="3444324" cy="3105174"/>
          </a:xfrm>
          <a:prstGeom prst="rect">
            <a:avLst/>
          </a:prstGeom>
          <a:noFill/>
          <a:ln>
            <a:noFill/>
          </a:ln>
        </p:spPr>
      </p:pic>
      <p:pic>
        <p:nvPicPr>
          <p:cNvPr id="356" name="Google Shape;356;p47"/>
          <p:cNvPicPr preferRelativeResize="0"/>
          <p:nvPr/>
        </p:nvPicPr>
        <p:blipFill>
          <a:blip r:embed="rId3">
            <a:alphaModFix/>
          </a:blip>
          <a:stretch>
            <a:fillRect/>
          </a:stretch>
        </p:blipFill>
        <p:spPr>
          <a:xfrm>
            <a:off x="4022399" y="1100824"/>
            <a:ext cx="1829650" cy="3654776"/>
          </a:xfrm>
          <a:prstGeom prst="rect">
            <a:avLst/>
          </a:prstGeom>
          <a:noFill/>
          <a:ln>
            <a:noFill/>
          </a:ln>
        </p:spPr>
      </p:pic>
      <p:pic>
        <p:nvPicPr>
          <p:cNvPr id="357" name="Google Shape;357;p47"/>
          <p:cNvPicPr preferRelativeResize="0"/>
          <p:nvPr/>
        </p:nvPicPr>
        <p:blipFill>
          <a:blip r:embed="rId5">
            <a:alphaModFix/>
          </a:blip>
          <a:stretch>
            <a:fillRect/>
          </a:stretch>
        </p:blipFill>
        <p:spPr>
          <a:xfrm>
            <a:off x="6354073" y="1017725"/>
            <a:ext cx="2183414" cy="3820975"/>
          </a:xfrm>
          <a:prstGeom prst="rect">
            <a:avLst/>
          </a:prstGeom>
          <a:noFill/>
          <a:ln>
            <a:noFill/>
          </a:ln>
        </p:spPr>
      </p:pic>
      <p:sp>
        <p:nvSpPr>
          <p:cNvPr id="358" name="Google Shape;358;p47"/>
          <p:cNvSpPr txBox="1"/>
          <p:nvPr/>
        </p:nvSpPr>
        <p:spPr>
          <a:xfrm>
            <a:off x="4181350" y="4666925"/>
            <a:ext cx="1609500" cy="17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50 families</a:t>
            </a:r>
            <a:endParaRPr/>
          </a:p>
        </p:txBody>
      </p:sp>
      <p:sp>
        <p:nvSpPr>
          <p:cNvPr id="359" name="Google Shape;359;p47"/>
          <p:cNvSpPr txBox="1"/>
          <p:nvPr/>
        </p:nvSpPr>
        <p:spPr>
          <a:xfrm>
            <a:off x="6483325" y="4684900"/>
            <a:ext cx="1960200" cy="2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200 families</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Mixed models with heteroscedastic error variance</a:t>
            </a:r>
            <a:endParaRPr/>
          </a:p>
        </p:txBody>
      </p:sp>
      <p:sp>
        <p:nvSpPr>
          <p:cNvPr id="365" name="Google Shape;365;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These slides covered models with heteroscedastic random effects. If interested in heritability of subject level observations (rather than subject level estimates) you need a mixed model with heteroscedastic error variance.</a:t>
            </a:r>
            <a:endParaRPr/>
          </a:p>
          <a:p>
            <a:pPr indent="-342900" lvl="0" marL="457200" rtl="0" algn="l">
              <a:spcBef>
                <a:spcPts val="0"/>
              </a:spcBef>
              <a:spcAft>
                <a:spcPts val="0"/>
              </a:spcAft>
              <a:buSzPts val="1800"/>
              <a:buChar char="●"/>
            </a:pPr>
            <a:r>
              <a:rPr lang="en"/>
              <a:t>Cannot be implemented in Matlab</a:t>
            </a:r>
            <a:endParaRPr/>
          </a:p>
          <a:p>
            <a:pPr indent="-342900" lvl="0" marL="457200" rtl="0" algn="l">
              <a:spcBef>
                <a:spcPts val="0"/>
              </a:spcBef>
              <a:spcAft>
                <a:spcPts val="0"/>
              </a:spcAft>
              <a:buSzPts val="1800"/>
              <a:buChar char="●"/>
            </a:pPr>
            <a:r>
              <a:rPr lang="en"/>
              <a:t>Can be implemented in R using nlme with parameterized model weights.</a:t>
            </a:r>
            <a:endParaRPr/>
          </a:p>
          <a:p>
            <a:pPr indent="-342900" lvl="0" marL="457200" rtl="0" algn="l">
              <a:spcBef>
                <a:spcPts val="0"/>
              </a:spcBef>
              <a:spcAft>
                <a:spcPts val="0"/>
              </a:spcAft>
              <a:buSzPts val="1800"/>
              <a:buChar char="●"/>
            </a:pPr>
            <a:r>
              <a:rPr lang="en"/>
              <a:t>Fitting heteroscedastic variance is equivalent to fitting a weighted regression with different weights for one group than the other, but without knowing what weighting to use. Parameterizing weights provides maximum likelihood solution.</a:t>
            </a:r>
            <a:endParaRPr/>
          </a:p>
          <a:p>
            <a:pPr indent="-342900" lvl="0" marL="457200" rtl="0" algn="l">
              <a:spcBef>
                <a:spcPts val="0"/>
              </a:spcBef>
              <a:spcAft>
                <a:spcPts val="0"/>
              </a:spcAft>
              <a:buSzPts val="1800"/>
              <a:buChar char="●"/>
            </a:pPr>
            <a:r>
              <a:rPr lang="en"/>
              <a:t>Demo available here: </a:t>
            </a:r>
            <a:r>
              <a:rPr lang="en" sz="1100" u="sng">
                <a:solidFill>
                  <a:schemeClr val="hlink"/>
                </a:solidFill>
                <a:hlinkClick r:id="rId3"/>
              </a:rPr>
              <a:t>https://m-clark.github.io/mixed-models-with-R/extensions.html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Assumptions </a:t>
            </a:r>
            <a:r>
              <a:rPr lang="en"/>
              <a:t>underlying</a:t>
            </a:r>
            <a:r>
              <a:rPr lang="en"/>
              <a:t> the heritability analysis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Dizygotes share ~½ of the heritability of monozygotes****</a:t>
            </a:r>
            <a:endParaRPr/>
          </a:p>
          <a:p>
            <a:pPr indent="-342900" lvl="0" marL="457200" rtl="0" algn="l">
              <a:spcBef>
                <a:spcPts val="0"/>
              </a:spcBef>
              <a:spcAft>
                <a:spcPts val="0"/>
              </a:spcAft>
              <a:buSzPts val="1800"/>
              <a:buChar char="●"/>
            </a:pPr>
            <a:r>
              <a:rPr lang="en"/>
              <a:t>equal shared environmental influences across different monozygotic and dizygotic families****</a:t>
            </a:r>
            <a:endParaRPr/>
          </a:p>
          <a:p>
            <a:pPr indent="-342900" lvl="0" marL="457200" rtl="0" algn="l">
              <a:spcBef>
                <a:spcPts val="0"/>
              </a:spcBef>
              <a:spcAft>
                <a:spcPts val="0"/>
              </a:spcAft>
              <a:buSzPts val="1800"/>
              <a:buChar char="●"/>
            </a:pPr>
            <a:r>
              <a:rPr lang="en"/>
              <a:t>there’s little or no assortative mating</a:t>
            </a:r>
            <a:endParaRPr/>
          </a:p>
          <a:p>
            <a:pPr indent="-342900" lvl="0" marL="457200" rtl="0" algn="l">
              <a:spcBef>
                <a:spcPts val="0"/>
              </a:spcBef>
              <a:spcAft>
                <a:spcPts val="0"/>
              </a:spcAft>
              <a:buSzPts val="1800"/>
              <a:buChar char="●"/>
            </a:pPr>
            <a:r>
              <a:rPr lang="en"/>
              <a:t>hardy weinberg equilibrium (stationarity across generations)</a:t>
            </a:r>
            <a:endParaRPr/>
          </a:p>
          <a:p>
            <a:pPr indent="-342900" lvl="0" marL="457200" rtl="0" algn="l">
              <a:spcBef>
                <a:spcPts val="0"/>
              </a:spcBef>
              <a:spcAft>
                <a:spcPts val="0"/>
              </a:spcAft>
              <a:buSzPts val="1800"/>
              <a:buChar char="●"/>
            </a:pPr>
            <a:r>
              <a:rPr lang="en"/>
              <a:t>no epistasis (interactions between alleles at different loci)</a:t>
            </a:r>
            <a:endParaRPr/>
          </a:p>
          <a:p>
            <a:pPr indent="-342900" lvl="0" marL="457200" rtl="0" algn="l">
              <a:spcBef>
                <a:spcPts val="0"/>
              </a:spcBef>
              <a:spcAft>
                <a:spcPts val="0"/>
              </a:spcAft>
              <a:buSzPts val="1800"/>
              <a:buChar char="●"/>
            </a:pPr>
            <a:r>
              <a:rPr lang="en"/>
              <a:t>absence of gene-environment interaction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17"/>
          <p:cNvPicPr preferRelativeResize="0"/>
          <p:nvPr/>
        </p:nvPicPr>
        <p:blipFill rotWithShape="1">
          <a:blip r:embed="rId3">
            <a:alphaModFix/>
          </a:blip>
          <a:srcRect b="17928" l="46165" r="31854" t="55580"/>
          <a:stretch/>
        </p:blipFill>
        <p:spPr>
          <a:xfrm>
            <a:off x="6748400" y="2554500"/>
            <a:ext cx="2395602" cy="1624101"/>
          </a:xfrm>
          <a:prstGeom prst="rect">
            <a:avLst/>
          </a:prstGeom>
          <a:noFill/>
          <a:ln>
            <a:noFill/>
          </a:ln>
        </p:spPr>
      </p:pic>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models take two forms.</a:t>
            </a:r>
            <a:endParaRPr/>
          </a:p>
        </p:txBody>
      </p:sp>
      <p:sp>
        <p:nvSpPr>
          <p:cNvPr id="79" name="Google Shape;79;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Mixed model:</a:t>
            </a:r>
            <a:endParaRPr sz="1800"/>
          </a:p>
          <a:p>
            <a:pPr indent="0" lvl="0" marL="0" rtl="0" algn="ctr">
              <a:lnSpc>
                <a:spcPct val="100000"/>
              </a:lnSpc>
              <a:spcBef>
                <a:spcPts val="1600"/>
              </a:spcBef>
              <a:spcAft>
                <a:spcPts val="0"/>
              </a:spcAft>
              <a:buNone/>
            </a:pPr>
            <a:r>
              <a:rPr lang="en" sz="1800"/>
              <a:t>Y = XB + Zu + e</a:t>
            </a:r>
            <a:endParaRPr sz="1800"/>
          </a:p>
          <a:p>
            <a:pPr indent="0" lvl="0" marL="0" rtl="0" algn="ctr">
              <a:lnSpc>
                <a:spcPct val="100000"/>
              </a:lnSpc>
              <a:spcBef>
                <a:spcPts val="0"/>
              </a:spcBef>
              <a:spcAft>
                <a:spcPts val="0"/>
              </a:spcAft>
              <a:buNone/>
            </a:pPr>
            <a:r>
              <a:rPr lang="en" sz="1800"/>
              <a:t>u</a:t>
            </a:r>
            <a:r>
              <a:rPr lang="en" sz="1800"/>
              <a:t> ~ N(0, </a:t>
            </a:r>
            <a:r>
              <a:rPr b="1" lang="en" sz="1800"/>
              <a:t>Σ</a:t>
            </a:r>
            <a:r>
              <a:rPr lang="en" sz="1800"/>
              <a:t>)</a:t>
            </a:r>
            <a:endParaRPr sz="1800"/>
          </a:p>
          <a:p>
            <a:pPr indent="0" lvl="0" marL="0" rtl="0" algn="ctr">
              <a:lnSpc>
                <a:spcPct val="100000"/>
              </a:lnSpc>
              <a:spcBef>
                <a:spcPts val="0"/>
              </a:spcBef>
              <a:spcAft>
                <a:spcPts val="0"/>
              </a:spcAft>
              <a:buNone/>
            </a:pPr>
            <a:r>
              <a:rPr lang="en" sz="1800"/>
              <a:t>e</a:t>
            </a:r>
            <a:r>
              <a:rPr lang="en" sz="1800"/>
              <a:t> ~ N(0,</a:t>
            </a:r>
            <a:r>
              <a:rPr i="1" lang="en" sz="1800"/>
              <a:t>σ</a:t>
            </a:r>
            <a:r>
              <a:rPr baseline="30000" lang="en" sz="1800"/>
              <a:t>2</a:t>
            </a:r>
            <a:r>
              <a:rPr b="1" lang="en" sz="1800"/>
              <a:t>W</a:t>
            </a:r>
            <a:r>
              <a:rPr lang="en" sz="1800"/>
              <a:t>)</a:t>
            </a:r>
            <a:endParaRPr sz="1800"/>
          </a:p>
          <a:p>
            <a:pPr indent="0" lvl="0" marL="0" rtl="0" algn="ctr">
              <a:lnSpc>
                <a:spcPct val="100000"/>
              </a:lnSpc>
              <a:spcBef>
                <a:spcPts val="0"/>
              </a:spcBef>
              <a:spcAft>
                <a:spcPts val="0"/>
              </a:spcAft>
              <a:buNone/>
            </a:pPr>
            <a:r>
              <a:t/>
            </a:r>
            <a:endParaRPr sz="1800"/>
          </a:p>
          <a:p>
            <a:pPr indent="0" lvl="0" marL="0" rtl="0" algn="ctr">
              <a:spcBef>
                <a:spcPts val="0"/>
              </a:spcBef>
              <a:spcAft>
                <a:spcPts val="0"/>
              </a:spcAft>
              <a:buNone/>
            </a:pPr>
            <a:r>
              <a:rPr lang="en" sz="1800"/>
              <a:t>typically </a:t>
            </a:r>
            <a:r>
              <a:rPr b="1" lang="en" sz="1800"/>
              <a:t>W </a:t>
            </a:r>
            <a:r>
              <a:rPr lang="en" sz="1800"/>
              <a:t>= I, Z is block diagonal by grouping (e.g. subject or family).</a:t>
            </a:r>
            <a:endParaRPr sz="1800"/>
          </a:p>
          <a:p>
            <a:pPr indent="0" lvl="0" marL="0" rtl="0" algn="ctr">
              <a:spcBef>
                <a:spcPts val="0"/>
              </a:spcBef>
              <a:spcAft>
                <a:spcPts val="0"/>
              </a:spcAft>
              <a:buNone/>
            </a:pPr>
            <a:r>
              <a:t/>
            </a:r>
            <a:endParaRPr sz="1800"/>
          </a:p>
          <a:p>
            <a:pPr indent="0" lvl="0" marL="0" rtl="0" algn="ctr">
              <a:spcBef>
                <a:spcPts val="0"/>
              </a:spcBef>
              <a:spcAft>
                <a:spcPts val="0"/>
              </a:spcAft>
              <a:buNone/>
            </a:pPr>
            <a:r>
              <a:rPr lang="en" sz="1800"/>
              <a:t>Twin dependence structure described by </a:t>
            </a:r>
            <a:r>
              <a:rPr b="1" lang="en" sz="1800"/>
              <a:t>Σ </a:t>
            </a:r>
            <a:r>
              <a:rPr lang="en" sz="1800"/>
              <a:t>and </a:t>
            </a:r>
            <a:r>
              <a:rPr i="1" lang="en" sz="1800"/>
              <a:t>σ</a:t>
            </a:r>
            <a:r>
              <a:rPr baseline="30000" lang="en" sz="1800"/>
              <a:t>2</a:t>
            </a:r>
            <a:r>
              <a:rPr b="1" lang="en" sz="1800"/>
              <a:t>W</a:t>
            </a:r>
            <a:endParaRPr sz="1800"/>
          </a:p>
          <a:p>
            <a:pPr indent="0" lvl="0" marL="0" rtl="0" algn="ctr">
              <a:spcBef>
                <a:spcPts val="1600"/>
              </a:spcBef>
              <a:spcAft>
                <a:spcPts val="0"/>
              </a:spcAft>
              <a:buNone/>
            </a:pPr>
            <a:r>
              <a:t/>
            </a:r>
            <a:endParaRPr sz="1800"/>
          </a:p>
        </p:txBody>
      </p:sp>
      <p:sp>
        <p:nvSpPr>
          <p:cNvPr id="80" name="Google Shape;80;p17"/>
          <p:cNvSpPr txBox="1"/>
          <p:nvPr>
            <p:ph idx="2" type="body"/>
          </p:nvPr>
        </p:nvSpPr>
        <p:spPr>
          <a:xfrm>
            <a:off x="4725300" y="1152475"/>
            <a:ext cx="2218500" cy="36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SEM</a:t>
            </a:r>
            <a:r>
              <a:rPr lang="en" sz="1800"/>
              <a:t> model:</a:t>
            </a:r>
            <a:endParaRPr sz="1800"/>
          </a:p>
          <a:p>
            <a:pPr indent="0" lvl="0" marL="0" rtl="0" algn="ctr">
              <a:spcBef>
                <a:spcPts val="1600"/>
              </a:spcBef>
              <a:spcAft>
                <a:spcPts val="0"/>
              </a:spcAft>
              <a:buClr>
                <a:schemeClr val="dk1"/>
              </a:buClr>
              <a:buSzPts val="1100"/>
              <a:buFont typeface="Arial"/>
              <a:buNone/>
            </a:pPr>
            <a:r>
              <a:rPr lang="en" sz="1800"/>
              <a:t>Y= b + A + C + e</a:t>
            </a:r>
            <a:endParaRPr sz="1800"/>
          </a:p>
          <a:p>
            <a:pPr indent="0" lvl="0" marL="0" rtl="0" algn="ctr">
              <a:spcBef>
                <a:spcPts val="0"/>
              </a:spcBef>
              <a:spcAft>
                <a:spcPts val="0"/>
              </a:spcAft>
              <a:buNone/>
            </a:pPr>
            <a:r>
              <a:rPr lang="en" sz="1800"/>
              <a:t>A ~ N(0, cov(A))</a:t>
            </a:r>
            <a:endParaRPr sz="1800"/>
          </a:p>
          <a:p>
            <a:pPr indent="0" lvl="0" marL="0" rtl="0" algn="ctr">
              <a:spcBef>
                <a:spcPts val="0"/>
              </a:spcBef>
              <a:spcAft>
                <a:spcPts val="0"/>
              </a:spcAft>
              <a:buNone/>
            </a:pPr>
            <a:r>
              <a:rPr lang="en" sz="1800"/>
              <a:t>C ~ N(0, cov(C))</a:t>
            </a:r>
            <a:endParaRPr sz="1800"/>
          </a:p>
          <a:p>
            <a:pPr indent="0" lvl="0" marL="0" rtl="0" algn="ctr">
              <a:spcBef>
                <a:spcPts val="0"/>
              </a:spcBef>
              <a:spcAft>
                <a:spcPts val="0"/>
              </a:spcAft>
              <a:buNone/>
            </a:pPr>
            <a:r>
              <a:rPr lang="en" sz="1800"/>
              <a:t>e ~ N(0,</a:t>
            </a:r>
            <a:r>
              <a:rPr i="1" lang="en" sz="1800"/>
              <a:t>σ</a:t>
            </a:r>
            <a:r>
              <a:rPr baseline="30000" lang="en" sz="1800"/>
              <a:t>2</a:t>
            </a:r>
            <a:r>
              <a:rPr lang="en" sz="1800"/>
              <a:t>I) </a:t>
            </a:r>
            <a:endParaRPr sz="1800"/>
          </a:p>
          <a:p>
            <a:pPr indent="0" lvl="0" marL="0" rtl="0" algn="ctr">
              <a:spcBef>
                <a:spcPts val="0"/>
              </a:spcBef>
              <a:spcAft>
                <a:spcPts val="0"/>
              </a:spcAft>
              <a:buNone/>
            </a:pPr>
            <a:r>
              <a:t/>
            </a:r>
            <a:endParaRPr sz="1800"/>
          </a:p>
          <a:p>
            <a:pPr indent="0" lvl="0" marL="0" rtl="0" algn="ctr">
              <a:spcBef>
                <a:spcPts val="0"/>
              </a:spcBef>
              <a:spcAft>
                <a:spcPts val="0"/>
              </a:spcAft>
              <a:buClr>
                <a:schemeClr val="dk1"/>
              </a:buClr>
              <a:buSzPts val="1100"/>
              <a:buFont typeface="Arial"/>
              <a:buNone/>
            </a:pPr>
            <a:r>
              <a:rPr lang="en" sz="1800"/>
              <a:t>Twin dependence structure described by cov(A), cov(C), </a:t>
            </a:r>
            <a:r>
              <a:rPr i="1" lang="en" sz="1800"/>
              <a:t>σ</a:t>
            </a:r>
            <a:r>
              <a:rPr baseline="30000" lang="en" sz="1800"/>
              <a:t>2</a:t>
            </a:r>
            <a:endParaRPr sz="1800"/>
          </a:p>
          <a:p>
            <a:pPr indent="0" lvl="0" marL="0" rtl="0" algn="ctr">
              <a:spcBef>
                <a:spcPts val="0"/>
              </a:spcBef>
              <a:spcAft>
                <a:spcPts val="0"/>
              </a:spcAft>
              <a:buClr>
                <a:schemeClr val="dk1"/>
              </a:buClr>
              <a:buSzPts val="1100"/>
              <a:buFont typeface="Arial"/>
              <a:buNone/>
            </a:pPr>
            <a:r>
              <a:t/>
            </a:r>
            <a:endParaRPr sz="1800"/>
          </a:p>
          <a:p>
            <a:pPr indent="0" lvl="0" marL="0" rtl="0" algn="l">
              <a:spcBef>
                <a:spcPts val="0"/>
              </a:spcBef>
              <a:spcAft>
                <a:spcPts val="1600"/>
              </a:spcAft>
              <a:buNone/>
            </a:pPr>
            <a:r>
              <a:t/>
            </a:r>
            <a:endParaRPr/>
          </a:p>
        </p:txBody>
      </p:sp>
      <p:pic>
        <p:nvPicPr>
          <p:cNvPr id="81" name="Google Shape;81;p17"/>
          <p:cNvPicPr preferRelativeResize="0"/>
          <p:nvPr/>
        </p:nvPicPr>
        <p:blipFill rotWithShape="1">
          <a:blip r:embed="rId3">
            <a:alphaModFix/>
          </a:blip>
          <a:srcRect b="61251" l="47152" r="30867" t="26125"/>
          <a:stretch/>
        </p:blipFill>
        <p:spPr>
          <a:xfrm>
            <a:off x="6838600" y="1666673"/>
            <a:ext cx="2305398" cy="744751"/>
          </a:xfrm>
          <a:prstGeom prst="rect">
            <a:avLst/>
          </a:prstGeom>
          <a:noFill/>
          <a:ln>
            <a:noFill/>
          </a:ln>
        </p:spPr>
      </p:pic>
      <p:sp>
        <p:nvSpPr>
          <p:cNvPr id="82" name="Google Shape;82;p17"/>
          <p:cNvSpPr txBox="1"/>
          <p:nvPr/>
        </p:nvSpPr>
        <p:spPr>
          <a:xfrm>
            <a:off x="333650" y="4671200"/>
            <a:ext cx="3066000" cy="34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Guo &amp; Wang (2002)</a:t>
            </a:r>
            <a:endParaRPr/>
          </a:p>
        </p:txBody>
      </p:sp>
      <p:sp>
        <p:nvSpPr>
          <p:cNvPr id="83" name="Google Shape;83;p17"/>
          <p:cNvSpPr txBox="1"/>
          <p:nvPr/>
        </p:nvSpPr>
        <p:spPr>
          <a:xfrm>
            <a:off x="4725300" y="4671200"/>
            <a:ext cx="3066000" cy="3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Rabe-Hesketh, et al. (2008)</a:t>
            </a:r>
            <a:endParaRPr/>
          </a:p>
          <a:p>
            <a:pPr indent="0" lvl="0" marL="0" rtl="0" algn="l">
              <a:spcBef>
                <a:spcPts val="0"/>
              </a:spcBef>
              <a:spcAft>
                <a:spcPts val="0"/>
              </a:spcAft>
              <a:buNone/>
            </a:pPr>
            <a:r>
              <a:t/>
            </a:r>
            <a:endParaRPr/>
          </a:p>
        </p:txBody>
      </p:sp>
      <p:sp>
        <p:nvSpPr>
          <p:cNvPr id="84" name="Google Shape;84;p17"/>
          <p:cNvSpPr txBox="1"/>
          <p:nvPr/>
        </p:nvSpPr>
        <p:spPr>
          <a:xfrm>
            <a:off x="7436400" y="4178600"/>
            <a:ext cx="1707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(2 twin pairs, first is MZ, second is DZ)</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slides focus on the mixed modeling approach</a:t>
            </a:r>
            <a:endParaRPr/>
          </a:p>
        </p:txBody>
      </p:sp>
      <p:sp>
        <p:nvSpPr>
          <p:cNvPr id="90" name="Google Shape;90;p18"/>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Advantages:</a:t>
            </a:r>
            <a:endParaRPr/>
          </a:p>
          <a:p>
            <a:pPr indent="-317500" lvl="0" marL="457200" rtl="0" algn="l">
              <a:spcBef>
                <a:spcPts val="1600"/>
              </a:spcBef>
              <a:spcAft>
                <a:spcPts val="0"/>
              </a:spcAft>
              <a:buSzPts val="1400"/>
              <a:buChar char="●"/>
            </a:pPr>
            <a:r>
              <a:rPr lang="en"/>
              <a:t>Familiarity</a:t>
            </a:r>
            <a:endParaRPr/>
          </a:p>
          <a:p>
            <a:pPr indent="-317500" lvl="0" marL="457200" rtl="0" algn="l">
              <a:spcBef>
                <a:spcPts val="0"/>
              </a:spcBef>
              <a:spcAft>
                <a:spcPts val="0"/>
              </a:spcAft>
              <a:buSzPts val="1400"/>
              <a:buChar char="●"/>
            </a:pPr>
            <a:r>
              <a:rPr lang="en"/>
              <a:t>Software implementations are more widely available</a:t>
            </a:r>
            <a:endParaRPr/>
          </a:p>
          <a:p>
            <a:pPr indent="-317500" lvl="0" marL="457200" rtl="0" algn="l">
              <a:spcBef>
                <a:spcPts val="0"/>
              </a:spcBef>
              <a:spcAft>
                <a:spcPts val="0"/>
              </a:spcAft>
              <a:buSzPts val="1400"/>
              <a:buChar char="●"/>
            </a:pPr>
            <a:r>
              <a:rPr lang="en"/>
              <a:t>Easier to solve the first objective (control for dependence structure)</a:t>
            </a:r>
            <a:endParaRPr/>
          </a:p>
        </p:txBody>
      </p:sp>
      <p:sp>
        <p:nvSpPr>
          <p:cNvPr id="91" name="Google Shape;91;p18"/>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a:t>
            </a:r>
            <a:endParaRPr/>
          </a:p>
          <a:p>
            <a:pPr indent="-317500" lvl="0" marL="457200" rtl="0" algn="l">
              <a:spcBef>
                <a:spcPts val="1600"/>
              </a:spcBef>
              <a:spcAft>
                <a:spcPts val="0"/>
              </a:spcAft>
              <a:buSzPts val="1400"/>
              <a:buChar char="●"/>
            </a:pPr>
            <a:r>
              <a:rPr lang="en"/>
              <a:t>Cannot impose restrictions on covariance structure predicted by genetic theory (e.g. dizygotes could show greater dependence than monozygotes)</a:t>
            </a:r>
            <a:endParaRPr/>
          </a:p>
          <a:p>
            <a:pPr indent="-317500" lvl="0" marL="457200" rtl="0" algn="l">
              <a:spcBef>
                <a:spcPts val="0"/>
              </a:spcBef>
              <a:spcAft>
                <a:spcPts val="0"/>
              </a:spcAft>
              <a:buSzPts val="1400"/>
              <a:buChar char="●"/>
            </a:pPr>
            <a:r>
              <a:rPr lang="en"/>
              <a:t>No parametric inference of heritability effects. Must use resampling techniques.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Structure of intercept only gLME model (suppose we’re modeling mean pain response)</a:t>
            </a:r>
            <a:endParaRPr/>
          </a:p>
        </p:txBody>
      </p:sp>
      <p:sp>
        <p:nvSpPr>
          <p:cNvPr id="97" name="Google Shape;97;p19"/>
          <p:cNvSpPr txBox="1"/>
          <p:nvPr>
            <p:ph idx="1" type="body"/>
          </p:nvPr>
        </p:nvSpPr>
        <p:spPr>
          <a:xfrm>
            <a:off x="311700" y="3844600"/>
            <a:ext cx="3999900" cy="724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a:t>
            </a:r>
            <a:r>
              <a:rPr baseline="-25000" lang="en"/>
              <a:t>i</a:t>
            </a:r>
            <a:r>
              <a:rPr lang="en"/>
              <a:t> = </a:t>
            </a:r>
            <a:r>
              <a:rPr i="1" lang="en"/>
              <a:t>μ</a:t>
            </a:r>
            <a:r>
              <a:rPr baseline="-25000" lang="en"/>
              <a:t>0</a:t>
            </a:r>
            <a:r>
              <a:rPr lang="en"/>
              <a:t> + </a:t>
            </a:r>
            <a:r>
              <a:rPr lang="en"/>
              <a:t>u</a:t>
            </a:r>
            <a:r>
              <a:rPr baseline="-25000" lang="en"/>
              <a:t>f</a:t>
            </a:r>
            <a:r>
              <a:rPr lang="en"/>
              <a:t> + u</a:t>
            </a:r>
            <a:r>
              <a:rPr baseline="-25000" lang="en"/>
              <a:t>s(t)</a:t>
            </a:r>
            <a:r>
              <a:rPr lang="en"/>
              <a:t> + e</a:t>
            </a:r>
            <a:r>
              <a:rPr baseline="-25000" lang="en"/>
              <a:t>i</a:t>
            </a:r>
            <a:endParaRPr/>
          </a:p>
          <a:p>
            <a:pPr indent="0" lvl="0" marL="0" rtl="0" algn="l">
              <a:spcBef>
                <a:spcPts val="0"/>
              </a:spcBef>
              <a:spcAft>
                <a:spcPts val="0"/>
              </a:spcAft>
              <a:buNone/>
            </a:pPr>
            <a:r>
              <a:rPr lang="en"/>
              <a:t>u</a:t>
            </a:r>
            <a:r>
              <a:rPr baseline="-25000" lang="en"/>
              <a:t>f</a:t>
            </a:r>
            <a:r>
              <a:rPr lang="en"/>
              <a:t> ~ N(0,</a:t>
            </a:r>
            <a:r>
              <a:rPr i="1" lang="en"/>
              <a:t>σ</a:t>
            </a:r>
            <a:r>
              <a:rPr baseline="30000" lang="en"/>
              <a:t>2</a:t>
            </a:r>
            <a:r>
              <a:rPr baseline="-25000" lang="en" sz="1300"/>
              <a:t>f</a:t>
            </a:r>
            <a:r>
              <a:rPr lang="en"/>
              <a:t>)</a:t>
            </a:r>
            <a:endParaRPr/>
          </a:p>
          <a:p>
            <a:pPr indent="0" lvl="0" marL="0" rtl="0" algn="l">
              <a:spcBef>
                <a:spcPts val="0"/>
              </a:spcBef>
              <a:spcAft>
                <a:spcPts val="0"/>
              </a:spcAft>
              <a:buNone/>
            </a:pPr>
            <a:r>
              <a:rPr lang="en"/>
              <a:t>u</a:t>
            </a:r>
            <a:r>
              <a:rPr baseline="-25000" lang="en"/>
              <a:t>s(mz)</a:t>
            </a:r>
            <a:r>
              <a:rPr lang="en"/>
              <a:t> ~ N(0,</a:t>
            </a:r>
            <a:r>
              <a:rPr i="1" lang="en"/>
              <a:t>σ</a:t>
            </a:r>
            <a:r>
              <a:rPr baseline="30000" lang="en"/>
              <a:t>2</a:t>
            </a:r>
            <a:r>
              <a:rPr baseline="-25000" lang="en" sz="1300"/>
              <a:t>mz</a:t>
            </a:r>
            <a:r>
              <a:rPr lang="en"/>
              <a:t>), u</a:t>
            </a:r>
            <a:r>
              <a:rPr baseline="-25000" lang="en"/>
              <a:t>s(dz)</a:t>
            </a:r>
            <a:r>
              <a:rPr lang="en"/>
              <a:t> ~ N(0,</a:t>
            </a:r>
            <a:r>
              <a:rPr i="1" lang="en"/>
              <a:t>σ</a:t>
            </a:r>
            <a:r>
              <a:rPr baseline="30000" lang="en"/>
              <a:t>2</a:t>
            </a:r>
            <a:r>
              <a:rPr baseline="-25000" lang="en" sz="1300"/>
              <a:t>dz</a:t>
            </a:r>
            <a:r>
              <a:rPr lang="en"/>
              <a:t>)</a:t>
            </a:r>
            <a:endParaRPr/>
          </a:p>
          <a:p>
            <a:pPr indent="0" lvl="0" marL="0" rtl="0" algn="l">
              <a:spcBef>
                <a:spcPts val="0"/>
              </a:spcBef>
              <a:spcAft>
                <a:spcPts val="0"/>
              </a:spcAft>
              <a:buClr>
                <a:schemeClr val="dk1"/>
              </a:buClr>
              <a:buSzPts val="1100"/>
              <a:buFont typeface="Arial"/>
              <a:buNone/>
            </a:pPr>
            <a:r>
              <a:rPr lang="en"/>
              <a:t>e ~ N(0, </a:t>
            </a:r>
            <a:r>
              <a:rPr i="1" lang="en"/>
              <a:t>σ</a:t>
            </a:r>
            <a:r>
              <a:rPr baseline="30000" lang="en"/>
              <a:t>2</a:t>
            </a:r>
            <a:r>
              <a:rPr lang="en"/>
              <a:t>)</a:t>
            </a:r>
            <a:endParaRPr/>
          </a:p>
        </p:txBody>
      </p:sp>
      <p:pic>
        <p:nvPicPr>
          <p:cNvPr id="98" name="Google Shape;98;p19"/>
          <p:cNvPicPr preferRelativeResize="0"/>
          <p:nvPr/>
        </p:nvPicPr>
        <p:blipFill rotWithShape="1">
          <a:blip r:embed="rId3">
            <a:alphaModFix/>
          </a:blip>
          <a:srcRect b="62830" l="0" r="0" t="0"/>
          <a:stretch/>
        </p:blipFill>
        <p:spPr>
          <a:xfrm>
            <a:off x="311700" y="1581250"/>
            <a:ext cx="4219876" cy="2218374"/>
          </a:xfrm>
          <a:prstGeom prst="rect">
            <a:avLst/>
          </a:prstGeom>
          <a:noFill/>
          <a:ln>
            <a:noFill/>
          </a:ln>
        </p:spPr>
      </p:pic>
      <p:cxnSp>
        <p:nvCxnSpPr>
          <p:cNvPr id="99" name="Google Shape;99;p19"/>
          <p:cNvCxnSpPr>
            <a:stCxn id="100" idx="1"/>
          </p:cNvCxnSpPr>
          <p:nvPr/>
        </p:nvCxnSpPr>
        <p:spPr>
          <a:xfrm flipH="1">
            <a:off x="3109500" y="4366600"/>
            <a:ext cx="551700" cy="176400"/>
          </a:xfrm>
          <a:prstGeom prst="straightConnector1">
            <a:avLst/>
          </a:prstGeom>
          <a:noFill/>
          <a:ln cap="flat" cmpd="sng" w="9525">
            <a:solidFill>
              <a:schemeClr val="dk2"/>
            </a:solidFill>
            <a:prstDash val="solid"/>
            <a:round/>
            <a:headEnd len="med" w="med" type="none"/>
            <a:tailEnd len="med" w="med" type="triangle"/>
          </a:ln>
        </p:spPr>
      </p:cxnSp>
      <p:sp>
        <p:nvSpPr>
          <p:cNvPr id="100" name="Google Shape;100;p19"/>
          <p:cNvSpPr txBox="1"/>
          <p:nvPr/>
        </p:nvSpPr>
        <p:spPr>
          <a:xfrm>
            <a:off x="3661200" y="4037500"/>
            <a:ext cx="3746400" cy="65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Family will explain different amounts of variance for dizygotic twins than monozygotic twins, so subject effects must be heteroscedastic</a:t>
            </a:r>
            <a:endParaRPr/>
          </a:p>
        </p:txBody>
      </p:sp>
      <p:sp>
        <p:nvSpPr>
          <p:cNvPr id="101" name="Google Shape;101;p19"/>
          <p:cNvSpPr txBox="1"/>
          <p:nvPr>
            <p:ph idx="2" type="body"/>
          </p:nvPr>
        </p:nvSpPr>
        <p:spPr>
          <a:xfrm>
            <a:off x="4832400" y="1393988"/>
            <a:ext cx="3999900" cy="259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simpler version of this model has a single level of random effects, and heteroscedastic error variance, for when we have subject level observations (e.g. a disease state)</a:t>
            </a:r>
            <a:endParaRPr/>
          </a:p>
          <a:p>
            <a:pPr indent="0" lvl="0" marL="0" rtl="0" algn="l">
              <a:spcBef>
                <a:spcPts val="1600"/>
              </a:spcBef>
              <a:spcAft>
                <a:spcPts val="0"/>
              </a:spcAft>
              <a:buNone/>
            </a:pPr>
            <a:r>
              <a:rPr lang="en"/>
              <a:t>Y</a:t>
            </a:r>
            <a:r>
              <a:rPr baseline="-25000" lang="en"/>
              <a:t>i</a:t>
            </a:r>
            <a:r>
              <a:rPr lang="en"/>
              <a:t> = </a:t>
            </a:r>
            <a:r>
              <a:rPr i="1" lang="en"/>
              <a:t>μ</a:t>
            </a:r>
            <a:r>
              <a:rPr baseline="-25000" lang="en"/>
              <a:t>0</a:t>
            </a:r>
            <a:r>
              <a:rPr lang="en"/>
              <a:t> + u</a:t>
            </a:r>
            <a:r>
              <a:rPr baseline="-25000" lang="en"/>
              <a:t>f</a:t>
            </a:r>
            <a:r>
              <a:rPr lang="en"/>
              <a:t> + e</a:t>
            </a:r>
            <a:r>
              <a:rPr baseline="-25000" lang="en"/>
              <a:t>i</a:t>
            </a:r>
            <a:endParaRPr/>
          </a:p>
          <a:p>
            <a:pPr indent="0" lvl="0" marL="0" rtl="0" algn="l">
              <a:spcBef>
                <a:spcPts val="1600"/>
              </a:spcBef>
              <a:spcAft>
                <a:spcPts val="1600"/>
              </a:spcAft>
              <a:buClr>
                <a:schemeClr val="dk1"/>
              </a:buClr>
              <a:buSzPts val="1100"/>
              <a:buFont typeface="Arial"/>
              <a:buNone/>
            </a:pPr>
            <a:r>
              <a:rPr lang="en"/>
              <a:t>We have</a:t>
            </a:r>
            <a:r>
              <a:rPr lang="en"/>
              <a:t> estimates from repeated measures (like temperature of placebo effects), but we could treat them as obs and fit this model in 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par>
                          <p:cTn fill="hold">
                            <p:stCondLst>
                              <p:cond delay="0"/>
                            </p:stCondLst>
                            <p:childTnLst>
                              <p:par>
                                <p:cTn fill="hold" nodeType="afterEffect" presetClass="entr" presetID="1" presetSubtype="0">
                                  <p:stCondLst>
                                    <p:cond delay="0"/>
                                  </p:stCondLst>
                                  <p:childTnLst>
                                    <p:set>
                                      <p:cBhvr>
                                        <p:cTn dur="1" fill="hold">
                                          <p:stCondLst>
                                            <p:cond delay="0"/>
                                          </p:stCondLst>
                                        </p:cTn>
                                        <p:tgtEl>
                                          <p:spTgt spid="1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Heteroscedasticity is ESSENTIAL</a:t>
            </a:r>
            <a:endParaRPr/>
          </a:p>
        </p:txBody>
      </p:sp>
      <p:sp>
        <p:nvSpPr>
          <p:cNvPr id="107" name="Google Shape;10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mixed model hypothesizes that twin pairs will correlate with one another in their mean outcome. If they don’t </a:t>
            </a:r>
            <a:r>
              <a:rPr i="1" lang="en"/>
              <a:t>σ</a:t>
            </a:r>
            <a:r>
              <a:rPr baseline="-25000" i="1" lang="en"/>
              <a:t>f</a:t>
            </a:r>
            <a:r>
              <a:rPr lang="en"/>
              <a:t> = 0</a:t>
            </a:r>
            <a:endParaRPr/>
          </a:p>
          <a:p>
            <a:pPr indent="0" lvl="0" marL="0" rtl="0" algn="l">
              <a:spcBef>
                <a:spcPts val="1600"/>
              </a:spcBef>
              <a:spcAft>
                <a:spcPts val="0"/>
              </a:spcAft>
              <a:buNone/>
            </a:pPr>
            <a:r>
              <a:rPr lang="en"/>
              <a:t>This correlation may arise due to common environmental effects (same uterine environment, like same childhood home, same parents, etc), or due to genetic factors</a:t>
            </a:r>
            <a:endParaRPr/>
          </a:p>
          <a:p>
            <a:pPr indent="0" lvl="0" marL="0" rtl="0" algn="l">
              <a:spcBef>
                <a:spcPts val="1600"/>
              </a:spcBef>
              <a:spcAft>
                <a:spcPts val="0"/>
              </a:spcAft>
              <a:buNone/>
            </a:pPr>
            <a:r>
              <a:rPr lang="en"/>
              <a:t>Genetic theory tells us that monozygotic twins should correlate more strongly than dizygotic twins if measured outcome has heritable genetic component</a:t>
            </a:r>
            <a:endParaRPr/>
          </a:p>
          <a:p>
            <a:pPr indent="0" lvl="0" marL="0" rtl="0" algn="l">
              <a:spcBef>
                <a:spcPts val="1600"/>
              </a:spcBef>
              <a:spcAft>
                <a:spcPts val="1600"/>
              </a:spcAft>
              <a:buNone/>
            </a:pPr>
            <a:r>
              <a:t/>
            </a:r>
            <a:endParaRPr/>
          </a:p>
        </p:txBody>
      </p:sp>
      <p:sp>
        <p:nvSpPr>
          <p:cNvPr id="108" name="Google Shape;108;p20"/>
          <p:cNvSpPr txBox="1"/>
          <p:nvPr>
            <p:ph idx="2" type="body"/>
          </p:nvPr>
        </p:nvSpPr>
        <p:spPr>
          <a:xfrm>
            <a:off x="4832400" y="1152475"/>
            <a:ext cx="3999900" cy="7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We can quantify the heritability (A) and common environment (C) factors of mean effects like so.</a:t>
            </a:r>
            <a:endParaRPr/>
          </a:p>
        </p:txBody>
      </p:sp>
      <p:sp>
        <p:nvSpPr>
          <p:cNvPr id="109" name="Google Shape;109;p20"/>
          <p:cNvSpPr txBox="1"/>
          <p:nvPr>
            <p:ph idx="2" type="body"/>
          </p:nvPr>
        </p:nvSpPr>
        <p:spPr>
          <a:xfrm>
            <a:off x="4823373" y="4007982"/>
            <a:ext cx="3999900" cy="716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E = 1 - </a:t>
            </a:r>
            <a:r>
              <a:rPr i="1" lang="en"/>
              <a:t>ρ </a:t>
            </a:r>
            <a:r>
              <a:rPr lang="en"/>
              <a:t>is the unique environmental effect (from ACE). </a:t>
            </a:r>
            <a:endParaRPr/>
          </a:p>
        </p:txBody>
      </p:sp>
      <p:pic>
        <p:nvPicPr>
          <p:cNvPr descr="\\ \rho_{t} = \frac{\sigma^2_f}{\sigma^2_f + \sigma^2_{s(t)}} \\ \\ \\ &#10;\rho_{mz} = h^2 + c^2 \\&#10;\rho_{dz} = \frac{1}{2} h^2 + c^2" id="110" name="Google Shape;110;p20"/>
          <p:cNvPicPr preferRelativeResize="0"/>
          <p:nvPr/>
        </p:nvPicPr>
        <p:blipFill>
          <a:blip r:embed="rId3">
            <a:alphaModFix/>
          </a:blip>
          <a:stretch>
            <a:fillRect/>
          </a:stretch>
        </p:blipFill>
        <p:spPr>
          <a:xfrm>
            <a:off x="6246450" y="1868575"/>
            <a:ext cx="1453300" cy="17657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Parameterization for LME, using 2fam x 4subj exp.</a:t>
            </a:r>
            <a:endParaRPr/>
          </a:p>
        </p:txBody>
      </p:sp>
      <p:sp>
        <p:nvSpPr>
          <p:cNvPr id="116" name="Google Shape;116;p21"/>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 = number of obs</a:t>
            </a:r>
            <a:endParaRPr/>
          </a:p>
          <a:p>
            <a:pPr indent="0" lvl="0" marL="0" rtl="0" algn="l">
              <a:spcBef>
                <a:spcPts val="0"/>
              </a:spcBef>
              <a:spcAft>
                <a:spcPts val="0"/>
              </a:spcAft>
              <a:buNone/>
            </a:pPr>
            <a:r>
              <a:rPr lang="en"/>
              <a:t>ns = number of subject</a:t>
            </a:r>
            <a:endParaRPr/>
          </a:p>
          <a:p>
            <a:pPr indent="0" lvl="0" marL="0" rtl="0" algn="l">
              <a:spcBef>
                <a:spcPts val="0"/>
              </a:spcBef>
              <a:spcAft>
                <a:spcPts val="0"/>
              </a:spcAft>
              <a:buNone/>
            </a:pPr>
            <a:r>
              <a:rPr lang="en"/>
              <a:t>nf = number of families</a:t>
            </a:r>
            <a:endParaRPr/>
          </a:p>
          <a:p>
            <a:pPr indent="0" lvl="0" marL="0" rtl="0" algn="l">
              <a:spcBef>
                <a:spcPts val="0"/>
              </a:spcBef>
              <a:spcAft>
                <a:spcPts val="0"/>
              </a:spcAft>
              <a:buNone/>
            </a:pPr>
            <a:r>
              <a:rPr lang="en"/>
              <a:t>Y = Xb + Zu + e</a:t>
            </a:r>
            <a:endParaRPr/>
          </a:p>
          <a:p>
            <a:pPr indent="0" lvl="0" marL="0" rtl="0" algn="l">
              <a:spcBef>
                <a:spcPts val="0"/>
              </a:spcBef>
              <a:spcAft>
                <a:spcPts val="0"/>
              </a:spcAft>
              <a:buNone/>
            </a:pPr>
            <a:r>
              <a:t/>
            </a:r>
            <a:endParaRPr>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Y</a:t>
            </a:r>
            <a:r>
              <a:rPr baseline="-25000" lang="en">
                <a:latin typeface="Courier New"/>
                <a:ea typeface="Courier New"/>
                <a:cs typeface="Courier New"/>
                <a:sym typeface="Courier New"/>
              </a:rPr>
              <a:t>1</a:t>
            </a:r>
            <a:r>
              <a:rPr lang="en">
                <a:latin typeface="Courier New"/>
                <a:ea typeface="Courier New"/>
                <a:cs typeface="Courier New"/>
                <a:sym typeface="Courier New"/>
              </a:rPr>
              <a:t> = </a:t>
            </a:r>
            <a:r>
              <a:rPr i="1" lang="en">
                <a:latin typeface="Courier New"/>
                <a:ea typeface="Courier New"/>
                <a:cs typeface="Courier New"/>
                <a:sym typeface="Courier New"/>
              </a:rPr>
              <a:t>μ</a:t>
            </a:r>
            <a:r>
              <a:rPr baseline="-25000" lang="en">
                <a:latin typeface="Courier New"/>
                <a:ea typeface="Courier New"/>
                <a:cs typeface="Courier New"/>
                <a:sym typeface="Courier New"/>
              </a:rPr>
              <a:t>0</a:t>
            </a:r>
            <a:r>
              <a:rPr lang="en">
                <a:latin typeface="Courier New"/>
                <a:ea typeface="Courier New"/>
                <a:cs typeface="Courier New"/>
                <a:sym typeface="Courier New"/>
              </a:rPr>
              <a:t> + f</a:t>
            </a:r>
            <a:r>
              <a:rPr baseline="-25000" lang="en">
                <a:latin typeface="Courier New"/>
                <a:ea typeface="Courier New"/>
                <a:cs typeface="Courier New"/>
                <a:sym typeface="Courier New"/>
              </a:rPr>
              <a:t>1</a:t>
            </a:r>
            <a:r>
              <a:rPr lang="en">
                <a:latin typeface="Courier New"/>
                <a:ea typeface="Courier New"/>
                <a:cs typeface="Courier New"/>
                <a:sym typeface="Courier New"/>
              </a:rPr>
              <a:t> + s</a:t>
            </a:r>
            <a:r>
              <a:rPr baseline="-25000" lang="en">
                <a:latin typeface="Courier New"/>
                <a:ea typeface="Courier New"/>
                <a:cs typeface="Courier New"/>
                <a:sym typeface="Courier New"/>
              </a:rPr>
              <a:t>1(mz)</a:t>
            </a:r>
            <a:r>
              <a:rPr lang="en">
                <a:latin typeface="Courier New"/>
                <a:ea typeface="Courier New"/>
                <a:cs typeface="Courier New"/>
                <a:sym typeface="Courier New"/>
              </a:rPr>
              <a:t> + </a:t>
            </a:r>
            <a:r>
              <a:rPr b="1" lang="en">
                <a:latin typeface="Courier New"/>
                <a:ea typeface="Courier New"/>
                <a:cs typeface="Courier New"/>
                <a:sym typeface="Courier New"/>
              </a:rPr>
              <a:t>e</a:t>
            </a:r>
            <a:r>
              <a:rPr baseline="-25000" lang="en">
                <a:latin typeface="Courier New"/>
                <a:ea typeface="Courier New"/>
                <a:cs typeface="Courier New"/>
                <a:sym typeface="Courier New"/>
              </a:rPr>
              <a:t>1</a:t>
            </a:r>
            <a:endParaRPr baseline="-25000">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Y</a:t>
            </a:r>
            <a:r>
              <a:rPr baseline="-25000" lang="en">
                <a:latin typeface="Courier New"/>
                <a:ea typeface="Courier New"/>
                <a:cs typeface="Courier New"/>
                <a:sym typeface="Courier New"/>
              </a:rPr>
              <a:t>2</a:t>
            </a:r>
            <a:r>
              <a:rPr lang="en">
                <a:latin typeface="Courier New"/>
                <a:ea typeface="Courier New"/>
                <a:cs typeface="Courier New"/>
                <a:sym typeface="Courier New"/>
              </a:rPr>
              <a:t> = </a:t>
            </a:r>
            <a:r>
              <a:rPr i="1" lang="en">
                <a:latin typeface="Courier New"/>
                <a:ea typeface="Courier New"/>
                <a:cs typeface="Courier New"/>
                <a:sym typeface="Courier New"/>
              </a:rPr>
              <a:t>μ</a:t>
            </a:r>
            <a:r>
              <a:rPr baseline="-25000" lang="en">
                <a:latin typeface="Courier New"/>
                <a:ea typeface="Courier New"/>
                <a:cs typeface="Courier New"/>
                <a:sym typeface="Courier New"/>
              </a:rPr>
              <a:t>0</a:t>
            </a:r>
            <a:r>
              <a:rPr lang="en">
                <a:latin typeface="Courier New"/>
                <a:ea typeface="Courier New"/>
                <a:cs typeface="Courier New"/>
                <a:sym typeface="Courier New"/>
              </a:rPr>
              <a:t> + f</a:t>
            </a:r>
            <a:r>
              <a:rPr baseline="-25000" lang="en">
                <a:latin typeface="Courier New"/>
                <a:ea typeface="Courier New"/>
                <a:cs typeface="Courier New"/>
                <a:sym typeface="Courier New"/>
              </a:rPr>
              <a:t>1</a:t>
            </a:r>
            <a:r>
              <a:rPr lang="en">
                <a:latin typeface="Courier New"/>
                <a:ea typeface="Courier New"/>
                <a:cs typeface="Courier New"/>
                <a:sym typeface="Courier New"/>
              </a:rPr>
              <a:t> + s</a:t>
            </a:r>
            <a:r>
              <a:rPr baseline="-25000" lang="en">
                <a:latin typeface="Courier New"/>
                <a:ea typeface="Courier New"/>
                <a:cs typeface="Courier New"/>
                <a:sym typeface="Courier New"/>
              </a:rPr>
              <a:t>2(mz)</a:t>
            </a:r>
            <a:r>
              <a:rPr lang="en">
                <a:latin typeface="Courier New"/>
                <a:ea typeface="Courier New"/>
                <a:cs typeface="Courier New"/>
                <a:sym typeface="Courier New"/>
              </a:rPr>
              <a:t> + </a:t>
            </a:r>
            <a:r>
              <a:rPr b="1" lang="en">
                <a:latin typeface="Courier New"/>
                <a:ea typeface="Courier New"/>
                <a:cs typeface="Courier New"/>
                <a:sym typeface="Courier New"/>
              </a:rPr>
              <a:t>e</a:t>
            </a:r>
            <a:r>
              <a:rPr baseline="-25000" lang="en">
                <a:latin typeface="Courier New"/>
                <a:ea typeface="Courier New"/>
                <a:cs typeface="Courier New"/>
                <a:sym typeface="Courier New"/>
              </a:rPr>
              <a:t>2</a:t>
            </a:r>
            <a:endParaRPr baseline="-25000">
              <a:latin typeface="Courier New"/>
              <a:ea typeface="Courier New"/>
              <a:cs typeface="Courier New"/>
              <a:sym typeface="Courier New"/>
            </a:endParaRPr>
          </a:p>
          <a:p>
            <a:pPr indent="0" lvl="0" marL="0" rtl="0" algn="l">
              <a:spcBef>
                <a:spcPts val="0"/>
              </a:spcBef>
              <a:spcAft>
                <a:spcPts val="0"/>
              </a:spcAft>
              <a:buNone/>
            </a:pPr>
            <a:r>
              <a:rPr b="1" lang="en">
                <a:latin typeface="Courier New"/>
                <a:ea typeface="Courier New"/>
                <a:cs typeface="Courier New"/>
                <a:sym typeface="Courier New"/>
              </a:rPr>
              <a:t>Y</a:t>
            </a:r>
            <a:r>
              <a:rPr baseline="-25000" lang="en">
                <a:latin typeface="Courier New"/>
                <a:ea typeface="Courier New"/>
                <a:cs typeface="Courier New"/>
                <a:sym typeface="Courier New"/>
              </a:rPr>
              <a:t>3</a:t>
            </a:r>
            <a:r>
              <a:rPr lang="en">
                <a:latin typeface="Courier New"/>
                <a:ea typeface="Courier New"/>
                <a:cs typeface="Courier New"/>
                <a:sym typeface="Courier New"/>
              </a:rPr>
              <a:t> = </a:t>
            </a:r>
            <a:r>
              <a:rPr i="1" lang="en">
                <a:latin typeface="Courier New"/>
                <a:ea typeface="Courier New"/>
                <a:cs typeface="Courier New"/>
                <a:sym typeface="Courier New"/>
              </a:rPr>
              <a:t>μ</a:t>
            </a:r>
            <a:r>
              <a:rPr baseline="-25000" lang="en">
                <a:latin typeface="Courier New"/>
                <a:ea typeface="Courier New"/>
                <a:cs typeface="Courier New"/>
                <a:sym typeface="Courier New"/>
              </a:rPr>
              <a:t>0</a:t>
            </a:r>
            <a:r>
              <a:rPr lang="en">
                <a:latin typeface="Courier New"/>
                <a:ea typeface="Courier New"/>
                <a:cs typeface="Courier New"/>
                <a:sym typeface="Courier New"/>
              </a:rPr>
              <a:t> + f</a:t>
            </a:r>
            <a:r>
              <a:rPr baseline="-25000" lang="en">
                <a:latin typeface="Courier New"/>
                <a:ea typeface="Courier New"/>
                <a:cs typeface="Courier New"/>
                <a:sym typeface="Courier New"/>
              </a:rPr>
              <a:t>2</a:t>
            </a:r>
            <a:r>
              <a:rPr lang="en">
                <a:latin typeface="Courier New"/>
                <a:ea typeface="Courier New"/>
                <a:cs typeface="Courier New"/>
                <a:sym typeface="Courier New"/>
              </a:rPr>
              <a:t> + s</a:t>
            </a:r>
            <a:r>
              <a:rPr baseline="-25000" lang="en">
                <a:latin typeface="Courier New"/>
                <a:ea typeface="Courier New"/>
                <a:cs typeface="Courier New"/>
                <a:sym typeface="Courier New"/>
              </a:rPr>
              <a:t>3(dz)</a:t>
            </a:r>
            <a:r>
              <a:rPr lang="en">
                <a:latin typeface="Courier New"/>
                <a:ea typeface="Courier New"/>
                <a:cs typeface="Courier New"/>
                <a:sym typeface="Courier New"/>
              </a:rPr>
              <a:t> + </a:t>
            </a:r>
            <a:r>
              <a:rPr b="1" lang="en">
                <a:latin typeface="Courier New"/>
                <a:ea typeface="Courier New"/>
                <a:cs typeface="Courier New"/>
                <a:sym typeface="Courier New"/>
              </a:rPr>
              <a:t>e</a:t>
            </a:r>
            <a:r>
              <a:rPr baseline="-25000" lang="en">
                <a:latin typeface="Courier New"/>
                <a:ea typeface="Courier New"/>
                <a:cs typeface="Courier New"/>
                <a:sym typeface="Courier New"/>
              </a:rPr>
              <a:t>3</a:t>
            </a:r>
            <a:endParaRPr baseline="-250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
                <a:latin typeface="Courier New"/>
                <a:ea typeface="Courier New"/>
                <a:cs typeface="Courier New"/>
                <a:sym typeface="Courier New"/>
              </a:rPr>
              <a:t>Y</a:t>
            </a:r>
            <a:r>
              <a:rPr baseline="-25000" lang="en">
                <a:latin typeface="Courier New"/>
                <a:ea typeface="Courier New"/>
                <a:cs typeface="Courier New"/>
                <a:sym typeface="Courier New"/>
              </a:rPr>
              <a:t>4</a:t>
            </a:r>
            <a:r>
              <a:rPr lang="en">
                <a:latin typeface="Courier New"/>
                <a:ea typeface="Courier New"/>
                <a:cs typeface="Courier New"/>
                <a:sym typeface="Courier New"/>
              </a:rPr>
              <a:t> = </a:t>
            </a:r>
            <a:r>
              <a:rPr i="1" lang="en">
                <a:latin typeface="Courier New"/>
                <a:ea typeface="Courier New"/>
                <a:cs typeface="Courier New"/>
                <a:sym typeface="Courier New"/>
              </a:rPr>
              <a:t>μ</a:t>
            </a:r>
            <a:r>
              <a:rPr baseline="-25000" lang="en">
                <a:latin typeface="Courier New"/>
                <a:ea typeface="Courier New"/>
                <a:cs typeface="Courier New"/>
                <a:sym typeface="Courier New"/>
              </a:rPr>
              <a:t>0</a:t>
            </a:r>
            <a:r>
              <a:rPr lang="en">
                <a:latin typeface="Courier New"/>
                <a:ea typeface="Courier New"/>
                <a:cs typeface="Courier New"/>
                <a:sym typeface="Courier New"/>
              </a:rPr>
              <a:t> + f</a:t>
            </a:r>
            <a:r>
              <a:rPr baseline="-25000" lang="en">
                <a:latin typeface="Courier New"/>
                <a:ea typeface="Courier New"/>
                <a:cs typeface="Courier New"/>
                <a:sym typeface="Courier New"/>
              </a:rPr>
              <a:t>2</a:t>
            </a:r>
            <a:r>
              <a:rPr lang="en">
                <a:latin typeface="Courier New"/>
                <a:ea typeface="Courier New"/>
                <a:cs typeface="Courier New"/>
                <a:sym typeface="Courier New"/>
              </a:rPr>
              <a:t> + s</a:t>
            </a:r>
            <a:r>
              <a:rPr baseline="-25000" lang="en">
                <a:latin typeface="Courier New"/>
                <a:ea typeface="Courier New"/>
                <a:cs typeface="Courier New"/>
                <a:sym typeface="Courier New"/>
              </a:rPr>
              <a:t>4(dz)</a:t>
            </a:r>
            <a:r>
              <a:rPr lang="en">
                <a:latin typeface="Courier New"/>
                <a:ea typeface="Courier New"/>
                <a:cs typeface="Courier New"/>
                <a:sym typeface="Courier New"/>
              </a:rPr>
              <a:t> + </a:t>
            </a:r>
            <a:r>
              <a:rPr b="1" lang="en">
                <a:latin typeface="Courier New"/>
                <a:ea typeface="Courier New"/>
                <a:cs typeface="Courier New"/>
                <a:sym typeface="Courier New"/>
              </a:rPr>
              <a:t>e</a:t>
            </a:r>
            <a:r>
              <a:rPr baseline="-25000" lang="en">
                <a:latin typeface="Courier New"/>
                <a:ea typeface="Courier New"/>
                <a:cs typeface="Courier New"/>
                <a:sym typeface="Courier New"/>
              </a:rPr>
              <a:t>4</a:t>
            </a:r>
            <a:endParaRPr baseline="-25000">
              <a:latin typeface="Courier New"/>
              <a:ea typeface="Courier New"/>
              <a:cs typeface="Courier New"/>
              <a:sym typeface="Courier New"/>
            </a:endParaRPr>
          </a:p>
          <a:p>
            <a:pPr indent="0" lvl="0" marL="0" rtl="0" algn="l">
              <a:spcBef>
                <a:spcPts val="0"/>
              </a:spcBef>
              <a:spcAft>
                <a:spcPts val="1600"/>
              </a:spcAft>
              <a:buNone/>
            </a:pPr>
            <a:r>
              <a:t/>
            </a:r>
            <a:endParaRPr/>
          </a:p>
        </p:txBody>
      </p:sp>
      <p:pic>
        <p:nvPicPr>
          <p:cNvPr descr="\begin{bmatrix} Y_1\\Y_2\\Y_3\\Y_4 \end{} = \begin{bmatrix} 1\\1\\1\\1 \end{}\mu_0 +\begin{bmatrix}1&amp;0&amp;1&amp;0&amp;0&amp;0\\1&amp;0&amp;0&amp;1&amp;0&amp;0\\0&amp;1&amp;0&amp;0&amp;1&amp;0\\0&amp;1&amp;0&amp;0&amp;0&amp;1 \end{}\begin{bmatrix} f_1\\f_2\\s_1\\s_2\\s_3\\s_4\end{} + \begin{bmatrix} e_1\\e_2\\e_3\\e_4 \end{}" id="117" name="Google Shape;117;p21"/>
          <p:cNvPicPr preferRelativeResize="0"/>
          <p:nvPr/>
        </p:nvPicPr>
        <p:blipFill>
          <a:blip r:embed="rId3">
            <a:alphaModFix/>
          </a:blip>
          <a:stretch>
            <a:fillRect/>
          </a:stretch>
        </p:blipFill>
        <p:spPr>
          <a:xfrm>
            <a:off x="5292713" y="1705925"/>
            <a:ext cx="3270375" cy="1101250"/>
          </a:xfrm>
          <a:prstGeom prst="rect">
            <a:avLst/>
          </a:prstGeom>
          <a:noFill/>
          <a:ln>
            <a:noFill/>
          </a:ln>
        </p:spPr>
      </p:pic>
      <p:pic>
        <p:nvPicPr>
          <p:cNvPr descr="&#10;\begin{bmatrix} Y_1\\Y_2\\Y_3\\Y_4 \end{} = \begin{bmatrix} 1\\1\\1\\1 \end{}\mu_0 + \begin{bmatrix} 1&amp;0\\1&amp;0\\0&amp;1\\0&amp;1 \end{}\begin{bmatrix}f_1\\f_2 \end{}+\begin{bmatrix}1&amp;0&amp;0&amp;0\\0&amp;1&amp;0&amp;0\\0&amp;0&amp;1&amp;0\\0&amp;0&amp;0&amp;1 \end{}\begin{bmatrix} s_1\\s_2\\s_3\\s_4\end{}&#10; + \begin{bmatrix} e_1\\e_2\\e_3\\e_4 \end{}" id="118" name="Google Shape;118;p21"/>
          <p:cNvPicPr preferRelativeResize="0"/>
          <p:nvPr/>
        </p:nvPicPr>
        <p:blipFill>
          <a:blip r:embed="rId4">
            <a:alphaModFix/>
          </a:blip>
          <a:stretch>
            <a:fillRect/>
          </a:stretch>
        </p:blipFill>
        <p:spPr>
          <a:xfrm>
            <a:off x="116138" y="3925750"/>
            <a:ext cx="4391025" cy="838200"/>
          </a:xfrm>
          <a:prstGeom prst="rect">
            <a:avLst/>
          </a:prstGeom>
          <a:noFill/>
          <a:ln>
            <a:noFill/>
          </a:ln>
        </p:spPr>
      </p:pic>
      <p:sp>
        <p:nvSpPr>
          <p:cNvPr id="119" name="Google Shape;119;p21"/>
          <p:cNvSpPr txBox="1"/>
          <p:nvPr/>
        </p:nvSpPr>
        <p:spPr>
          <a:xfrm>
            <a:off x="5831100" y="1017725"/>
            <a:ext cx="2193600" cy="33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X	b	Z	u	e</a:t>
            </a:r>
            <a:endParaRPr/>
          </a:p>
        </p:txBody>
      </p:sp>
      <p:cxnSp>
        <p:nvCxnSpPr>
          <p:cNvPr id="120" name="Google Shape;120;p21"/>
          <p:cNvCxnSpPr/>
          <p:nvPr/>
        </p:nvCxnSpPr>
        <p:spPr>
          <a:xfrm flipH="1">
            <a:off x="5957700" y="1372050"/>
            <a:ext cx="36000" cy="433200"/>
          </a:xfrm>
          <a:prstGeom prst="straightConnector1">
            <a:avLst/>
          </a:prstGeom>
          <a:noFill/>
          <a:ln cap="flat" cmpd="sng" w="9525">
            <a:solidFill>
              <a:schemeClr val="dk2"/>
            </a:solidFill>
            <a:prstDash val="solid"/>
            <a:round/>
            <a:headEnd len="med" w="med" type="none"/>
            <a:tailEnd len="med" w="med" type="triangle"/>
          </a:ln>
        </p:spPr>
      </p:cxnSp>
      <p:cxnSp>
        <p:nvCxnSpPr>
          <p:cNvPr id="121" name="Google Shape;121;p21"/>
          <p:cNvCxnSpPr/>
          <p:nvPr/>
        </p:nvCxnSpPr>
        <p:spPr>
          <a:xfrm flipH="1">
            <a:off x="6237300" y="1333338"/>
            <a:ext cx="178500" cy="824100"/>
          </a:xfrm>
          <a:prstGeom prst="straightConnector1">
            <a:avLst/>
          </a:prstGeom>
          <a:noFill/>
          <a:ln cap="flat" cmpd="sng" w="9525">
            <a:solidFill>
              <a:schemeClr val="dk2"/>
            </a:solidFill>
            <a:prstDash val="solid"/>
            <a:round/>
            <a:headEnd len="med" w="med" type="none"/>
            <a:tailEnd len="med" w="med" type="triangle"/>
          </a:ln>
        </p:spPr>
      </p:cxnSp>
      <p:cxnSp>
        <p:nvCxnSpPr>
          <p:cNvPr id="122" name="Google Shape;122;p21"/>
          <p:cNvCxnSpPr>
            <a:stCxn id="119" idx="2"/>
            <a:endCxn id="117" idx="0"/>
          </p:cNvCxnSpPr>
          <p:nvPr/>
        </p:nvCxnSpPr>
        <p:spPr>
          <a:xfrm>
            <a:off x="6927900" y="1354325"/>
            <a:ext cx="0" cy="35160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21"/>
          <p:cNvCxnSpPr/>
          <p:nvPr/>
        </p:nvCxnSpPr>
        <p:spPr>
          <a:xfrm>
            <a:off x="7335500" y="1333350"/>
            <a:ext cx="400500" cy="336600"/>
          </a:xfrm>
          <a:prstGeom prst="straightConnector1">
            <a:avLst/>
          </a:prstGeom>
          <a:noFill/>
          <a:ln cap="flat" cmpd="sng" w="9525">
            <a:solidFill>
              <a:schemeClr val="dk2"/>
            </a:solidFill>
            <a:prstDash val="solid"/>
            <a:round/>
            <a:headEnd len="med" w="med" type="none"/>
            <a:tailEnd len="med" w="med" type="triangle"/>
          </a:ln>
        </p:spPr>
      </p:cxnSp>
      <p:cxnSp>
        <p:nvCxnSpPr>
          <p:cNvPr id="124" name="Google Shape;124;p21"/>
          <p:cNvCxnSpPr/>
          <p:nvPr/>
        </p:nvCxnSpPr>
        <p:spPr>
          <a:xfrm>
            <a:off x="7835400" y="1333350"/>
            <a:ext cx="514200" cy="489900"/>
          </a:xfrm>
          <a:prstGeom prst="straightConnector1">
            <a:avLst/>
          </a:prstGeom>
          <a:noFill/>
          <a:ln cap="flat" cmpd="sng" w="9525">
            <a:solidFill>
              <a:schemeClr val="dk2"/>
            </a:solidFill>
            <a:prstDash val="solid"/>
            <a:round/>
            <a:headEnd len="med" w="med" type="none"/>
            <a:tailEnd len="med" w="med" type="triangle"/>
          </a:ln>
        </p:spPr>
      </p:cxnSp>
      <p:pic>
        <p:nvPicPr>
          <p:cNvPr descr="&#10;Var(u) = \begin{bmatrix} \sigma_f^2 &amp; 0 &amp; 0 &amp; 0 &amp; 0 &amp; 0 \\0 &amp; \sigma_f^2 &amp; 0 &amp; 0 &amp; 0 &amp; 0 \\0 &amp; 0 &amp; \sigma_{mz}^2 &amp; 0 &amp;0 &amp;0 \\0 &amp;0 &amp;0 &amp;\sigma_{mz}^2 &amp;0 &amp; 0 \\0 &amp; 0 &amp; 0 &amp;0 &amp;\sigma_{dz}^2&amp;0 \\0 &amp;0 &amp;0 &amp;0 &amp;0 &amp;\sigma_{dz}^2\end{}" id="125" name="Google Shape;125;p21"/>
          <p:cNvPicPr preferRelativeResize="0"/>
          <p:nvPr/>
        </p:nvPicPr>
        <p:blipFill>
          <a:blip r:embed="rId5">
            <a:alphaModFix/>
          </a:blip>
          <a:stretch>
            <a:fillRect/>
          </a:stretch>
        </p:blipFill>
        <p:spPr>
          <a:xfrm>
            <a:off x="5708250" y="3094425"/>
            <a:ext cx="2641344" cy="110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000"/>
                                        <p:tgtEl>
                                          <p:spTgt spid="121"/>
                                        </p:tgtEl>
                                      </p:cBhvr>
                                    </p:animEffec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