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93" r:id="rId2"/>
  </p:sldMasterIdLst>
  <p:sldIdLst>
    <p:sldId id="256" r:id="rId3"/>
    <p:sldId id="261" r:id="rId4"/>
    <p:sldId id="262" r:id="rId5"/>
    <p:sldId id="263" r:id="rId6"/>
    <p:sldId id="257" r:id="rId7"/>
    <p:sldId id="264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Garamond" pitchFamily="-10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Garamond" pitchFamily="-10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Garamond" pitchFamily="-10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Garamond" pitchFamily="-10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Garamond" pitchFamily="-108" charset="0"/>
        <a:ea typeface="+mn-ea"/>
        <a:cs typeface="+mn-cs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Garamond" pitchFamily="-108" charset="0"/>
        <a:ea typeface="+mn-ea"/>
        <a:cs typeface="+mn-cs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Garamond" pitchFamily="-108" charset="0"/>
        <a:ea typeface="+mn-ea"/>
        <a:cs typeface="+mn-cs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Garamond" pitchFamily="-108" charset="0"/>
        <a:ea typeface="+mn-ea"/>
        <a:cs typeface="+mn-cs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Garamond" pitchFamily="-10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20" y="-1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31D6-039D-734F-8B87-83EDCA084A59}" type="datetimeFigureOut">
              <a:rPr lang="en-US" smtClean="0"/>
              <a:pPr/>
              <a:t>12/18/15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28C6-8A1C-8C4D-BC89-8F9377BD14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31D6-039D-734F-8B87-83EDCA084A59}" type="datetimeFigureOut">
              <a:rPr lang="en-US" smtClean="0"/>
              <a:pPr/>
              <a:t>12/18/15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28C6-8A1C-8C4D-BC89-8F9377BD14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31D6-039D-734F-8B87-83EDCA084A59}" type="datetimeFigureOut">
              <a:rPr lang="en-US" smtClean="0"/>
              <a:pPr/>
              <a:t>12/18/15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28C6-8A1C-8C4D-BC89-8F9377BD14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F8A63-F2A1-44A4-A4D1-B2B9C28AB9DB}" type="datetime1">
              <a:rPr lang="en-US" smtClean="0"/>
              <a:pPr/>
              <a:t>12/18/15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8E62E-E1DF-B14E-930A-41412D3195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70FB-149D-4255-9221-CF258F891615}" type="datetime1">
              <a:rPr lang="en-US" smtClean="0"/>
              <a:pPr/>
              <a:t>12/18/15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F108C-2518-4D60-9FAF-6346FD9D7826}" type="datetime1">
              <a:rPr lang="en-US" smtClean="0"/>
              <a:pPr/>
              <a:t>12/18/15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2B54-BC1D-466E-98B4-B0082340936C}" type="datetime1">
              <a:rPr lang="en-US" smtClean="0"/>
              <a:pPr/>
              <a:t>12/18/15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8C9F-E380-43A3-ADC1-0217F1EB7573}" type="datetime1">
              <a:rPr lang="en-US" smtClean="0"/>
              <a:pPr/>
              <a:t>12/18/15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C791-6992-4CCF-A244-B250C8BB22F1}" type="datetime1">
              <a:rPr lang="en-US" smtClean="0"/>
              <a:pPr/>
              <a:t>12/18/15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0578-B892-4967-98F8-D0B4A045ADFD}" type="datetime1">
              <a:rPr lang="en-US" smtClean="0"/>
              <a:pPr/>
              <a:t>12/18/15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DF1B-54EC-4432-8649-0FE40DD46F86}" type="datetime1">
              <a:rPr lang="en-US" smtClean="0"/>
              <a:pPr/>
              <a:t>12/18/15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8E62E-E1DF-B14E-930A-41412D3195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31D6-039D-734F-8B87-83EDCA084A59}" type="datetimeFigureOut">
              <a:rPr lang="en-US" smtClean="0"/>
              <a:pPr/>
              <a:t>12/18/15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28C6-8A1C-8C4D-BC89-8F9377BD14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6A0B-D499-425D-9760-7E378B1D24E7}" type="datetime1">
              <a:rPr lang="en-US" smtClean="0"/>
              <a:pPr/>
              <a:t>12/18/15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B973-48D0-47D2-BD1A-81DAC74A0928}" type="datetime1">
              <a:rPr lang="en-US" smtClean="0"/>
              <a:pPr/>
              <a:t>12/18/15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4E26-7EC0-4FCC-8AD8-71E9EC27DEDB}" type="datetime1">
              <a:rPr lang="en-US" smtClean="0"/>
              <a:pPr/>
              <a:t>12/18/15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31D6-039D-734F-8B87-83EDCA084A59}" type="datetimeFigureOut">
              <a:rPr lang="en-US" smtClean="0"/>
              <a:pPr/>
              <a:t>12/18/15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28C6-8A1C-8C4D-BC89-8F9377BD14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31D6-039D-734F-8B87-83EDCA084A59}" type="datetimeFigureOut">
              <a:rPr lang="en-US" smtClean="0"/>
              <a:pPr/>
              <a:t>12/18/15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28C6-8A1C-8C4D-BC89-8F9377BD14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31D6-039D-734F-8B87-83EDCA084A59}" type="datetimeFigureOut">
              <a:rPr lang="en-US" smtClean="0"/>
              <a:pPr/>
              <a:t>12/18/15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28C6-8A1C-8C4D-BC89-8F9377BD14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31D6-039D-734F-8B87-83EDCA084A59}" type="datetimeFigureOut">
              <a:rPr lang="en-US" smtClean="0"/>
              <a:pPr/>
              <a:t>12/18/15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28C6-8A1C-8C4D-BC89-8F9377BD14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31D6-039D-734F-8B87-83EDCA084A59}" type="datetimeFigureOut">
              <a:rPr lang="en-US" smtClean="0"/>
              <a:pPr/>
              <a:t>12/18/15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28C6-8A1C-8C4D-BC89-8F9377BD14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31D6-039D-734F-8B87-83EDCA084A59}" type="datetimeFigureOut">
              <a:rPr lang="en-US" smtClean="0"/>
              <a:pPr/>
              <a:t>12/18/15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28C6-8A1C-8C4D-BC89-8F9377BD14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31D6-039D-734F-8B87-83EDCA084A59}" type="datetimeFigureOut">
              <a:rPr lang="en-US" smtClean="0"/>
              <a:pPr/>
              <a:t>12/18/15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28C6-8A1C-8C4D-BC89-8F9377BD14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25000"/>
                <a:lumOff val="75000"/>
              </a:schemeClr>
            </a:gs>
            <a:gs pos="100000">
              <a:srgbClr val="FFFFFF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86C931D6-039D-734F-8B87-83EDCA084A59}" type="datetimeFigureOut">
              <a:rPr lang="en-US" smtClean="0"/>
              <a:pPr/>
              <a:t>12/18/15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DA2F28C6-8A1C-8C4D-BC89-8F9377BD144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994525" y="6629400"/>
            <a:ext cx="1841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endParaRPr lang="en-US" sz="1400" dirty="0">
              <a:latin typeface="Arial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907216" y="6400800"/>
            <a:ext cx="323678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solidFill>
                  <a:schemeClr val="bg2"/>
                </a:solidFill>
                <a:latin typeface="Arial"/>
              </a:rPr>
              <a:t>http:/</a:t>
            </a:r>
            <a:r>
              <a:rPr lang="en-US" sz="1800" dirty="0" smtClean="0">
                <a:solidFill>
                  <a:schemeClr val="bg2"/>
                </a:solidFill>
                <a:latin typeface="Arial"/>
              </a:rPr>
              <a:t>/</a:t>
            </a:r>
            <a:r>
              <a:rPr lang="en-US" sz="1800" dirty="0" err="1" smtClean="0">
                <a:solidFill>
                  <a:schemeClr val="bg2"/>
                </a:solidFill>
                <a:latin typeface="Arial"/>
              </a:rPr>
              <a:t>psych.colorado.edu</a:t>
            </a:r>
            <a:r>
              <a:rPr lang="en-US" sz="1800" dirty="0" smtClean="0">
                <a:solidFill>
                  <a:schemeClr val="bg2"/>
                </a:solidFill>
                <a:latin typeface="Arial"/>
              </a:rPr>
              <a:t>/~tor</a:t>
            </a:r>
            <a:endParaRPr lang="en-US" sz="1800" dirty="0">
              <a:solidFill>
                <a:schemeClr val="bg2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25000"/>
                <a:lumOff val="75000"/>
              </a:schemeClr>
            </a:gs>
            <a:gs pos="100000">
              <a:srgbClr val="FFFFFF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CD3FE3AE-9290-6B4C-B46E-A8BBD1E9B668}" type="datetimeFigureOut">
              <a:rPr lang="en-US" smtClean="0"/>
              <a:pPr/>
              <a:t>12/18/15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8738E62E-E1DF-B14E-930A-41412D3195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994525" y="6629400"/>
            <a:ext cx="18415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endParaRPr lang="en-US" sz="1400" dirty="0">
              <a:latin typeface="Arial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907216" y="6400800"/>
            <a:ext cx="323678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solidFill>
                  <a:schemeClr val="bg2"/>
                </a:solidFill>
                <a:latin typeface="Arial"/>
              </a:rPr>
              <a:t>http:/</a:t>
            </a:r>
            <a:r>
              <a:rPr lang="en-US" sz="1800" dirty="0" smtClean="0">
                <a:solidFill>
                  <a:schemeClr val="bg2"/>
                </a:solidFill>
                <a:latin typeface="Arial"/>
              </a:rPr>
              <a:t>/</a:t>
            </a:r>
            <a:r>
              <a:rPr lang="en-US" sz="1800" dirty="0" err="1" smtClean="0">
                <a:solidFill>
                  <a:schemeClr val="bg2"/>
                </a:solidFill>
                <a:latin typeface="Arial"/>
              </a:rPr>
              <a:t>psych.colorado.edu</a:t>
            </a:r>
            <a:r>
              <a:rPr lang="en-US" sz="1800" dirty="0" smtClean="0">
                <a:solidFill>
                  <a:schemeClr val="bg2"/>
                </a:solidFill>
                <a:latin typeface="Arial"/>
              </a:rPr>
              <a:t>/~tor</a:t>
            </a:r>
            <a:endParaRPr lang="en-US" sz="1800" dirty="0">
              <a:solidFill>
                <a:schemeClr val="bg2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1544638"/>
            <a:ext cx="7772400" cy="1362075"/>
          </a:xfrm>
        </p:spPr>
        <p:txBody>
          <a:bodyPr/>
          <a:lstStyle/>
          <a:p>
            <a:r>
              <a:rPr lang="en-US" dirty="0" smtClean="0"/>
              <a:t>Simulations for optimizing mid task for </a:t>
            </a:r>
            <a:r>
              <a:rPr lang="en-US" dirty="0" err="1" smtClean="0"/>
              <a:t>abcd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Tor Wager, 12/</a:t>
            </a:r>
            <a:r>
              <a:rPr lang="en-US" dirty="0" smtClean="0"/>
              <a:t>18/</a:t>
            </a:r>
            <a:r>
              <a:rPr lang="en-US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053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Sim</a:t>
            </a:r>
            <a:r>
              <a:rPr lang="en-US" dirty="0" smtClean="0"/>
              <a:t> 1: Parameters</a:t>
            </a:r>
            <a:br>
              <a:rPr lang="en-US" dirty="0" smtClean="0"/>
            </a:br>
            <a:r>
              <a:rPr lang="en-US" sz="2700" dirty="0" smtClean="0"/>
              <a:t>(</a:t>
            </a:r>
            <a:r>
              <a:rPr lang="en-US" sz="2700" dirty="0" smtClean="0"/>
              <a:t>these defaults are embedded in </a:t>
            </a:r>
            <a:r>
              <a:rPr lang="en-US" sz="2400" dirty="0" err="1" smtClean="0"/>
              <a:t>generate_jittered_er_design.m</a:t>
            </a:r>
            <a:r>
              <a:rPr lang="en-US" sz="2400" dirty="0" smtClean="0"/>
              <a:t>)</a:t>
            </a:r>
            <a:endParaRPr lang="en-US" sz="2700" dirty="0"/>
          </a:p>
        </p:txBody>
      </p:sp>
      <p:sp>
        <p:nvSpPr>
          <p:cNvPr id="6" name="TextBox 5"/>
          <p:cNvSpPr txBox="1"/>
          <p:nvPr/>
        </p:nvSpPr>
        <p:spPr>
          <a:xfrm>
            <a:off x="740690" y="1417638"/>
            <a:ext cx="7689073" cy="5632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28B22"/>
                </a:solidFill>
                <a:latin typeface="courier"/>
              </a:rPr>
              <a:t>% Fixed Design Parameters</a:t>
            </a:r>
          </a:p>
          <a:p>
            <a:r>
              <a:rPr lang="en-US" sz="1200" dirty="0">
                <a:solidFill>
                  <a:srgbClr val="228B22"/>
                </a:solidFill>
                <a:latin typeface="courier"/>
              </a:rPr>
              <a:t>% ----------------------------------</a:t>
            </a:r>
          </a:p>
          <a:p>
            <a:r>
              <a:rPr lang="en-US" sz="1200" dirty="0">
                <a:solidFill>
                  <a:srgbClr val="228B22"/>
                </a:solidFill>
                <a:latin typeface="courier"/>
              </a:rPr>
              <a:t> </a:t>
            </a:r>
          </a:p>
          <a:p>
            <a:r>
              <a:rPr lang="en-US" sz="1200" dirty="0">
                <a:solidFill>
                  <a:srgbClr val="228B22"/>
                </a:solidFill>
                <a:latin typeface="courier"/>
              </a:rPr>
              <a:t>% we want to get 10 trials/condition in 5 </a:t>
            </a:r>
            <a:r>
              <a:rPr lang="en-US" sz="1200" dirty="0" err="1">
                <a:solidFill>
                  <a:srgbClr val="228B22"/>
                </a:solidFill>
                <a:latin typeface="courier"/>
              </a:rPr>
              <a:t>mins</a:t>
            </a:r>
            <a:r>
              <a:rPr lang="en-US" sz="1200" dirty="0">
                <a:solidFill>
                  <a:srgbClr val="228B22"/>
                </a:solidFill>
                <a:latin typeface="courier"/>
              </a:rPr>
              <a:t> -</a:t>
            </a:r>
          </a:p>
          <a:p>
            <a:r>
              <a:rPr lang="en-US" sz="1200" dirty="0">
                <a:solidFill>
                  <a:srgbClr val="228B22"/>
                </a:solidFill>
                <a:latin typeface="courier"/>
              </a:rPr>
              <a:t>% so, 20 trials/condition total across 2 5-min runs</a:t>
            </a:r>
          </a:p>
          <a:p>
            <a:r>
              <a:rPr lang="en-US" sz="1200" dirty="0">
                <a:solidFill>
                  <a:srgbClr val="228B22"/>
                </a:solidFill>
                <a:latin typeface="courier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</a:rPr>
              <a:t>event1duration = 2;    </a:t>
            </a:r>
            <a:r>
              <a:rPr lang="en-US" sz="1200" dirty="0">
                <a:solidFill>
                  <a:srgbClr val="228B22"/>
                </a:solidFill>
                <a:latin typeface="courier"/>
              </a:rPr>
              <a:t>% duration of cue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</a:rPr>
              <a:t>event2duration = 2;    </a:t>
            </a:r>
            <a:r>
              <a:rPr lang="en-US" sz="1200" dirty="0">
                <a:solidFill>
                  <a:srgbClr val="228B22"/>
                </a:solidFill>
                <a:latin typeface="courier"/>
              </a:rPr>
              <a:t>% duration of feedback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urier"/>
              </a:rPr>
              <a:t>trialtypes</a:t>
            </a:r>
            <a:r>
              <a:rPr lang="en-US" sz="1200" dirty="0">
                <a:solidFill>
                  <a:srgbClr val="000000"/>
                </a:solidFill>
                <a:latin typeface="courier"/>
              </a:rPr>
              <a:t> = 5;        </a:t>
            </a:r>
            <a:r>
              <a:rPr lang="en-US" sz="1200" dirty="0">
                <a:solidFill>
                  <a:srgbClr val="228B22"/>
                </a:solidFill>
                <a:latin typeface="courier"/>
              </a:rPr>
              <a:t>% neutral, 2 levels of loss, 2 levels of gain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urier"/>
              </a:rPr>
              <a:t>trialspertype</a:t>
            </a:r>
            <a:r>
              <a:rPr lang="en-US" sz="1200" dirty="0">
                <a:solidFill>
                  <a:srgbClr val="000000"/>
                </a:solidFill>
                <a:latin typeface="courier"/>
              </a:rPr>
              <a:t> = 20;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</a:rPr>
              <a:t>ISI2isconstant = 1;    </a:t>
            </a:r>
            <a:r>
              <a:rPr lang="en-US" sz="1200" dirty="0">
                <a:solidFill>
                  <a:srgbClr val="228B22"/>
                </a:solidFill>
                <a:latin typeface="courier"/>
              </a:rPr>
              <a:t>% ITI is constant (as opposed to jittered).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</a:rPr>
              <a:t>ISI2constantvalue = 0; </a:t>
            </a:r>
            <a:r>
              <a:rPr lang="en-US" sz="1200" dirty="0">
                <a:solidFill>
                  <a:srgbClr val="228B22"/>
                </a:solidFill>
                <a:latin typeface="courier"/>
              </a:rPr>
              <a:t>% in seconds, used only if ISI2isconstant</a:t>
            </a:r>
          </a:p>
          <a:p>
            <a:r>
              <a:rPr lang="en-US" sz="1200" dirty="0">
                <a:solidFill>
                  <a:srgbClr val="228B22"/>
                </a:solidFill>
                <a:latin typeface="courier"/>
              </a:rPr>
              <a:t> </a:t>
            </a:r>
          </a:p>
          <a:p>
            <a:r>
              <a:rPr lang="en-US" sz="1200" dirty="0">
                <a:solidFill>
                  <a:srgbClr val="228B22"/>
                </a:solidFill>
                <a:latin typeface="courier"/>
              </a:rPr>
              <a:t>% All ISI times in sec.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urier"/>
              </a:rPr>
              <a:t>isidistribution</a:t>
            </a:r>
            <a:r>
              <a:rPr lang="en-US" sz="1200" dirty="0">
                <a:solidFill>
                  <a:srgbClr val="000000"/>
                </a:solidFill>
                <a:latin typeface="courier"/>
              </a:rPr>
              <a:t> = </a:t>
            </a:r>
            <a:r>
              <a:rPr lang="en-US" sz="1200" dirty="0">
                <a:solidFill>
                  <a:srgbClr val="A020F0"/>
                </a:solidFill>
                <a:latin typeface="courier"/>
              </a:rPr>
              <a:t>'exponential'</a:t>
            </a:r>
            <a:r>
              <a:rPr lang="en-US" sz="1200" dirty="0">
                <a:solidFill>
                  <a:srgbClr val="000000"/>
                </a:solidFill>
                <a:latin typeface="courier"/>
              </a:rPr>
              <a:t>;  </a:t>
            </a:r>
            <a:r>
              <a:rPr lang="en-US" sz="1200" dirty="0">
                <a:solidFill>
                  <a:srgbClr val="228B22"/>
                </a:solidFill>
                <a:latin typeface="courier"/>
              </a:rPr>
              <a:t>% 'exponential' or 'geometric'</a:t>
            </a:r>
          </a:p>
          <a:p>
            <a:endParaRPr lang="en-US" sz="1200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"/>
              </a:rPr>
              <a:t>ISImin</a:t>
            </a:r>
            <a:r>
              <a:rPr lang="en-US" sz="12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"/>
              </a:rPr>
              <a:t>= 1.5;           </a:t>
            </a:r>
            <a:r>
              <a:rPr lang="en-US" sz="1200" dirty="0">
                <a:solidFill>
                  <a:srgbClr val="228B22"/>
                </a:solidFill>
                <a:latin typeface="courier"/>
              </a:rPr>
              <a:t>% Constraints: Psychological (can subjects process cue) and statistical (longer = less BOLD nonlinearity, which is difficult to model).</a:t>
            </a:r>
          </a:p>
          <a:p>
            <a:endParaRPr lang="en-US" sz="1200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"/>
              </a:rPr>
              <a:t>ISImean</a:t>
            </a:r>
            <a:r>
              <a:rPr lang="en-US" sz="12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"/>
              </a:rPr>
              <a:t>= 2;            </a:t>
            </a:r>
            <a:r>
              <a:rPr lang="en-US" sz="1200" dirty="0">
                <a:solidFill>
                  <a:srgbClr val="228B22"/>
                </a:solidFill>
                <a:latin typeface="courier"/>
              </a:rPr>
              <a:t>% For 'exponential' only.  Includes </a:t>
            </a:r>
            <a:r>
              <a:rPr lang="en-US" sz="1200" dirty="0" err="1">
                <a:solidFill>
                  <a:srgbClr val="228B22"/>
                </a:solidFill>
                <a:latin typeface="courier"/>
              </a:rPr>
              <a:t>ISImin</a:t>
            </a:r>
            <a:r>
              <a:rPr lang="en-US" sz="1200" dirty="0">
                <a:solidFill>
                  <a:srgbClr val="228B22"/>
                </a:solidFill>
                <a:latin typeface="courier"/>
              </a:rPr>
              <a:t>.  There is an optimal empirical value -- longer is better for </a:t>
            </a:r>
            <a:r>
              <a:rPr lang="en-US" sz="1200" dirty="0" err="1">
                <a:solidFill>
                  <a:srgbClr val="228B22"/>
                </a:solidFill>
                <a:latin typeface="courier"/>
              </a:rPr>
              <a:t>deconvolution</a:t>
            </a:r>
            <a:r>
              <a:rPr lang="en-US" sz="1200" dirty="0">
                <a:solidFill>
                  <a:srgbClr val="228B22"/>
                </a:solidFill>
                <a:latin typeface="courier"/>
              </a:rPr>
              <a:t>/FIR, but we also need to fit within total scan time constraints.</a:t>
            </a:r>
          </a:p>
          <a:p>
            <a:endParaRPr lang="en-US" sz="1200" dirty="0" smtClean="0">
              <a:solidFill>
                <a:srgbClr val="000000"/>
              </a:solidFill>
              <a:latin typeface="courier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"/>
              </a:rPr>
              <a:t>ISImax</a:t>
            </a:r>
            <a:r>
              <a:rPr lang="en-US" sz="1200" dirty="0" smtClean="0">
                <a:solidFill>
                  <a:srgbClr val="000000"/>
                </a:solidFill>
                <a:latin typeface="courier"/>
              </a:rPr>
              <a:t> = 6;             </a:t>
            </a:r>
            <a:r>
              <a:rPr lang="en-US" sz="1200" dirty="0" smtClean="0">
                <a:solidFill>
                  <a:srgbClr val="228B22"/>
                </a:solidFill>
                <a:latin typeface="courier"/>
              </a:rPr>
              <a:t>% Truncate to avoid VERY long ISIs</a:t>
            </a:r>
          </a:p>
          <a:p>
            <a:r>
              <a:rPr lang="en-US" sz="1200" dirty="0" smtClean="0">
                <a:solidFill>
                  <a:srgbClr val="228B22"/>
                </a:solidFill>
                <a:latin typeface="courier"/>
              </a:rPr>
              <a:t> </a:t>
            </a:r>
            <a:endParaRPr lang="en-US" sz="1200" dirty="0">
              <a:solidFill>
                <a:srgbClr val="228B22"/>
              </a:solidFill>
              <a:latin typeface="courier"/>
            </a:endParaRPr>
          </a:p>
          <a:p>
            <a:r>
              <a:rPr lang="en-US" sz="1200" dirty="0">
                <a:solidFill>
                  <a:srgbClr val="228B22"/>
                </a:solidFill>
                <a:latin typeface="courier"/>
              </a:rPr>
              <a:t>% Assumptions about TR and scanning </a:t>
            </a:r>
            <a:r>
              <a:rPr lang="en-US" sz="1200" dirty="0" err="1">
                <a:solidFill>
                  <a:srgbClr val="228B22"/>
                </a:solidFill>
                <a:latin typeface="courier"/>
              </a:rPr>
              <a:t>params</a:t>
            </a:r>
            <a:endParaRPr lang="en-US" sz="1200" dirty="0">
              <a:solidFill>
                <a:srgbClr val="228B22"/>
              </a:solidFill>
              <a:latin typeface="courier"/>
            </a:endParaRPr>
          </a:p>
          <a:p>
            <a:r>
              <a:rPr lang="en-US" sz="1200" dirty="0">
                <a:solidFill>
                  <a:srgbClr val="228B22"/>
                </a:solidFill>
                <a:latin typeface="courier"/>
              </a:rPr>
              <a:t>% Used in plotting and design construction: Will </a:t>
            </a:r>
            <a:r>
              <a:rPr lang="en-US" sz="1200" dirty="0" err="1">
                <a:solidFill>
                  <a:srgbClr val="228B22"/>
                </a:solidFill>
                <a:latin typeface="courier"/>
              </a:rPr>
              <a:t>downsample</a:t>
            </a:r>
            <a:r>
              <a:rPr lang="en-US" sz="1200" dirty="0">
                <a:solidFill>
                  <a:srgbClr val="228B22"/>
                </a:solidFill>
                <a:latin typeface="courier"/>
              </a:rPr>
              <a:t> to TR</a:t>
            </a:r>
          </a:p>
          <a:p>
            <a:r>
              <a:rPr lang="en-US" sz="1200" dirty="0">
                <a:solidFill>
                  <a:srgbClr val="000000"/>
                </a:solidFill>
                <a:latin typeface="courier"/>
              </a:rPr>
              <a:t>TR = 2;</a:t>
            </a:r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36095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015-12-18_15-30-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865" y="1296084"/>
            <a:ext cx="7357043" cy="53204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160818" cy="865909"/>
          </a:xfrm>
        </p:spPr>
        <p:txBody>
          <a:bodyPr/>
          <a:lstStyle/>
          <a:p>
            <a:r>
              <a:rPr lang="en-US" dirty="0" smtClean="0"/>
              <a:t>Sample design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0826" y="459747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Cue 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223514" y="560721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Feedback</a:t>
            </a:r>
            <a:endParaRPr lang="en-US" sz="1800" dirty="0"/>
          </a:p>
        </p:txBody>
      </p:sp>
      <p:sp>
        <p:nvSpPr>
          <p:cNvPr id="7" name="Left Brace 6"/>
          <p:cNvSpPr/>
          <p:nvPr/>
        </p:nvSpPr>
        <p:spPr>
          <a:xfrm>
            <a:off x="1254565" y="4166690"/>
            <a:ext cx="170373" cy="113073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>
            <a:off x="1254565" y="5380200"/>
            <a:ext cx="170373" cy="113073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16937" y="104830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Cue </a:t>
            </a:r>
            <a:endParaRPr lang="en-US" sz="1800" dirty="0"/>
          </a:p>
        </p:txBody>
      </p:sp>
      <p:sp>
        <p:nvSpPr>
          <p:cNvPr id="10" name="TextBox 9"/>
          <p:cNvSpPr txBox="1"/>
          <p:nvPr/>
        </p:nvSpPr>
        <p:spPr>
          <a:xfrm>
            <a:off x="4460676" y="1048306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Feedback</a:t>
            </a:r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5650736" y="0"/>
            <a:ext cx="3493264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VIFs of 2 = moderate problems, per run</a:t>
            </a:r>
          </a:p>
          <a:p>
            <a:r>
              <a:rPr lang="en-US" sz="1200" dirty="0" smtClean="0"/>
              <a:t>VIFs of 5 = severe problems</a:t>
            </a:r>
          </a:p>
          <a:p>
            <a:r>
              <a:rPr lang="en-US" sz="1200" dirty="0" smtClean="0"/>
              <a:t>This is for standard HRF; </a:t>
            </a:r>
            <a:r>
              <a:rPr lang="en-US" sz="1200" dirty="0" err="1" smtClean="0"/>
              <a:t>deconvolution</a:t>
            </a:r>
            <a:r>
              <a:rPr lang="en-US" sz="1200" dirty="0" smtClean="0"/>
              <a:t> will be worse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86042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Simulation 1: Effects </a:t>
            </a:r>
            <a:r>
              <a:rPr lang="en-US" dirty="0" smtClean="0"/>
              <a:t>of mean ISI</a:t>
            </a:r>
            <a:endParaRPr lang="en-US" sz="2700" dirty="0"/>
          </a:p>
        </p:txBody>
      </p:sp>
      <p:pic>
        <p:nvPicPr>
          <p:cNvPr id="2" name="Picture 1" descr="2015-12-18_14-35-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1870"/>
            <a:ext cx="9144000" cy="47473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913104"/>
            <a:ext cx="8455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 design of 600 sec total (across two 5-min runs) is on the steep part of the </a:t>
            </a:r>
            <a:r>
              <a:rPr lang="en-US" sz="1400" dirty="0" err="1" smtClean="0"/>
              <a:t>colinearity</a:t>
            </a:r>
            <a:r>
              <a:rPr lang="en-US" sz="1400" dirty="0" smtClean="0"/>
              <a:t> curve. Even 30 </a:t>
            </a:r>
            <a:r>
              <a:rPr lang="en-US" sz="1400" dirty="0" err="1" smtClean="0"/>
              <a:t>secs</a:t>
            </a:r>
            <a:r>
              <a:rPr lang="en-US" sz="1400" dirty="0" smtClean="0"/>
              <a:t> per run longer would help a lot, and 1 min extra per run would help a whole lot.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87839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Sim</a:t>
            </a:r>
            <a:r>
              <a:rPr lang="en-US" dirty="0" smtClean="0"/>
              <a:t> 2: </a:t>
            </a:r>
            <a:r>
              <a:rPr lang="en-US" dirty="0" smtClean="0"/>
              <a:t>Optimizing realized design</a:t>
            </a:r>
            <a:endParaRPr lang="en-US" sz="2700" dirty="0"/>
          </a:p>
        </p:txBody>
      </p:sp>
      <p:pic>
        <p:nvPicPr>
          <p:cNvPr id="2" name="Picture 1" descr="2015-12-18_15-37-1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636" y="1833216"/>
            <a:ext cx="6012684" cy="502478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880" y="958334"/>
            <a:ext cx="8602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10,000 designs plotted by scan duration and quality (y-axis, lower is better). Quality is harmonic mean of VIF.  Best design is in red, and best design under 660 </a:t>
            </a:r>
            <a:r>
              <a:rPr lang="en-US" sz="1800" dirty="0" err="1" smtClean="0"/>
              <a:t>secs</a:t>
            </a:r>
            <a:r>
              <a:rPr lang="en-US" sz="1800" dirty="0" smtClean="0"/>
              <a:t> total (2 runs) is in pink.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04117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designs: Best of 10,000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585373"/>
              </p:ext>
            </p:extLst>
          </p:nvPr>
        </p:nvGraphicFramePr>
        <p:xfrm>
          <a:off x="1498600" y="1453963"/>
          <a:ext cx="6146800" cy="3520440"/>
        </p:xfrm>
        <a:graphic>
          <a:graphicData uri="http://schemas.openxmlformats.org/drawingml/2006/table">
            <a:tbl>
              <a:tblPr/>
              <a:tblGrid>
                <a:gridCol w="1003300"/>
                <a:gridCol w="1016000"/>
                <a:gridCol w="825500"/>
                <a:gridCol w="825500"/>
                <a:gridCol w="825500"/>
                <a:gridCol w="825500"/>
                <a:gridCol w="8255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Event1 onset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Event2 onset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Trial type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ISI1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ITI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Event1Dur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Event2Dur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4.9269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2.9269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6.9269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11.0609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2.1341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13.0609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16.5928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1.5319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18.5928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23.9464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3.3536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25.9464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33.6026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5.6562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35.6026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39.499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1.8964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41.499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47.2726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3.7735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49.2726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55.7174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4.4449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57.7174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61.7915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2.0741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63.7915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67.6898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1.8983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69.6898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75.8086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4.1188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77.8086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81.3784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1.5699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83.3784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87.3158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1.9374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89.3158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93.7707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2.4549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95.7707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101.1699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3.3992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103.1699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107.3039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2.1341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109.3039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113.0123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1.7083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08182" y="5380182"/>
            <a:ext cx="8035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- It takes about 3 min of computer time to search 10,000 designs currently</a:t>
            </a:r>
          </a:p>
          <a:p>
            <a:r>
              <a:rPr lang="en-US" sz="1800" dirty="0" smtClean="0"/>
              <a:t>- Lists can be saved in this format and imported into E-Prime to generate custom onsets for different versions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7514904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Custom 3">
      <a:dk1>
        <a:srgbClr val="000000"/>
      </a:dk1>
      <a:lt1>
        <a:srgbClr val="313130"/>
      </a:lt1>
      <a:dk2>
        <a:srgbClr val="000000"/>
      </a:dk2>
      <a:lt2>
        <a:srgbClr val="000000"/>
      </a:lt2>
      <a:accent1>
        <a:srgbClr val="B2B2B2"/>
      </a:accent1>
      <a:accent2>
        <a:srgbClr val="DDDDDD"/>
      </a:accent2>
      <a:accent3>
        <a:srgbClr val="C2C7FF"/>
      </a:accent3>
      <a:accent4>
        <a:srgbClr val="000000"/>
      </a:accent4>
      <a:accent5>
        <a:srgbClr val="D5D5D5"/>
      </a:accent5>
      <a:accent6>
        <a:srgbClr val="C8C8C8"/>
      </a:accent6>
      <a:hlink>
        <a:srgbClr val="5F5F5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34</TotalTime>
  <Words>586</Words>
  <Application>Microsoft Macintosh PowerPoint</Application>
  <PresentationFormat>On-screen Show (4:3)</PresentationFormat>
  <Paragraphs>169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Default Theme</vt:lpstr>
      <vt:lpstr>1_Office Theme</vt:lpstr>
      <vt:lpstr>Simulations for optimizing mid task for abcd</vt:lpstr>
      <vt:lpstr>Sim 1: Parameters (these defaults are embedded in generate_jittered_er_design.m)</vt:lpstr>
      <vt:lpstr>Sample design</vt:lpstr>
      <vt:lpstr>Simulation 1: Effects of mean ISI</vt:lpstr>
      <vt:lpstr>Sim 2: Optimizing realized design</vt:lpstr>
      <vt:lpstr>Sample designs: Best of 10,000</vt:lpstr>
    </vt:vector>
  </TitlesOfParts>
  <Company>University of Colorado,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Simulations for optimizing mid task for abcd</dc:title>
  <dc:creator>Tor Wager</dc:creator>
  <cp:lastModifiedBy>Tor Wager</cp:lastModifiedBy>
  <cp:revision>24</cp:revision>
  <dcterms:created xsi:type="dcterms:W3CDTF">2015-12-14T17:25:40Z</dcterms:created>
  <dcterms:modified xsi:type="dcterms:W3CDTF">2015-12-18T22:50:37Z</dcterms:modified>
</cp:coreProperties>
</file>