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96" r:id="rId3"/>
    <p:sldId id="259" r:id="rId4"/>
    <p:sldId id="260" r:id="rId5"/>
    <p:sldId id="261" r:id="rId6"/>
    <p:sldId id="262" r:id="rId7"/>
    <p:sldId id="263" r:id="rId8"/>
    <p:sldId id="264" r:id="rId9"/>
    <p:sldId id="265" r:id="rId10"/>
    <p:sldId id="266" r:id="rId11"/>
    <p:sldId id="267" r:id="rId12"/>
    <p:sldId id="268" r:id="rId13"/>
    <p:sldId id="271" r:id="rId14"/>
    <p:sldId id="272" r:id="rId15"/>
    <p:sldId id="273" r:id="rId16"/>
    <p:sldId id="274" r:id="rId17"/>
    <p:sldId id="275" r:id="rId18"/>
    <p:sldId id="299" r:id="rId19"/>
    <p:sldId id="276" r:id="rId20"/>
    <p:sldId id="298" r:id="rId21"/>
    <p:sldId id="300" r:id="rId22"/>
    <p:sldId id="280" r:id="rId23"/>
    <p:sldId id="301" r:id="rId24"/>
    <p:sldId id="302" r:id="rId25"/>
    <p:sldId id="283" r:id="rId26"/>
    <p:sldId id="284" r:id="rId27"/>
    <p:sldId id="285" r:id="rId28"/>
    <p:sldId id="286"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295" r:id="rId6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9769" autoAdjust="0"/>
  </p:normalViewPr>
  <p:slideViewPr>
    <p:cSldViewPr>
      <p:cViewPr>
        <p:scale>
          <a:sx n="60" d="100"/>
          <a:sy n="60" d="100"/>
        </p:scale>
        <p:origin x="-1656" y="-372"/>
      </p:cViewPr>
      <p:guideLst>
        <p:guide orient="horz" pos="2160"/>
        <p:guide pos="2880"/>
      </p:guideLst>
    </p:cSldViewPr>
  </p:slideViewPr>
  <p:outlineViewPr>
    <p:cViewPr>
      <p:scale>
        <a:sx n="33" d="100"/>
        <a:sy n="33" d="100"/>
      </p:scale>
      <p:origin x="0" y="42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B4FB5-DB9C-408E-9DB4-4509C0792843}" type="datetimeFigureOut">
              <a:rPr lang="tr-TR" smtClean="0"/>
              <a:pPr/>
              <a:t>15.01.2013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AFB59-DC4D-4EED-85F4-1C64D3038115}" type="slidenum">
              <a:rPr lang="en-US" smtClean="0"/>
              <a:pPr/>
              <a:t>‹#›</a:t>
            </a:fld>
            <a:endParaRPr lang="en-US" dirty="0"/>
          </a:p>
        </p:txBody>
      </p:sp>
    </p:spTree>
    <p:extLst>
      <p:ext uri="{BB962C8B-B14F-4D97-AF65-F5344CB8AC3E}">
        <p14:creationId xmlns:p14="http://schemas.microsoft.com/office/powerpoint/2010/main" xmlns="" val="172872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15.01.2013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0BF1-3FBF-4FBC-A078-BCBD6928206A}" type="datetimeFigureOut">
              <a:rPr lang="tr-TR" smtClean="0"/>
              <a:pPr/>
              <a:t>15.01.2013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927E-8736-45CF-A6F9-390382C66E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8387"/>
            <a:ext cx="7772400" cy="1862063"/>
          </a:xfrm>
        </p:spPr>
        <p:txBody>
          <a:bodyPr>
            <a:noAutofit/>
          </a:bodyPr>
          <a:lstStyle/>
          <a:p>
            <a:r>
              <a:rPr lang="en-US" sz="3200" b="1" kern="0" noProof="0" dirty="0" smtClean="0">
                <a:ln w="9000" cmpd="sng">
                  <a:solidFill>
                    <a:schemeClr val="bg1"/>
                  </a:solidFill>
                  <a:prstDash val="solid"/>
                </a:ln>
                <a:cs typeface="Arial"/>
              </a:rPr>
              <a:t>SSPayWMN: Secure </a:t>
            </a:r>
            <a:r>
              <a:rPr lang="en-US" sz="3200" b="1" kern="0" noProof="0" dirty="0" smtClean="0">
                <a:ln w="9000" cmpd="sng">
                  <a:solidFill>
                    <a:schemeClr val="bg1"/>
                  </a:solidFill>
                  <a:prstDash val="solid"/>
                </a:ln>
                <a:effectLst/>
                <a:cs typeface="Arial"/>
              </a:rPr>
              <a:t>and Seamless Payment for Wireless Mesh Networks</a:t>
            </a:r>
            <a: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t/>
            </a:r>
            <a:b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br>
            <a:endParaRPr lang="en-US" sz="3200" kern="0" noProof="0" dirty="0">
              <a:effectLst>
                <a:outerShdw blurRad="38100" dist="38100" dir="2700000" algn="tl">
                  <a:srgbClr val="000000">
                    <a:alpha val="43137"/>
                  </a:srgbClr>
                </a:outerShdw>
                <a:reflection blurRad="12700" stA="28000" endPos="45000" dist="1000" dir="5400000" sy="-100000" algn="bl" rotWithShape="0"/>
              </a:effectLst>
              <a:cs typeface="Arial"/>
            </a:endParaRPr>
          </a:p>
        </p:txBody>
      </p:sp>
      <p:sp>
        <p:nvSpPr>
          <p:cNvPr id="3" name="Subtitle 2"/>
          <p:cNvSpPr>
            <a:spLocks noGrp="1"/>
          </p:cNvSpPr>
          <p:nvPr>
            <p:ph type="subTitle" idx="1"/>
          </p:nvPr>
        </p:nvSpPr>
        <p:spPr>
          <a:xfrm>
            <a:off x="1115616" y="3600450"/>
            <a:ext cx="7128792" cy="2708869"/>
          </a:xfrm>
        </p:spPr>
        <p:txBody>
          <a:bodyPr>
            <a:normAutofit/>
          </a:bodyPr>
          <a:lstStyle/>
          <a:p>
            <a:r>
              <a:rPr lang="en-US" noProof="0" dirty="0" smtClean="0">
                <a:solidFill>
                  <a:srgbClr val="515151"/>
                </a:solidFill>
                <a:latin typeface="+mj-lt"/>
                <a:cs typeface="Times New Roman" pitchFamily="18" charset="0"/>
              </a:rPr>
              <a:t>Albert Levi </a:t>
            </a:r>
          </a:p>
          <a:p>
            <a:r>
              <a:rPr lang="en-US" noProof="0" dirty="0" smtClean="0">
                <a:solidFill>
                  <a:srgbClr val="515151"/>
                </a:solidFill>
                <a:latin typeface="+mj-lt"/>
                <a:cs typeface="Times New Roman" pitchFamily="18" charset="0"/>
              </a:rPr>
              <a:t>Can Serhat Leloğlu</a:t>
            </a:r>
          </a:p>
          <a:p>
            <a:r>
              <a:rPr lang="en-US" sz="1800" noProof="0" dirty="0" smtClean="0">
                <a:solidFill>
                  <a:srgbClr val="515151"/>
                </a:solidFill>
                <a:latin typeface="+mj-lt"/>
                <a:cs typeface="Times New Roman" pitchFamily="18" charset="0"/>
              </a:rPr>
              <a:t>levi@sabanciuniv.edu,     canleloglu@sabanciuniv.edu </a:t>
            </a:r>
          </a:p>
          <a:p>
            <a:r>
              <a:rPr lang="en-US" sz="2400" noProof="0" dirty="0" smtClean="0">
                <a:solidFill>
                  <a:srgbClr val="515151"/>
                </a:solidFill>
                <a:latin typeface="+mj-lt"/>
                <a:cs typeface="Times New Roman" pitchFamily="18" charset="0"/>
              </a:rPr>
              <a:t> </a:t>
            </a:r>
          </a:p>
          <a:p>
            <a:r>
              <a:rPr lang="tr-TR" sz="2400" noProof="0" dirty="0" smtClean="0">
                <a:solidFill>
                  <a:srgbClr val="515151"/>
                </a:solidFill>
                <a:latin typeface="+mj-lt"/>
                <a:cs typeface="Times New Roman" pitchFamily="18" charset="0"/>
              </a:rPr>
              <a:t>Final </a:t>
            </a:r>
            <a:r>
              <a:rPr lang="en-US" sz="2400" noProof="0" dirty="0" smtClean="0">
                <a:solidFill>
                  <a:srgbClr val="515151"/>
                </a:solidFill>
                <a:latin typeface="+mj-lt"/>
                <a:cs typeface="Times New Roman" pitchFamily="18" charset="0"/>
              </a:rPr>
              <a:t>Presentation </a:t>
            </a:r>
            <a:r>
              <a:rPr lang="en-US" sz="2400" noProof="0" dirty="0" smtClean="0">
                <a:solidFill>
                  <a:srgbClr val="515151"/>
                </a:solidFill>
                <a:latin typeface="+mj-lt"/>
                <a:cs typeface="Times New Roman" pitchFamily="18" charset="0"/>
              </a:rPr>
              <a:t>as of </a:t>
            </a:r>
            <a:r>
              <a:rPr lang="tr-TR" sz="2400" noProof="0" dirty="0" smtClean="0">
                <a:solidFill>
                  <a:srgbClr val="515151"/>
                </a:solidFill>
                <a:latin typeface="+mj-lt"/>
                <a:cs typeface="Times New Roman" pitchFamily="18" charset="0"/>
              </a:rPr>
              <a:t>January 16</a:t>
            </a:r>
            <a:r>
              <a:rPr lang="en-US" sz="2400" noProof="0" dirty="0" smtClean="0">
                <a:solidFill>
                  <a:srgbClr val="515151"/>
                </a:solidFill>
                <a:latin typeface="+mj-lt"/>
                <a:cs typeface="Times New Roman" pitchFamily="18" charset="0"/>
              </a:rPr>
              <a:t>, 201</a:t>
            </a:r>
            <a:r>
              <a:rPr lang="tr-TR" sz="2400" dirty="0" smtClean="0">
                <a:solidFill>
                  <a:srgbClr val="515151"/>
                </a:solidFill>
                <a:latin typeface="+mj-lt"/>
                <a:cs typeface="Times New Roman" pitchFamily="18" charset="0"/>
              </a:rPr>
              <a:t>3</a:t>
            </a:r>
            <a:endParaRPr lang="en-US" sz="2400" noProof="0" dirty="0">
              <a:solidFill>
                <a:srgbClr val="515151"/>
              </a:solidFill>
              <a:latin typeface="+mj-lt"/>
              <a:cs typeface="Times New Roman" pitchFamily="18" charset="0"/>
            </a:endParaRPr>
          </a:p>
        </p:txBody>
      </p:sp>
      <p:pic>
        <p:nvPicPr>
          <p:cNvPr id="4" name="Picture 3" descr="logo.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388174"/>
            <a:ext cx="2624236" cy="111744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6274256" y="297155"/>
            <a:ext cx="2344621" cy="1208468"/>
          </a:xfrm>
          <a:prstGeom prst="rect">
            <a:avLst/>
          </a:prstGeom>
          <a:noFill/>
          <a:ln w="9525">
            <a:noFill/>
            <a:miter lim="800000"/>
            <a:headEnd/>
            <a:tailEnd/>
          </a:ln>
          <a:effectLst/>
        </p:spPr>
      </p:pic>
      <p:pic>
        <p:nvPicPr>
          <p:cNvPr id="6" name="Picture 5" descr="TT_Grup_Küre2010-transparent_smaller.png"/>
          <p:cNvPicPr/>
          <p:nvPr/>
        </p:nvPicPr>
        <p:blipFill>
          <a:blip r:embed="rId4" cstate="print"/>
          <a:stretch>
            <a:fillRect/>
          </a:stretch>
        </p:blipFill>
        <p:spPr>
          <a:xfrm>
            <a:off x="4367212" y="388174"/>
            <a:ext cx="1119188" cy="1117449"/>
          </a:xfrm>
          <a:prstGeom prst="rect">
            <a:avLst/>
          </a:prstGeom>
        </p:spPr>
      </p:pic>
      <p:sp>
        <p:nvSpPr>
          <p:cNvPr id="7" name="Slide Number Placeholder 6"/>
          <p:cNvSpPr>
            <a:spLocks noGrp="1"/>
          </p:cNvSpPr>
          <p:nvPr>
            <p:ph type="sldNum" sz="quarter" idx="12"/>
          </p:nvPr>
        </p:nvSpPr>
        <p:spPr/>
        <p:txBody>
          <a:bodyPr/>
          <a:lstStyle/>
          <a:p>
            <a:fld id="{07781F4F-489B-4B1C-B302-82C2A22B4DDC}" type="slidenum">
              <a:rPr lang="en-US" smtClean="0"/>
              <a:pPr/>
              <a:t>1</a:t>
            </a:fld>
            <a:endParaRPr lang="en-US" dirty="0"/>
          </a:p>
        </p:txBody>
      </p:sp>
    </p:spTree>
    <p:extLst>
      <p:ext uri="{BB962C8B-B14F-4D97-AF65-F5344CB8AC3E}">
        <p14:creationId xmlns:p14="http://schemas.microsoft.com/office/powerpoint/2010/main" xmlns="" val="14503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Computation</a:t>
            </a:r>
            <a:endParaRPr lang="en-US" dirty="0"/>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Content Placeholder 2"/>
          <p:cNvSpPr>
            <a:spLocks noGrp="1"/>
          </p:cNvSpPr>
          <p:nvPr>
            <p:ph idx="1"/>
          </p:nvPr>
        </p:nvSpPr>
        <p:spPr>
          <a:xfrm>
            <a:off x="500034" y="1214422"/>
            <a:ext cx="8229600" cy="5214974"/>
          </a:xfrm>
        </p:spPr>
        <p:txBody>
          <a:bodyPr>
            <a:normAutofit fontScale="85000" lnSpcReduction="20000"/>
          </a:bodyPr>
          <a:lstStyle/>
          <a:p>
            <a:r>
              <a:rPr lang="en-US" dirty="0" smtClean="0"/>
              <a:t>The serial number (SN) of the Connection Card, which is bought from an operator, will be used as a base for client’s aliases. An alias will be computed by performing the following </a:t>
            </a:r>
            <a:r>
              <a:rPr lang="en-US" dirty="0" smtClean="0"/>
              <a:t>operations</a:t>
            </a:r>
            <a:r>
              <a:rPr lang="tr-TR" dirty="0" smtClean="0"/>
              <a:t>.</a:t>
            </a:r>
          </a:p>
          <a:p>
            <a:pPr lvl="1"/>
            <a:r>
              <a:rPr lang="tr-TR" dirty="0" smtClean="0"/>
              <a:t>Client picks a random 128-bit unsigned number called nonce</a:t>
            </a:r>
          </a:p>
          <a:p>
            <a:pPr lvl="1"/>
            <a:r>
              <a:rPr lang="tr-TR" dirty="0" smtClean="0"/>
              <a:t>Client performes XOR operation  with  SN and Nonce and take their hash and use the output as the Alias.</a:t>
            </a:r>
          </a:p>
          <a:p>
            <a:pPr lvl="1"/>
            <a:r>
              <a:rPr lang="tr-TR" dirty="0" smtClean="0"/>
              <a:t>Client will use this alias whenever her identity is required.</a:t>
            </a:r>
          </a:p>
          <a:p>
            <a:r>
              <a:rPr lang="en-US" dirty="0" smtClean="0"/>
              <a:t>Aliases are 128-bit values; even if it is a very small possibility to have the same alias with another client at a given point of time, there is still a nonzero probability. To address this problem, TTP checks the proposed alias to be a unique one. This check is done in Change Alias protocol which will be explained later.</a:t>
            </a:r>
            <a:endParaRPr lang="tr-TR" dirty="0" smtClean="0"/>
          </a:p>
          <a:p>
            <a:pPr lvl="1"/>
            <a:endParaRPr lang="tr-TR" dirty="0" smtClean="0"/>
          </a:p>
          <a:p>
            <a:pPr lvl="1"/>
            <a:endParaRPr lang="tr-TR" dirty="0" smtClean="0"/>
          </a:p>
          <a:p>
            <a:pPr lvl="1"/>
            <a:endParaRPr lang="tr-TR" dirty="0" smtClean="0"/>
          </a:p>
          <a:p>
            <a:pPr lvl="1"/>
            <a:endParaRPr lang="tr-TR"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a:t>
            </a:r>
            <a:r>
              <a:rPr lang="en-US" dirty="0" smtClean="0"/>
              <a:t>Authorization</a:t>
            </a:r>
            <a:r>
              <a:rPr lang="tr-TR" dirty="0" smtClean="0"/>
              <a:t> and Reuse of a Connection Card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 Authorization is the beginning for system usage. Whenever a client purchases new hash tokens from the TTP, she will need to authorize herself to TTP</a:t>
            </a:r>
            <a:r>
              <a:rPr lang="en-US" dirty="0" smtClean="0"/>
              <a:t>.</a:t>
            </a:r>
            <a:endParaRPr lang="tr-TR" dirty="0" smtClean="0"/>
          </a:p>
          <a:p>
            <a:r>
              <a:rPr lang="en-US" dirty="0" smtClean="0"/>
              <a:t>Reuse </a:t>
            </a:r>
            <a:r>
              <a:rPr lang="en-US" dirty="0" smtClean="0"/>
              <a:t>of a Connection </a:t>
            </a:r>
            <a:r>
              <a:rPr lang="en-US" dirty="0" smtClean="0"/>
              <a:t>Card</a:t>
            </a:r>
            <a:r>
              <a:rPr lang="tr-TR" dirty="0" smtClean="0"/>
              <a:t> (Reuse-CC)</a:t>
            </a:r>
            <a:r>
              <a:rPr lang="en-US" i="1" dirty="0" smtClean="0"/>
              <a:t> </a:t>
            </a:r>
            <a:r>
              <a:rPr lang="en-US" dirty="0" smtClean="0"/>
              <a:t>protocol </a:t>
            </a:r>
            <a:r>
              <a:rPr lang="en-US" dirty="0" smtClean="0"/>
              <a:t>allows the clients to connect using the remaining credits in a card.  Reuse-CC protocol does not differ extensively from </a:t>
            </a:r>
            <a:r>
              <a:rPr lang="en-US" i="1" dirty="0" smtClean="0"/>
              <a:t>Initial Authorization</a:t>
            </a:r>
            <a:r>
              <a:rPr lang="en-US" dirty="0" smtClean="0"/>
              <a:t> protocol. The main difference is instead of sending first hash token; the client sends whichever token is the next one.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a:t>
            </a:r>
            <a:r>
              <a:rPr lang="en-US" dirty="0" smtClean="0"/>
              <a:t>Authorization</a:t>
            </a:r>
            <a:r>
              <a:rPr lang="tr-TR" dirty="0" smtClean="0"/>
              <a:t> and Reuse of a Connection Card</a:t>
            </a:r>
            <a:endParaRPr lang="en-US" dirty="0"/>
          </a:p>
        </p:txBody>
      </p:sp>
      <p:pic>
        <p:nvPicPr>
          <p:cNvPr id="4" name="Picture 3" descr="Macintosh HD:Users:canleloglu:Desktop:worddoc:thesisImages:protocolsInDetail:seqDiagram:pdf:initAuthReuse.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785918" y="1357298"/>
            <a:ext cx="5151454" cy="531369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sp>
        <p:nvSpPr>
          <p:cNvPr id="3" name="Content Placeholder 2"/>
          <p:cNvSpPr>
            <a:spLocks noGrp="1"/>
          </p:cNvSpPr>
          <p:nvPr>
            <p:ph idx="1"/>
          </p:nvPr>
        </p:nvSpPr>
        <p:spPr/>
        <p:txBody>
          <a:bodyPr/>
          <a:lstStyle/>
          <a:p>
            <a:r>
              <a:rPr lang="en-US" dirty="0" smtClean="0"/>
              <a:t>After authentication processes of the client with the TTP, a second authentication step begins.</a:t>
            </a:r>
          </a:p>
          <a:p>
            <a:r>
              <a:rPr lang="en-US" dirty="0" smtClean="0"/>
              <a:t>Client and access point will mutually authenticate each other for safe communication.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pic>
        <p:nvPicPr>
          <p:cNvPr id="5" name="Picture 4" descr="Macintosh HD:Users:canleloglu:Desktop:worddoc:thesisImages:protocolsInDetail:seqDiagram:pdf:accessAuth.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285852" y="1714488"/>
            <a:ext cx="6357982" cy="42148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Transfer</a:t>
            </a:r>
            <a:endParaRPr lang="en-US" dirty="0"/>
          </a:p>
        </p:txBody>
      </p:sp>
      <p:sp>
        <p:nvSpPr>
          <p:cNvPr id="3" name="Content Placeholder 2"/>
          <p:cNvSpPr>
            <a:spLocks noGrp="1"/>
          </p:cNvSpPr>
          <p:nvPr>
            <p:ph idx="1"/>
          </p:nvPr>
        </p:nvSpPr>
        <p:spPr/>
        <p:txBody>
          <a:bodyPr/>
          <a:lstStyle/>
          <a:p>
            <a:r>
              <a:rPr lang="en-US" dirty="0" smtClean="0"/>
              <a:t>After mutual authentication of client and  access point, client starts to send data packets to access point.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Packet Transfer</a:t>
            </a:r>
            <a:endParaRPr lang="en-US" dirty="0"/>
          </a:p>
        </p:txBody>
      </p:sp>
      <p:sp>
        <p:nvSpPr>
          <p:cNvPr id="5" name="Content Placeholder 2"/>
          <p:cNvSpPr>
            <a:spLocks noGrp="1"/>
          </p:cNvSpPr>
          <p:nvPr>
            <p:ph idx="1"/>
          </p:nvPr>
        </p:nvSpPr>
        <p:spPr>
          <a:xfrm>
            <a:off x="467544" y="1124744"/>
            <a:ext cx="8229600" cy="748680"/>
          </a:xfrm>
        </p:spPr>
        <p:txBody>
          <a:bodyPr>
            <a:normAutofit fontScale="77500" lnSpcReduction="20000"/>
          </a:bodyPr>
          <a:lstStyle/>
          <a:p>
            <a:r>
              <a:rPr lang="en-US" dirty="0" smtClean="0"/>
              <a:t>After mutual authentication of client and  access point, client starts to send data packets to access point.</a:t>
            </a:r>
            <a:endParaRPr lang="en-US" dirty="0"/>
          </a:p>
        </p:txBody>
      </p:sp>
      <p:pic>
        <p:nvPicPr>
          <p:cNvPr id="6" name="Picture 5" descr="Macintosh HD:Users:canleloglu:Desktop:worddoc:thesisImages:protocolsInDetail:seqDiagram:pdf:packetTransfer.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14546" y="1785922"/>
            <a:ext cx="4481401" cy="50720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Unlinkability</a:t>
            </a:r>
            <a:endParaRPr lang="en-US" dirty="0"/>
          </a:p>
        </p:txBody>
      </p:sp>
      <p:sp>
        <p:nvSpPr>
          <p:cNvPr id="3" name="Content Placeholder 2"/>
          <p:cNvSpPr>
            <a:spLocks noGrp="1"/>
          </p:cNvSpPr>
          <p:nvPr>
            <p:ph idx="1"/>
          </p:nvPr>
        </p:nvSpPr>
        <p:spPr/>
        <p:txBody>
          <a:bodyPr>
            <a:normAutofit/>
          </a:bodyPr>
          <a:lstStyle/>
          <a:p>
            <a:r>
              <a:rPr lang="en-US" dirty="0" smtClean="0"/>
              <a:t>Adversary should not be able to track down a user </a:t>
            </a:r>
          </a:p>
          <a:p>
            <a:r>
              <a:rPr lang="en-US" dirty="0" smtClean="0"/>
              <a:t>Aliases should change periodically to achieve unlinkability</a:t>
            </a:r>
          </a:p>
          <a:p>
            <a:r>
              <a:rPr lang="en-US" dirty="0" smtClean="0"/>
              <a:t>They change in the reuse protocol</a:t>
            </a:r>
          </a:p>
          <a:p>
            <a:pPr lvl="1"/>
            <a:r>
              <a:rPr lang="en-US" dirty="0" smtClean="0"/>
              <a:t>But they also have to change while the connection resumes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sp>
        <p:nvSpPr>
          <p:cNvPr id="3" name="Content Placeholder 2"/>
          <p:cNvSpPr>
            <a:spLocks noGrp="1"/>
          </p:cNvSpPr>
          <p:nvPr>
            <p:ph idx="1"/>
          </p:nvPr>
        </p:nvSpPr>
        <p:spPr/>
        <p:txBody>
          <a:bodyPr>
            <a:normAutofit lnSpcReduction="10000"/>
          </a:bodyPr>
          <a:lstStyle/>
          <a:p>
            <a:r>
              <a:rPr lang="en-US" dirty="0" smtClean="0"/>
              <a:t>Anonymity property is easily achieved by using aliases, but complicated part is achieving untraceability</a:t>
            </a:r>
            <a:r>
              <a:rPr lang="en-US" dirty="0" smtClean="0"/>
              <a:t>.</a:t>
            </a:r>
            <a:endParaRPr lang="tr-TR" dirty="0" smtClean="0"/>
          </a:p>
          <a:p>
            <a:r>
              <a:rPr lang="en-US" dirty="0" smtClean="0"/>
              <a:t>The aliases should change on a basis that an adversary, who knows a certain client’s alias, could not be able to trace client’s activity on her home network, and also could not trace her movements among the operators or access points.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pic>
        <p:nvPicPr>
          <p:cNvPr id="5" name="Picture 4" descr="Macintosh HD:Users:canleloglu:Desktop:worddoc:thesisImages:protocolsInDetail:seqDiagram:pdf:changeAlias.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000232" y="1256311"/>
            <a:ext cx="5000660" cy="56016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 description</a:t>
            </a:r>
          </a:p>
          <a:p>
            <a:r>
              <a:rPr lang="tr-TR" dirty="0" smtClean="0"/>
              <a:t>Building blocks of the system</a:t>
            </a:r>
            <a:endParaRPr lang="en-US" dirty="0" smtClean="0"/>
          </a:p>
          <a:p>
            <a:r>
              <a:rPr lang="en-US" dirty="0" smtClean="0"/>
              <a:t>Protocol </a:t>
            </a:r>
            <a:r>
              <a:rPr lang="en-US" dirty="0" smtClean="0"/>
              <a:t>specifications</a:t>
            </a:r>
            <a:endParaRPr lang="tr-TR" dirty="0" smtClean="0"/>
          </a:p>
          <a:p>
            <a:r>
              <a:rPr lang="tr-TR" dirty="0" smtClean="0"/>
              <a:t>Simulation environment</a:t>
            </a:r>
          </a:p>
          <a:p>
            <a:r>
              <a:rPr lang="tr-TR" dirty="0" smtClean="0"/>
              <a:t>Unit test results</a:t>
            </a:r>
          </a:p>
          <a:p>
            <a:r>
              <a:rPr lang="tr-TR" dirty="0" smtClean="0"/>
              <a:t>Client models and actions</a:t>
            </a:r>
          </a:p>
          <a:p>
            <a:r>
              <a:rPr lang="tr-TR" dirty="0" smtClean="0"/>
              <a:t>Real-life scenario simulation results</a:t>
            </a:r>
          </a:p>
          <a:p>
            <a:r>
              <a:rPr lang="tr-TR" dirty="0" smtClean="0"/>
              <a:t>Discussion on success of SSPayWMN</a:t>
            </a:r>
          </a:p>
          <a:p>
            <a:r>
              <a:rPr lang="tr-TR" dirty="0" smtClean="0"/>
              <a:t>C</a:t>
            </a:r>
            <a:r>
              <a:rPr lang="tr-TR" dirty="0" smtClean="0"/>
              <a:t>onclusions</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Update Packets</a:t>
            </a:r>
            <a:endParaRPr lang="en-US" dirty="0"/>
          </a:p>
        </p:txBody>
      </p:sp>
      <p:sp>
        <p:nvSpPr>
          <p:cNvPr id="3" name="Content Placeholder 2"/>
          <p:cNvSpPr>
            <a:spLocks noGrp="1"/>
          </p:cNvSpPr>
          <p:nvPr>
            <p:ph idx="1"/>
          </p:nvPr>
        </p:nvSpPr>
        <p:spPr>
          <a:xfrm>
            <a:off x="457200" y="1600201"/>
            <a:ext cx="8229600" cy="1257296"/>
          </a:xfrm>
        </p:spPr>
        <p:txBody>
          <a:bodyPr>
            <a:normAutofit/>
          </a:bodyPr>
          <a:lstStyle/>
          <a:p>
            <a:r>
              <a:rPr lang="en-US" sz="2500" dirty="0" smtClean="0"/>
              <a:t>Access points keep track of ongoing communications, after some time passed without update from a user it </a:t>
            </a:r>
            <a:r>
              <a:rPr lang="en-US" sz="2500" dirty="0" smtClean="0"/>
              <a:t>send</a:t>
            </a:r>
            <a:r>
              <a:rPr lang="tr-TR" sz="2500" dirty="0" smtClean="0"/>
              <a:t>s</a:t>
            </a:r>
            <a:r>
              <a:rPr lang="en-US" sz="2500" dirty="0" smtClean="0"/>
              <a:t> </a:t>
            </a:r>
            <a:r>
              <a:rPr lang="en-US" sz="2500" dirty="0" smtClean="0"/>
              <a:t>disconnection request by itself.</a:t>
            </a:r>
            <a:endParaRPr lang="en-US" sz="2500" dirty="0"/>
          </a:p>
        </p:txBody>
      </p:sp>
      <p:pic>
        <p:nvPicPr>
          <p:cNvPr id="4" name="Picture 3" descr="Macintosh HD:Users:canleloglu:Desktop:worddoc:thesisImages:protocolsInDetail:seqDiagram:pdf:updatePackets.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28794" y="2784484"/>
            <a:ext cx="4714908" cy="3930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Disconnection</a:t>
            </a:r>
            <a:endParaRPr lang="en-US" dirty="0"/>
          </a:p>
        </p:txBody>
      </p:sp>
      <p:sp>
        <p:nvSpPr>
          <p:cNvPr id="3" name="Content Placeholder 2"/>
          <p:cNvSpPr>
            <a:spLocks noGrp="1"/>
          </p:cNvSpPr>
          <p:nvPr>
            <p:ph idx="1"/>
          </p:nvPr>
        </p:nvSpPr>
        <p:spPr/>
        <p:txBody>
          <a:bodyPr/>
          <a:lstStyle/>
          <a:p>
            <a:r>
              <a:rPr lang="en-US" dirty="0" smtClean="0"/>
              <a:t>To be able to run Reuse-CC, the client has to run a proper disconnection protocol</a:t>
            </a:r>
            <a:r>
              <a:rPr lang="en-US" dirty="0" smtClean="0"/>
              <a:t>.</a:t>
            </a:r>
            <a:endParaRPr lang="tr-TR" dirty="0" smtClean="0"/>
          </a:p>
          <a:p>
            <a:r>
              <a:rPr lang="en-US" dirty="0" smtClean="0"/>
              <a:t>The Update Packets protocol brings stability to the system in case of a connection interruption, but the main assumption is that most of the users will be disconnecting from the operator using the disconnection </a:t>
            </a:r>
            <a:r>
              <a:rPr lang="en-US" dirty="0" smtClean="0"/>
              <a:t>protocol</a:t>
            </a:r>
            <a:r>
              <a:rPr lang="tr-TR"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Disconnection</a:t>
            </a:r>
            <a:endParaRPr lang="en-US" dirty="0"/>
          </a:p>
        </p:txBody>
      </p:sp>
      <p:pic>
        <p:nvPicPr>
          <p:cNvPr id="5" name="Picture 4" descr="Macintosh HD:Users:canleloglu:Desktop:worddoc:thesisImages:protocolsInDetail:seqDiagram:pdf:updatePackets.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43042" y="1285860"/>
            <a:ext cx="5730875" cy="535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Distributing Access Point Public Keys</a:t>
            </a:r>
            <a:endParaRPr lang="en-US" dirty="0"/>
          </a:p>
        </p:txBody>
      </p:sp>
      <p:sp>
        <p:nvSpPr>
          <p:cNvPr id="3" name="Content Placeholder 2"/>
          <p:cNvSpPr>
            <a:spLocks noGrp="1"/>
          </p:cNvSpPr>
          <p:nvPr>
            <p:ph idx="1"/>
          </p:nvPr>
        </p:nvSpPr>
        <p:spPr/>
        <p:txBody>
          <a:bodyPr>
            <a:normAutofit lnSpcReduction="10000"/>
          </a:bodyPr>
          <a:lstStyle/>
          <a:p>
            <a:r>
              <a:rPr lang="en-US" dirty="0" smtClean="0"/>
              <a:t>Achieving seamless mobility in home operator and also to support seamless roaming, a public key distribution mechanism is integrated in SSPayWMN system</a:t>
            </a:r>
            <a:r>
              <a:rPr lang="en-US" dirty="0" smtClean="0"/>
              <a:t>.</a:t>
            </a:r>
            <a:endParaRPr lang="tr-TR" dirty="0" smtClean="0"/>
          </a:p>
          <a:p>
            <a:r>
              <a:rPr lang="en-US" dirty="0" smtClean="0"/>
              <a:t>This protocol has two parts; one is certificate generation for access point public keys, the other one is distribution of the public keys. The part between operator and the TTP is offline.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Distributing Access Point Public Keys</a:t>
            </a:r>
            <a:endParaRPr lang="en-US" dirty="0"/>
          </a:p>
        </p:txBody>
      </p:sp>
      <p:pic>
        <p:nvPicPr>
          <p:cNvPr id="4" name="Picture 3" descr="Macintosh HD:Users:canleloglu:Desktop:worddoc:thesisImages:protocolsInDetail:seqDiagram:pdf:distributeAccessPublicKeys.pdf"/>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714480" y="1857364"/>
            <a:ext cx="5730875" cy="43364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clients need to get service from an access point of a new operator, they roam between old operator and new one.</a:t>
            </a:r>
          </a:p>
          <a:p>
            <a:r>
              <a:rPr lang="en-US" dirty="0" smtClean="0"/>
              <a:t>In this kind of situations, we do not bother TTP and save time and computational power.</a:t>
            </a:r>
          </a:p>
          <a:p>
            <a:r>
              <a:rPr lang="en-US" dirty="0" smtClean="0"/>
              <a:t>Every access point has</a:t>
            </a:r>
          </a:p>
          <a:p>
            <a:pPr lvl="1"/>
            <a:r>
              <a:rPr lang="en-US" dirty="0" smtClean="0"/>
              <a:t>Public/Private key pairs and certificates</a:t>
            </a:r>
          </a:p>
          <a:p>
            <a:pPr lvl="1"/>
            <a:r>
              <a:rPr lang="en-US" dirty="0" smtClean="0"/>
              <a:t>Ability to broadcast certificates</a:t>
            </a:r>
          </a:p>
          <a:p>
            <a:r>
              <a:rPr lang="en-US" dirty="0" smtClean="0"/>
              <a:t>We can handle roaming in a seamless way without running the authorization process from scratch.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5" name="Object 1"/>
          <p:cNvGraphicFramePr>
            <a:graphicFrameLocks noChangeAspect="1"/>
          </p:cNvGraphicFramePr>
          <p:nvPr/>
        </p:nvGraphicFramePr>
        <p:xfrm>
          <a:off x="1643042" y="1500174"/>
          <a:ext cx="5717644" cy="4572032"/>
        </p:xfrm>
        <a:graphic>
          <a:graphicData uri="http://schemas.openxmlformats.org/presentationml/2006/ole">
            <p:oleObj spid="_x0000_s41985" name="Acrobat Document" r:id="rId3" imgW="5489280" imgH="4389120" progId="AcroExch.Document.11">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sp>
        <p:nvSpPr>
          <p:cNvPr id="3" name="Content Placeholder 2"/>
          <p:cNvSpPr>
            <a:spLocks noGrp="1"/>
          </p:cNvSpPr>
          <p:nvPr>
            <p:ph idx="1"/>
          </p:nvPr>
        </p:nvSpPr>
        <p:spPr/>
        <p:txBody>
          <a:bodyPr/>
          <a:lstStyle/>
          <a:p>
            <a:r>
              <a:rPr lang="en-US" dirty="0" smtClean="0"/>
              <a:t>When a client moves out of the coverage area of its associated AP or if another AP provides a better service, the client may want to hand off to another AP.</a:t>
            </a:r>
          </a:p>
          <a:p>
            <a:r>
              <a:rPr lang="en-US" dirty="0" smtClean="0"/>
              <a:t>W</a:t>
            </a:r>
            <a:r>
              <a:rPr lang="tr-TR" dirty="0" smtClean="0"/>
              <a:t>e </a:t>
            </a:r>
            <a:r>
              <a:rPr lang="en-US" dirty="0" smtClean="0"/>
              <a:t>develop seamless mobility protocol in order to avoid a full authorization process during such a hand off.</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1857356" y="1785926"/>
          <a:ext cx="5353050" cy="4391025"/>
        </p:xfrm>
        <a:graphic>
          <a:graphicData uri="http://schemas.openxmlformats.org/presentationml/2006/ole">
            <p:oleObj spid="_x0000_s39937" name="Acrobat Document" r:id="rId3" imgW="5362200" imgH="4389120" progId="AcroExch.Document.11">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Simulations of SSPayWMN</a:t>
            </a:r>
            <a:endParaRPr lang="en-US" dirty="0"/>
          </a:p>
        </p:txBody>
      </p:sp>
      <p:sp>
        <p:nvSpPr>
          <p:cNvPr id="3" name="Content Placeholder 2"/>
          <p:cNvSpPr>
            <a:spLocks noGrp="1"/>
          </p:cNvSpPr>
          <p:nvPr>
            <p:ph idx="1"/>
          </p:nvPr>
        </p:nvSpPr>
        <p:spPr/>
        <p:txBody>
          <a:bodyPr/>
          <a:lstStyle/>
          <a:p>
            <a:r>
              <a:rPr lang="en-US" dirty="0" smtClean="0"/>
              <a:t>The simulations of SSPayWMN are conducted using ns-3</a:t>
            </a:r>
            <a:r>
              <a:rPr lang="en-US" dirty="0" smtClean="0"/>
              <a:t>.</a:t>
            </a:r>
            <a:endParaRPr lang="tr-TR" dirty="0" smtClean="0"/>
          </a:p>
          <a:p>
            <a:r>
              <a:rPr lang="en-US" dirty="0" smtClean="0"/>
              <a:t>The simulator was run on a computer with 2.4 GHz Intel Core 2 Duo, 2 GB 1067 MHz DDR3, Apple </a:t>
            </a:r>
            <a:r>
              <a:rPr lang="en-US" dirty="0" err="1" smtClean="0"/>
              <a:t>MacBook</a:t>
            </a:r>
            <a:r>
              <a:rPr lang="en-US" dirty="0" smtClean="0"/>
              <a:t> OSX v10.6.8</a:t>
            </a:r>
            <a:r>
              <a:rPr lang="en-US" dirty="0" smtClean="0"/>
              <a:t>.</a:t>
            </a:r>
            <a:endParaRPr lang="tr-TR"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Project Description in a Nutshell</a:t>
            </a:r>
            <a:endParaRPr lang="en-US" noProof="0" dirty="0">
              <a:cs typeface="Arial"/>
            </a:endParaRPr>
          </a:p>
        </p:txBody>
      </p:sp>
      <p:sp>
        <p:nvSpPr>
          <p:cNvPr id="3" name="Content Placeholder 2"/>
          <p:cNvSpPr>
            <a:spLocks noGrp="1"/>
          </p:cNvSpPr>
          <p:nvPr>
            <p:ph idx="1"/>
          </p:nvPr>
        </p:nvSpPr>
        <p:spPr/>
        <p:txBody>
          <a:bodyPr>
            <a:normAutofit/>
          </a:bodyPr>
          <a:lstStyle/>
          <a:p>
            <a:r>
              <a:rPr lang="en-US" noProof="0" dirty="0" smtClean="0">
                <a:cs typeface="Arial"/>
              </a:rPr>
              <a:t>A secure </a:t>
            </a:r>
            <a:r>
              <a:rPr lang="en-US" noProof="0" dirty="0">
                <a:cs typeface="Arial"/>
              </a:rPr>
              <a:t>prepaid payment scheme for broadband Internet access </a:t>
            </a:r>
            <a:r>
              <a:rPr lang="tr-TR" noProof="0" dirty="0" smtClean="0">
                <a:cs typeface="Arial"/>
              </a:rPr>
              <a:t>is </a:t>
            </a:r>
            <a:r>
              <a:rPr lang="en-US" noProof="0" dirty="0" smtClean="0">
                <a:cs typeface="Arial"/>
              </a:rPr>
              <a:t>designed </a:t>
            </a:r>
            <a:r>
              <a:rPr lang="en-US" noProof="0" dirty="0">
                <a:cs typeface="Arial"/>
              </a:rPr>
              <a:t>and developed in a simulation environment</a:t>
            </a:r>
            <a:r>
              <a:rPr lang="en-US" noProof="0" dirty="0" smtClean="0">
                <a:cs typeface="Arial"/>
              </a:rPr>
              <a:t>.</a:t>
            </a:r>
          </a:p>
          <a:p>
            <a:r>
              <a:rPr lang="en-US" noProof="0" dirty="0">
                <a:cs typeface="Arial"/>
              </a:rPr>
              <a:t>This scheme will be particularly for Wireless Mesh Networks with multiple </a:t>
            </a:r>
            <a:r>
              <a:rPr lang="en-US" noProof="0" dirty="0" smtClean="0">
                <a:cs typeface="Arial"/>
              </a:rPr>
              <a:t>operators.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3</a:t>
            </a:fld>
            <a:endParaRPr lang="en-US" dirty="0"/>
          </a:p>
        </p:txBody>
      </p:sp>
    </p:spTree>
    <p:extLst>
      <p:ext uri="{BB962C8B-B14F-4D97-AF65-F5344CB8AC3E}">
        <p14:creationId xmlns:p14="http://schemas.microsoft.com/office/powerpoint/2010/main" xmlns="" val="2774399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Environment</a:t>
            </a:r>
            <a:endParaRPr lang="en-US" dirty="0"/>
          </a:p>
        </p:txBody>
      </p:sp>
      <p:sp>
        <p:nvSpPr>
          <p:cNvPr id="3" name="Content Placeholder 2"/>
          <p:cNvSpPr>
            <a:spLocks noGrp="1"/>
          </p:cNvSpPr>
          <p:nvPr>
            <p:ph idx="1"/>
          </p:nvPr>
        </p:nvSpPr>
        <p:spPr>
          <a:xfrm>
            <a:off x="457200" y="1600201"/>
            <a:ext cx="8229600" cy="1757362"/>
          </a:xfrm>
        </p:spPr>
        <p:txBody>
          <a:bodyPr>
            <a:normAutofit fontScale="92500" lnSpcReduction="10000"/>
          </a:bodyPr>
          <a:lstStyle/>
          <a:p>
            <a:r>
              <a:rPr lang="en-US" sz="2500" dirty="0" smtClean="0"/>
              <a:t>The network topology is hierarchical and WMN supports connections with other IEEE 802.11 protocols, clients communicate with TTP via access points, GWs and operators in sequence</a:t>
            </a:r>
            <a:r>
              <a:rPr lang="en-US" sz="2500" dirty="0" smtClean="0"/>
              <a:t>.</a:t>
            </a:r>
            <a:endParaRPr lang="tr-TR" sz="2500" dirty="0" smtClean="0"/>
          </a:p>
          <a:p>
            <a:r>
              <a:rPr lang="tr-TR" sz="2500" dirty="0" smtClean="0"/>
              <a:t>Access point specifications are given below.</a:t>
            </a:r>
          </a:p>
          <a:p>
            <a:endParaRPr lang="en-US" dirty="0"/>
          </a:p>
        </p:txBody>
      </p:sp>
      <p:graphicFrame>
        <p:nvGraphicFramePr>
          <p:cNvPr id="4" name="Table 3"/>
          <p:cNvGraphicFramePr>
            <a:graphicFrameLocks noGrp="1"/>
          </p:cNvGraphicFramePr>
          <p:nvPr/>
        </p:nvGraphicFramePr>
        <p:xfrm>
          <a:off x="1571604" y="3571876"/>
          <a:ext cx="5643602" cy="3000372"/>
        </p:xfrm>
        <a:graphic>
          <a:graphicData uri="http://schemas.openxmlformats.org/drawingml/2006/table">
            <a:tbl>
              <a:tblPr/>
              <a:tblGrid>
                <a:gridCol w="2821801"/>
                <a:gridCol w="2821801"/>
              </a:tblGrid>
              <a:tr h="1000124">
                <a:tc>
                  <a:txBody>
                    <a:bodyPr/>
                    <a:lstStyle/>
                    <a:p>
                      <a:pPr indent="137160" algn="ctr">
                        <a:spcBef>
                          <a:spcPts val="600"/>
                        </a:spcBef>
                        <a:spcAft>
                          <a:spcPts val="1200"/>
                        </a:spcAft>
                      </a:pPr>
                      <a:r>
                        <a:rPr lang="en-AU" sz="1500" dirty="0">
                          <a:latin typeface="+mj-lt"/>
                          <a:ea typeface="SimSun"/>
                          <a:cs typeface="Times New Roman"/>
                        </a:rPr>
                        <a:t>AP-Gateway Connection bit rate</a:t>
                      </a:r>
                      <a:endParaRPr lang="tr-TR" sz="1500" dirty="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a:latin typeface="+mj-lt"/>
                          <a:ea typeface="SimSun"/>
                          <a:cs typeface="Times New Roman"/>
                        </a:rPr>
                        <a:t>6-54 Mbps – Wi-Fi</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2">
                <a:tc>
                  <a:txBody>
                    <a:bodyPr/>
                    <a:lstStyle/>
                    <a:p>
                      <a:pPr indent="137160" algn="ctr">
                        <a:spcBef>
                          <a:spcPts val="600"/>
                        </a:spcBef>
                        <a:spcAft>
                          <a:spcPts val="1200"/>
                        </a:spcAft>
                      </a:pPr>
                      <a:r>
                        <a:rPr lang="en-AU" sz="1500">
                          <a:latin typeface="+mj-lt"/>
                          <a:ea typeface="SimSun"/>
                          <a:cs typeface="Times New Roman"/>
                        </a:rPr>
                        <a:t>AP-Gateway Distance</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a:latin typeface="+mj-lt"/>
                          <a:ea typeface="SimSun"/>
                          <a:cs typeface="Times New Roman"/>
                        </a:rPr>
                        <a:t>70 m</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0124">
                <a:tc>
                  <a:txBody>
                    <a:bodyPr/>
                    <a:lstStyle/>
                    <a:p>
                      <a:pPr indent="137160" algn="ctr">
                        <a:spcBef>
                          <a:spcPts val="600"/>
                        </a:spcBef>
                        <a:spcAft>
                          <a:spcPts val="1200"/>
                        </a:spcAft>
                      </a:pPr>
                      <a:r>
                        <a:rPr lang="en-AU" sz="1500">
                          <a:latin typeface="+mj-lt"/>
                          <a:ea typeface="SimSun"/>
                          <a:cs typeface="Times New Roman"/>
                        </a:rPr>
                        <a:t>Service Duration per token</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a:latin typeface="+mj-lt"/>
                          <a:ea typeface="SimSun"/>
                          <a:cs typeface="Times New Roman"/>
                        </a:rPr>
                        <a:t>5 minutes</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2">
                <a:tc>
                  <a:txBody>
                    <a:bodyPr/>
                    <a:lstStyle/>
                    <a:p>
                      <a:pPr indent="137160" algn="ctr">
                        <a:spcBef>
                          <a:spcPts val="600"/>
                        </a:spcBef>
                        <a:spcAft>
                          <a:spcPts val="1200"/>
                        </a:spcAft>
                      </a:pPr>
                      <a:r>
                        <a:rPr lang="en-AU" sz="1500">
                          <a:latin typeface="+mj-lt"/>
                          <a:ea typeface="SimSun"/>
                          <a:cs typeface="Times New Roman"/>
                        </a:rPr>
                        <a:t>Update Interval</a:t>
                      </a:r>
                      <a:endParaRPr lang="tr-TR" sz="150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Bef>
                          <a:spcPts val="600"/>
                        </a:spcBef>
                        <a:spcAft>
                          <a:spcPts val="1200"/>
                        </a:spcAft>
                      </a:pPr>
                      <a:r>
                        <a:rPr lang="en-AU" sz="1500" dirty="0">
                          <a:latin typeface="+mj-lt"/>
                          <a:ea typeface="SimSun"/>
                          <a:cs typeface="Times New Roman"/>
                        </a:rPr>
                        <a:t>11 minutes</a:t>
                      </a:r>
                      <a:endParaRPr lang="tr-TR" sz="1500" dirty="0">
                        <a:latin typeface="+mj-lt"/>
                        <a:ea typeface="SimSu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Environment</a:t>
            </a:r>
            <a:endParaRPr lang="en-US" dirty="0"/>
          </a:p>
        </p:txBody>
      </p:sp>
      <p:sp>
        <p:nvSpPr>
          <p:cNvPr id="3" name="Content Placeholder 2"/>
          <p:cNvSpPr>
            <a:spLocks noGrp="1"/>
          </p:cNvSpPr>
          <p:nvPr>
            <p:ph idx="1"/>
          </p:nvPr>
        </p:nvSpPr>
        <p:spPr/>
        <p:txBody>
          <a:bodyPr/>
          <a:lstStyle/>
          <a:p>
            <a:r>
              <a:rPr lang="tr-TR" dirty="0" smtClean="0"/>
              <a:t>Our network has 100 access points, 32 gateways, 2 operators ans a TTP server covering a 1 km</a:t>
            </a:r>
            <a:r>
              <a:rPr lang="tr-TR" baseline="30000" dirty="0" smtClean="0"/>
              <a:t>2</a:t>
            </a:r>
            <a:r>
              <a:rPr lang="tr-TR" dirty="0" smtClean="0"/>
              <a:t> metropolitan area.</a:t>
            </a:r>
          </a:p>
          <a:p>
            <a:r>
              <a:rPr lang="tr-TR" dirty="0" smtClean="0"/>
              <a:t>There are 300 clients simultaneously trying to get internet service in a day.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Environment</a:t>
            </a:r>
            <a:endParaRPr lang="en-US" dirty="0"/>
          </a:p>
        </p:txBody>
      </p:sp>
      <p:pic>
        <p:nvPicPr>
          <p:cNvPr id="4" name="Picture 3" descr="C:\Users\SUUSER\Documents\GitHub\worddoc\thesisImages\networkTopology.png"/>
          <p:cNvPicPr/>
          <p:nvPr/>
        </p:nvPicPr>
        <p:blipFill>
          <a:blip r:embed="rId2" cstate="print"/>
          <a:srcRect/>
          <a:stretch>
            <a:fillRect/>
          </a:stretch>
        </p:blipFill>
        <p:spPr bwMode="auto">
          <a:xfrm>
            <a:off x="2071670" y="2000240"/>
            <a:ext cx="4915700" cy="387781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SSPayWMN Simulations</a:t>
            </a:r>
            <a:endParaRPr lang="en-US" dirty="0"/>
          </a:p>
        </p:txBody>
      </p:sp>
      <p:sp>
        <p:nvSpPr>
          <p:cNvPr id="3" name="Content Placeholder 2"/>
          <p:cNvSpPr>
            <a:spLocks noGrp="1"/>
          </p:cNvSpPr>
          <p:nvPr>
            <p:ph idx="1"/>
          </p:nvPr>
        </p:nvSpPr>
        <p:spPr/>
        <p:txBody>
          <a:bodyPr>
            <a:normAutofit fontScale="92500" lnSpcReduction="10000"/>
          </a:bodyPr>
          <a:lstStyle/>
          <a:p>
            <a:r>
              <a:rPr lang="tr-TR" dirty="0" smtClean="0"/>
              <a:t>We have conducted the simulations of SSPayWMN in two groups.</a:t>
            </a:r>
          </a:p>
          <a:p>
            <a:r>
              <a:rPr lang="tr-TR" dirty="0" smtClean="0"/>
              <a:t>Unit Tests: These simulations </a:t>
            </a:r>
            <a:r>
              <a:rPr lang="en-US" dirty="0" smtClean="0"/>
              <a:t>aim </a:t>
            </a:r>
            <a:r>
              <a:rPr lang="en-US" dirty="0" smtClean="0"/>
              <a:t>to simulate protocols of protocols of SSPayWMN, independent from each other to analyze the delay caused by protocols.</a:t>
            </a:r>
            <a:endParaRPr lang="tr-TR" dirty="0" smtClean="0"/>
          </a:p>
          <a:p>
            <a:r>
              <a:rPr lang="tr-TR" dirty="0" smtClean="0"/>
              <a:t>Real-life Scenario Simulation: These simulations evaluate the system’s overall performance in an ordinary day usage with client mobility and high Internet service demand.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 Results</a:t>
            </a:r>
            <a:endParaRPr lang="en-US" dirty="0"/>
          </a:p>
        </p:txBody>
      </p:sp>
      <p:sp>
        <p:nvSpPr>
          <p:cNvPr id="3" name="Content Placeholder 2"/>
          <p:cNvSpPr>
            <a:spLocks noGrp="1"/>
          </p:cNvSpPr>
          <p:nvPr>
            <p:ph idx="1"/>
          </p:nvPr>
        </p:nvSpPr>
        <p:spPr>
          <a:xfrm>
            <a:off x="457200" y="1600201"/>
            <a:ext cx="8229600" cy="1114420"/>
          </a:xfrm>
        </p:spPr>
        <p:txBody>
          <a:bodyPr/>
          <a:lstStyle/>
          <a:p>
            <a:r>
              <a:rPr lang="tr-TR" dirty="0" smtClean="0"/>
              <a:t>Unit Test Result for End-to-end Two-Way Protocols</a:t>
            </a:r>
            <a:endParaRPr lang="en-US" dirty="0"/>
          </a:p>
        </p:txBody>
      </p:sp>
      <p:pic>
        <p:nvPicPr>
          <p:cNvPr id="4" name="Picture 3" descr="C:\Users\SUUSER\Documents\GitHub\worddoc\thesisImages\unitSimImages\endToEndMedium.png"/>
          <p:cNvPicPr/>
          <p:nvPr/>
        </p:nvPicPr>
        <p:blipFill>
          <a:blip r:embed="rId2" cstate="print"/>
          <a:srcRect/>
          <a:stretch>
            <a:fillRect/>
          </a:stretch>
        </p:blipFill>
        <p:spPr bwMode="auto">
          <a:xfrm>
            <a:off x="1643042" y="2714620"/>
            <a:ext cx="5724525" cy="3810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 Results</a:t>
            </a:r>
            <a:endParaRPr lang="en-US" dirty="0"/>
          </a:p>
        </p:txBody>
      </p:sp>
      <p:sp>
        <p:nvSpPr>
          <p:cNvPr id="3" name="Content Placeholder 2"/>
          <p:cNvSpPr>
            <a:spLocks noGrp="1"/>
          </p:cNvSpPr>
          <p:nvPr>
            <p:ph idx="1"/>
          </p:nvPr>
        </p:nvSpPr>
        <p:spPr>
          <a:xfrm>
            <a:off x="457200" y="1600201"/>
            <a:ext cx="8229600" cy="1114420"/>
          </a:xfrm>
        </p:spPr>
        <p:txBody>
          <a:bodyPr/>
          <a:lstStyle/>
          <a:p>
            <a:r>
              <a:rPr lang="tr-TR" dirty="0" smtClean="0"/>
              <a:t>Unit Test Results for Access Point Authentication</a:t>
            </a:r>
            <a:endParaRPr lang="en-US" dirty="0"/>
          </a:p>
        </p:txBody>
      </p:sp>
      <p:pic>
        <p:nvPicPr>
          <p:cNvPr id="4" name="Picture 3" descr="D:\My Documents\albert\tt proje\D4-accesspoint.png"/>
          <p:cNvPicPr/>
          <p:nvPr/>
        </p:nvPicPr>
        <p:blipFill>
          <a:blip r:embed="rId2" cstate="print"/>
          <a:srcRect/>
          <a:stretch>
            <a:fillRect/>
          </a:stretch>
        </p:blipFill>
        <p:spPr bwMode="auto">
          <a:xfrm>
            <a:off x="1928794" y="2857496"/>
            <a:ext cx="5306695" cy="355981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 Results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tr-TR" dirty="0" smtClean="0"/>
              <a:t>Unit Test Result for Seamless Mobility and Roaming</a:t>
            </a:r>
            <a:endParaRPr lang="en-US" dirty="0"/>
          </a:p>
        </p:txBody>
      </p:sp>
      <p:pic>
        <p:nvPicPr>
          <p:cNvPr id="5" name="Picture 4" descr="D:\My Documents\albert\tt proje\D4-seamlessmobilityroaming.png"/>
          <p:cNvPicPr/>
          <p:nvPr/>
        </p:nvPicPr>
        <p:blipFill>
          <a:blip r:embed="rId2" cstate="print"/>
          <a:srcRect/>
          <a:stretch>
            <a:fillRect/>
          </a:stretch>
        </p:blipFill>
        <p:spPr bwMode="auto">
          <a:xfrm>
            <a:off x="1928794" y="2857496"/>
            <a:ext cx="5331460" cy="359219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 Results</a:t>
            </a:r>
            <a:endParaRPr lang="en-US" dirty="0"/>
          </a:p>
        </p:txBody>
      </p:sp>
      <p:sp>
        <p:nvSpPr>
          <p:cNvPr id="3" name="Content Placeholder 2"/>
          <p:cNvSpPr>
            <a:spLocks noGrp="1"/>
          </p:cNvSpPr>
          <p:nvPr>
            <p:ph idx="1"/>
          </p:nvPr>
        </p:nvSpPr>
        <p:spPr>
          <a:xfrm>
            <a:off x="457200" y="1600201"/>
            <a:ext cx="8229600" cy="685792"/>
          </a:xfrm>
        </p:spPr>
        <p:txBody>
          <a:bodyPr/>
          <a:lstStyle/>
          <a:p>
            <a:r>
              <a:rPr lang="tr-TR" dirty="0" smtClean="0"/>
              <a:t>Unit Test Result for Packet Transfer</a:t>
            </a:r>
            <a:endParaRPr lang="en-US" dirty="0"/>
          </a:p>
        </p:txBody>
      </p:sp>
      <p:pic>
        <p:nvPicPr>
          <p:cNvPr id="4" name="Picture 3" descr="D:\My Documents\albert\tt proje\D4-packettreansfer.png"/>
          <p:cNvPicPr/>
          <p:nvPr/>
        </p:nvPicPr>
        <p:blipFill>
          <a:blip r:embed="rId2" cstate="print"/>
          <a:srcRect/>
          <a:stretch>
            <a:fillRect/>
          </a:stretch>
        </p:blipFill>
        <p:spPr bwMode="auto">
          <a:xfrm>
            <a:off x="1928794" y="2571744"/>
            <a:ext cx="5355590" cy="359219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 Results</a:t>
            </a:r>
            <a:endParaRPr lang="en-US" dirty="0"/>
          </a:p>
        </p:txBody>
      </p:sp>
      <p:sp>
        <p:nvSpPr>
          <p:cNvPr id="3" name="Content Placeholder 2"/>
          <p:cNvSpPr>
            <a:spLocks noGrp="1"/>
          </p:cNvSpPr>
          <p:nvPr>
            <p:ph idx="1"/>
          </p:nvPr>
        </p:nvSpPr>
        <p:spPr>
          <a:xfrm>
            <a:off x="457200" y="1600201"/>
            <a:ext cx="8229600" cy="542916"/>
          </a:xfrm>
        </p:spPr>
        <p:txBody>
          <a:bodyPr>
            <a:normAutofit lnSpcReduction="10000"/>
          </a:bodyPr>
          <a:lstStyle/>
          <a:p>
            <a:r>
              <a:rPr lang="tr-TR" dirty="0" smtClean="0"/>
              <a:t>Unit Test Result for Update Packets</a:t>
            </a:r>
            <a:endParaRPr lang="en-US" dirty="0"/>
          </a:p>
        </p:txBody>
      </p:sp>
      <p:pic>
        <p:nvPicPr>
          <p:cNvPr id="4" name="Picture 3" descr="C:\Users\SUUSER\Documents\GitHub\worddoc\thesisImages\unitSimImages\updatePacketsMedium.png"/>
          <p:cNvPicPr/>
          <p:nvPr/>
        </p:nvPicPr>
        <p:blipFill>
          <a:blip r:embed="rId2" cstate="print"/>
          <a:srcRect/>
          <a:stretch>
            <a:fillRect/>
          </a:stretch>
        </p:blipFill>
        <p:spPr bwMode="auto">
          <a:xfrm>
            <a:off x="1714480" y="2643182"/>
            <a:ext cx="5724525" cy="38004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User Modeling and Mobility in </a:t>
            </a:r>
            <a:br>
              <a:rPr lang="tr-TR" dirty="0" smtClean="0"/>
            </a:br>
            <a:r>
              <a:rPr lang="tr-TR" dirty="0" smtClean="0"/>
              <a:t>Real-Life Scenario</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proposed system intends to serve a variety of users (a.k.a. network clients). </a:t>
            </a:r>
            <a:endParaRPr lang="tr-TR" dirty="0" smtClean="0"/>
          </a:p>
          <a:p>
            <a:r>
              <a:rPr lang="en-US" dirty="0" smtClean="0"/>
              <a:t>Certain kinds of actions are defined, such as authorization (initial or reuse of a connection card), disconnection, packet transfer (network usage), payment related roaming and payment related AP handover</a:t>
            </a:r>
            <a:r>
              <a:rPr lang="en-US" dirty="0" smtClean="0"/>
              <a:t>.</a:t>
            </a:r>
            <a:endParaRPr lang="tr-TR" dirty="0" smtClean="0"/>
          </a:p>
          <a:p>
            <a:r>
              <a:rPr lang="en-US" dirty="0" smtClean="0"/>
              <a:t>All of these actions are triggered as a result of a random event.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Motivation and Objectives</a:t>
            </a:r>
            <a:endParaRPr lang="en-US" noProof="0" dirty="0">
              <a:cs typeface="Arial"/>
            </a:endParaRPr>
          </a:p>
        </p:txBody>
      </p:sp>
      <p:sp>
        <p:nvSpPr>
          <p:cNvPr id="3" name="Content Placeholder 2"/>
          <p:cNvSpPr>
            <a:spLocks noGrp="1"/>
          </p:cNvSpPr>
          <p:nvPr>
            <p:ph idx="1"/>
          </p:nvPr>
        </p:nvSpPr>
        <p:spPr>
          <a:xfrm>
            <a:off x="457200" y="1417638"/>
            <a:ext cx="8229600" cy="4712918"/>
          </a:xfrm>
        </p:spPr>
        <p:txBody>
          <a:bodyPr>
            <a:normAutofit fontScale="77500" lnSpcReduction="20000"/>
          </a:bodyPr>
          <a:lstStyle/>
          <a:p>
            <a:r>
              <a:rPr lang="en-US" noProof="0" dirty="0" smtClean="0">
                <a:cs typeface="Arial"/>
              </a:rPr>
              <a:t>With the potential number of active users, it is inevitable that there will be more than one operator, who will charge the general use of the clients and provide connection in the metropolitan area.</a:t>
            </a:r>
          </a:p>
          <a:p>
            <a:pPr>
              <a:buNone/>
            </a:pPr>
            <a:endParaRPr lang="en-US" noProof="0" dirty="0" smtClean="0">
              <a:cs typeface="Arial"/>
            </a:endParaRPr>
          </a:p>
          <a:p>
            <a:r>
              <a:rPr lang="en-US" noProof="0" dirty="0" smtClean="0">
                <a:cs typeface="Arial"/>
              </a:rPr>
              <a:t>The operators may unintentionally overcharge their users. Users may unfairly dispute charges. Thus a payment scheme that is fair to both users and the operators is inevitably needed.</a:t>
            </a:r>
          </a:p>
          <a:p>
            <a:pPr>
              <a:buNone/>
            </a:pPr>
            <a:endParaRPr lang="en-US" noProof="0" dirty="0" smtClean="0">
              <a:cs typeface="Arial"/>
            </a:endParaRPr>
          </a:p>
          <a:p>
            <a:r>
              <a:rPr lang="en-US" noProof="0" dirty="0" smtClean="0">
                <a:cs typeface="Arial"/>
              </a:rPr>
              <a:t>On top of the classical security requirements such as confidentiality, authentication and non-repudiation (fraud protection), as a critical contribution we plan to address users' anonymity. </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4</a:t>
            </a:fld>
            <a:endParaRPr lang="en-US" dirty="0"/>
          </a:p>
        </p:txBody>
      </p:sp>
    </p:spTree>
    <p:extLst>
      <p:ext uri="{BB962C8B-B14F-4D97-AF65-F5344CB8AC3E}">
        <p14:creationId xmlns:p14="http://schemas.microsoft.com/office/powerpoint/2010/main" xmlns="" val="4140221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User Actions</a:t>
            </a:r>
            <a:endParaRPr lang="en-US" dirty="0"/>
          </a:p>
        </p:txBody>
      </p:sp>
      <p:sp>
        <p:nvSpPr>
          <p:cNvPr id="3" name="Content Placeholder 2"/>
          <p:cNvSpPr>
            <a:spLocks noGrp="1"/>
          </p:cNvSpPr>
          <p:nvPr>
            <p:ph idx="1"/>
          </p:nvPr>
        </p:nvSpPr>
        <p:spPr/>
        <p:txBody>
          <a:bodyPr/>
          <a:lstStyle/>
          <a:p>
            <a:r>
              <a:rPr lang="en-US" dirty="0" smtClean="0"/>
              <a:t>In real-life scenario simulations, network usage related actions are modeled using two-state Markov </a:t>
            </a:r>
            <a:r>
              <a:rPr lang="en-US" dirty="0" smtClean="0"/>
              <a:t>Chain</a:t>
            </a:r>
            <a:r>
              <a:rPr lang="tr-TR" dirty="0" smtClean="0"/>
              <a:t>.</a:t>
            </a:r>
          </a:p>
          <a:p>
            <a:r>
              <a:rPr lang="en-US" dirty="0" smtClean="0"/>
              <a:t>There are two states that a user could be in: </a:t>
            </a:r>
            <a:r>
              <a:rPr lang="en-US" i="1" dirty="0" smtClean="0"/>
              <a:t>Connected</a:t>
            </a:r>
            <a:r>
              <a:rPr lang="en-US" dirty="0" smtClean="0"/>
              <a:t> and </a:t>
            </a:r>
            <a:r>
              <a:rPr lang="en-US" i="1" dirty="0" smtClean="0"/>
              <a:t>Not Connected</a:t>
            </a:r>
            <a:r>
              <a:rPr lang="en-US" dirty="0" smtClean="0"/>
              <a:t>. State transitions or staying in the same state triggers </a:t>
            </a:r>
            <a:r>
              <a:rPr lang="en-US" dirty="0" smtClean="0"/>
              <a:t>actions</a:t>
            </a:r>
            <a:r>
              <a:rPr lang="tr-TR"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User Actions</a:t>
            </a:r>
            <a:endParaRPr lang="en-US" dirty="0"/>
          </a:p>
        </p:txBody>
      </p:sp>
      <p:pic>
        <p:nvPicPr>
          <p:cNvPr id="4" name="Picture 3" descr="C:\Users\SUUSER\Documents\GitHub\worddoc\thesisImages\markovChain.png"/>
          <p:cNvPicPr/>
          <p:nvPr/>
        </p:nvPicPr>
        <p:blipFill>
          <a:blip r:embed="rId2" cstate="print"/>
          <a:srcRect/>
          <a:stretch>
            <a:fillRect/>
          </a:stretch>
        </p:blipFill>
        <p:spPr bwMode="auto">
          <a:xfrm>
            <a:off x="1857356" y="2143116"/>
            <a:ext cx="5381017" cy="3484579"/>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Client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Three different user types are outlined with different networking and mobility requirements</a:t>
            </a:r>
            <a:r>
              <a:rPr lang="en-US" dirty="0" smtClean="0"/>
              <a:t>.</a:t>
            </a:r>
            <a:endParaRPr lang="tr-TR" dirty="0" smtClean="0"/>
          </a:p>
          <a:p>
            <a:pPr lvl="1"/>
            <a:r>
              <a:rPr lang="tr-TR" dirty="0" smtClean="0"/>
              <a:t>Students: The most mobile type of clients. They are assumed to be active in the evening hours.</a:t>
            </a:r>
          </a:p>
          <a:p>
            <a:pPr lvl="1"/>
            <a:r>
              <a:rPr lang="tr-TR" dirty="0" smtClean="0"/>
              <a:t>Workers: </a:t>
            </a:r>
            <a:r>
              <a:rPr lang="en-US" dirty="0" smtClean="0"/>
              <a:t>This kind of clients has routine lives. They are immobile and not so active during evenings. However, during the daytime, they are very active and use network services at their work places.</a:t>
            </a:r>
            <a:endParaRPr lang="tr-TR" dirty="0" smtClean="0"/>
          </a:p>
          <a:p>
            <a:pPr lvl="1"/>
            <a:r>
              <a:rPr lang="tr-TR" dirty="0" smtClean="0"/>
              <a:t>Non-Workers: </a:t>
            </a:r>
            <a:r>
              <a:rPr lang="en-US" dirty="0" smtClean="0"/>
              <a:t>This </a:t>
            </a:r>
            <a:r>
              <a:rPr lang="en-US" dirty="0" smtClean="0"/>
              <a:t>type of users does not work outside and spend their time at home. Usually the domestics get Internet service in an immobile way. These users are highly active at all times.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Real-Life Scenario Simulation Results</a:t>
            </a:r>
            <a:endParaRPr lang="en-US" dirty="0"/>
          </a:p>
        </p:txBody>
      </p:sp>
      <p:sp>
        <p:nvSpPr>
          <p:cNvPr id="3" name="Content Placeholder 2"/>
          <p:cNvSpPr>
            <a:spLocks noGrp="1"/>
          </p:cNvSpPr>
          <p:nvPr>
            <p:ph idx="1"/>
          </p:nvPr>
        </p:nvSpPr>
        <p:spPr/>
        <p:txBody>
          <a:bodyPr/>
          <a:lstStyle/>
          <a:p>
            <a:r>
              <a:rPr lang="en-US" dirty="0" smtClean="0"/>
              <a:t>In these simulations clients have mobility </a:t>
            </a:r>
            <a:r>
              <a:rPr lang="en-US" dirty="0" smtClean="0"/>
              <a:t>patterns</a:t>
            </a:r>
            <a:r>
              <a:rPr lang="tr-TR" dirty="0" smtClean="0"/>
              <a:t>.</a:t>
            </a:r>
          </a:p>
          <a:p>
            <a:r>
              <a:rPr lang="en-US" dirty="0" smtClean="0"/>
              <a:t>Client’s network usage frequency is affected by their socio-economical status.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114420"/>
          </a:xfrm>
        </p:spPr>
        <p:txBody>
          <a:bodyPr/>
          <a:lstStyle/>
          <a:p>
            <a:r>
              <a:rPr lang="en-US" dirty="0" smtClean="0"/>
              <a:t>Real-Life Scenario Simulation Result for Initial Authorization </a:t>
            </a:r>
            <a:r>
              <a:rPr lang="en-US" dirty="0" smtClean="0"/>
              <a:t>Protocol</a:t>
            </a:r>
            <a:endParaRPr lang="tr-TR" dirty="0" smtClean="0"/>
          </a:p>
        </p:txBody>
      </p:sp>
      <p:pic>
        <p:nvPicPr>
          <p:cNvPr id="4" name="Picture 3" descr="C:\Users\SUUSER\Desktop\finalResults\initialauthorization.png"/>
          <p:cNvPicPr/>
          <p:nvPr/>
        </p:nvPicPr>
        <p:blipFill>
          <a:blip r:embed="rId2" cstate="print"/>
          <a:srcRect/>
          <a:stretch>
            <a:fillRect/>
          </a:stretch>
        </p:blipFill>
        <p:spPr bwMode="auto">
          <a:xfrm>
            <a:off x="1285852" y="2928934"/>
            <a:ext cx="6572296" cy="342902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114420"/>
          </a:xfrm>
        </p:spPr>
        <p:txBody>
          <a:bodyPr/>
          <a:lstStyle/>
          <a:p>
            <a:r>
              <a:rPr lang="en-US" dirty="0" smtClean="0"/>
              <a:t>Real-Life Scenario Simulation Result for Reuse of a Connection Card Protocol</a:t>
            </a:r>
            <a:endParaRPr lang="tr-TR" dirty="0" smtClean="0"/>
          </a:p>
          <a:p>
            <a:endParaRPr lang="en-US" dirty="0"/>
          </a:p>
        </p:txBody>
      </p:sp>
      <p:pic>
        <p:nvPicPr>
          <p:cNvPr id="4" name="Picture 3" descr="C:\Users\SUUSER\Desktop\finalResults\reuse.png"/>
          <p:cNvPicPr/>
          <p:nvPr/>
        </p:nvPicPr>
        <p:blipFill>
          <a:blip r:embed="rId2" cstate="print"/>
          <a:srcRect/>
          <a:stretch>
            <a:fillRect/>
          </a:stretch>
        </p:blipFill>
        <p:spPr bwMode="auto">
          <a:xfrm>
            <a:off x="1571604" y="2857496"/>
            <a:ext cx="6429420" cy="3429024"/>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114420"/>
          </a:xfrm>
        </p:spPr>
        <p:txBody>
          <a:bodyPr/>
          <a:lstStyle/>
          <a:p>
            <a:r>
              <a:rPr lang="en-US" dirty="0" smtClean="0"/>
              <a:t>Real-Life Scenario Simulation Result for Changing Alias</a:t>
            </a:r>
            <a:endParaRPr lang="en-US" dirty="0"/>
          </a:p>
        </p:txBody>
      </p:sp>
      <p:pic>
        <p:nvPicPr>
          <p:cNvPr id="4" name="Picture 3" descr="C:\Users\SUUSER\Desktop\finalResults\changealias.png"/>
          <p:cNvPicPr/>
          <p:nvPr/>
        </p:nvPicPr>
        <p:blipFill>
          <a:blip r:embed="rId2" cstate="print"/>
          <a:srcRect/>
          <a:stretch>
            <a:fillRect/>
          </a:stretch>
        </p:blipFill>
        <p:spPr bwMode="auto">
          <a:xfrm>
            <a:off x="1428728" y="2714620"/>
            <a:ext cx="6643734" cy="3429024"/>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dirty="0" smtClean="0"/>
              <a:t>Real-Life Scenario Simulation Result for Disconnection</a:t>
            </a:r>
            <a:endParaRPr lang="tr-TR" dirty="0" smtClean="0"/>
          </a:p>
          <a:p>
            <a:endParaRPr lang="en-US" dirty="0"/>
          </a:p>
        </p:txBody>
      </p:sp>
      <p:pic>
        <p:nvPicPr>
          <p:cNvPr id="4" name="Picture 3" descr="C:\Users\SUUSER\Desktop\finalResults\disconnection.png"/>
          <p:cNvPicPr/>
          <p:nvPr/>
        </p:nvPicPr>
        <p:blipFill>
          <a:blip r:embed="rId2" cstate="print"/>
          <a:srcRect/>
          <a:stretch>
            <a:fillRect/>
          </a:stretch>
        </p:blipFill>
        <p:spPr bwMode="auto">
          <a:xfrm>
            <a:off x="1285852" y="2643182"/>
            <a:ext cx="7005349" cy="359189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dirty="0" smtClean="0"/>
              <a:t>Real-Life Scenario Simulation Result for Update Packets</a:t>
            </a:r>
            <a:endParaRPr lang="en-US" dirty="0"/>
          </a:p>
        </p:txBody>
      </p:sp>
      <p:pic>
        <p:nvPicPr>
          <p:cNvPr id="4" name="Picture 3" descr="C:\Users\SUUSER\Desktop\finalResults\updatepackets.png"/>
          <p:cNvPicPr/>
          <p:nvPr/>
        </p:nvPicPr>
        <p:blipFill>
          <a:blip r:embed="rId2" cstate="print"/>
          <a:srcRect/>
          <a:stretch>
            <a:fillRect/>
          </a:stretch>
        </p:blipFill>
        <p:spPr bwMode="auto">
          <a:xfrm>
            <a:off x="1285852" y="2571744"/>
            <a:ext cx="7223473" cy="358474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dirty="0" smtClean="0"/>
              <a:t>Real-Life Scenario Simulation Result for Seamless Mobility in Home Operator Protocol</a:t>
            </a:r>
            <a:endParaRPr lang="en-US" dirty="0"/>
          </a:p>
        </p:txBody>
      </p:sp>
      <p:pic>
        <p:nvPicPr>
          <p:cNvPr id="4" name="Picture 3" descr="C:\Users\SUUSER\Desktop\finalResults\seamlessmobility.png"/>
          <p:cNvPicPr/>
          <p:nvPr/>
        </p:nvPicPr>
        <p:blipFill>
          <a:blip r:embed="rId2" cstate="print"/>
          <a:srcRect/>
          <a:stretch>
            <a:fillRect/>
          </a:stretch>
        </p:blipFill>
        <p:spPr bwMode="auto">
          <a:xfrm>
            <a:off x="1428728" y="2643182"/>
            <a:ext cx="6500858" cy="342902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4581128"/>
            <a:ext cx="8591855" cy="1944216"/>
          </a:xfrm>
          <a:prstGeom prst="rect">
            <a:avLst/>
          </a:prstGeom>
          <a:gradFill>
            <a:gsLst>
              <a:gs pos="0">
                <a:srgbClr val="FFEFD1"/>
              </a:gs>
              <a:gs pos="64999">
                <a:srgbClr val="F0EBD5"/>
              </a:gs>
              <a:gs pos="100000">
                <a:srgbClr val="D1C39F"/>
              </a:gs>
            </a:gsLst>
            <a:lin ang="162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4" name="Rectangle 3"/>
          <p:cNvSpPr/>
          <p:nvPr/>
        </p:nvSpPr>
        <p:spPr>
          <a:xfrm>
            <a:off x="300625" y="1268760"/>
            <a:ext cx="8591855" cy="28118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2" name="Title 1"/>
          <p:cNvSpPr>
            <a:spLocks noGrp="1"/>
          </p:cNvSpPr>
          <p:nvPr>
            <p:ph type="title"/>
          </p:nvPr>
        </p:nvSpPr>
        <p:spPr>
          <a:xfrm>
            <a:off x="457200" y="274638"/>
            <a:ext cx="8229600" cy="634082"/>
          </a:xfrm>
        </p:spPr>
        <p:txBody>
          <a:bodyPr>
            <a:normAutofit fontScale="90000"/>
          </a:bodyPr>
          <a:lstStyle/>
          <a:p>
            <a:r>
              <a:rPr lang="en-US" noProof="0" dirty="0" smtClean="0"/>
              <a:t>Project Timeline and WPs</a:t>
            </a:r>
            <a:endParaRPr lang="en-US" noProof="0" dirty="0"/>
          </a:p>
        </p:txBody>
      </p:sp>
      <p:sp>
        <p:nvSpPr>
          <p:cNvPr id="3" name="Content Placeholder 2"/>
          <p:cNvSpPr>
            <a:spLocks noGrp="1"/>
          </p:cNvSpPr>
          <p:nvPr>
            <p:ph idx="1"/>
          </p:nvPr>
        </p:nvSpPr>
        <p:spPr>
          <a:xfrm>
            <a:off x="457200" y="980728"/>
            <a:ext cx="8229600" cy="5592871"/>
          </a:xfrm>
        </p:spPr>
        <p:txBody>
          <a:bodyPr>
            <a:normAutofit fontScale="62500" lnSpcReduction="20000"/>
          </a:bodyPr>
          <a:lstStyle/>
          <a:p>
            <a:pPr>
              <a:buNone/>
            </a:pPr>
            <a:r>
              <a:rPr lang="en-US" noProof="0" dirty="0" smtClean="0"/>
              <a:t>Kickoff: April 1, 2011</a:t>
            </a:r>
          </a:p>
          <a:p>
            <a:r>
              <a:rPr lang="en-US" noProof="0" dirty="0" smtClean="0"/>
              <a:t>WP1: Requirements Specification</a:t>
            </a:r>
          </a:p>
          <a:p>
            <a:pPr lvl="1"/>
            <a:r>
              <a:rPr lang="en-US" dirty="0" smtClean="0"/>
              <a:t>M1 – M4</a:t>
            </a:r>
            <a:endParaRPr lang="en-US" noProof="0" dirty="0" smtClean="0"/>
          </a:p>
          <a:p>
            <a:pPr lvl="1"/>
            <a:r>
              <a:rPr lang="en-US" noProof="0" dirty="0" smtClean="0"/>
              <a:t>Deliverable 1: Requirements Specification Document</a:t>
            </a:r>
          </a:p>
          <a:p>
            <a:pPr lvl="1"/>
            <a:r>
              <a:rPr lang="en-US" noProof="0" dirty="0" smtClean="0"/>
              <a:t>Deliverable 2:	 Simulation tool evaluation report</a:t>
            </a:r>
          </a:p>
          <a:p>
            <a:r>
              <a:rPr lang="en-US" noProof="0" dirty="0" smtClean="0"/>
              <a:t>WP2 – Setting up the Simulation Tool</a:t>
            </a:r>
          </a:p>
          <a:p>
            <a:pPr lvl="1"/>
            <a:r>
              <a:rPr lang="en-US" noProof="0" dirty="0" smtClean="0"/>
              <a:t>M5 – M6</a:t>
            </a:r>
          </a:p>
          <a:p>
            <a:pPr lvl="1"/>
            <a:r>
              <a:rPr lang="en-US" noProof="0" dirty="0" smtClean="0"/>
              <a:t>Milestone 1: Simulation tool up and running</a:t>
            </a:r>
          </a:p>
          <a:p>
            <a:r>
              <a:rPr lang="en-US" noProof="0" dirty="0" smtClean="0"/>
              <a:t>WP3 –  Protocol Design and Engineering</a:t>
            </a:r>
          </a:p>
          <a:p>
            <a:pPr lvl="1"/>
            <a:r>
              <a:rPr lang="en-US" noProof="0" dirty="0" smtClean="0"/>
              <a:t>M5 – M12</a:t>
            </a:r>
          </a:p>
          <a:p>
            <a:pPr lvl="1"/>
            <a:r>
              <a:rPr lang="en-US" noProof="0" dirty="0" smtClean="0"/>
              <a:t>Deliverable 3: Protocol Design Document </a:t>
            </a:r>
          </a:p>
          <a:p>
            <a:pPr>
              <a:spcBef>
                <a:spcPts val="0"/>
              </a:spcBef>
              <a:buNone/>
            </a:pPr>
            <a:endParaRPr lang="tr-TR" dirty="0" smtClean="0"/>
          </a:p>
          <a:p>
            <a:pPr>
              <a:spcBef>
                <a:spcPts val="0"/>
              </a:spcBef>
              <a:buNone/>
            </a:pPr>
            <a:r>
              <a:rPr lang="tr-TR" dirty="0" smtClean="0"/>
              <a:t>2nd </a:t>
            </a:r>
            <a:r>
              <a:rPr lang="tr-TR" dirty="0" err="1" smtClean="0"/>
              <a:t>Year</a:t>
            </a:r>
            <a:endParaRPr lang="tr-TR" dirty="0" smtClean="0"/>
          </a:p>
          <a:p>
            <a:pPr>
              <a:spcBef>
                <a:spcPts val="0"/>
              </a:spcBef>
            </a:pPr>
            <a:r>
              <a:rPr lang="tr-TR" dirty="0" smtClean="0"/>
              <a:t>WP1 – </a:t>
            </a:r>
            <a:r>
              <a:rPr lang="tr-TR" dirty="0" err="1" smtClean="0"/>
              <a:t>Unit</a:t>
            </a:r>
            <a:r>
              <a:rPr lang="tr-TR" dirty="0" smtClean="0"/>
              <a:t> </a:t>
            </a:r>
            <a:r>
              <a:rPr lang="tr-TR" dirty="0" err="1" smtClean="0"/>
              <a:t>Protocol</a:t>
            </a:r>
            <a:r>
              <a:rPr lang="tr-TR" dirty="0" smtClean="0"/>
              <a:t> </a:t>
            </a:r>
            <a:r>
              <a:rPr lang="tr-TR" dirty="0" err="1" smtClean="0"/>
              <a:t>Implementation</a:t>
            </a:r>
            <a:r>
              <a:rPr lang="tr-TR" dirty="0" smtClean="0"/>
              <a:t> </a:t>
            </a:r>
            <a:r>
              <a:rPr lang="tr-TR" dirty="0" err="1" smtClean="0"/>
              <a:t>over</a:t>
            </a:r>
            <a:r>
              <a:rPr lang="tr-TR" dirty="0" smtClean="0"/>
              <a:t> </a:t>
            </a:r>
            <a:r>
              <a:rPr lang="tr-TR" dirty="0" err="1" smtClean="0"/>
              <a:t>the</a:t>
            </a:r>
            <a:r>
              <a:rPr lang="tr-TR" dirty="0" smtClean="0"/>
              <a:t> </a:t>
            </a:r>
            <a:r>
              <a:rPr lang="tr-TR" dirty="0" err="1" smtClean="0"/>
              <a:t>Simulation</a:t>
            </a:r>
            <a:r>
              <a:rPr lang="tr-TR" dirty="0" smtClean="0"/>
              <a:t> </a:t>
            </a:r>
            <a:r>
              <a:rPr lang="tr-TR" dirty="0" err="1" smtClean="0"/>
              <a:t>Environment</a:t>
            </a:r>
            <a:endParaRPr lang="tr-TR" dirty="0" smtClean="0"/>
          </a:p>
          <a:p>
            <a:pPr lvl="1"/>
            <a:r>
              <a:rPr lang="tr-TR" noProof="0" dirty="0" smtClean="0"/>
              <a:t>M1 – M6</a:t>
            </a:r>
          </a:p>
          <a:p>
            <a:pPr lvl="1"/>
            <a:r>
              <a:rPr lang="tr-TR" dirty="0" err="1" smtClean="0"/>
              <a:t>Deliverable</a:t>
            </a:r>
            <a:r>
              <a:rPr lang="tr-TR" dirty="0" smtClean="0"/>
              <a:t> 1: </a:t>
            </a:r>
            <a:r>
              <a:rPr lang="en-US" dirty="0" smtClean="0"/>
              <a:t>Preliminary performance results of the unit implementations of the protocols using simple scenarios</a:t>
            </a:r>
            <a:endParaRPr lang="tr-TR" noProof="0" dirty="0" smtClean="0"/>
          </a:p>
          <a:p>
            <a:r>
              <a:rPr lang="en-US" noProof="0" dirty="0" smtClean="0"/>
              <a:t>WP</a:t>
            </a:r>
            <a:r>
              <a:rPr lang="tr-TR" noProof="0" dirty="0" smtClean="0"/>
              <a:t>2</a:t>
            </a:r>
            <a:r>
              <a:rPr lang="en-US" noProof="0" dirty="0" smtClean="0"/>
              <a:t>- Performance Evaluation</a:t>
            </a:r>
          </a:p>
          <a:p>
            <a:pPr lvl="1"/>
            <a:r>
              <a:rPr lang="en-US" noProof="0" dirty="0" smtClean="0"/>
              <a:t>M</a:t>
            </a:r>
            <a:r>
              <a:rPr lang="tr-TR" noProof="0" dirty="0" smtClean="0"/>
              <a:t>5</a:t>
            </a:r>
            <a:r>
              <a:rPr lang="en-US" noProof="0" dirty="0" smtClean="0"/>
              <a:t> – </a:t>
            </a:r>
            <a:r>
              <a:rPr lang="tr-TR" noProof="0" dirty="0" smtClean="0"/>
              <a:t>M12</a:t>
            </a:r>
            <a:endParaRPr lang="en-US" noProof="0" dirty="0" smtClean="0"/>
          </a:p>
          <a:p>
            <a:pPr lvl="1"/>
            <a:r>
              <a:rPr lang="en-US" noProof="0" dirty="0" smtClean="0"/>
              <a:t>Simulation Results and Performance Evaluation</a:t>
            </a:r>
          </a:p>
        </p:txBody>
      </p:sp>
      <p:sp>
        <p:nvSpPr>
          <p:cNvPr id="5" name="Slide Number Placeholder 4"/>
          <p:cNvSpPr>
            <a:spLocks noGrp="1"/>
          </p:cNvSpPr>
          <p:nvPr>
            <p:ph type="sldNum" sz="quarter" idx="12"/>
          </p:nvPr>
        </p:nvSpPr>
        <p:spPr/>
        <p:txBody>
          <a:bodyPr/>
          <a:lstStyle/>
          <a:p>
            <a:fld id="{7F5CE407-6216-4202-80E4-A30DC2F709B2}"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dirty="0" smtClean="0"/>
              <a:t>Real-Life Scenario Simulation Result for Roaming Protocol</a:t>
            </a:r>
            <a:endParaRPr lang="en-US" dirty="0"/>
          </a:p>
        </p:txBody>
      </p:sp>
      <p:pic>
        <p:nvPicPr>
          <p:cNvPr id="5" name="Picture 4" descr="C:\Users\SUUSER\Desktop\finalResults\roaming.png"/>
          <p:cNvPicPr/>
          <p:nvPr/>
        </p:nvPicPr>
        <p:blipFill>
          <a:blip r:embed="rId2" cstate="print"/>
          <a:srcRect/>
          <a:stretch>
            <a:fillRect/>
          </a:stretch>
        </p:blipFill>
        <p:spPr bwMode="auto">
          <a:xfrm>
            <a:off x="1428728" y="2928934"/>
            <a:ext cx="6648159" cy="358014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Simulation Results of Protocols</a:t>
            </a:r>
            <a:endParaRPr lang="en-US" dirty="0"/>
          </a:p>
        </p:txBody>
      </p:sp>
      <p:sp>
        <p:nvSpPr>
          <p:cNvPr id="3" name="Content Placeholder 2"/>
          <p:cNvSpPr>
            <a:spLocks noGrp="1"/>
          </p:cNvSpPr>
          <p:nvPr>
            <p:ph idx="1"/>
          </p:nvPr>
        </p:nvSpPr>
        <p:spPr>
          <a:xfrm>
            <a:off x="457200" y="1600201"/>
            <a:ext cx="8229600" cy="1042982"/>
          </a:xfrm>
        </p:spPr>
        <p:txBody>
          <a:bodyPr>
            <a:normAutofit lnSpcReduction="10000"/>
          </a:bodyPr>
          <a:lstStyle/>
          <a:p>
            <a:r>
              <a:rPr lang="en-US" dirty="0" smtClean="0"/>
              <a:t>Real-Life Scenario Simulation Result for Packet Transfer</a:t>
            </a:r>
            <a:endParaRPr lang="tr-TR" dirty="0" smtClean="0"/>
          </a:p>
          <a:p>
            <a:endParaRPr lang="en-US" dirty="0"/>
          </a:p>
        </p:txBody>
      </p:sp>
      <p:pic>
        <p:nvPicPr>
          <p:cNvPr id="4" name="Picture 3" descr="C:\Users\SUUSER\Desktop\finalResults\packettransfer.png"/>
          <p:cNvPicPr/>
          <p:nvPr/>
        </p:nvPicPr>
        <p:blipFill>
          <a:blip r:embed="rId2" cstate="print"/>
          <a:srcRect/>
          <a:stretch>
            <a:fillRect/>
          </a:stretch>
        </p:blipFill>
        <p:spPr bwMode="auto">
          <a:xfrm>
            <a:off x="1285852" y="2643182"/>
            <a:ext cx="6791353" cy="4010043"/>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Overall Burden of the System</a:t>
            </a:r>
            <a:endParaRPr lang="en-US" dirty="0"/>
          </a:p>
        </p:txBody>
      </p:sp>
      <p:sp>
        <p:nvSpPr>
          <p:cNvPr id="3" name="Content Placeholder 2"/>
          <p:cNvSpPr>
            <a:spLocks noGrp="1"/>
          </p:cNvSpPr>
          <p:nvPr>
            <p:ph idx="1"/>
          </p:nvPr>
        </p:nvSpPr>
        <p:spPr/>
        <p:txBody>
          <a:bodyPr/>
          <a:lstStyle/>
          <a:p>
            <a:r>
              <a:rPr lang="en-US" dirty="0" smtClean="0"/>
              <a:t>Considering the results it could be calculated that over 100 minutes of Internet service, workers have only waited for 1 minute for system delays</a:t>
            </a:r>
            <a:r>
              <a:rPr lang="en-US" dirty="0" smtClean="0"/>
              <a:t>.</a:t>
            </a:r>
            <a:endParaRPr lang="tr-TR" dirty="0" smtClean="0"/>
          </a:p>
          <a:p>
            <a:r>
              <a:rPr lang="en-US" dirty="0" smtClean="0"/>
              <a:t>In average, over 1000 minutes of Internet service needs a delay of 13 to 16 minutes of waiting.</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Overall Burden of the System</a:t>
            </a:r>
            <a:endParaRPr lang="en-US" dirty="0"/>
          </a:p>
        </p:txBody>
      </p:sp>
      <p:sp>
        <p:nvSpPr>
          <p:cNvPr id="3" name="Content Placeholder 2"/>
          <p:cNvSpPr>
            <a:spLocks noGrp="1"/>
          </p:cNvSpPr>
          <p:nvPr>
            <p:ph idx="1"/>
          </p:nvPr>
        </p:nvSpPr>
        <p:spPr>
          <a:xfrm>
            <a:off x="457200" y="1600201"/>
            <a:ext cx="8229600" cy="685792"/>
          </a:xfrm>
        </p:spPr>
        <p:txBody>
          <a:bodyPr/>
          <a:lstStyle/>
          <a:p>
            <a:r>
              <a:rPr lang="tr-TR" dirty="0" smtClean="0"/>
              <a:t>Simulation Results for Client Types</a:t>
            </a:r>
            <a:endParaRPr lang="en-US" dirty="0"/>
          </a:p>
        </p:txBody>
      </p:sp>
      <p:graphicFrame>
        <p:nvGraphicFramePr>
          <p:cNvPr id="4" name="Table 3"/>
          <p:cNvGraphicFramePr>
            <a:graphicFrameLocks noGrp="1"/>
          </p:cNvGraphicFramePr>
          <p:nvPr/>
        </p:nvGraphicFramePr>
        <p:xfrm>
          <a:off x="1214414" y="2357430"/>
          <a:ext cx="7127240" cy="3904315"/>
        </p:xfrm>
        <a:graphic>
          <a:graphicData uri="http://schemas.openxmlformats.org/drawingml/2006/table">
            <a:tbl>
              <a:tblPr/>
              <a:tblGrid>
                <a:gridCol w="1078650"/>
                <a:gridCol w="1682624"/>
                <a:gridCol w="1521446"/>
                <a:gridCol w="1540929"/>
                <a:gridCol w="1303591"/>
              </a:tblGrid>
              <a:tr h="1415462">
                <a:tc>
                  <a:txBody>
                    <a:bodyPr/>
                    <a:lstStyle/>
                    <a:p>
                      <a:pPr algn="ctr">
                        <a:lnSpc>
                          <a:spcPct val="150000"/>
                        </a:lnSpc>
                        <a:spcBef>
                          <a:spcPts val="600"/>
                        </a:spcBef>
                        <a:spcAft>
                          <a:spcPts val="0"/>
                        </a:spcAft>
                      </a:pPr>
                      <a:endParaRPr lang="en-US" sz="1500" dirty="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Total Internet Usage Time</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Total Internet Usage Delay</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Average Internet Usage Time for a Client</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Average Internet Usage Delay for a Client</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475">
                <a:tc>
                  <a:txBody>
                    <a:bodyPr/>
                    <a:lstStyle/>
                    <a:p>
                      <a:pPr algn="ctr">
                        <a:lnSpc>
                          <a:spcPct val="150000"/>
                        </a:lnSpc>
                        <a:spcBef>
                          <a:spcPts val="600"/>
                        </a:spcBef>
                        <a:spcAft>
                          <a:spcPts val="0"/>
                        </a:spcAft>
                      </a:pPr>
                      <a:r>
                        <a:rPr lang="en-US" sz="1500">
                          <a:latin typeface="+mj-lt"/>
                          <a:ea typeface="Times New Roman"/>
                          <a:cs typeface="Times New Roman"/>
                        </a:rPr>
                        <a:t>Student</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95899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1698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958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16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3903">
                <a:tc>
                  <a:txBody>
                    <a:bodyPr/>
                    <a:lstStyle/>
                    <a:p>
                      <a:pPr algn="ctr">
                        <a:lnSpc>
                          <a:spcPct val="150000"/>
                        </a:lnSpc>
                        <a:spcBef>
                          <a:spcPts val="600"/>
                        </a:spcBef>
                        <a:spcAft>
                          <a:spcPts val="0"/>
                        </a:spcAft>
                      </a:pPr>
                      <a:r>
                        <a:rPr lang="en-US" sz="1500">
                          <a:latin typeface="+mj-lt"/>
                          <a:ea typeface="Times New Roman"/>
                          <a:cs typeface="Times New Roman"/>
                        </a:rPr>
                        <a:t>Worker</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101681</a:t>
                      </a:r>
                      <a:endParaRPr lang="tr-TR" sz="1500">
                        <a:latin typeface="+mj-lt"/>
                        <a:ea typeface="Times New Roman"/>
                        <a:cs typeface="Times New Roman"/>
                      </a:endParaRPr>
                    </a:p>
                    <a:p>
                      <a:pPr algn="ctr">
                        <a:lnSpc>
                          <a:spcPct val="150000"/>
                        </a:lnSpc>
                        <a:spcBef>
                          <a:spcPts val="600"/>
                        </a:spcBef>
                        <a:spcAft>
                          <a:spcPts val="0"/>
                        </a:spcAft>
                      </a:pPr>
                      <a:r>
                        <a:rPr lang="en-US" sz="1500">
                          <a:latin typeface="+mj-lt"/>
                          <a:ea typeface="Times New Roman"/>
                          <a:cs typeface="Times New Roman"/>
                        </a:rPr>
                        <a:t>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1316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1016</a:t>
                      </a:r>
                      <a:endParaRPr lang="tr-TR" sz="1500">
                        <a:latin typeface="+mj-lt"/>
                        <a:ea typeface="Times New Roman"/>
                        <a:cs typeface="Times New Roman"/>
                      </a:endParaRPr>
                    </a:p>
                    <a:p>
                      <a:pPr algn="ctr">
                        <a:lnSpc>
                          <a:spcPct val="150000"/>
                        </a:lnSpc>
                        <a:spcBef>
                          <a:spcPts val="600"/>
                        </a:spcBef>
                        <a:spcAft>
                          <a:spcPts val="0"/>
                        </a:spcAft>
                      </a:pPr>
                      <a:r>
                        <a:rPr lang="en-US" sz="1500">
                          <a:latin typeface="+mj-lt"/>
                          <a:ea typeface="Times New Roman"/>
                          <a:cs typeface="Times New Roman"/>
                        </a:rPr>
                        <a:t>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13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475">
                <a:tc>
                  <a:txBody>
                    <a:bodyPr/>
                    <a:lstStyle/>
                    <a:p>
                      <a:pPr algn="ctr">
                        <a:lnSpc>
                          <a:spcPct val="150000"/>
                        </a:lnSpc>
                        <a:spcBef>
                          <a:spcPts val="600"/>
                        </a:spcBef>
                        <a:spcAft>
                          <a:spcPts val="0"/>
                        </a:spcAft>
                      </a:pPr>
                      <a:r>
                        <a:rPr lang="en-US" sz="1500">
                          <a:latin typeface="+mj-lt"/>
                          <a:ea typeface="Times New Roman"/>
                          <a:cs typeface="Times New Roman"/>
                        </a:rPr>
                        <a:t>Non-Worker</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105335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1456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a:latin typeface="+mj-lt"/>
                          <a:ea typeface="Times New Roman"/>
                          <a:cs typeface="Times New Roman"/>
                        </a:rPr>
                        <a:t>1053 Minutes</a:t>
                      </a:r>
                      <a:endParaRPr lang="tr-TR" sz="150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US" sz="1500" dirty="0">
                          <a:latin typeface="+mj-lt"/>
                          <a:ea typeface="Times New Roman"/>
                          <a:cs typeface="Times New Roman"/>
                        </a:rPr>
                        <a:t>14 Minutes</a:t>
                      </a:r>
                      <a:endParaRPr lang="tr-TR" sz="1500" dirty="0">
                        <a:latin typeface="+mj-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Overall Burden of the System</a:t>
            </a:r>
            <a:endParaRPr lang="en-US" dirty="0"/>
          </a:p>
        </p:txBody>
      </p:sp>
      <p:sp>
        <p:nvSpPr>
          <p:cNvPr id="3" name="Content Placeholder 2"/>
          <p:cNvSpPr>
            <a:spLocks noGrp="1"/>
          </p:cNvSpPr>
          <p:nvPr>
            <p:ph idx="1"/>
          </p:nvPr>
        </p:nvSpPr>
        <p:spPr>
          <a:xfrm>
            <a:off x="457200" y="1600201"/>
            <a:ext cx="8229600" cy="1114420"/>
          </a:xfrm>
        </p:spPr>
        <p:txBody>
          <a:bodyPr/>
          <a:lstStyle/>
          <a:p>
            <a:r>
              <a:rPr lang="en-US" dirty="0" smtClean="0"/>
              <a:t>Total Amount of Service Usage Times for Client Types vs. Total Delays</a:t>
            </a:r>
            <a:endParaRPr lang="en-US" dirty="0"/>
          </a:p>
        </p:txBody>
      </p:sp>
      <p:pic>
        <p:nvPicPr>
          <p:cNvPr id="4" name="Picture 3" descr="C:\Users\SUUSER\Documents\GitHub\worddoc\thesisImages\overviewTotalFinal.png"/>
          <p:cNvPicPr/>
          <p:nvPr/>
        </p:nvPicPr>
        <p:blipFill>
          <a:blip r:embed="rId2" cstate="print"/>
          <a:srcRect/>
          <a:stretch>
            <a:fillRect/>
          </a:stretch>
        </p:blipFill>
        <p:spPr bwMode="auto">
          <a:xfrm>
            <a:off x="1357290" y="2643182"/>
            <a:ext cx="7076787" cy="3955116"/>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Overall Burden of the System</a:t>
            </a:r>
            <a:endParaRPr lang="en-US" dirty="0"/>
          </a:p>
        </p:txBody>
      </p:sp>
      <p:sp>
        <p:nvSpPr>
          <p:cNvPr id="3" name="Content Placeholder 2"/>
          <p:cNvSpPr>
            <a:spLocks noGrp="1"/>
          </p:cNvSpPr>
          <p:nvPr>
            <p:ph idx="1"/>
          </p:nvPr>
        </p:nvSpPr>
        <p:spPr>
          <a:xfrm>
            <a:off x="457200" y="1600201"/>
            <a:ext cx="8229600" cy="1114420"/>
          </a:xfrm>
        </p:spPr>
        <p:txBody>
          <a:bodyPr/>
          <a:lstStyle/>
          <a:p>
            <a:r>
              <a:rPr lang="en-US" dirty="0" smtClean="0"/>
              <a:t>Average Service Usage Times for Client Types vs. Average Delays</a:t>
            </a:r>
            <a:endParaRPr lang="en-US" dirty="0"/>
          </a:p>
        </p:txBody>
      </p:sp>
      <p:pic>
        <p:nvPicPr>
          <p:cNvPr id="4" name="Picture 3" descr="C:\Users\SUUSER\Documents\GitHub\worddoc\thesisImages\overviewAvgFinal.png"/>
          <p:cNvPicPr/>
          <p:nvPr/>
        </p:nvPicPr>
        <p:blipFill>
          <a:blip r:embed="rId2" cstate="print"/>
          <a:srcRect/>
          <a:stretch>
            <a:fillRect/>
          </a:stretch>
        </p:blipFill>
        <p:spPr bwMode="auto">
          <a:xfrm>
            <a:off x="1500166" y="2643182"/>
            <a:ext cx="6862473" cy="397321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Discussion</a:t>
            </a:r>
            <a:endParaRPr lang="en-US" dirty="0"/>
          </a:p>
        </p:txBody>
      </p:sp>
      <p:sp>
        <p:nvSpPr>
          <p:cNvPr id="3" name="Content Placeholder 2"/>
          <p:cNvSpPr>
            <a:spLocks noGrp="1"/>
          </p:cNvSpPr>
          <p:nvPr>
            <p:ph idx="1"/>
          </p:nvPr>
        </p:nvSpPr>
        <p:spPr>
          <a:xfrm>
            <a:off x="457200" y="1600200"/>
            <a:ext cx="8229600" cy="4972072"/>
          </a:xfrm>
        </p:spPr>
        <p:txBody>
          <a:bodyPr>
            <a:normAutofit fontScale="70000" lnSpcReduction="20000"/>
          </a:bodyPr>
          <a:lstStyle/>
          <a:p>
            <a:r>
              <a:rPr lang="en-US" dirty="0" smtClean="0"/>
              <a:t>Wide Coverage: Every access point could serve within a 100 meters radius. It is proven that with 100 access points, 1 km</a:t>
            </a:r>
            <a:r>
              <a:rPr lang="en-US" baseline="30000" dirty="0" smtClean="0"/>
              <a:t>2</a:t>
            </a:r>
            <a:r>
              <a:rPr lang="en-US" dirty="0" smtClean="0"/>
              <a:t> area is covered for Internet service.</a:t>
            </a:r>
            <a:endParaRPr lang="tr-TR" dirty="0" smtClean="0"/>
          </a:p>
          <a:p>
            <a:r>
              <a:rPr lang="en-US" dirty="0" smtClean="0"/>
              <a:t>Seamless Mobility and Roaming: Users are able to switch between access points no matter what operator they belong to. The delays are low enough to maintain current connection without any interruption.</a:t>
            </a:r>
            <a:endParaRPr lang="tr-TR" dirty="0" smtClean="0"/>
          </a:p>
          <a:p>
            <a:r>
              <a:rPr lang="en-US" dirty="0" smtClean="0"/>
              <a:t>Anonymity: For law-enforcement reasons, users must give their identities to Trusted Third Party (</a:t>
            </a:r>
            <a:r>
              <a:rPr lang="en-US" i="1" dirty="0" smtClean="0"/>
              <a:t>TTP</a:t>
            </a:r>
            <a:r>
              <a:rPr lang="en-US" dirty="0" smtClean="0"/>
              <a:t>) for getting connection cards. Therefore, as far as </a:t>
            </a:r>
            <a:r>
              <a:rPr lang="en-US" i="1" dirty="0" smtClean="0"/>
              <a:t>TTP </a:t>
            </a:r>
            <a:r>
              <a:rPr lang="en-US" dirty="0" smtClean="0"/>
              <a:t>keeps clients’ identities secret, users can remain anonymous. Identity verifications are performed using aliases, which change periodically.</a:t>
            </a:r>
            <a:endParaRPr lang="tr-TR" dirty="0" smtClean="0"/>
          </a:p>
          <a:p>
            <a:r>
              <a:rPr lang="en-US" dirty="0" smtClean="0"/>
              <a:t>Mutual authentication: Initial Authorization and Reuse-CC protocols ensure the authentication of the user. TTP signs the acknowledgement values and a handshake protocol is run between the serving access point and the client. These processes ensure mutual authentication</a:t>
            </a:r>
            <a:r>
              <a:rPr lang="en-US" dirty="0" smtClean="0"/>
              <a:t>.</a:t>
            </a:r>
            <a:endParaRPr lang="tr-TR"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Discussion</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Two-way honesty: Since the tokens are issued by </a:t>
            </a:r>
            <a:r>
              <a:rPr lang="en-US" i="1" dirty="0" smtClean="0"/>
              <a:t>TTP</a:t>
            </a:r>
            <a:r>
              <a:rPr lang="en-US" dirty="0" smtClean="0"/>
              <a:t>, only the </a:t>
            </a:r>
            <a:r>
              <a:rPr lang="en-US" i="1" dirty="0" smtClean="0"/>
              <a:t>TTP</a:t>
            </a:r>
            <a:r>
              <a:rPr lang="en-US" dirty="0" smtClean="0"/>
              <a:t> and connection cardholder knows all the tokens that are related with a specific connection card. Hence whenever a Client sends a new token, it is not possible for him to say, “I did not use it”. Since </a:t>
            </a:r>
            <a:r>
              <a:rPr lang="en-US" i="1" dirty="0" smtClean="0"/>
              <a:t>TTP</a:t>
            </a:r>
            <a:r>
              <a:rPr lang="en-US" dirty="0" smtClean="0"/>
              <a:t> has verified the token, in the authentication phase, operators cannot say that they provided service for non-used tokens.</a:t>
            </a:r>
            <a:endParaRPr lang="tr-TR" dirty="0" smtClean="0"/>
          </a:p>
          <a:p>
            <a:r>
              <a:rPr lang="en-US" dirty="0" smtClean="0"/>
              <a:t>Untraceability: Our protocols provide </a:t>
            </a:r>
            <a:r>
              <a:rPr lang="en-US" dirty="0" smtClean="0"/>
              <a:t>untraceability</a:t>
            </a:r>
            <a:r>
              <a:rPr lang="tr-TR" dirty="0" smtClean="0"/>
              <a:t> to some extent</a:t>
            </a:r>
            <a:r>
              <a:rPr lang="en-US" dirty="0" smtClean="0"/>
              <a:t> </a:t>
            </a:r>
            <a:r>
              <a:rPr lang="en-US" dirty="0" smtClean="0"/>
              <a:t>by changing aliases periodically. Clients </a:t>
            </a:r>
            <a:r>
              <a:rPr lang="en-US" dirty="0" smtClean="0"/>
              <a:t>are</a:t>
            </a:r>
            <a:r>
              <a:rPr lang="tr-TR" dirty="0" smtClean="0"/>
              <a:t> only</a:t>
            </a:r>
            <a:r>
              <a:rPr lang="en-US" dirty="0" smtClean="0"/>
              <a:t> </a:t>
            </a:r>
            <a:r>
              <a:rPr lang="en-US" dirty="0" smtClean="0"/>
              <a:t>traceable between the times they change their </a:t>
            </a:r>
            <a:r>
              <a:rPr lang="tr-TR" dirty="0" smtClean="0"/>
              <a:t>aliases</a:t>
            </a:r>
            <a:r>
              <a:rPr lang="en-US" dirty="0" smtClean="0"/>
              <a:t>.</a:t>
            </a:r>
            <a:endParaRPr lang="tr-TR" dirty="0" smtClean="0"/>
          </a:p>
          <a:p>
            <a:r>
              <a:rPr lang="en-US" dirty="0" smtClean="0"/>
              <a:t>Performance: The performance of SSPayWMN has been evaluated with simulations using ns-3. Two groups of simulations are performed: unit tests and a real-life scenario. In both groups, our protocols achieved steady state with reasonable delays. Moreover, in overall, the latency cost of SSPayWMN is 1% of the actual usage.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tr-TR" dirty="0" smtClean="0"/>
              <a:t>W</a:t>
            </a:r>
            <a:r>
              <a:rPr lang="tr-TR" dirty="0" smtClean="0"/>
              <a:t>e </a:t>
            </a:r>
            <a:r>
              <a:rPr lang="tr-TR" dirty="0" smtClean="0"/>
              <a:t>have proposed a secure and seamless prepayment scheme for wireless mesh networks (SSPayWMN</a:t>
            </a:r>
            <a:r>
              <a:rPr lang="tr-TR" dirty="0" smtClean="0"/>
              <a:t>).</a:t>
            </a:r>
          </a:p>
          <a:p>
            <a:r>
              <a:rPr lang="tr-TR" dirty="0" smtClean="0"/>
              <a:t>This system provides fairness to both operators and to clients</a:t>
            </a:r>
            <a:r>
              <a:rPr lang="tr-TR" dirty="0" smtClean="0"/>
              <a:t>.</a:t>
            </a:r>
          </a:p>
          <a:p>
            <a:r>
              <a:rPr lang="tr-TR" dirty="0" smtClean="0"/>
              <a:t>SSPayWMN provides privacy and untraceability to some extent</a:t>
            </a:r>
            <a:r>
              <a:rPr lang="tr-TR" dirty="0" smtClean="0"/>
              <a:t>.</a:t>
            </a:r>
          </a:p>
          <a:p>
            <a:r>
              <a:rPr lang="tr-TR" dirty="0" smtClean="0"/>
              <a:t>SSPayWMN can successfully handle seamless handover between operators by eliminating the need for re-authentication from the scratch.</a:t>
            </a:r>
            <a:endParaRPr lang="tr-TR"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Conclusion (continued)</a:t>
            </a:r>
            <a:endParaRPr lang="en-US" dirty="0"/>
          </a:p>
        </p:txBody>
      </p:sp>
      <p:sp>
        <p:nvSpPr>
          <p:cNvPr id="3" name="Content Placeholder 2"/>
          <p:cNvSpPr>
            <a:spLocks noGrp="1"/>
          </p:cNvSpPr>
          <p:nvPr>
            <p:ph idx="1"/>
          </p:nvPr>
        </p:nvSpPr>
        <p:spPr/>
        <p:txBody>
          <a:bodyPr/>
          <a:lstStyle/>
          <a:p>
            <a:r>
              <a:rPr lang="tr-TR" dirty="0" smtClean="0"/>
              <a:t>We have conducted two types of simulations to evaluate our system using ns-3: Unit tests and real-life scenario simulations</a:t>
            </a:r>
            <a:r>
              <a:rPr lang="tr-TR" dirty="0" smtClean="0"/>
              <a:t>.</a:t>
            </a:r>
          </a:p>
          <a:p>
            <a:r>
              <a:rPr lang="tr-TR" dirty="0" smtClean="0"/>
              <a:t>Both simulation types gave results ensuring the stability of the system and steady state performce.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System Entities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6</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xmlns="" val="3351597261"/>
              </p:ext>
            </p:extLst>
          </p:nvPr>
        </p:nvGraphicFramePr>
        <p:xfrm>
          <a:off x="683568" y="1412776"/>
          <a:ext cx="7920880" cy="4560088"/>
        </p:xfrm>
        <a:graphic>
          <a:graphicData uri="http://schemas.openxmlformats.org/drawingml/2006/table">
            <a:tbl>
              <a:tblPr/>
              <a:tblGrid>
                <a:gridCol w="1091742"/>
                <a:gridCol w="6829138"/>
              </a:tblGrid>
              <a:tr h="569308">
                <a:tc>
                  <a:txBody>
                    <a:bodyPr/>
                    <a:lstStyle/>
                    <a:p>
                      <a:pPr algn="ctr">
                        <a:lnSpc>
                          <a:spcPct val="115000"/>
                        </a:lnSpc>
                        <a:spcBef>
                          <a:spcPts val="500"/>
                        </a:spcBef>
                        <a:spcAft>
                          <a:spcPts val="0"/>
                        </a:spcAft>
                        <a:tabLst>
                          <a:tab pos="685800" algn="l"/>
                        </a:tabLst>
                      </a:pPr>
                      <a:endParaRPr lang="en-US" sz="10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Mobile user (client)</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Access Point (AP) with mesh routing capability. From now on in this document, it is called as AP, but please note that it also has routing capability.</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722">
                <a:tc>
                  <a:txBody>
                    <a:bodyPr/>
                    <a:lstStyle/>
                    <a:p>
                      <a:pP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Mesh backbone of the operator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Gateway (GW) that connects the mesh backbone to outer world and also to the operator's server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4">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Operator's server (OP). Keeps necessary logs and user info.</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Trusted Third Party (TTP). Payment related logs are mostly to be generated by the TTP.</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54" name="Picture 4" descr="cloudWithoutDots"/>
          <p:cNvPicPr>
            <a:picLocks noChangeAspect="1" noChangeArrowheads="1"/>
          </p:cNvPicPr>
          <p:nvPr/>
        </p:nvPicPr>
        <p:blipFill>
          <a:blip r:embed="rId3" cstate="print"/>
          <a:srcRect/>
          <a:stretch>
            <a:fillRect/>
          </a:stretch>
        </p:blipFill>
        <p:spPr bwMode="auto">
          <a:xfrm>
            <a:off x="824905" y="2997324"/>
            <a:ext cx="866775" cy="647700"/>
          </a:xfrm>
          <a:prstGeom prst="rect">
            <a:avLst/>
          </a:prstGeom>
          <a:noFill/>
        </p:spPr>
      </p:pic>
      <p:pic>
        <p:nvPicPr>
          <p:cNvPr id="11" name="Picture 10" descr="C:\Users\Public\Pictures\client.png"/>
          <p:cNvPicPr/>
          <p:nvPr/>
        </p:nvPicPr>
        <p:blipFill>
          <a:blip r:embed="rId4" cstate="print"/>
          <a:srcRect/>
          <a:stretch>
            <a:fillRect/>
          </a:stretch>
        </p:blipFill>
        <p:spPr bwMode="auto">
          <a:xfrm>
            <a:off x="1115616" y="1556792"/>
            <a:ext cx="276225" cy="295275"/>
          </a:xfrm>
          <a:prstGeom prst="rect">
            <a:avLst/>
          </a:prstGeom>
          <a:noFill/>
          <a:ln w="9525">
            <a:noFill/>
            <a:miter lim="800000"/>
            <a:headEnd/>
            <a:tailEnd/>
          </a:ln>
        </p:spPr>
      </p:pic>
      <p:pic>
        <p:nvPicPr>
          <p:cNvPr id="12" name="Picture 11" descr="C:\Users\Public\Pictures\ap.png"/>
          <p:cNvPicPr/>
          <p:nvPr/>
        </p:nvPicPr>
        <p:blipFill>
          <a:blip r:embed="rId5" cstate="print"/>
          <a:srcRect/>
          <a:stretch>
            <a:fillRect/>
          </a:stretch>
        </p:blipFill>
        <p:spPr bwMode="auto">
          <a:xfrm>
            <a:off x="1043608" y="2276872"/>
            <a:ext cx="466725" cy="352425"/>
          </a:xfrm>
          <a:prstGeom prst="rect">
            <a:avLst/>
          </a:prstGeom>
          <a:noFill/>
          <a:ln w="9525">
            <a:noFill/>
            <a:miter lim="800000"/>
            <a:headEnd/>
            <a:tailEnd/>
          </a:ln>
        </p:spPr>
      </p:pic>
      <p:pic>
        <p:nvPicPr>
          <p:cNvPr id="14" name="Picture 13" descr="C:\Users\Public\Pictures\gateway.png"/>
          <p:cNvPicPr/>
          <p:nvPr/>
        </p:nvPicPr>
        <p:blipFill>
          <a:blip r:embed="rId6" cstate="print"/>
          <a:srcRect/>
          <a:stretch>
            <a:fillRect/>
          </a:stretch>
        </p:blipFill>
        <p:spPr bwMode="auto">
          <a:xfrm>
            <a:off x="1043608" y="3933056"/>
            <a:ext cx="438150" cy="266065"/>
          </a:xfrm>
          <a:prstGeom prst="rect">
            <a:avLst/>
          </a:prstGeom>
          <a:noFill/>
          <a:ln w="9525">
            <a:noFill/>
            <a:miter lim="800000"/>
            <a:headEnd/>
            <a:tailEnd/>
          </a:ln>
        </p:spPr>
      </p:pic>
      <p:pic>
        <p:nvPicPr>
          <p:cNvPr id="15" name="Picture 14" descr="C:\Users\Public\Pictures\operator.png"/>
          <p:cNvPicPr/>
          <p:nvPr/>
        </p:nvPicPr>
        <p:blipFill>
          <a:blip r:embed="rId7" cstate="print"/>
          <a:srcRect/>
          <a:stretch>
            <a:fillRect/>
          </a:stretch>
        </p:blipFill>
        <p:spPr bwMode="auto">
          <a:xfrm>
            <a:off x="1187624" y="4581128"/>
            <a:ext cx="183515" cy="400050"/>
          </a:xfrm>
          <a:prstGeom prst="rect">
            <a:avLst/>
          </a:prstGeom>
          <a:noFill/>
          <a:ln w="9525">
            <a:noFill/>
            <a:miter lim="800000"/>
            <a:headEnd/>
            <a:tailEnd/>
          </a:ln>
        </p:spPr>
      </p:pic>
      <p:pic>
        <p:nvPicPr>
          <p:cNvPr id="16" name="Picture 15" descr="C:\Users\SUUSER\Documents\GitHub\worddoc\thesisImages\ttp.png"/>
          <p:cNvPicPr/>
          <p:nvPr/>
        </p:nvPicPr>
        <p:blipFill>
          <a:blip r:embed="rId8" cstate="print"/>
          <a:srcRect/>
          <a:stretch>
            <a:fillRect/>
          </a:stretch>
        </p:blipFill>
        <p:spPr bwMode="auto">
          <a:xfrm>
            <a:off x="971600" y="5229200"/>
            <a:ext cx="548640" cy="580390"/>
          </a:xfrm>
          <a:prstGeom prst="rect">
            <a:avLst/>
          </a:prstGeom>
          <a:noFill/>
          <a:ln w="9525">
            <a:noFill/>
            <a:miter lim="800000"/>
            <a:headEnd/>
            <a:tailEnd/>
          </a:ln>
        </p:spPr>
      </p:pic>
    </p:spTree>
    <p:extLst>
      <p:ext uri="{BB962C8B-B14F-4D97-AF65-F5344CB8AC3E}">
        <p14:creationId xmlns:p14="http://schemas.microsoft.com/office/powerpoint/2010/main" xmlns="" val="36227096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 you for listening.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Card</a:t>
            </a:r>
            <a:endParaRPr lang="en-US" dirty="0"/>
          </a:p>
        </p:txBody>
      </p:sp>
      <p:sp>
        <p:nvSpPr>
          <p:cNvPr id="3" name="Content Placeholder 2"/>
          <p:cNvSpPr>
            <a:spLocks noGrp="1"/>
          </p:cNvSpPr>
          <p:nvPr>
            <p:ph idx="1"/>
          </p:nvPr>
        </p:nvSpPr>
        <p:spPr/>
        <p:txBody>
          <a:bodyPr>
            <a:normAutofit/>
          </a:bodyPr>
          <a:lstStyle/>
          <a:p>
            <a:r>
              <a:rPr lang="en-US" dirty="0" smtClean="0"/>
              <a:t>Prepaid System</a:t>
            </a:r>
          </a:p>
          <a:p>
            <a:r>
              <a:rPr lang="en-US" dirty="0" smtClean="0"/>
              <a:t>Connection Cards </a:t>
            </a:r>
          </a:p>
          <a:p>
            <a:pPr lvl="1"/>
            <a:r>
              <a:rPr lang="en-US" dirty="0" smtClean="0"/>
              <a:t>has unique Serial Number (SN) and credits.</a:t>
            </a:r>
          </a:p>
          <a:p>
            <a:pPr lvl="2"/>
            <a:r>
              <a:rPr lang="en-US" dirty="0" smtClean="0"/>
              <a:t>SNs are used for alias computation</a:t>
            </a:r>
          </a:p>
          <a:p>
            <a:pPr lvl="1"/>
            <a:r>
              <a:rPr lang="en-US" dirty="0" smtClean="0"/>
              <a:t>credits can be refilled</a:t>
            </a:r>
          </a:p>
          <a:p>
            <a:r>
              <a:rPr lang="en-US" dirty="0" smtClean="0"/>
              <a:t>Credits</a:t>
            </a:r>
          </a:p>
          <a:p>
            <a:pPr lvl="1"/>
            <a:r>
              <a:rPr lang="en-US" dirty="0" smtClean="0"/>
              <a:t>implemented as</a:t>
            </a:r>
            <a:r>
              <a:rPr lang="tr-TR" dirty="0" smtClean="0"/>
              <a:t> </a:t>
            </a:r>
            <a:r>
              <a:rPr lang="en-US" dirty="0" smtClean="0"/>
              <a:t>hash tokens which are generated using hash chains.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Tokens</a:t>
            </a:r>
            <a:endParaRPr lang="en-US" dirty="0"/>
          </a:p>
        </p:txBody>
      </p:sp>
      <p:sp>
        <p:nvSpPr>
          <p:cNvPr id="3" name="Content Placeholder 2"/>
          <p:cNvSpPr>
            <a:spLocks noGrp="1"/>
          </p:cNvSpPr>
          <p:nvPr>
            <p:ph idx="1"/>
          </p:nvPr>
        </p:nvSpPr>
        <p:spPr>
          <a:xfrm>
            <a:off x="467544" y="1196752"/>
            <a:ext cx="8229600" cy="2016224"/>
          </a:xfrm>
        </p:spPr>
        <p:txBody>
          <a:bodyPr>
            <a:normAutofit fontScale="85000" lnSpcReduction="20000"/>
          </a:bodyPr>
          <a:lstStyle/>
          <a:p>
            <a:r>
              <a:rPr lang="en-US" dirty="0" smtClean="0"/>
              <a:t>For each set of tokens, the operator picks on a random IV (Initialization Vector) and take hashes of it many times.</a:t>
            </a:r>
          </a:p>
          <a:p>
            <a:r>
              <a:rPr lang="en-US" dirty="0" smtClean="0"/>
              <a:t>Can be used by sending in clear</a:t>
            </a:r>
          </a:p>
          <a:p>
            <a:pPr lvl="1"/>
            <a:r>
              <a:rPr lang="en-US" dirty="0" smtClean="0"/>
              <a:t>This is secure since they hash functions are one-way</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203848" y="3284984"/>
            <a:ext cx="2528404" cy="2952328"/>
          </a:xfrm>
          <a:prstGeom prst="rect">
            <a:avLst/>
          </a:prstGeom>
          <a:noFill/>
          <a:ln w="9525">
            <a:noFill/>
            <a:miter lim="800000"/>
            <a:headEnd/>
            <a:tailEnd/>
          </a:ln>
          <a:effectLst/>
        </p:spPr>
      </p:pic>
      <p:cxnSp>
        <p:nvCxnSpPr>
          <p:cNvPr id="6" name="Straight Arrow Connector 5"/>
          <p:cNvCxnSpPr/>
          <p:nvPr/>
        </p:nvCxnSpPr>
        <p:spPr>
          <a:xfrm flipV="1">
            <a:off x="2843808" y="3356992"/>
            <a:ext cx="0" cy="2808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1579022" y="4540478"/>
            <a:ext cx="1872208" cy="369332"/>
          </a:xfrm>
          <a:prstGeom prst="rect">
            <a:avLst/>
          </a:prstGeom>
          <a:noFill/>
        </p:spPr>
        <p:txBody>
          <a:bodyPr wrap="square" rtlCol="0">
            <a:spAutoFit/>
          </a:bodyPr>
          <a:lstStyle/>
          <a:p>
            <a:r>
              <a:rPr lang="tr-TR" dirty="0" smtClean="0"/>
              <a:t>Generation Order</a:t>
            </a:r>
            <a:endParaRPr lang="tr-TR" dirty="0"/>
          </a:p>
        </p:txBody>
      </p:sp>
      <p:cxnSp>
        <p:nvCxnSpPr>
          <p:cNvPr id="8" name="Straight Arrow Connector 7"/>
          <p:cNvCxnSpPr/>
          <p:nvPr/>
        </p:nvCxnSpPr>
        <p:spPr>
          <a:xfrm flipV="1">
            <a:off x="5724128" y="3356992"/>
            <a:ext cx="0" cy="2808312"/>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5400000">
            <a:off x="5107414" y="4612486"/>
            <a:ext cx="1872208" cy="369332"/>
          </a:xfrm>
          <a:prstGeom prst="rect">
            <a:avLst/>
          </a:prstGeom>
          <a:noFill/>
        </p:spPr>
        <p:txBody>
          <a:bodyPr wrap="square" rtlCol="0">
            <a:spAutoFit/>
          </a:bodyPr>
          <a:lstStyle/>
          <a:p>
            <a:r>
              <a:rPr lang="tr-TR" dirty="0" smtClean="0"/>
              <a:t>Spending Order</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p:txBody>
          <a:bodyPr/>
          <a:lstStyle/>
          <a:p>
            <a:r>
              <a:rPr lang="en-US" dirty="0" smtClean="0"/>
              <a:t>Temporary identifiers for clients.</a:t>
            </a:r>
          </a:p>
          <a:p>
            <a:r>
              <a:rPr lang="en-US" dirty="0" smtClean="0"/>
              <a:t>By changing the aliases frequently, we provide anonymity in our system to some extent.</a:t>
            </a:r>
          </a:p>
          <a:p>
            <a:r>
              <a:rPr lang="en-US" dirty="0" smtClean="0"/>
              <a:t>Computed by the clients and also by the TTP (Trusted Third Party).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1520</TotalTime>
  <Words>2324</Words>
  <Application>Microsoft Office PowerPoint</Application>
  <PresentationFormat>On-screen Show (4:3)</PresentationFormat>
  <Paragraphs>241</Paragraphs>
  <Slides>60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Adobe Acrobat Document</vt:lpstr>
      <vt:lpstr>SSPayWMN: Secure and Seamless Payment for Wireless Mesh Networks </vt:lpstr>
      <vt:lpstr>Outline</vt:lpstr>
      <vt:lpstr>Project Description in a Nutshell</vt:lpstr>
      <vt:lpstr>Motivation and Objectives</vt:lpstr>
      <vt:lpstr>Project Timeline and WPs</vt:lpstr>
      <vt:lpstr>System Entities</vt:lpstr>
      <vt:lpstr>Connection Card</vt:lpstr>
      <vt:lpstr>Hash Tokens</vt:lpstr>
      <vt:lpstr>Aliases</vt:lpstr>
      <vt:lpstr>Alias Computation</vt:lpstr>
      <vt:lpstr>Initial Authorization and Reuse of a Connection Card</vt:lpstr>
      <vt:lpstr>Initial Authorization and Reuse of a Connection Card</vt:lpstr>
      <vt:lpstr>Access Point Authentication</vt:lpstr>
      <vt:lpstr>Access Point Authentication</vt:lpstr>
      <vt:lpstr>Packet Transfer</vt:lpstr>
      <vt:lpstr>Packet Transfer</vt:lpstr>
      <vt:lpstr>Providing Unlinkability</vt:lpstr>
      <vt:lpstr>Changing Alias</vt:lpstr>
      <vt:lpstr>Changing Alias</vt:lpstr>
      <vt:lpstr>Update Packets</vt:lpstr>
      <vt:lpstr>Disconnection</vt:lpstr>
      <vt:lpstr>Disconnection</vt:lpstr>
      <vt:lpstr>Distributing Access Point Public Keys</vt:lpstr>
      <vt:lpstr>Distributing Access Point Public Keys</vt:lpstr>
      <vt:lpstr>Seamless Roaming</vt:lpstr>
      <vt:lpstr>Seamless Roaming</vt:lpstr>
      <vt:lpstr>Seamless Mobility in Home Operator</vt:lpstr>
      <vt:lpstr>Seamless Mobility in Home Operator</vt:lpstr>
      <vt:lpstr>Simulations of SSPayWMN</vt:lpstr>
      <vt:lpstr>Simulation Environment</vt:lpstr>
      <vt:lpstr>Simulation Environment</vt:lpstr>
      <vt:lpstr>Simulation Environment</vt:lpstr>
      <vt:lpstr>SSPayWMN Simulations</vt:lpstr>
      <vt:lpstr>Unit Test Results</vt:lpstr>
      <vt:lpstr>Unit Test Results</vt:lpstr>
      <vt:lpstr>Unit Test Results</vt:lpstr>
      <vt:lpstr>Unit Test Results</vt:lpstr>
      <vt:lpstr>Unit Test Results</vt:lpstr>
      <vt:lpstr>User Modeling and Mobility in  Real-Life Scenario</vt:lpstr>
      <vt:lpstr>User Actions</vt:lpstr>
      <vt:lpstr>User Actions</vt:lpstr>
      <vt:lpstr>Client Types</vt:lpstr>
      <vt:lpstr>Real-Life Scenario Simulation Results</vt:lpstr>
      <vt:lpstr>Simulation Results of Protocols</vt:lpstr>
      <vt:lpstr>Simulation Results of Protocols</vt:lpstr>
      <vt:lpstr>Simulation Results of Protocols</vt:lpstr>
      <vt:lpstr>Simulation Results of Protocols</vt:lpstr>
      <vt:lpstr>Simulation Results of Protocols</vt:lpstr>
      <vt:lpstr>Simulation Results of Protocols</vt:lpstr>
      <vt:lpstr>Simulation Results of Protocols</vt:lpstr>
      <vt:lpstr>Simulation Results of Protocols</vt:lpstr>
      <vt:lpstr>Overall Burden of the System</vt:lpstr>
      <vt:lpstr>Overall Burden of the System</vt:lpstr>
      <vt:lpstr>Overall Burden of the System</vt:lpstr>
      <vt:lpstr>Overall Burden of the System</vt:lpstr>
      <vt:lpstr>Discussion</vt:lpstr>
      <vt:lpstr>Discussion</vt:lpstr>
      <vt:lpstr>Conclusion</vt:lpstr>
      <vt:lpstr>Conclusion (continued)</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SSPayWMN: Secure and Seamless Payment for Wireless Mesh Networks </dc:title>
  <dc:creator>canleloglu</dc:creator>
  <cp:lastModifiedBy>canleloglu</cp:lastModifiedBy>
  <cp:revision>70</cp:revision>
  <dcterms:created xsi:type="dcterms:W3CDTF">2012-04-08T22:12:01Z</dcterms:created>
  <dcterms:modified xsi:type="dcterms:W3CDTF">2013-01-15T11:35:00Z</dcterms:modified>
</cp:coreProperties>
</file>