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9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6" r:id="rId17"/>
    <p:sldId id="298" r:id="rId18"/>
    <p:sldId id="300" r:id="rId19"/>
    <p:sldId id="280" r:id="rId20"/>
    <p:sldId id="301" r:id="rId21"/>
    <p:sldId id="302" r:id="rId22"/>
    <p:sldId id="283" r:id="rId23"/>
    <p:sldId id="284" r:id="rId24"/>
    <p:sldId id="285" r:id="rId25"/>
    <p:sldId id="286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6" r:id="rId39"/>
    <p:sldId id="334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8" r:id="rId49"/>
    <p:sldId id="329" r:id="rId50"/>
    <p:sldId id="330" r:id="rId51"/>
    <p:sldId id="331" r:id="rId52"/>
    <p:sldId id="332" r:id="rId53"/>
    <p:sldId id="333" r:id="rId54"/>
    <p:sldId id="295" r:id="rId5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1" autoAdjust="0"/>
    <p:restoredTop sz="86429" autoAdjust="0"/>
  </p:normalViewPr>
  <p:slideViewPr>
    <p:cSldViewPr>
      <p:cViewPr>
        <p:scale>
          <a:sx n="60" d="100"/>
          <a:sy n="60" d="100"/>
        </p:scale>
        <p:origin x="-2352" y="-1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4FB5-DB9C-408E-9DB4-4509C0792843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FB59-DC4D-4EED-85F4-1C64D303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72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FB59-DC4D-4EED-85F4-1C64D303811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0BF1-3FBF-4FBC-A078-BCBD6928206A}" type="datetimeFigureOut">
              <a:rPr lang="tr-TR" smtClean="0"/>
              <a:pPr/>
              <a:t>15.01.2013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8387"/>
            <a:ext cx="7772400" cy="1862063"/>
          </a:xfrm>
        </p:spPr>
        <p:txBody>
          <a:bodyPr>
            <a:noAutofit/>
          </a:bodyPr>
          <a:lstStyle/>
          <a:p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cs typeface="Arial"/>
              </a:rPr>
              <a:t>SSPayWMN: Secure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and Seamless Payment for Wireless Mesh Networks</a:t>
            </a:r>
            <a: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  <a:t/>
            </a:r>
            <a:b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</a:br>
            <a:endParaRPr lang="en-US" sz="3200" kern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00450"/>
            <a:ext cx="7128792" cy="2708869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Albert Levi </a:t>
            </a:r>
          </a:p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 Serhat Leloğlu</a:t>
            </a:r>
          </a:p>
          <a:p>
            <a:r>
              <a:rPr lang="en-US" sz="18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levi@sabanciuniv.edu,     canleloglu@sabanciuniv.edu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Final Presentation as of January 16, 2013</a:t>
            </a:r>
            <a:endParaRPr lang="en-US" sz="2400" noProof="0" dirty="0">
              <a:solidFill>
                <a:srgbClr val="51515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88174"/>
            <a:ext cx="2624236" cy="11174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256" y="297155"/>
            <a:ext cx="2344621" cy="120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TT_Grup_Küre2010-transparent_smaller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7212" y="388174"/>
            <a:ext cx="1119188" cy="11174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1F4F-489B-4B1C-B302-82C2A22B4D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Alias Computation</a:t>
            </a:r>
            <a:endParaRPr lang="en-US" noProof="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214974"/>
          </a:xfrm>
        </p:spPr>
        <p:txBody>
          <a:bodyPr>
            <a:normAutofit fontScale="92500"/>
          </a:bodyPr>
          <a:lstStyle/>
          <a:p>
            <a:r>
              <a:rPr lang="en-US" noProof="0" dirty="0" smtClean="0"/>
              <a:t>The serial number (SN) of the Connection Card, which is bought from an operator, will be used as a base for client’s aliases. An alias will be computed by performing the following operations.</a:t>
            </a:r>
          </a:p>
          <a:p>
            <a:pPr lvl="1"/>
            <a:r>
              <a:rPr lang="en-US" noProof="0" dirty="0" smtClean="0"/>
              <a:t>Client picks a random 128-bit unsigned number called nonce</a:t>
            </a:r>
          </a:p>
          <a:p>
            <a:pPr lvl="1"/>
            <a:r>
              <a:rPr lang="en-US" noProof="0" dirty="0" smtClean="0"/>
              <a:t>Client performs XOR operation  with  SN and Nonce and take their hash and use the output as the Alias.</a:t>
            </a:r>
          </a:p>
          <a:p>
            <a:pPr lvl="1"/>
            <a:r>
              <a:rPr lang="en-US" noProof="0" dirty="0" smtClean="0"/>
              <a:t>Client will use this alias whenever her identity is required.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Initial Authorization and Reuse of a Connection Card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Initial Authorization is the beginning for system usage, clients authorize themselves to join the system.</a:t>
            </a:r>
          </a:p>
          <a:p>
            <a:r>
              <a:rPr lang="en-US" noProof="0" dirty="0" smtClean="0"/>
              <a:t>Reuse of a Connection Card (Reuse-CC)</a:t>
            </a:r>
            <a:r>
              <a:rPr lang="en-US" i="1" noProof="0" dirty="0" smtClean="0"/>
              <a:t> </a:t>
            </a:r>
            <a:r>
              <a:rPr lang="en-US" noProof="0" dirty="0" smtClean="0"/>
              <a:t>protocol allows the clients to connect using the remaining credits in a card.  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Initial Authorization and Reuse of a Connection Card</a:t>
            </a:r>
            <a:endParaRPr lang="en-US" noProof="0" dirty="0"/>
          </a:p>
        </p:txBody>
      </p:sp>
      <p:pic>
        <p:nvPicPr>
          <p:cNvPr id="4" name="Picture 3" descr="Macintosh HD:Users:canleloglu:Desktop:worddoc:thesisImages:protocolsInDetail:seqDiagram:pdf:initAuthReuse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357298"/>
            <a:ext cx="5151454" cy="53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Access Point Authentication</a:t>
            </a:r>
            <a:endParaRPr lang="en-US" noProof="0" dirty="0"/>
          </a:p>
        </p:txBody>
      </p:sp>
      <p:pic>
        <p:nvPicPr>
          <p:cNvPr id="5" name="Picture 4" descr="Macintosh HD:Users:canleloglu:Desktop:worddoc:thesisImages:protocolsInDetail:seqDiagram:pdf:accessAuth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571744"/>
            <a:ext cx="5786478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In order to authenticate the network by the client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noProof="0" dirty="0" smtClean="0"/>
              <a:t>Packet Transfer</a:t>
            </a:r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48680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After mutual authentication of client and  access point, client starts to send data packets to access point.</a:t>
            </a:r>
            <a:endParaRPr lang="en-US" noProof="0" dirty="0"/>
          </a:p>
        </p:txBody>
      </p:sp>
      <p:pic>
        <p:nvPicPr>
          <p:cNvPr id="6" name="Picture 5" descr="Macintosh HD:Users:canleloglu:Desktop:worddoc:thesisImages:protocolsInDetail:seqDiagram:pdf:packetTransfer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785922"/>
            <a:ext cx="4481401" cy="50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Providing Unlinkability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Adversary should not be able to track down a user </a:t>
            </a:r>
          </a:p>
          <a:p>
            <a:r>
              <a:rPr lang="en-US" noProof="0" dirty="0" smtClean="0"/>
              <a:t>Aliases should change periodically to achieve unlinkability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Changing Alias</a:t>
            </a:r>
            <a:endParaRPr lang="en-US" noProof="0" dirty="0"/>
          </a:p>
        </p:txBody>
      </p:sp>
      <p:pic>
        <p:nvPicPr>
          <p:cNvPr id="5" name="Picture 4" descr="Macintosh HD:Users:canleloglu:Desktop:worddoc:thesisImages:protocolsInDetail:seqDiagram:pdf:changeAlia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256311"/>
            <a:ext cx="5000660" cy="560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Update Packets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2572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500" noProof="0" dirty="0" smtClean="0"/>
              <a:t>Access points keep track of ongoing communications, after some time passed without update from a user it sends disconnection request by itself.</a:t>
            </a:r>
            <a:endParaRPr lang="en-US" sz="2500" noProof="0" dirty="0"/>
          </a:p>
        </p:txBody>
      </p:sp>
      <p:pic>
        <p:nvPicPr>
          <p:cNvPr id="4" name="Picture 3" descr="Macintosh HD:Users:canleloglu:Desktop:worddoc:thesisImages:protocolsInDetail:seqDiagram:pdf:updatePacket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14546" y="2571744"/>
            <a:ext cx="4714908" cy="393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Disconnection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The Update Packets protocol brings stability to the system in case of a connection interruption, but the main assumption is that most of the users will be disconnecting from the operator using the disconnection protocol.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Disconnection</a:t>
            </a:r>
            <a:endParaRPr lang="en-US" noProof="0" dirty="0"/>
          </a:p>
        </p:txBody>
      </p:sp>
      <p:pic>
        <p:nvPicPr>
          <p:cNvPr id="5" name="Picture 4" descr="Macintosh HD:Users:canleloglu:Desktop:worddoc:thesisImages:protocolsInDetail:seqDiagram:pdf:updatePacket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285860"/>
            <a:ext cx="5730875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Project description</a:t>
            </a:r>
          </a:p>
          <a:p>
            <a:r>
              <a:rPr lang="en-US" noProof="0" dirty="0" smtClean="0"/>
              <a:t>Building blocks of the system</a:t>
            </a:r>
          </a:p>
          <a:p>
            <a:r>
              <a:rPr lang="en-US" noProof="0" dirty="0" smtClean="0"/>
              <a:t>Protocol specifications</a:t>
            </a:r>
          </a:p>
          <a:p>
            <a:r>
              <a:rPr lang="en-US" noProof="0" dirty="0" smtClean="0"/>
              <a:t>Simulation environment</a:t>
            </a:r>
          </a:p>
          <a:p>
            <a:r>
              <a:rPr lang="en-US" noProof="0" dirty="0" smtClean="0"/>
              <a:t>Unit test results</a:t>
            </a:r>
          </a:p>
          <a:p>
            <a:r>
              <a:rPr lang="en-US" noProof="0" dirty="0" smtClean="0"/>
              <a:t>Client models and actions</a:t>
            </a:r>
          </a:p>
          <a:p>
            <a:r>
              <a:rPr lang="en-US" noProof="0" dirty="0" smtClean="0"/>
              <a:t>Real-life scenario simulation results</a:t>
            </a:r>
          </a:p>
          <a:p>
            <a:r>
              <a:rPr lang="en-US" noProof="0" dirty="0" smtClean="0"/>
              <a:t>Discussion on success of SSPayWMN</a:t>
            </a:r>
          </a:p>
          <a:p>
            <a:r>
              <a:rPr lang="en-US" noProof="0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Distributing Access Point Public Keys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Achieving seamless mobility in home operator and also to support seamless roaming, a public key distribution mechanism is integrated in SSPayWMN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Distributing Access Point Public Keys</a:t>
            </a:r>
            <a:endParaRPr lang="en-US" noProof="0" dirty="0"/>
          </a:p>
        </p:txBody>
      </p:sp>
      <p:pic>
        <p:nvPicPr>
          <p:cNvPr id="4" name="Picture 3" descr="Macintosh HD:Users:canleloglu:Desktop:worddoc:thesisImages:protocolsInDetail:seqDiagram:pdf:distributeAccessPublicKeys.pdf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857364"/>
            <a:ext cx="5730875" cy="433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Seamless Roaming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When the clients need to get service from an access point of a new operator, they roam between old operator and new one.</a:t>
            </a:r>
          </a:p>
          <a:p>
            <a:r>
              <a:rPr lang="en-US" noProof="0" dirty="0" smtClean="0"/>
              <a:t>In this kind of situations, we do not bother TTP and save time and computational power.</a:t>
            </a:r>
          </a:p>
          <a:p>
            <a:r>
              <a:rPr lang="en-US" noProof="0" dirty="0" smtClean="0"/>
              <a:t>We can handle roaming in a seamless way without running the authorization process from scratch.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Seamless Roaming</a:t>
            </a:r>
            <a:endParaRPr lang="en-US" noProof="0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643042" y="1500174"/>
          <a:ext cx="5717644" cy="4572032"/>
        </p:xfrm>
        <a:graphic>
          <a:graphicData uri="http://schemas.openxmlformats.org/presentationml/2006/ole">
            <p:oleObj spid="_x0000_s41985" name="Acrobat Document" r:id="rId3" imgW="4114646" imgH="3295547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Seamless Mobility in Home Operator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a client moves out of the coverage area of its associated AP or if another AP provides a better service, the client may want to hand off to another AP.</a:t>
            </a:r>
          </a:p>
          <a:p>
            <a:r>
              <a:rPr lang="en-US" noProof="0" dirty="0" smtClean="0"/>
              <a:t>We develop seamless mobility protocol in order to avoid a full authorization process.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Seamless Mobility in Home Operator</a:t>
            </a:r>
            <a:endParaRPr lang="en-US" noProof="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857356" y="1785926"/>
          <a:ext cx="5353050" cy="4391025"/>
        </p:xfrm>
        <a:graphic>
          <a:graphicData uri="http://schemas.openxmlformats.org/presentationml/2006/ole">
            <p:oleObj spid="_x0000_s39937" name="Acrobat Document" r:id="rId3" imgW="4019389" imgH="3295547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Performance Evaluation of SSPayWMN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The simulations of SSPayWMN are conducted using ns-3.</a:t>
            </a:r>
          </a:p>
          <a:p>
            <a:r>
              <a:rPr lang="en-US" noProof="0" dirty="0" smtClean="0"/>
              <a:t>The simulator was run on a computer with 2.4 GHz Intel Core 2 Duo, 2 GB 1067 MHz DDR3, Apple MacBook OSX v10.6.8.</a:t>
            </a:r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Environment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92500" lnSpcReduction="10000"/>
          </a:bodyPr>
          <a:lstStyle/>
          <a:p>
            <a:r>
              <a:rPr lang="en-US" sz="2500" noProof="0" dirty="0" smtClean="0"/>
              <a:t>The network topology is hierarchical and WMN supports connections with other IEEE 802.11 protocols, clients communicate with TTP via access points, GWs and operators in sequence.</a:t>
            </a:r>
          </a:p>
          <a:p>
            <a:r>
              <a:rPr lang="en-US" sz="2500" noProof="0" dirty="0" smtClean="0"/>
              <a:t>Access point specifications are given below.</a:t>
            </a:r>
          </a:p>
          <a:p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1604" y="3571876"/>
          <a:ext cx="5643602" cy="3000372"/>
        </p:xfrm>
        <a:graphic>
          <a:graphicData uri="http://schemas.openxmlformats.org/drawingml/2006/table">
            <a:tbl>
              <a:tblPr/>
              <a:tblGrid>
                <a:gridCol w="2821801"/>
                <a:gridCol w="2821801"/>
              </a:tblGrid>
              <a:tr h="1000124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Connection bit rate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6-54 Mbps – Wi-Fi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2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Distance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70 m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24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Service Duration per token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5 minutes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2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Update Interval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11 minutes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Environment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Our network has 100 access points, 32 gateways, 2 operators and a TTP server covering a 1 km</a:t>
            </a:r>
            <a:r>
              <a:rPr lang="en-US" baseline="30000" noProof="0" dirty="0" smtClean="0"/>
              <a:t>2</a:t>
            </a:r>
            <a:r>
              <a:rPr lang="en-US" noProof="0" dirty="0" smtClean="0"/>
              <a:t> metropolitan area.</a:t>
            </a:r>
          </a:p>
          <a:p>
            <a:r>
              <a:rPr lang="en-US" noProof="0" dirty="0" smtClean="0"/>
              <a:t>There are 300 clients simultaneously trying to get internet service in a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Environment</a:t>
            </a:r>
            <a:endParaRPr lang="en-US" noProof="0" dirty="0"/>
          </a:p>
        </p:txBody>
      </p:sp>
      <p:pic>
        <p:nvPicPr>
          <p:cNvPr id="4" name="Picture 3" descr="C:\Users\SUUSER\Documents\GitHub\worddoc\thesisImages\networkTopolog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000240"/>
            <a:ext cx="4915700" cy="387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Project Description in a Nutshell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A secure prepaid payment scheme for broadband Internet access is designed and developed in a simulation environment.</a:t>
            </a:r>
          </a:p>
          <a:p>
            <a:r>
              <a:rPr lang="en-US" noProof="0" dirty="0" smtClean="0">
                <a:cs typeface="Arial"/>
              </a:rPr>
              <a:t>This scheme will be particularly for Wireless Mesh Networks with multiple operators.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3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SSPayWMN Simulations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We have conducted the simulations of SSPayWMN in two groups.</a:t>
            </a:r>
          </a:p>
          <a:p>
            <a:r>
              <a:rPr lang="en-US" noProof="0" dirty="0" smtClean="0"/>
              <a:t>Unit Tests: These simulations aim to simulate protocols of SSPayWMN, independent from each other to analyze the delay caused by protocols.</a:t>
            </a:r>
          </a:p>
          <a:p>
            <a:r>
              <a:rPr lang="en-US" noProof="0" dirty="0" smtClean="0"/>
              <a:t>Real-life Scenario Simulation: These simulations evaluate the system’s overall performance in an ordinary day usage with client mobility and realistic Internet service demand.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Unit Test Results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Unit Test Result for End-to-end Two-Way Protocols</a:t>
            </a:r>
            <a:endParaRPr lang="en-US" noProof="0" dirty="0"/>
          </a:p>
        </p:txBody>
      </p:sp>
      <p:pic>
        <p:nvPicPr>
          <p:cNvPr id="4" name="Picture 3" descr="C:\Users\SUUSER\Documents\GitHub\worddoc\thesisImages\unitSimImages\endToEndMediu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714620"/>
            <a:ext cx="5724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Unit Test Results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Unit Test Results for Access Point Authentication</a:t>
            </a:r>
            <a:endParaRPr lang="en-US" noProof="0" dirty="0"/>
          </a:p>
        </p:txBody>
      </p:sp>
      <p:pic>
        <p:nvPicPr>
          <p:cNvPr id="4" name="Picture 3" descr="D:\My Documents\albert\tt proje\D4-accesspoin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496"/>
            <a:ext cx="5306695" cy="35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Unit Test Results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Unit Test Result for Seamless Mobility and Roaming</a:t>
            </a:r>
            <a:endParaRPr lang="en-US" noProof="0" dirty="0"/>
          </a:p>
        </p:txBody>
      </p:sp>
      <p:pic>
        <p:nvPicPr>
          <p:cNvPr id="5" name="Picture 4" descr="D:\My Documents\albert\tt proje\D4-seamlessmobilityroamin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496"/>
            <a:ext cx="533146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Unit Test Results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US" noProof="0" dirty="0" smtClean="0"/>
              <a:t>Unit Test Result for Packet Transfer</a:t>
            </a:r>
            <a:endParaRPr lang="en-US" noProof="0" dirty="0"/>
          </a:p>
        </p:txBody>
      </p:sp>
      <p:pic>
        <p:nvPicPr>
          <p:cNvPr id="4" name="Picture 3" descr="D:\My Documents\albert\tt proje\D4-packettre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571744"/>
            <a:ext cx="535559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Unit Test Results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Unit Test Result for Update Packets</a:t>
            </a:r>
            <a:endParaRPr lang="en-US" noProof="0" dirty="0"/>
          </a:p>
        </p:txBody>
      </p:sp>
      <p:pic>
        <p:nvPicPr>
          <p:cNvPr id="4" name="Picture 3" descr="C:\Users\SUUSER\Documents\GitHub\worddoc\thesisImages\unitSimImages\updatePacketsMediu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643182"/>
            <a:ext cx="57245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User Modeling and Mobility in </a:t>
            </a:r>
            <a:br>
              <a:rPr lang="en-US" noProof="0" dirty="0" smtClean="0"/>
            </a:br>
            <a:r>
              <a:rPr lang="en-US" noProof="0" dirty="0" smtClean="0"/>
              <a:t>Real-Life Scenario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The proposed system intends to serve a variety of users. </a:t>
            </a:r>
          </a:p>
          <a:p>
            <a:r>
              <a:rPr lang="en-US" noProof="0" dirty="0" smtClean="0"/>
              <a:t>Certain kinds of actions are defined, such as authorization (initial or reuse of a connection card), disconnection, packet transfer (network usage), payment related roaming and payment related AP handover.</a:t>
            </a:r>
          </a:p>
          <a:p>
            <a:r>
              <a:rPr lang="en-US" noProof="0" dirty="0" smtClean="0"/>
              <a:t>All of these actions are triggered as a result of a random event.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 Actions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In real-life scenario simulations, network usage related actions are modeled using two-state Markov Chain.</a:t>
            </a:r>
          </a:p>
        </p:txBody>
      </p:sp>
      <p:pic>
        <p:nvPicPr>
          <p:cNvPr id="4" name="Picture 3" descr="C:\Users\SUUSER\Documents\GitHub\worddoc\thesisImages\markovCha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000372"/>
            <a:ext cx="5381017" cy="34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Client Types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Three different user types are outlined with different networking and mobility requirements.</a:t>
            </a:r>
          </a:p>
          <a:p>
            <a:pPr lvl="1"/>
            <a:r>
              <a:rPr lang="en-US" noProof="0" dirty="0" smtClean="0"/>
              <a:t>Students</a:t>
            </a:r>
          </a:p>
          <a:p>
            <a:pPr lvl="1"/>
            <a:r>
              <a:rPr lang="en-US" noProof="0" dirty="0" smtClean="0"/>
              <a:t>Employees</a:t>
            </a:r>
          </a:p>
          <a:p>
            <a:pPr lvl="1"/>
            <a:r>
              <a:rPr lang="en-US" noProof="0" dirty="0" smtClean="0"/>
              <a:t>Domestics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Mobility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Clients move on a grid, to reach a randomly selected destination. The speed and the distance to destination differ according to client’s type.</a:t>
            </a:r>
            <a:endParaRPr lang="en-US" noProof="0" dirty="0"/>
          </a:p>
        </p:txBody>
      </p:sp>
      <p:pic>
        <p:nvPicPr>
          <p:cNvPr id="4" name="Picture 3" descr="C:\Users\SUUSER\Desktop\paper images\protocols\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429000"/>
            <a:ext cx="40005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Motivation and Objectives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2918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Wide coverage</a:t>
            </a:r>
          </a:p>
          <a:p>
            <a:r>
              <a:rPr lang="en-US" noProof="0" dirty="0" smtClean="0">
                <a:cs typeface="Arial"/>
              </a:rPr>
              <a:t>Seamless Roaming</a:t>
            </a:r>
          </a:p>
          <a:p>
            <a:r>
              <a:rPr lang="en-US" noProof="0" dirty="0" smtClean="0">
                <a:cs typeface="Arial"/>
              </a:rPr>
              <a:t>Seamless Mobility (Handoff)</a:t>
            </a:r>
          </a:p>
          <a:p>
            <a:r>
              <a:rPr lang="en-US" noProof="0" dirty="0" smtClean="0">
                <a:cs typeface="Arial"/>
              </a:rPr>
              <a:t>Anonymity</a:t>
            </a:r>
          </a:p>
          <a:p>
            <a:r>
              <a:rPr lang="en-US" noProof="0" dirty="0" smtClean="0">
                <a:cs typeface="Arial"/>
              </a:rPr>
              <a:t>Mutual Authentication</a:t>
            </a:r>
          </a:p>
          <a:p>
            <a:r>
              <a:rPr lang="en-US" noProof="0" dirty="0" smtClean="0">
                <a:cs typeface="Arial"/>
              </a:rPr>
              <a:t>Two-way honesty</a:t>
            </a:r>
          </a:p>
          <a:p>
            <a:r>
              <a:rPr lang="en-US" noProof="0" dirty="0" smtClean="0">
                <a:cs typeface="Arial"/>
              </a:rPr>
              <a:t>Untraceability</a:t>
            </a:r>
          </a:p>
          <a:p>
            <a:r>
              <a:rPr lang="en-US" noProof="0" dirty="0" smtClean="0">
                <a:cs typeface="Arial"/>
              </a:rPr>
              <a:t>Performance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2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Real-Life Scenario Simulation Result for Initial Authorization Protocol</a:t>
            </a:r>
          </a:p>
        </p:txBody>
      </p:sp>
      <p:pic>
        <p:nvPicPr>
          <p:cNvPr id="4" name="Picture 3" descr="C:\Users\SUUSER\Desktop\finalResults\initialauthoriza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928934"/>
            <a:ext cx="657229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Real-Life Scenario Simulation Result for Reuse of a Connection Card Protocol</a:t>
            </a:r>
          </a:p>
          <a:p>
            <a:endParaRPr lang="en-US" noProof="0" dirty="0"/>
          </a:p>
        </p:txBody>
      </p:sp>
      <p:pic>
        <p:nvPicPr>
          <p:cNvPr id="4" name="Picture 3" descr="C:\Users\SUUSER\Desktop\finalResults\reus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857496"/>
            <a:ext cx="64294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Real-Life Scenario Simulation Result for Changing Alias</a:t>
            </a:r>
            <a:endParaRPr lang="en-US" noProof="0" dirty="0"/>
          </a:p>
        </p:txBody>
      </p:sp>
      <p:pic>
        <p:nvPicPr>
          <p:cNvPr id="4" name="Picture 3" descr="C:\Users\SUUSER\Desktop\finalResults\changealia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14620"/>
            <a:ext cx="664373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Real-Life Scenario Simulation Result for Disconnection</a:t>
            </a:r>
          </a:p>
          <a:p>
            <a:endParaRPr lang="en-US" noProof="0" dirty="0"/>
          </a:p>
        </p:txBody>
      </p:sp>
      <p:pic>
        <p:nvPicPr>
          <p:cNvPr id="4" name="Picture 3" descr="C:\Users\SUUSER\Desktop\finalResults\disconnec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7005349" cy="359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Real-Life Scenario Simulation Result for Update Packets</a:t>
            </a:r>
            <a:endParaRPr lang="en-US" noProof="0" dirty="0"/>
          </a:p>
        </p:txBody>
      </p:sp>
      <p:pic>
        <p:nvPicPr>
          <p:cNvPr id="4" name="Picture 3" descr="C:\Users\SUUSER\Desktop\finalResults\updatepacke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571744"/>
            <a:ext cx="7223473" cy="358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Real-Life Scenario Simulation Result for Seamless Mobility in Home Operator Protocol</a:t>
            </a:r>
            <a:endParaRPr lang="en-US" noProof="0" dirty="0"/>
          </a:p>
        </p:txBody>
      </p:sp>
      <p:pic>
        <p:nvPicPr>
          <p:cNvPr id="4" name="Picture 3" descr="C:\Users\SUUSER\Desktop\finalResults\seamless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643182"/>
            <a:ext cx="65008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Real-Life Scenario Simulation Result for Roaming Protocol</a:t>
            </a:r>
            <a:endParaRPr lang="en-US" noProof="0" dirty="0"/>
          </a:p>
        </p:txBody>
      </p:sp>
      <p:pic>
        <p:nvPicPr>
          <p:cNvPr id="5" name="Picture 4" descr="C:\Users\SUUSER\Desktop\finalResults\roamin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928934"/>
            <a:ext cx="6648159" cy="358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Simulation Results of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Real-Life Scenario Simulation Result for Packet Transfer</a:t>
            </a:r>
          </a:p>
          <a:p>
            <a:endParaRPr lang="en-US" noProof="0" dirty="0"/>
          </a:p>
        </p:txBody>
      </p:sp>
      <p:pic>
        <p:nvPicPr>
          <p:cNvPr id="4" name="Picture 3" descr="C:\Users\SUUSER\Desktop\finalResults\packettr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6791353" cy="40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Overall Burden of the System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Total Amount of Service Usage Times for Client Types vs. Total Delays</a:t>
            </a:r>
            <a:endParaRPr lang="en-US" noProof="0" dirty="0"/>
          </a:p>
        </p:txBody>
      </p:sp>
      <p:pic>
        <p:nvPicPr>
          <p:cNvPr id="80898" name="Picture 2" descr="C:\Users\SUUSER\Documents\GitHub\worddoc\thesisImages\overviewTotal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14620"/>
            <a:ext cx="7358114" cy="355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Overall Burden of the System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dirty="0" smtClean="0"/>
              <a:t>Average Service Usage Times for Client Types vs. Average Delays</a:t>
            </a:r>
            <a:endParaRPr lang="en-US" noProof="0" dirty="0"/>
          </a:p>
        </p:txBody>
      </p:sp>
      <p:pic>
        <p:nvPicPr>
          <p:cNvPr id="81922" name="Picture 2" descr="C:\Users\SUUSER\Documents\GitHub\worddoc\thesisImages\overviewAvg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643182"/>
            <a:ext cx="7753205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581128"/>
            <a:ext cx="8591855" cy="19442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300625" y="1268760"/>
            <a:ext cx="8591855" cy="2811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Project Timeline and WPs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287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noProof="0" dirty="0" smtClean="0"/>
              <a:t>Kickoff: April 1, 2011</a:t>
            </a:r>
          </a:p>
          <a:p>
            <a:r>
              <a:rPr lang="en-US" noProof="0" dirty="0" smtClean="0"/>
              <a:t>WP1: Requirements Specification</a:t>
            </a:r>
          </a:p>
          <a:p>
            <a:pPr lvl="1"/>
            <a:r>
              <a:rPr lang="en-US" noProof="0" dirty="0" smtClean="0"/>
              <a:t>M1 – M4</a:t>
            </a:r>
          </a:p>
          <a:p>
            <a:pPr lvl="1"/>
            <a:r>
              <a:rPr lang="en-US" noProof="0" dirty="0" smtClean="0"/>
              <a:t>Deliverable 1: Requirements Specification Document</a:t>
            </a:r>
          </a:p>
          <a:p>
            <a:pPr lvl="1"/>
            <a:r>
              <a:rPr lang="en-US" noProof="0" dirty="0" smtClean="0"/>
              <a:t>Deliverable 2:	 Simulation tool evaluation report</a:t>
            </a:r>
          </a:p>
          <a:p>
            <a:r>
              <a:rPr lang="en-US" noProof="0" dirty="0" smtClean="0"/>
              <a:t>WP2 – Setting up the Simulation Tool</a:t>
            </a:r>
          </a:p>
          <a:p>
            <a:pPr lvl="1"/>
            <a:r>
              <a:rPr lang="en-US" noProof="0" dirty="0" smtClean="0"/>
              <a:t>M5 – M6</a:t>
            </a:r>
          </a:p>
          <a:p>
            <a:pPr lvl="1"/>
            <a:r>
              <a:rPr lang="en-US" noProof="0" dirty="0" smtClean="0"/>
              <a:t>Milestone 1: Simulation tool up and running</a:t>
            </a:r>
          </a:p>
          <a:p>
            <a:r>
              <a:rPr lang="en-US" noProof="0" dirty="0" smtClean="0"/>
              <a:t>WP3 –  Protocol Design and Engineering</a:t>
            </a:r>
          </a:p>
          <a:p>
            <a:pPr lvl="1"/>
            <a:r>
              <a:rPr lang="en-US" noProof="0" dirty="0" smtClean="0"/>
              <a:t>M5 – M12</a:t>
            </a:r>
          </a:p>
          <a:p>
            <a:pPr lvl="1"/>
            <a:r>
              <a:rPr lang="en-US" noProof="0" dirty="0" smtClean="0"/>
              <a:t>Deliverable 3: Protocol Design Document </a:t>
            </a:r>
          </a:p>
          <a:p>
            <a:pPr>
              <a:spcBef>
                <a:spcPts val="0"/>
              </a:spcBef>
              <a:buNone/>
            </a:pPr>
            <a:endParaRPr lang="en-US" noProof="0" dirty="0" smtClean="0"/>
          </a:p>
          <a:p>
            <a:pPr>
              <a:spcBef>
                <a:spcPts val="0"/>
              </a:spcBef>
              <a:buNone/>
            </a:pPr>
            <a:r>
              <a:rPr lang="en-US" noProof="0" dirty="0" smtClean="0"/>
              <a:t>2nd Year</a:t>
            </a:r>
          </a:p>
          <a:p>
            <a:pPr>
              <a:spcBef>
                <a:spcPts val="0"/>
              </a:spcBef>
            </a:pPr>
            <a:r>
              <a:rPr lang="en-US" noProof="0" dirty="0" smtClean="0"/>
              <a:t>WP1 – Unit Protocol Implementation over the Simulation Environment</a:t>
            </a:r>
          </a:p>
          <a:p>
            <a:pPr lvl="1"/>
            <a:r>
              <a:rPr lang="en-US" noProof="0" dirty="0" smtClean="0"/>
              <a:t>M1 – M6</a:t>
            </a:r>
          </a:p>
          <a:p>
            <a:pPr lvl="1"/>
            <a:r>
              <a:rPr lang="en-US" noProof="0" dirty="0" smtClean="0"/>
              <a:t>Deliverable 1: Preliminary performance results of the unit implementations of the protocols using simple scenarios</a:t>
            </a:r>
          </a:p>
          <a:p>
            <a:r>
              <a:rPr lang="en-US" noProof="0" dirty="0" smtClean="0"/>
              <a:t>WP2- Performance Evaluation</a:t>
            </a:r>
          </a:p>
          <a:p>
            <a:pPr lvl="1"/>
            <a:r>
              <a:rPr lang="en-US" noProof="0" dirty="0" smtClean="0"/>
              <a:t>M5 – M12</a:t>
            </a:r>
          </a:p>
          <a:p>
            <a:pPr lvl="1"/>
            <a:r>
              <a:rPr lang="en-US" noProof="0" dirty="0" smtClean="0"/>
              <a:t>Execution of final simulations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Wide Coverage: Every access point could serve within a 100 meters radius. It is proven that with 100 access points, 1 km</a:t>
            </a:r>
            <a:r>
              <a:rPr lang="en-US" baseline="30000" noProof="0" dirty="0" smtClean="0"/>
              <a:t>2</a:t>
            </a:r>
            <a:r>
              <a:rPr lang="en-US" noProof="0" dirty="0" smtClean="0"/>
              <a:t> area is covered for Internet service.</a:t>
            </a:r>
          </a:p>
          <a:p>
            <a:r>
              <a:rPr lang="en-US" noProof="0" dirty="0" smtClean="0"/>
              <a:t>Seamless Mobility and Roaming: Users are able to switch between access points no matter what operator they belong to. The delays are low enough to maintain current connection without any interruption.</a:t>
            </a:r>
          </a:p>
          <a:p>
            <a:r>
              <a:rPr lang="en-US" noProof="0" dirty="0" smtClean="0"/>
              <a:t>Anonymity: For law-enforcement reasons, users must give their identities to Trusted Third Party (</a:t>
            </a:r>
            <a:r>
              <a:rPr lang="en-US" i="1" noProof="0" dirty="0" smtClean="0"/>
              <a:t>TTP</a:t>
            </a:r>
            <a:r>
              <a:rPr lang="en-US" noProof="0" dirty="0" smtClean="0"/>
              <a:t>) for getting connection cards. Therefore, as far as </a:t>
            </a:r>
            <a:r>
              <a:rPr lang="en-US" i="1" noProof="0" dirty="0" smtClean="0"/>
              <a:t>TTP </a:t>
            </a:r>
            <a:r>
              <a:rPr lang="en-US" noProof="0" dirty="0" smtClean="0"/>
              <a:t>keeps clients’ identities secret, users can remain anonymous. Identity verifications are performed using aliases, which change periodically.</a:t>
            </a:r>
          </a:p>
          <a:p>
            <a:r>
              <a:rPr lang="en-US" noProof="0" dirty="0" smtClean="0"/>
              <a:t>Mutual authentication: Initial Authorization and Reuse-CC protocols ensure the authentication of the user. TTP signs the acknowledgement values and a handshake protocol is run between the serving access point and the client. These processes ensure mutual authentication.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Two-way honesty: Since the tokens are issued by </a:t>
            </a:r>
            <a:r>
              <a:rPr lang="en-US" i="1" noProof="0" dirty="0" smtClean="0"/>
              <a:t>TTP</a:t>
            </a:r>
            <a:r>
              <a:rPr lang="en-US" noProof="0" dirty="0" smtClean="0"/>
              <a:t>, only the </a:t>
            </a:r>
            <a:r>
              <a:rPr lang="en-US" i="1" noProof="0" dirty="0" smtClean="0"/>
              <a:t>TTP</a:t>
            </a:r>
            <a:r>
              <a:rPr lang="en-US" noProof="0" dirty="0" smtClean="0"/>
              <a:t> and connection cardholder knows all the tokens that are related with a specific connection card. Hence whenever a Client sends a new token, it is not possible for him to say, “I did not use it”. Since </a:t>
            </a:r>
            <a:r>
              <a:rPr lang="en-US" i="1" noProof="0" dirty="0" smtClean="0"/>
              <a:t>TTP</a:t>
            </a:r>
            <a:r>
              <a:rPr lang="en-US" noProof="0" dirty="0" smtClean="0"/>
              <a:t> has verified the token, in the authentication phase, operators cannot say that they provided service for non-used tokens.</a:t>
            </a:r>
          </a:p>
          <a:p>
            <a:r>
              <a:rPr lang="en-US" noProof="0" dirty="0" smtClean="0"/>
              <a:t>Untraceability: Our protocols provide untraceability to some extent by changing aliases periodically. Clients are only traceable between the times they change their aliases.</a:t>
            </a:r>
          </a:p>
          <a:p>
            <a:r>
              <a:rPr lang="en-US" noProof="0" dirty="0" smtClean="0"/>
              <a:t>Performance: The performance of SSPayWMN has been evaluated with simulations using ns-3. Two groups of simulations are performed: unit tests and a real-life scenario. In both groups, our protocols achieved steady state with reasonable delays. Moreover, in overall, the latency cost of SSPayWMN is 1% of the actual usage.</a:t>
            </a:r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We have proposed a secure and seamless prepayment scheme for wireless mesh networks (SSPayWMN).</a:t>
            </a:r>
          </a:p>
          <a:p>
            <a:r>
              <a:rPr lang="en-US" noProof="0" dirty="0" smtClean="0"/>
              <a:t>This system provides fairness to both operators and to clients.</a:t>
            </a:r>
          </a:p>
          <a:p>
            <a:r>
              <a:rPr lang="en-US" noProof="0" dirty="0" smtClean="0"/>
              <a:t>SSPayWMN provides privacy and untraceability to some extent.</a:t>
            </a:r>
          </a:p>
          <a:p>
            <a:r>
              <a:rPr lang="en-US" noProof="0" dirty="0" smtClean="0"/>
              <a:t>SSPayWMN can successfully handle seamless handover between operators by eliminating the need for re-authentication from the scratch.</a:t>
            </a:r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 (continued)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We have conducted two types of simulations to evaluate our system using ns-3: Unit tests and real-life scenario simulations.</a:t>
            </a:r>
          </a:p>
          <a:p>
            <a:r>
              <a:rPr lang="en-US" noProof="0" dirty="0" smtClean="0"/>
              <a:t>Both simulation types gave results ensuring the stability of the system and steady state performance.</a:t>
            </a:r>
          </a:p>
          <a:p>
            <a:r>
              <a:rPr lang="en-US" noProof="0" dirty="0" smtClean="0"/>
              <a:t>Overall burden of the system is 1% of the actual network usage.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Thank you for listening.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System Entities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1597261"/>
              </p:ext>
            </p:extLst>
          </p:nvPr>
        </p:nvGraphicFramePr>
        <p:xfrm>
          <a:off x="683568" y="1412776"/>
          <a:ext cx="7920880" cy="4560088"/>
        </p:xfrm>
        <a:graphic>
          <a:graphicData uri="http://schemas.openxmlformats.org/drawingml/2006/table">
            <a:tbl>
              <a:tblPr/>
              <a:tblGrid>
                <a:gridCol w="1091742"/>
                <a:gridCol w="6829138"/>
              </a:tblGrid>
              <a:tr h="569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0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Mobile user (client)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Access Point (AP) with mesh routing capability. From now on in this document, it is called as AP, but please note that it also has routing capability.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Mesh backbone of the operator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Gateway (GW) that connects the mesh backbone to outer world and also to the operator's server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Operator's server (OP). Keeps necessary logs and user info.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Trusted Third Party (TTP). Payment related logs are mostly to be generated by the TTP.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54" name="Picture 4" descr="cloudWithout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5" y="2997324"/>
            <a:ext cx="866775" cy="647700"/>
          </a:xfrm>
          <a:prstGeom prst="rect">
            <a:avLst/>
          </a:prstGeom>
          <a:noFill/>
        </p:spPr>
      </p:pic>
      <p:pic>
        <p:nvPicPr>
          <p:cNvPr id="11" name="Picture 10" descr="C:\Users\Public\Pictures\client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Public\Pictures\ap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Public\Pictures\gateway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933056"/>
            <a:ext cx="438150" cy="26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Users\Public\Pictures\operator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581128"/>
            <a:ext cx="1835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SUUSER\Documents\GitHub\worddoc\thesisImages\ttp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5229200"/>
            <a:ext cx="548640" cy="5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27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Connection Card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Prepaid System</a:t>
            </a:r>
          </a:p>
          <a:p>
            <a:r>
              <a:rPr lang="en-US" noProof="0" dirty="0" smtClean="0"/>
              <a:t>Connection Cards </a:t>
            </a:r>
          </a:p>
          <a:p>
            <a:pPr lvl="1"/>
            <a:r>
              <a:rPr lang="en-US" noProof="0" dirty="0" smtClean="0"/>
              <a:t>has unique Serial Number (SN) and credits.</a:t>
            </a:r>
          </a:p>
          <a:p>
            <a:pPr lvl="2"/>
            <a:r>
              <a:rPr lang="en-US" noProof="0" dirty="0" smtClean="0"/>
              <a:t>SNs are used for alias computation</a:t>
            </a:r>
          </a:p>
          <a:p>
            <a:pPr lvl="1"/>
            <a:r>
              <a:rPr lang="en-US" noProof="0" dirty="0" smtClean="0"/>
              <a:t>credits can be refilled</a:t>
            </a:r>
          </a:p>
          <a:p>
            <a:r>
              <a:rPr lang="en-US" noProof="0" dirty="0" smtClean="0"/>
              <a:t>Credits</a:t>
            </a:r>
          </a:p>
          <a:p>
            <a:pPr lvl="1"/>
            <a:r>
              <a:rPr lang="en-US" noProof="0" dirty="0" smtClean="0"/>
              <a:t>implemented as hash tokens which are generated using hash chains.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Hash Tokens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For each set of tokens, the operator picks on a random IV (Initialization Vector) and take hashes of it many times.</a:t>
            </a:r>
          </a:p>
          <a:p>
            <a:r>
              <a:rPr lang="en-US" noProof="0" dirty="0" smtClean="0"/>
              <a:t>Can be used by sending in clear</a:t>
            </a:r>
          </a:p>
          <a:p>
            <a:pPr lvl="1"/>
            <a:r>
              <a:rPr lang="en-US" noProof="0" dirty="0" smtClean="0"/>
              <a:t>This is secure since they hash functions are one-way</a:t>
            </a:r>
          </a:p>
          <a:p>
            <a:endParaRPr lang="en-US" noProof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84984"/>
            <a:ext cx="25284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843808" y="3356992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1579022" y="45404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Generation Order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24128" y="3356992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5107414" y="46124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Spending Order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Aliases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Temporary identifiers for clients.</a:t>
            </a:r>
          </a:p>
          <a:p>
            <a:r>
              <a:rPr lang="en-US" noProof="0" dirty="0" smtClean="0"/>
              <a:t>By changing the aliases frequently, we provide anonymity in our system to some extent.</a:t>
            </a:r>
          </a:p>
          <a:p>
            <a:r>
              <a:rPr lang="en-US" noProof="0" dirty="0" smtClean="0"/>
              <a:t>Computed by the clients and also by the TTP (Trusted Third Party).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1716</Words>
  <Application>Microsoft Office PowerPoint</Application>
  <PresentationFormat>On-screen Show (4:3)</PresentationFormat>
  <Paragraphs>201</Paragraphs>
  <Slides>54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Acrobat Document</vt:lpstr>
      <vt:lpstr>SSPayWMN: Secure and Seamless Payment for Wireless Mesh Networks </vt:lpstr>
      <vt:lpstr>Outline</vt:lpstr>
      <vt:lpstr>Project Description in a Nutshell</vt:lpstr>
      <vt:lpstr>Motivation and Objectives</vt:lpstr>
      <vt:lpstr>Project Timeline and WPs</vt:lpstr>
      <vt:lpstr>System Entities</vt:lpstr>
      <vt:lpstr>Connection Card</vt:lpstr>
      <vt:lpstr>Hash Tokens</vt:lpstr>
      <vt:lpstr>Aliases</vt:lpstr>
      <vt:lpstr>Alias Computation</vt:lpstr>
      <vt:lpstr>Initial Authorization and Reuse of a Connection Card</vt:lpstr>
      <vt:lpstr>Initial Authorization and Reuse of a Connection Card</vt:lpstr>
      <vt:lpstr>Access Point Authentication</vt:lpstr>
      <vt:lpstr>Packet Transfer</vt:lpstr>
      <vt:lpstr>Providing Unlinkability</vt:lpstr>
      <vt:lpstr>Changing Alias</vt:lpstr>
      <vt:lpstr>Update Packets</vt:lpstr>
      <vt:lpstr>Disconnection</vt:lpstr>
      <vt:lpstr>Disconnection</vt:lpstr>
      <vt:lpstr>Distributing Access Point Public Keys</vt:lpstr>
      <vt:lpstr>Distributing Access Point Public Keys</vt:lpstr>
      <vt:lpstr>Seamless Roaming</vt:lpstr>
      <vt:lpstr>Seamless Roaming</vt:lpstr>
      <vt:lpstr>Seamless Mobility in Home Operator</vt:lpstr>
      <vt:lpstr>Seamless Mobility in Home Operator</vt:lpstr>
      <vt:lpstr>Performance Evaluation of SSPayWMN</vt:lpstr>
      <vt:lpstr>Simulation Environment</vt:lpstr>
      <vt:lpstr>Simulation Environment</vt:lpstr>
      <vt:lpstr>Simulation Environment</vt:lpstr>
      <vt:lpstr>SSPayWMN Simulations</vt:lpstr>
      <vt:lpstr>Unit Test Results</vt:lpstr>
      <vt:lpstr>Unit Test Results</vt:lpstr>
      <vt:lpstr>Unit Test Results</vt:lpstr>
      <vt:lpstr>Unit Test Results</vt:lpstr>
      <vt:lpstr>Unit Test Results</vt:lpstr>
      <vt:lpstr>User Modeling and Mobility in  Real-Life Scenario</vt:lpstr>
      <vt:lpstr>User Actions</vt:lpstr>
      <vt:lpstr>Client Types</vt:lpstr>
      <vt:lpstr>Mobility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Overall Burden of the System</vt:lpstr>
      <vt:lpstr>Overall Burden of the System</vt:lpstr>
      <vt:lpstr>Discussion</vt:lpstr>
      <vt:lpstr>Discussion</vt:lpstr>
      <vt:lpstr>Conclusion</vt:lpstr>
      <vt:lpstr>Conclusion (continued)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SSPayWMN: Secure and Seamless Payment for Wireless Mesh Networks </dc:title>
  <dc:creator>canleloglu</dc:creator>
  <cp:lastModifiedBy>canleloglu</cp:lastModifiedBy>
  <cp:revision>78</cp:revision>
  <dcterms:created xsi:type="dcterms:W3CDTF">2012-04-08T22:12:01Z</dcterms:created>
  <dcterms:modified xsi:type="dcterms:W3CDTF">2013-01-15T15:33:59Z</dcterms:modified>
</cp:coreProperties>
</file>