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35" r:id="rId2"/>
    <p:sldId id="296" r:id="rId3"/>
    <p:sldId id="339" r:id="rId4"/>
    <p:sldId id="340" r:id="rId5"/>
    <p:sldId id="260" r:id="rId6"/>
    <p:sldId id="337" r:id="rId7"/>
    <p:sldId id="262" r:id="rId8"/>
    <p:sldId id="263" r:id="rId9"/>
    <p:sldId id="341" r:id="rId10"/>
    <p:sldId id="268" r:id="rId11"/>
    <p:sldId id="272" r:id="rId12"/>
    <p:sldId id="274" r:id="rId13"/>
    <p:sldId id="276" r:id="rId14"/>
    <p:sldId id="280" r:id="rId15"/>
    <p:sldId id="285" r:id="rId16"/>
    <p:sldId id="283" r:id="rId17"/>
    <p:sldId id="338" r:id="rId18"/>
    <p:sldId id="303" r:id="rId19"/>
    <p:sldId id="304" r:id="rId20"/>
    <p:sldId id="307" r:id="rId21"/>
    <p:sldId id="308" r:id="rId22"/>
    <p:sldId id="309" r:id="rId23"/>
    <p:sldId id="310" r:id="rId24"/>
    <p:sldId id="311" r:id="rId25"/>
    <p:sldId id="316" r:id="rId26"/>
    <p:sldId id="314" r:id="rId27"/>
    <p:sldId id="313" r:id="rId28"/>
    <p:sldId id="334" r:id="rId29"/>
    <p:sldId id="318" r:id="rId30"/>
    <p:sldId id="319" r:id="rId31"/>
    <p:sldId id="320" r:id="rId32"/>
    <p:sldId id="321" r:id="rId33"/>
    <p:sldId id="323" r:id="rId34"/>
    <p:sldId id="324" r:id="rId35"/>
    <p:sldId id="325" r:id="rId36"/>
    <p:sldId id="328" r:id="rId37"/>
    <p:sldId id="330" r:id="rId38"/>
    <p:sldId id="332" r:id="rId39"/>
    <p:sldId id="336"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60" autoAdjust="0"/>
    <p:restoredTop sz="86481" autoAdjust="0"/>
  </p:normalViewPr>
  <p:slideViewPr>
    <p:cSldViewPr>
      <p:cViewPr>
        <p:scale>
          <a:sx n="60" d="100"/>
          <a:sy n="60" d="100"/>
        </p:scale>
        <p:origin x="-618" y="-204"/>
      </p:cViewPr>
      <p:guideLst>
        <p:guide orient="horz" pos="2160"/>
        <p:guide pos="2880"/>
      </p:guideLst>
    </p:cSldViewPr>
  </p:slideViewPr>
  <p:outlineViewPr>
    <p:cViewPr>
      <p:scale>
        <a:sx n="33" d="100"/>
        <a:sy n="33" d="100"/>
      </p:scale>
      <p:origin x="0" y="1533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B4FB5-DB9C-408E-9DB4-4509C0792843}" type="datetimeFigureOut">
              <a:rPr lang="tr-TR" smtClean="0"/>
              <a:pPr/>
              <a:t>18.01.2013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AFB59-DC4D-4EED-85F4-1C64D3038115}" type="slidenum">
              <a:rPr lang="en-US" smtClean="0"/>
              <a:pPr/>
              <a:t>‹#›</a:t>
            </a:fld>
            <a:endParaRPr lang="en-US" dirty="0"/>
          </a:p>
        </p:txBody>
      </p:sp>
    </p:spTree>
    <p:extLst>
      <p:ext uri="{BB962C8B-B14F-4D97-AF65-F5344CB8AC3E}">
        <p14:creationId xmlns:p14="http://schemas.microsoft.com/office/powerpoint/2010/main" xmlns="" val="172872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7F3D50-2B91-42EB-828F-6B47E8F82343}" type="datetime1">
              <a:rPr lang="tr-TR" smtClean="0"/>
              <a:pPr/>
              <a:t>18.01.2013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61FEF-D5B4-4B01-BEB2-60162DD296DB}" type="datetime1">
              <a:rPr lang="tr-TR" smtClean="0"/>
              <a:pPr/>
              <a:t>18.01.2013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9EF1D-3106-4A7F-B42A-BCA341CACB80}" type="datetime1">
              <a:rPr lang="tr-TR" smtClean="0"/>
              <a:pPr/>
              <a:t>18.01.2013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FDC65-3AAC-4288-BF4A-310D6792295A}" type="datetime1">
              <a:rPr lang="tr-TR" smtClean="0"/>
              <a:pPr/>
              <a:t>18.01.2013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C45A9-A4CA-4147-AF07-07EB194C8F13}" type="datetime1">
              <a:rPr lang="tr-TR" smtClean="0"/>
              <a:pPr/>
              <a:t>18.01.2013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0ED23A-24FA-4F6C-964B-33CC90C35E24}" type="datetime1">
              <a:rPr lang="tr-TR" smtClean="0"/>
              <a:pPr/>
              <a:t>18.01.2013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B504C-7582-43A3-BAEE-2DE0BABD1C03}" type="datetime1">
              <a:rPr lang="tr-TR" smtClean="0"/>
              <a:pPr/>
              <a:t>18.01.2013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EB9EAA-868A-486E-BD8C-3B3F22BA2B49}" type="datetime1">
              <a:rPr lang="tr-TR" smtClean="0"/>
              <a:pPr/>
              <a:t>18.01.2013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AE603-6275-4CB0-9927-11CF73DB0DCE}" type="datetime1">
              <a:rPr lang="tr-TR" smtClean="0"/>
              <a:pPr/>
              <a:t>18.01.2013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BABC2-D90C-4AE9-9C79-6BE094E8004A}" type="datetime1">
              <a:rPr lang="tr-TR" smtClean="0"/>
              <a:pPr/>
              <a:t>18.01.2013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9065A-B5B2-4CB8-8086-AD000ADB9CEA}" type="datetime1">
              <a:rPr lang="tr-TR" smtClean="0"/>
              <a:pPr/>
              <a:t>18.01.2013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2425E-17FD-4B37-87CB-7B615E21DFA0}" type="datetime1">
              <a:rPr lang="tr-TR" smtClean="0"/>
              <a:pPr/>
              <a:t>18.01.2013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2927E-8736-45CF-A6F9-390382C66E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8387"/>
            <a:ext cx="7772400" cy="1862063"/>
          </a:xfrm>
        </p:spPr>
        <p:txBody>
          <a:bodyPr>
            <a:noAutofit/>
          </a:bodyPr>
          <a:lstStyle/>
          <a:p>
            <a:r>
              <a:rPr lang="en-US" sz="3200" b="1" kern="0" noProof="0" dirty="0" smtClean="0">
                <a:ln w="9000" cmpd="sng">
                  <a:solidFill>
                    <a:schemeClr val="bg1"/>
                  </a:solidFill>
                  <a:prstDash val="solid"/>
                </a:ln>
                <a:cs typeface="Arial"/>
              </a:rPr>
              <a:t>SSPayWMN: Secure </a:t>
            </a:r>
            <a:r>
              <a:rPr lang="en-US" sz="3200" b="1" kern="0" noProof="0" dirty="0" smtClean="0">
                <a:ln w="9000" cmpd="sng">
                  <a:solidFill>
                    <a:schemeClr val="bg1"/>
                  </a:solidFill>
                  <a:prstDash val="solid"/>
                </a:ln>
                <a:effectLst/>
                <a:cs typeface="Arial"/>
              </a:rPr>
              <a:t>and Seamless Prepayment for Wireless Mesh Networks</a:t>
            </a:r>
            <a: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t/>
            </a:r>
            <a:b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br>
            <a:endParaRPr lang="en-US" sz="3200" kern="0" noProof="0" dirty="0">
              <a:effectLst>
                <a:outerShdw blurRad="38100" dist="38100" dir="2700000" algn="tl">
                  <a:srgbClr val="000000">
                    <a:alpha val="43137"/>
                  </a:srgbClr>
                </a:outerShdw>
                <a:reflection blurRad="12700" stA="28000" endPos="45000" dist="1000" dir="5400000" sy="-100000" algn="bl" rotWithShape="0"/>
              </a:effectLst>
              <a:cs typeface="Arial"/>
            </a:endParaRPr>
          </a:p>
        </p:txBody>
      </p:sp>
      <p:sp>
        <p:nvSpPr>
          <p:cNvPr id="3" name="Subtitle 2"/>
          <p:cNvSpPr>
            <a:spLocks noGrp="1"/>
          </p:cNvSpPr>
          <p:nvPr>
            <p:ph type="subTitle" idx="1"/>
          </p:nvPr>
        </p:nvSpPr>
        <p:spPr>
          <a:xfrm>
            <a:off x="1115616" y="3600450"/>
            <a:ext cx="7128792" cy="2708869"/>
          </a:xfrm>
        </p:spPr>
        <p:txBody>
          <a:bodyPr>
            <a:normAutofit/>
          </a:bodyPr>
          <a:lstStyle/>
          <a:p>
            <a:r>
              <a:rPr lang="en-US" noProof="0" dirty="0" smtClean="0">
                <a:solidFill>
                  <a:srgbClr val="515151"/>
                </a:solidFill>
                <a:latin typeface="+mj-lt"/>
                <a:cs typeface="Times New Roman" pitchFamily="18" charset="0"/>
              </a:rPr>
              <a:t>Can Serhat Leloğlu</a:t>
            </a:r>
          </a:p>
          <a:p>
            <a:r>
              <a:rPr lang="en-US" sz="1800" noProof="0" dirty="0" smtClean="0">
                <a:solidFill>
                  <a:srgbClr val="515151"/>
                </a:solidFill>
                <a:latin typeface="+mj-lt"/>
                <a:cs typeface="Times New Roman" pitchFamily="18" charset="0"/>
              </a:rPr>
              <a:t>canleloglu@sabanciuniv.edu </a:t>
            </a:r>
          </a:p>
          <a:p>
            <a:r>
              <a:rPr lang="en-US" sz="2400" noProof="0" dirty="0" smtClean="0">
                <a:solidFill>
                  <a:srgbClr val="515151"/>
                </a:solidFill>
                <a:latin typeface="+mj-lt"/>
                <a:cs typeface="Times New Roman" pitchFamily="18" charset="0"/>
              </a:rPr>
              <a:t> </a:t>
            </a:r>
          </a:p>
          <a:p>
            <a:r>
              <a:rPr lang="en-US" sz="2400" noProof="0" dirty="0" smtClean="0">
                <a:solidFill>
                  <a:srgbClr val="515151"/>
                </a:solidFill>
                <a:latin typeface="+mj-lt"/>
                <a:cs typeface="Times New Roman" pitchFamily="18" charset="0"/>
              </a:rPr>
              <a:t>MS Thesis Defense </a:t>
            </a:r>
          </a:p>
          <a:p>
            <a:r>
              <a:rPr lang="en-US" sz="2400" noProof="0" dirty="0" smtClean="0">
                <a:solidFill>
                  <a:srgbClr val="515151"/>
                </a:solidFill>
                <a:latin typeface="+mj-lt"/>
                <a:cs typeface="Times New Roman" pitchFamily="18" charset="0"/>
              </a:rPr>
              <a:t>January 18, 2013</a:t>
            </a:r>
            <a:endParaRPr lang="en-US" sz="2400" noProof="0" dirty="0">
              <a:solidFill>
                <a:srgbClr val="515151"/>
              </a:solidFill>
              <a:latin typeface="+mj-lt"/>
              <a:cs typeface="Times New Roman" pitchFamily="18" charset="0"/>
            </a:endParaRPr>
          </a:p>
        </p:txBody>
      </p:sp>
      <p:pic>
        <p:nvPicPr>
          <p:cNvPr id="4" name="Picture 3" descr="logo.jp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87924" y="404664"/>
            <a:ext cx="2624236" cy="1117449"/>
          </a:xfrm>
          <a:prstGeom prst="rect">
            <a:avLst/>
          </a:prstGeom>
        </p:spPr>
      </p:pic>
      <p:sp>
        <p:nvSpPr>
          <p:cNvPr id="7" name="Slide Number Placeholder 6"/>
          <p:cNvSpPr>
            <a:spLocks noGrp="1"/>
          </p:cNvSpPr>
          <p:nvPr>
            <p:ph type="sldNum" sz="quarter" idx="12"/>
          </p:nvPr>
        </p:nvSpPr>
        <p:spPr/>
        <p:txBody>
          <a:bodyPr/>
          <a:lstStyle/>
          <a:p>
            <a:fld id="{07781F4F-489B-4B1C-B302-82C2A22B4DDC}" type="slidenum">
              <a:rPr lang="en-US" smtClean="0"/>
              <a:pPr/>
              <a:t>1</a:t>
            </a:fld>
            <a:endParaRPr lang="en-US" dirty="0"/>
          </a:p>
        </p:txBody>
      </p:sp>
    </p:spTree>
    <p:extLst>
      <p:ext uri="{BB962C8B-B14F-4D97-AF65-F5344CB8AC3E}">
        <p14:creationId xmlns:p14="http://schemas.microsoft.com/office/powerpoint/2010/main" xmlns="" val="3462100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Initial Authorization and Reuse of a Connection Card</a:t>
            </a:r>
            <a:endParaRPr lang="en-US" noProof="0"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10</a:t>
            </a:fld>
            <a:endParaRPr lang="en-US" dirty="0"/>
          </a:p>
        </p:txBody>
      </p:sp>
      <p:graphicFrame>
        <p:nvGraphicFramePr>
          <p:cNvPr id="26625" name="Object 1"/>
          <p:cNvGraphicFramePr>
            <a:graphicFrameLocks noChangeAspect="1"/>
          </p:cNvGraphicFramePr>
          <p:nvPr/>
        </p:nvGraphicFramePr>
        <p:xfrm>
          <a:off x="2000232" y="1643050"/>
          <a:ext cx="5357850" cy="4905375"/>
        </p:xfrm>
        <a:graphic>
          <a:graphicData uri="http://schemas.openxmlformats.org/presentationml/2006/ole">
            <p:oleObj spid="_x0000_s26625" name="Acrobat Document" r:id="rId3" imgW="4238612" imgH="4905233" progId="AcroExch.Document.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Access Point Authentication</a:t>
            </a:r>
            <a:endParaRPr lang="en-US" noProof="0" dirty="0"/>
          </a:p>
        </p:txBody>
      </p:sp>
      <p:sp>
        <p:nvSpPr>
          <p:cNvPr id="4" name="Content Placeholder 2"/>
          <p:cNvSpPr>
            <a:spLocks noGrp="1"/>
          </p:cNvSpPr>
          <p:nvPr>
            <p:ph idx="1"/>
          </p:nvPr>
        </p:nvSpPr>
        <p:spPr>
          <a:xfrm>
            <a:off x="457200" y="1600201"/>
            <a:ext cx="8229600" cy="1042981"/>
          </a:xfrm>
        </p:spPr>
        <p:txBody>
          <a:bodyPr>
            <a:normAutofit lnSpcReduction="10000"/>
          </a:bodyPr>
          <a:lstStyle/>
          <a:p>
            <a:r>
              <a:rPr lang="en-US" noProof="0" dirty="0" smtClean="0"/>
              <a:t>In order to authenticate the network by the client</a:t>
            </a:r>
            <a:endParaRPr lang="en-US" noProof="0" dirty="0"/>
          </a:p>
        </p:txBody>
      </p:sp>
      <p:graphicFrame>
        <p:nvGraphicFramePr>
          <p:cNvPr id="1026" name="Object 2"/>
          <p:cNvGraphicFramePr>
            <a:graphicFrameLocks noChangeAspect="1"/>
          </p:cNvGraphicFramePr>
          <p:nvPr/>
        </p:nvGraphicFramePr>
        <p:xfrm>
          <a:off x="1785918" y="2786058"/>
          <a:ext cx="5289452" cy="3429024"/>
        </p:xfrm>
        <a:graphic>
          <a:graphicData uri="http://schemas.openxmlformats.org/presentationml/2006/ole">
            <p:oleObj spid="_x0000_s1026" name="Acrobat Document" r:id="rId3" imgW="3684960" imgH="2384640" progId="AcroExch.Document.11">
              <p:embed/>
            </p:oleObj>
          </a:graphicData>
        </a:graphic>
      </p:graphicFrame>
      <p:sp>
        <p:nvSpPr>
          <p:cNvPr id="5" name="Slide Number Placeholder 4"/>
          <p:cNvSpPr>
            <a:spLocks noGrp="1"/>
          </p:cNvSpPr>
          <p:nvPr>
            <p:ph type="sldNum" sz="quarter" idx="12"/>
          </p:nvPr>
        </p:nvSpPr>
        <p:spPr/>
        <p:txBody>
          <a:bodyPr/>
          <a:lstStyle/>
          <a:p>
            <a:fld id="{CC32927E-8736-45CF-A6F9-390382C66E11}"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noProof="0" dirty="0" smtClean="0"/>
              <a:t>Packet Transfer</a:t>
            </a:r>
            <a:endParaRPr lang="en-US" noProof="0" dirty="0"/>
          </a:p>
        </p:txBody>
      </p:sp>
      <p:sp>
        <p:nvSpPr>
          <p:cNvPr id="5" name="Content Placeholder 2"/>
          <p:cNvSpPr>
            <a:spLocks noGrp="1"/>
          </p:cNvSpPr>
          <p:nvPr>
            <p:ph idx="1"/>
          </p:nvPr>
        </p:nvSpPr>
        <p:spPr>
          <a:xfrm>
            <a:off x="467544" y="1124744"/>
            <a:ext cx="8229600" cy="748680"/>
          </a:xfrm>
        </p:spPr>
        <p:txBody>
          <a:bodyPr>
            <a:normAutofit fontScale="77500" lnSpcReduction="20000"/>
          </a:bodyPr>
          <a:lstStyle/>
          <a:p>
            <a:r>
              <a:rPr lang="en-US" noProof="0" dirty="0" smtClean="0"/>
              <a:t>After mutual authentication of client and  access point, client starts to send data packets to access point.</a:t>
            </a:r>
            <a:endParaRPr lang="en-US" noProof="0" dirty="0"/>
          </a:p>
        </p:txBody>
      </p:sp>
      <p:pic>
        <p:nvPicPr>
          <p:cNvPr id="6" name="Picture 5" descr="Macintosh HD:Users:canleloglu:Desktop:worddoc:thesisImages:protocolsInDetail:seqDiagram:pdf:packetTransfer.pdf"/>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14546" y="1785922"/>
            <a:ext cx="4481401" cy="5072078"/>
          </a:xfrm>
          <a:prstGeom prst="rect">
            <a:avLst/>
          </a:prstGeom>
          <a:noFill/>
          <a:ln>
            <a:noFill/>
          </a:ln>
        </p:spPr>
      </p:pic>
      <p:sp>
        <p:nvSpPr>
          <p:cNvPr id="7" name="Slide Number Placeholder 6"/>
          <p:cNvSpPr>
            <a:spLocks noGrp="1"/>
          </p:cNvSpPr>
          <p:nvPr>
            <p:ph type="sldNum" sz="quarter" idx="12"/>
          </p:nvPr>
        </p:nvSpPr>
        <p:spPr/>
        <p:txBody>
          <a:bodyPr/>
          <a:lstStyle/>
          <a:p>
            <a:fld id="{CC32927E-8736-45CF-A6F9-390382C66E11}"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Changing Alias</a:t>
            </a:r>
            <a:endParaRPr lang="en-US" noProof="0" dirty="0"/>
          </a:p>
        </p:txBody>
      </p:sp>
      <p:pic>
        <p:nvPicPr>
          <p:cNvPr id="5" name="Picture 4" descr="Macintosh HD:Users:canleloglu:Desktop:worddoc:thesisImages:protocolsInDetail:seqDiagram:pdf:changeAlias.pdf"/>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00232" y="1256311"/>
            <a:ext cx="5000660" cy="5601689"/>
          </a:xfrm>
          <a:prstGeom prst="rect">
            <a:avLst/>
          </a:prstGeom>
          <a:noFill/>
          <a:ln>
            <a:noFill/>
          </a:ln>
        </p:spPr>
      </p:pic>
      <p:sp>
        <p:nvSpPr>
          <p:cNvPr id="4" name="Slide Number Placeholder 3"/>
          <p:cNvSpPr>
            <a:spLocks noGrp="1"/>
          </p:cNvSpPr>
          <p:nvPr>
            <p:ph type="sldNum" sz="quarter" idx="12"/>
          </p:nvPr>
        </p:nvSpPr>
        <p:spPr/>
        <p:txBody>
          <a:bodyPr/>
          <a:lstStyle/>
          <a:p>
            <a:fld id="{CC32927E-8736-45CF-A6F9-390382C66E11}"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Disconnection</a:t>
            </a:r>
            <a:endParaRPr lang="en-US" noProof="0" dirty="0"/>
          </a:p>
        </p:txBody>
      </p:sp>
      <p:graphicFrame>
        <p:nvGraphicFramePr>
          <p:cNvPr id="2051" name="Object 3"/>
          <p:cNvGraphicFramePr>
            <a:graphicFrameLocks noChangeAspect="1"/>
          </p:cNvGraphicFramePr>
          <p:nvPr/>
        </p:nvGraphicFramePr>
        <p:xfrm>
          <a:off x="1714480" y="1500174"/>
          <a:ext cx="5572164" cy="4905375"/>
        </p:xfrm>
        <a:graphic>
          <a:graphicData uri="http://schemas.openxmlformats.org/presentationml/2006/ole">
            <p:oleObj spid="_x0000_s2051" name="Acrobat Document" r:id="rId3" imgW="5654520" imgH="6532920" progId="AcroExch.Document.11">
              <p:embed/>
            </p:oleObj>
          </a:graphicData>
        </a:graphic>
      </p:graphicFrame>
      <p:sp>
        <p:nvSpPr>
          <p:cNvPr id="4" name="Slide Number Placeholder 3"/>
          <p:cNvSpPr>
            <a:spLocks noGrp="1"/>
          </p:cNvSpPr>
          <p:nvPr>
            <p:ph type="sldNum" sz="quarter" idx="12"/>
          </p:nvPr>
        </p:nvSpPr>
        <p:spPr/>
        <p:txBody>
          <a:bodyPr/>
          <a:lstStyle/>
          <a:p>
            <a:fld id="{CC32927E-8736-45CF-A6F9-390382C66E11}"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Seamless Mobility in Home Operator</a:t>
            </a:r>
            <a:endParaRPr lang="en-US" noProof="0" dirty="0"/>
          </a:p>
        </p:txBody>
      </p:sp>
      <p:sp>
        <p:nvSpPr>
          <p:cNvPr id="3" name="Content Placeholder 2"/>
          <p:cNvSpPr>
            <a:spLocks noGrp="1"/>
          </p:cNvSpPr>
          <p:nvPr>
            <p:ph idx="1"/>
          </p:nvPr>
        </p:nvSpPr>
        <p:spPr>
          <a:xfrm>
            <a:off x="457200" y="1600201"/>
            <a:ext cx="8229600" cy="1324744"/>
          </a:xfrm>
        </p:spPr>
        <p:txBody>
          <a:bodyPr>
            <a:normAutofit fontScale="85000" lnSpcReduction="10000"/>
          </a:bodyPr>
          <a:lstStyle/>
          <a:p>
            <a:r>
              <a:rPr lang="en-US" noProof="0" dirty="0" smtClean="0"/>
              <a:t>When a client moves out of the coverage area of its associated AP or if another AP provides a better service, the client may want to hand off to another AP.</a:t>
            </a:r>
          </a:p>
        </p:txBody>
      </p:sp>
      <p:pic>
        <p:nvPicPr>
          <p:cNvPr id="5" name="Picture 4" descr="seamlessMobility.pdf"/>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55776" y="2924944"/>
            <a:ext cx="4351306" cy="3562970"/>
          </a:xfrm>
          <a:prstGeom prst="rect">
            <a:avLst/>
          </a:prstGeom>
        </p:spPr>
      </p:pic>
      <p:sp>
        <p:nvSpPr>
          <p:cNvPr id="6" name="Slide Number Placeholder 5"/>
          <p:cNvSpPr>
            <a:spLocks noGrp="1"/>
          </p:cNvSpPr>
          <p:nvPr>
            <p:ph type="sldNum" sz="quarter" idx="12"/>
          </p:nvPr>
        </p:nvSpPr>
        <p:spPr/>
        <p:txBody>
          <a:bodyPr/>
          <a:lstStyle/>
          <a:p>
            <a:fld id="{CC32927E-8736-45CF-A6F9-390382C66E11}"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Seamless Roaming</a:t>
            </a:r>
            <a:endParaRPr lang="en-US" noProof="0" dirty="0"/>
          </a:p>
        </p:txBody>
      </p:sp>
      <p:sp>
        <p:nvSpPr>
          <p:cNvPr id="3" name="Content Placeholder 2"/>
          <p:cNvSpPr>
            <a:spLocks noGrp="1"/>
          </p:cNvSpPr>
          <p:nvPr>
            <p:ph idx="1"/>
          </p:nvPr>
        </p:nvSpPr>
        <p:spPr>
          <a:xfrm>
            <a:off x="457200" y="1600201"/>
            <a:ext cx="8229600" cy="1108720"/>
          </a:xfrm>
        </p:spPr>
        <p:txBody>
          <a:bodyPr>
            <a:normAutofit fontScale="85000" lnSpcReduction="20000"/>
          </a:bodyPr>
          <a:lstStyle/>
          <a:p>
            <a:r>
              <a:rPr lang="en-US" noProof="0" dirty="0" smtClean="0"/>
              <a:t>When the clients need to get service from an access point of a new operator, they roam between old operator and new one.</a:t>
            </a:r>
          </a:p>
        </p:txBody>
      </p:sp>
      <p:pic>
        <p:nvPicPr>
          <p:cNvPr id="4" name="Picture 3" descr="seamlessRoaming.pdf"/>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39752" y="2708920"/>
            <a:ext cx="4475419" cy="3581889"/>
          </a:xfrm>
          <a:prstGeom prst="rect">
            <a:avLst/>
          </a:prstGeom>
        </p:spPr>
      </p:pic>
      <p:sp>
        <p:nvSpPr>
          <p:cNvPr id="5" name="Slide Number Placeholder 4"/>
          <p:cNvSpPr>
            <a:spLocks noGrp="1"/>
          </p:cNvSpPr>
          <p:nvPr>
            <p:ph type="sldNum" sz="quarter" idx="12"/>
          </p:nvPr>
        </p:nvSpPr>
        <p:spPr/>
        <p:txBody>
          <a:bodyPr/>
          <a:lstStyle/>
          <a:p>
            <a:fld id="{CC32927E-8736-45CF-A6F9-390382C66E11}"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 Settlement and Money Flow</a:t>
            </a:r>
            <a:endParaRPr lang="en-US" dirty="0"/>
          </a:p>
        </p:txBody>
      </p:sp>
      <p:sp>
        <p:nvSpPr>
          <p:cNvPr id="3" name="Content Placeholder 2"/>
          <p:cNvSpPr>
            <a:spLocks noGrp="1"/>
          </p:cNvSpPr>
          <p:nvPr>
            <p:ph idx="1"/>
          </p:nvPr>
        </p:nvSpPr>
        <p:spPr/>
        <p:txBody>
          <a:bodyPr>
            <a:normAutofit lnSpcReduction="10000"/>
          </a:bodyPr>
          <a:lstStyle/>
          <a:p>
            <a:r>
              <a:rPr lang="en-US" dirty="0" smtClean="0"/>
              <a:t>Operators receive their money from the TTP.</a:t>
            </a:r>
          </a:p>
          <a:p>
            <a:r>
              <a:rPr lang="en-US" dirty="0" smtClean="0"/>
              <a:t>Operators show connection requests and disconnection requests to the TTP.</a:t>
            </a:r>
          </a:p>
          <a:p>
            <a:r>
              <a:rPr lang="en-US" dirty="0" smtClean="0"/>
              <a:t>TTP decrypts these packets and calculate the service that is provided.</a:t>
            </a:r>
          </a:p>
          <a:p>
            <a:r>
              <a:rPr lang="en-US" dirty="0" smtClean="0"/>
              <a:t>TTP pays the operators the appropriate amount.</a:t>
            </a:r>
          </a:p>
          <a:p>
            <a:r>
              <a:rPr lang="en-US" dirty="0" smtClean="0"/>
              <a:t>If an operator misbehaves it will be easily understood by looking at other operators’ logs</a:t>
            </a:r>
            <a:endParaRPr lang="en-US"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Performance Evaluation of SSPayWMN</a:t>
            </a:r>
            <a:endParaRPr lang="en-US" noProof="0" dirty="0"/>
          </a:p>
        </p:txBody>
      </p:sp>
      <p:sp>
        <p:nvSpPr>
          <p:cNvPr id="3" name="Content Placeholder 2"/>
          <p:cNvSpPr>
            <a:spLocks noGrp="1"/>
          </p:cNvSpPr>
          <p:nvPr>
            <p:ph idx="1"/>
          </p:nvPr>
        </p:nvSpPr>
        <p:spPr/>
        <p:txBody>
          <a:bodyPr/>
          <a:lstStyle/>
          <a:p>
            <a:r>
              <a:rPr lang="en-US" noProof="0" dirty="0" smtClean="0"/>
              <a:t>The simulations of SSPayWMN are conducted using ns-3.</a:t>
            </a:r>
          </a:p>
          <a:p>
            <a:r>
              <a:rPr lang="en-US" noProof="0" dirty="0" smtClean="0"/>
              <a:t>The simulator was run on a computer with 2.4 GHz Intel Core 2 Duo, 2 GB 1067 MHz DDR3, Apple MacBook OSX v10.6.8.</a:t>
            </a:r>
          </a:p>
          <a:p>
            <a:endParaRPr lang="en-US" noProof="0"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Environment</a:t>
            </a:r>
            <a:endParaRPr lang="en-US" noProof="0" dirty="0"/>
          </a:p>
        </p:txBody>
      </p:sp>
      <p:sp>
        <p:nvSpPr>
          <p:cNvPr id="3" name="Content Placeholder 2"/>
          <p:cNvSpPr>
            <a:spLocks noGrp="1"/>
          </p:cNvSpPr>
          <p:nvPr>
            <p:ph idx="1"/>
          </p:nvPr>
        </p:nvSpPr>
        <p:spPr>
          <a:xfrm>
            <a:off x="457200" y="1600201"/>
            <a:ext cx="8229600" cy="1757362"/>
          </a:xfrm>
        </p:spPr>
        <p:txBody>
          <a:bodyPr>
            <a:normAutofit fontScale="92500" lnSpcReduction="10000"/>
          </a:bodyPr>
          <a:lstStyle/>
          <a:p>
            <a:r>
              <a:rPr lang="en-US" sz="2500" noProof="0" dirty="0" smtClean="0"/>
              <a:t>The network topology is hierarchical and WMN supports connections with other IEEE 802.11 protocols, clients communicate with TTP via access points, GWs and operators in sequence.</a:t>
            </a:r>
          </a:p>
          <a:p>
            <a:r>
              <a:rPr lang="en-US" sz="2500" noProof="0" dirty="0" smtClean="0"/>
              <a:t>Access point specifications are given below.</a:t>
            </a:r>
          </a:p>
          <a:p>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xmlns="" val="3172586298"/>
              </p:ext>
            </p:extLst>
          </p:nvPr>
        </p:nvGraphicFramePr>
        <p:xfrm>
          <a:off x="467544" y="3789040"/>
          <a:ext cx="4368548" cy="2305396"/>
        </p:xfrm>
        <a:graphic>
          <a:graphicData uri="http://schemas.openxmlformats.org/drawingml/2006/table">
            <a:tbl>
              <a:tblPr/>
              <a:tblGrid>
                <a:gridCol w="2184274"/>
                <a:gridCol w="2184274"/>
              </a:tblGrid>
              <a:tr h="768465">
                <a:tc>
                  <a:txBody>
                    <a:bodyPr/>
                    <a:lstStyle/>
                    <a:p>
                      <a:pPr indent="137160" algn="ctr">
                        <a:spcBef>
                          <a:spcPts val="600"/>
                        </a:spcBef>
                        <a:spcAft>
                          <a:spcPts val="1200"/>
                        </a:spcAft>
                      </a:pPr>
                      <a:r>
                        <a:rPr lang="en-AU" sz="1500" dirty="0">
                          <a:latin typeface="+mj-lt"/>
                          <a:ea typeface="SimSun"/>
                          <a:cs typeface="Times New Roman"/>
                        </a:rPr>
                        <a:t>AP-Gateway Connection bit rate</a:t>
                      </a:r>
                      <a:endParaRPr lang="tr-TR" sz="1500" dirty="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dirty="0">
                          <a:latin typeface="+mj-lt"/>
                          <a:ea typeface="SimSun"/>
                          <a:cs typeface="Times New Roman"/>
                        </a:rPr>
                        <a:t>6-54 Mbps – Wi-Fi</a:t>
                      </a:r>
                      <a:endParaRPr lang="tr-TR" sz="1500" dirty="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233">
                <a:tc>
                  <a:txBody>
                    <a:bodyPr/>
                    <a:lstStyle/>
                    <a:p>
                      <a:pPr indent="137160" algn="ctr">
                        <a:spcBef>
                          <a:spcPts val="600"/>
                        </a:spcBef>
                        <a:spcAft>
                          <a:spcPts val="1200"/>
                        </a:spcAft>
                      </a:pPr>
                      <a:r>
                        <a:rPr lang="en-AU" sz="1500" dirty="0">
                          <a:latin typeface="+mj-lt"/>
                          <a:ea typeface="SimSun"/>
                          <a:cs typeface="Times New Roman"/>
                        </a:rPr>
                        <a:t>AP-Gateway Distance</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dirty="0">
                          <a:latin typeface="+mj-lt"/>
                          <a:ea typeface="SimSun"/>
                          <a:cs typeface="Times New Roman"/>
                        </a:rPr>
                        <a:t>70 m</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465">
                <a:tc>
                  <a:txBody>
                    <a:bodyPr/>
                    <a:lstStyle/>
                    <a:p>
                      <a:pPr indent="137160" algn="ctr">
                        <a:spcBef>
                          <a:spcPts val="600"/>
                        </a:spcBef>
                        <a:spcAft>
                          <a:spcPts val="1200"/>
                        </a:spcAft>
                      </a:pPr>
                      <a:r>
                        <a:rPr lang="en-AU" sz="1500" dirty="0">
                          <a:latin typeface="+mj-lt"/>
                          <a:ea typeface="SimSun"/>
                          <a:cs typeface="Times New Roman"/>
                        </a:rPr>
                        <a:t>Service Duration per token</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dirty="0">
                          <a:latin typeface="+mj-lt"/>
                          <a:ea typeface="SimSun"/>
                          <a:cs typeface="Times New Roman"/>
                        </a:rPr>
                        <a:t>5 minutes</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233">
                <a:tc>
                  <a:txBody>
                    <a:bodyPr/>
                    <a:lstStyle/>
                    <a:p>
                      <a:pPr indent="137160" algn="ctr">
                        <a:spcBef>
                          <a:spcPts val="600"/>
                        </a:spcBef>
                        <a:spcAft>
                          <a:spcPts val="1200"/>
                        </a:spcAft>
                      </a:pPr>
                      <a:r>
                        <a:rPr lang="en-AU" sz="1500" dirty="0">
                          <a:latin typeface="+mj-lt"/>
                          <a:ea typeface="SimSun"/>
                          <a:cs typeface="Times New Roman"/>
                        </a:rPr>
                        <a:t>Update Interval</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dirty="0">
                          <a:latin typeface="+mj-lt"/>
                          <a:ea typeface="SimSun"/>
                          <a:cs typeface="Times New Roman"/>
                        </a:rPr>
                        <a:t>11 minutes</a:t>
                      </a:r>
                      <a:endParaRPr lang="tr-TR" sz="1500" dirty="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4" descr="C:\Users\SUUSER\Documents\GitHub\worddoc\thesisImages\networkTopology.png"/>
          <p:cNvPicPr/>
          <p:nvPr/>
        </p:nvPicPr>
        <p:blipFill>
          <a:blip r:embed="rId2" cstate="print"/>
          <a:srcRect/>
          <a:stretch>
            <a:fillRect/>
          </a:stretch>
        </p:blipFill>
        <p:spPr bwMode="auto">
          <a:xfrm>
            <a:off x="5220072" y="3501008"/>
            <a:ext cx="3528392" cy="273630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C32927E-8736-45CF-A6F9-390382C66E11}"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Outline</a:t>
            </a:r>
            <a:endParaRPr lang="en-US" noProof="0" dirty="0"/>
          </a:p>
        </p:txBody>
      </p:sp>
      <p:sp>
        <p:nvSpPr>
          <p:cNvPr id="3" name="Content Placeholder 2"/>
          <p:cNvSpPr>
            <a:spLocks noGrp="1"/>
          </p:cNvSpPr>
          <p:nvPr>
            <p:ph idx="1"/>
          </p:nvPr>
        </p:nvSpPr>
        <p:spPr/>
        <p:txBody>
          <a:bodyPr>
            <a:normAutofit/>
          </a:bodyPr>
          <a:lstStyle/>
          <a:p>
            <a:r>
              <a:rPr lang="en-US" noProof="0" dirty="0" smtClean="0"/>
              <a:t>Thesis description</a:t>
            </a:r>
          </a:p>
          <a:p>
            <a:r>
              <a:rPr lang="en-US" noProof="0" dirty="0" smtClean="0"/>
              <a:t>Building blocks of the system</a:t>
            </a:r>
          </a:p>
          <a:p>
            <a:r>
              <a:rPr lang="en-US" noProof="0" dirty="0" smtClean="0"/>
              <a:t>Protocol specifications</a:t>
            </a:r>
          </a:p>
          <a:p>
            <a:r>
              <a:rPr lang="en-US" noProof="0" dirty="0" smtClean="0"/>
              <a:t>Simulations of SSPayWMN</a:t>
            </a:r>
          </a:p>
          <a:p>
            <a:r>
              <a:rPr lang="en-US" noProof="0" dirty="0" smtClean="0"/>
              <a:t>Discussion on success of SSPayWMN</a:t>
            </a:r>
          </a:p>
          <a:p>
            <a:r>
              <a:rPr lang="en-US" noProof="0" dirty="0" smtClean="0"/>
              <a:t>Conclusions</a:t>
            </a:r>
          </a:p>
        </p:txBody>
      </p:sp>
      <p:sp>
        <p:nvSpPr>
          <p:cNvPr id="4" name="Slide Number Placeholder 3"/>
          <p:cNvSpPr>
            <a:spLocks noGrp="1"/>
          </p:cNvSpPr>
          <p:nvPr>
            <p:ph type="sldNum" sz="quarter" idx="12"/>
          </p:nvPr>
        </p:nvSpPr>
        <p:spPr/>
        <p:txBody>
          <a:bodyPr/>
          <a:lstStyle/>
          <a:p>
            <a:fld id="{CC32927E-8736-45CF-A6F9-390382C66E1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SSPayWMN Simulations</a:t>
            </a:r>
            <a:endParaRPr lang="en-US" noProof="0" dirty="0"/>
          </a:p>
        </p:txBody>
      </p:sp>
      <p:sp>
        <p:nvSpPr>
          <p:cNvPr id="3" name="Content Placeholder 2"/>
          <p:cNvSpPr>
            <a:spLocks noGrp="1"/>
          </p:cNvSpPr>
          <p:nvPr>
            <p:ph idx="1"/>
          </p:nvPr>
        </p:nvSpPr>
        <p:spPr/>
        <p:txBody>
          <a:bodyPr>
            <a:normAutofit lnSpcReduction="10000"/>
          </a:bodyPr>
          <a:lstStyle/>
          <a:p>
            <a:r>
              <a:rPr lang="en-US" noProof="0" dirty="0" smtClean="0"/>
              <a:t>We have conducted the simulations of SSPayWMN in two groups.</a:t>
            </a:r>
          </a:p>
          <a:p>
            <a:r>
              <a:rPr lang="en-US" noProof="0" dirty="0" smtClean="0"/>
              <a:t>Unit Tests: </a:t>
            </a:r>
            <a:r>
              <a:rPr lang="en-US" dirty="0" smtClean="0"/>
              <a:t>Independent </a:t>
            </a:r>
            <a:r>
              <a:rPr lang="en-US" noProof="0" dirty="0" smtClean="0"/>
              <a:t>protocol runs to analyze the delay caused by protocols.</a:t>
            </a:r>
          </a:p>
          <a:p>
            <a:r>
              <a:rPr lang="en-US" noProof="0" dirty="0" smtClean="0"/>
              <a:t>Real-life Scenario Simulation: These simulations evaluate the system’s overall performance in an ordinary day usage with client mobility and realistic Internet service demand.</a:t>
            </a:r>
            <a:endParaRPr lang="en-US" noProof="0"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Unit Test Results</a:t>
            </a:r>
            <a:endParaRPr lang="en-US" noProof="0" dirty="0"/>
          </a:p>
        </p:txBody>
      </p:sp>
      <p:sp>
        <p:nvSpPr>
          <p:cNvPr id="3" name="Content Placeholder 2"/>
          <p:cNvSpPr>
            <a:spLocks noGrp="1"/>
          </p:cNvSpPr>
          <p:nvPr>
            <p:ph idx="1"/>
          </p:nvPr>
        </p:nvSpPr>
        <p:spPr>
          <a:xfrm>
            <a:off x="457200" y="1600201"/>
            <a:ext cx="8229600" cy="1114420"/>
          </a:xfrm>
        </p:spPr>
        <p:txBody>
          <a:bodyPr/>
          <a:lstStyle/>
          <a:p>
            <a:r>
              <a:rPr lang="en-US" noProof="0" dirty="0" smtClean="0"/>
              <a:t>Unit Test Result for End-to-end Two-Way Protocols</a:t>
            </a:r>
            <a:endParaRPr lang="en-US" noProof="0"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21</a:t>
            </a:fld>
            <a:endParaRPr lang="en-US" dirty="0"/>
          </a:p>
        </p:txBody>
      </p:sp>
      <p:pic>
        <p:nvPicPr>
          <p:cNvPr id="27650" name="Picture 2" descr="C:\Users\SUUSER\Documents\GitHub\worddoc\thesisImages\unitSimImages\endToEndOrigSon.png"/>
          <p:cNvPicPr>
            <a:picLocks noChangeAspect="1" noChangeArrowheads="1"/>
          </p:cNvPicPr>
          <p:nvPr/>
        </p:nvPicPr>
        <p:blipFill>
          <a:blip r:embed="rId2" cstate="print"/>
          <a:srcRect/>
          <a:stretch>
            <a:fillRect/>
          </a:stretch>
        </p:blipFill>
        <p:spPr bwMode="auto">
          <a:xfrm>
            <a:off x="2000232" y="2714620"/>
            <a:ext cx="4116388" cy="279241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Unit Test Results</a:t>
            </a:r>
            <a:endParaRPr lang="en-US" noProof="0" dirty="0"/>
          </a:p>
        </p:txBody>
      </p:sp>
      <p:sp>
        <p:nvSpPr>
          <p:cNvPr id="3" name="Content Placeholder 2"/>
          <p:cNvSpPr>
            <a:spLocks noGrp="1"/>
          </p:cNvSpPr>
          <p:nvPr>
            <p:ph idx="1"/>
          </p:nvPr>
        </p:nvSpPr>
        <p:spPr>
          <a:xfrm>
            <a:off x="457200" y="1600201"/>
            <a:ext cx="8229600" cy="1114420"/>
          </a:xfrm>
        </p:spPr>
        <p:txBody>
          <a:bodyPr/>
          <a:lstStyle/>
          <a:p>
            <a:r>
              <a:rPr lang="en-US" noProof="0" dirty="0" smtClean="0"/>
              <a:t>Unit Test Results for Access Point Authentication</a:t>
            </a:r>
            <a:endParaRPr lang="en-US" noProof="0" dirty="0"/>
          </a:p>
        </p:txBody>
      </p:sp>
      <p:pic>
        <p:nvPicPr>
          <p:cNvPr id="5" name="Picture 4" descr="D:\My Documents\albert\tt proje\D4-accesspoint.png"/>
          <p:cNvPicPr/>
          <p:nvPr/>
        </p:nvPicPr>
        <p:blipFill>
          <a:blip r:embed="rId2" cstate="print"/>
          <a:srcRect/>
          <a:stretch>
            <a:fillRect/>
          </a:stretch>
        </p:blipFill>
        <p:spPr bwMode="auto">
          <a:xfrm>
            <a:off x="1785918" y="2857496"/>
            <a:ext cx="4582174" cy="296493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C32927E-8736-45CF-A6F9-390382C66E11}"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Unit Test Results</a:t>
            </a:r>
            <a:endParaRPr lang="en-US" noProof="0"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noProof="0" dirty="0" smtClean="0"/>
              <a:t>Unit Test Result for Seamless Mobility and Roaming</a:t>
            </a:r>
            <a:endParaRPr lang="en-US" noProof="0" dirty="0"/>
          </a:p>
        </p:txBody>
      </p:sp>
      <p:pic>
        <p:nvPicPr>
          <p:cNvPr id="6" name="Picture 5" descr="C:\Users\SUUSER\Documents\GitHub\worddoc\thesisImages\unitSimImages\seamlessMobRoamingSon.png"/>
          <p:cNvPicPr/>
          <p:nvPr/>
        </p:nvPicPr>
        <p:blipFill>
          <a:blip r:embed="rId2" cstate="print"/>
          <a:srcRect/>
          <a:stretch>
            <a:fillRect/>
          </a:stretch>
        </p:blipFill>
        <p:spPr bwMode="auto">
          <a:xfrm>
            <a:off x="1704975" y="2658194"/>
            <a:ext cx="4867289" cy="341401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C32927E-8736-45CF-A6F9-390382C66E11}"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Unit Test Results</a:t>
            </a:r>
            <a:endParaRPr lang="en-US" noProof="0" dirty="0"/>
          </a:p>
        </p:txBody>
      </p:sp>
      <p:sp>
        <p:nvSpPr>
          <p:cNvPr id="3" name="Content Placeholder 2"/>
          <p:cNvSpPr>
            <a:spLocks noGrp="1"/>
          </p:cNvSpPr>
          <p:nvPr>
            <p:ph idx="1"/>
          </p:nvPr>
        </p:nvSpPr>
        <p:spPr>
          <a:xfrm>
            <a:off x="457200" y="1600201"/>
            <a:ext cx="8229600" cy="685792"/>
          </a:xfrm>
        </p:spPr>
        <p:txBody>
          <a:bodyPr/>
          <a:lstStyle/>
          <a:p>
            <a:r>
              <a:rPr lang="en-US" noProof="0" dirty="0" smtClean="0"/>
              <a:t>Unit Test Result for Packet Transfer</a:t>
            </a:r>
            <a:endParaRPr lang="en-US" noProof="0" dirty="0"/>
          </a:p>
        </p:txBody>
      </p:sp>
      <p:pic>
        <p:nvPicPr>
          <p:cNvPr id="4" name="Picture 3" descr="D:\My Documents\albert\tt proje\D4-packettreansfer.png"/>
          <p:cNvPicPr/>
          <p:nvPr/>
        </p:nvPicPr>
        <p:blipFill>
          <a:blip r:embed="rId2" cstate="print"/>
          <a:srcRect/>
          <a:stretch>
            <a:fillRect/>
          </a:stretch>
        </p:blipFill>
        <p:spPr bwMode="auto">
          <a:xfrm>
            <a:off x="1500166" y="2571744"/>
            <a:ext cx="5355590" cy="359219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C32927E-8736-45CF-A6F9-390382C66E11}"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Client Types</a:t>
            </a:r>
            <a:endParaRPr lang="en-US" noProof="0" dirty="0"/>
          </a:p>
        </p:txBody>
      </p:sp>
      <p:sp>
        <p:nvSpPr>
          <p:cNvPr id="3" name="Content Placeholder 2"/>
          <p:cNvSpPr>
            <a:spLocks noGrp="1"/>
          </p:cNvSpPr>
          <p:nvPr>
            <p:ph idx="1"/>
          </p:nvPr>
        </p:nvSpPr>
        <p:spPr/>
        <p:txBody>
          <a:bodyPr>
            <a:normAutofit/>
          </a:bodyPr>
          <a:lstStyle/>
          <a:p>
            <a:r>
              <a:rPr lang="en-US" noProof="0" dirty="0" smtClean="0"/>
              <a:t>Three different user types are outlined with different networking and mobility requirements.</a:t>
            </a:r>
          </a:p>
          <a:p>
            <a:pPr lvl="1"/>
            <a:r>
              <a:rPr lang="en-US" noProof="0" dirty="0" smtClean="0"/>
              <a:t>Students</a:t>
            </a:r>
          </a:p>
          <a:p>
            <a:pPr lvl="1"/>
            <a:r>
              <a:rPr lang="en-US" noProof="0" dirty="0" smtClean="0"/>
              <a:t>Employees</a:t>
            </a:r>
          </a:p>
          <a:p>
            <a:pPr lvl="1"/>
            <a:r>
              <a:rPr lang="en-US" noProof="0" dirty="0" smtClean="0"/>
              <a:t>Domestics</a:t>
            </a:r>
            <a:endParaRPr lang="en-US" noProof="0"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User Actions</a:t>
            </a:r>
            <a:endParaRPr lang="en-US" noProof="0" dirty="0"/>
          </a:p>
        </p:txBody>
      </p:sp>
      <p:sp>
        <p:nvSpPr>
          <p:cNvPr id="3" name="Content Placeholder 2"/>
          <p:cNvSpPr>
            <a:spLocks noGrp="1"/>
          </p:cNvSpPr>
          <p:nvPr>
            <p:ph idx="1"/>
          </p:nvPr>
        </p:nvSpPr>
        <p:spPr>
          <a:xfrm>
            <a:off x="457200" y="1600201"/>
            <a:ext cx="8229600" cy="1543048"/>
          </a:xfrm>
        </p:spPr>
        <p:txBody>
          <a:bodyPr>
            <a:normAutofit lnSpcReduction="10000"/>
          </a:bodyPr>
          <a:lstStyle/>
          <a:p>
            <a:r>
              <a:rPr lang="en-US" noProof="0" dirty="0" smtClean="0"/>
              <a:t>In real-life scenario simulations, network usage related actions are modeled using two-state Markov Chain.</a:t>
            </a:r>
          </a:p>
        </p:txBody>
      </p:sp>
      <p:pic>
        <p:nvPicPr>
          <p:cNvPr id="4" name="Picture 3" descr="C:\Users\SUUSER\Documents\GitHub\worddoc\thesisImages\markovChain.png"/>
          <p:cNvPicPr/>
          <p:nvPr/>
        </p:nvPicPr>
        <p:blipFill>
          <a:blip r:embed="rId2" cstate="print"/>
          <a:srcRect/>
          <a:stretch>
            <a:fillRect/>
          </a:stretch>
        </p:blipFill>
        <p:spPr bwMode="auto">
          <a:xfrm>
            <a:off x="1857356" y="3000372"/>
            <a:ext cx="5381017" cy="348457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C32927E-8736-45CF-A6F9-390382C66E11}"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User Modeling and Mobility in </a:t>
            </a:r>
            <a:br>
              <a:rPr lang="en-US" noProof="0" dirty="0" smtClean="0"/>
            </a:br>
            <a:r>
              <a:rPr lang="en-US" noProof="0" dirty="0" smtClean="0"/>
              <a:t>Real-Life Scenario</a:t>
            </a:r>
            <a:endParaRPr lang="en-US" noProof="0" dirty="0"/>
          </a:p>
        </p:txBody>
      </p:sp>
      <p:sp>
        <p:nvSpPr>
          <p:cNvPr id="3" name="Content Placeholder 2"/>
          <p:cNvSpPr>
            <a:spLocks noGrp="1"/>
          </p:cNvSpPr>
          <p:nvPr>
            <p:ph idx="1"/>
          </p:nvPr>
        </p:nvSpPr>
        <p:spPr>
          <a:xfrm>
            <a:off x="457200" y="1600200"/>
            <a:ext cx="8229600" cy="1900237"/>
          </a:xfrm>
        </p:spPr>
        <p:txBody>
          <a:bodyPr>
            <a:normAutofit fontScale="77500" lnSpcReduction="20000"/>
          </a:bodyPr>
          <a:lstStyle/>
          <a:p>
            <a:r>
              <a:rPr lang="en-US" noProof="0" dirty="0" smtClean="0"/>
              <a:t>The proposed system intends to serve a variety of users. </a:t>
            </a:r>
          </a:p>
          <a:p>
            <a:r>
              <a:rPr lang="en-US" dirty="0" smtClean="0"/>
              <a:t>Clients perform certain kinds of actions and </a:t>
            </a:r>
            <a:r>
              <a:rPr lang="en-US" noProof="0" dirty="0" smtClean="0"/>
              <a:t>all </a:t>
            </a:r>
            <a:r>
              <a:rPr lang="en-US" noProof="0" dirty="0" smtClean="0"/>
              <a:t>of these actions are triggered as a result of a random event.</a:t>
            </a:r>
          </a:p>
          <a:p>
            <a:pPr marL="0" indent="0" algn="ctr">
              <a:buNone/>
            </a:pPr>
            <a:r>
              <a:rPr lang="en-US" dirty="0"/>
              <a:t> </a:t>
            </a:r>
          </a:p>
        </p:txBody>
      </p:sp>
      <p:graphicFrame>
        <p:nvGraphicFramePr>
          <p:cNvPr id="4" name="Table 3"/>
          <p:cNvGraphicFramePr>
            <a:graphicFrameLocks noGrp="1"/>
          </p:cNvGraphicFramePr>
          <p:nvPr/>
        </p:nvGraphicFramePr>
        <p:xfrm>
          <a:off x="2500298" y="2857496"/>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tc>
                <a:tc>
                  <a:txBody>
                    <a:bodyPr/>
                    <a:lstStyle/>
                    <a:p>
                      <a:r>
                        <a:rPr lang="tr-TR" dirty="0" smtClean="0"/>
                        <a:t>Morning</a:t>
                      </a:r>
                      <a:endParaRPr lang="en-US" dirty="0"/>
                    </a:p>
                  </a:txBody>
                  <a:tcPr/>
                </a:tc>
                <a:tc>
                  <a:txBody>
                    <a:bodyPr/>
                    <a:lstStyle/>
                    <a:p>
                      <a:r>
                        <a:rPr lang="tr-TR" dirty="0" smtClean="0"/>
                        <a:t>Daytime</a:t>
                      </a:r>
                      <a:endParaRPr lang="en-US" dirty="0"/>
                    </a:p>
                  </a:txBody>
                  <a:tcPr/>
                </a:tc>
                <a:tc>
                  <a:txBody>
                    <a:bodyPr/>
                    <a:lstStyle/>
                    <a:p>
                      <a:r>
                        <a:rPr lang="tr-TR" dirty="0" smtClean="0"/>
                        <a:t>Evening</a:t>
                      </a:r>
                      <a:endParaRPr lang="en-US" dirty="0"/>
                    </a:p>
                  </a:txBody>
                  <a:tcPr/>
                </a:tc>
              </a:tr>
              <a:tr h="370840">
                <a:tc>
                  <a:txBody>
                    <a:bodyPr/>
                    <a:lstStyle/>
                    <a:p>
                      <a:r>
                        <a:rPr lang="tr-TR" dirty="0" smtClean="0"/>
                        <a:t>Domestics</a:t>
                      </a:r>
                      <a:endParaRPr lang="en-US" dirty="0"/>
                    </a:p>
                  </a:txBody>
                  <a:tcPr/>
                </a:tc>
                <a:tc>
                  <a:txBody>
                    <a:bodyPr/>
                    <a:lstStyle/>
                    <a:p>
                      <a:r>
                        <a:rPr lang="tr-TR" dirty="0" smtClean="0"/>
                        <a:t>0,40</a:t>
                      </a:r>
                      <a:endParaRPr lang="en-US" dirty="0"/>
                    </a:p>
                  </a:txBody>
                  <a:tcPr/>
                </a:tc>
                <a:tc>
                  <a:txBody>
                    <a:bodyPr/>
                    <a:lstStyle/>
                    <a:p>
                      <a:r>
                        <a:rPr lang="tr-TR" dirty="0" smtClean="0"/>
                        <a:t>0,60</a:t>
                      </a:r>
                      <a:endParaRPr lang="en-US" dirty="0"/>
                    </a:p>
                  </a:txBody>
                  <a:tcPr/>
                </a:tc>
                <a:tc>
                  <a:txBody>
                    <a:bodyPr/>
                    <a:lstStyle/>
                    <a:p>
                      <a:r>
                        <a:rPr lang="tr-TR" dirty="0" smtClean="0"/>
                        <a:t>0,60</a:t>
                      </a:r>
                      <a:endParaRPr lang="en-US" dirty="0"/>
                    </a:p>
                  </a:txBody>
                  <a:tcPr/>
                </a:tc>
              </a:tr>
              <a:tr h="370840">
                <a:tc>
                  <a:txBody>
                    <a:bodyPr/>
                    <a:lstStyle/>
                    <a:p>
                      <a:r>
                        <a:rPr lang="tr-TR" dirty="0" smtClean="0"/>
                        <a:t>Students</a:t>
                      </a:r>
                      <a:endParaRPr lang="en-US" dirty="0"/>
                    </a:p>
                  </a:txBody>
                  <a:tcPr/>
                </a:tc>
                <a:tc>
                  <a:txBody>
                    <a:bodyPr/>
                    <a:lstStyle/>
                    <a:p>
                      <a:r>
                        <a:rPr lang="tr-TR" dirty="0" smtClean="0"/>
                        <a:t>0,20</a:t>
                      </a:r>
                      <a:endParaRPr lang="en-US" dirty="0"/>
                    </a:p>
                  </a:txBody>
                  <a:tcPr/>
                </a:tc>
                <a:tc>
                  <a:txBody>
                    <a:bodyPr/>
                    <a:lstStyle/>
                    <a:p>
                      <a:r>
                        <a:rPr lang="tr-TR" dirty="0" smtClean="0"/>
                        <a:t>0,20</a:t>
                      </a:r>
                      <a:endParaRPr lang="en-US" dirty="0"/>
                    </a:p>
                  </a:txBody>
                  <a:tcPr/>
                </a:tc>
                <a:tc>
                  <a:txBody>
                    <a:bodyPr/>
                    <a:lstStyle/>
                    <a:p>
                      <a:r>
                        <a:rPr lang="tr-TR" dirty="0" smtClean="0"/>
                        <a:t>0,80</a:t>
                      </a:r>
                      <a:endParaRPr lang="en-US" dirty="0"/>
                    </a:p>
                  </a:txBody>
                  <a:tcPr/>
                </a:tc>
              </a:tr>
              <a:tr h="370840">
                <a:tc>
                  <a:txBody>
                    <a:bodyPr/>
                    <a:lstStyle/>
                    <a:p>
                      <a:r>
                        <a:rPr lang="tr-TR" dirty="0" smtClean="0"/>
                        <a:t>Employees</a:t>
                      </a:r>
                      <a:endParaRPr lang="en-US" dirty="0"/>
                    </a:p>
                  </a:txBody>
                  <a:tcPr/>
                </a:tc>
                <a:tc>
                  <a:txBody>
                    <a:bodyPr/>
                    <a:lstStyle/>
                    <a:p>
                      <a:r>
                        <a:rPr lang="tr-TR" dirty="0" smtClean="0"/>
                        <a:t>0,20</a:t>
                      </a:r>
                      <a:endParaRPr lang="en-US" dirty="0"/>
                    </a:p>
                  </a:txBody>
                  <a:tcPr/>
                </a:tc>
                <a:tc>
                  <a:txBody>
                    <a:bodyPr/>
                    <a:lstStyle/>
                    <a:p>
                      <a:r>
                        <a:rPr lang="tr-TR" dirty="0" smtClean="0"/>
                        <a:t>0,99</a:t>
                      </a:r>
                      <a:endParaRPr lang="en-US" dirty="0"/>
                    </a:p>
                  </a:txBody>
                  <a:tcPr/>
                </a:tc>
                <a:tc>
                  <a:txBody>
                    <a:bodyPr/>
                    <a:lstStyle/>
                    <a:p>
                      <a:r>
                        <a:rPr lang="tr-TR" dirty="0" smtClean="0"/>
                        <a:t>0,20</a:t>
                      </a:r>
                      <a:endParaRPr lang="en-US" dirty="0"/>
                    </a:p>
                  </a:txBody>
                  <a:tcPr/>
                </a:tc>
              </a:tr>
            </a:tbl>
          </a:graphicData>
        </a:graphic>
      </p:graphicFrame>
      <p:graphicFrame>
        <p:nvGraphicFramePr>
          <p:cNvPr id="5" name="Table 4"/>
          <p:cNvGraphicFramePr>
            <a:graphicFrameLocks noGrp="1"/>
          </p:cNvGraphicFramePr>
          <p:nvPr/>
        </p:nvGraphicFramePr>
        <p:xfrm>
          <a:off x="2547966" y="4714884"/>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tc>
                <a:tc>
                  <a:txBody>
                    <a:bodyPr/>
                    <a:lstStyle/>
                    <a:p>
                      <a:r>
                        <a:rPr lang="tr-TR" dirty="0" smtClean="0"/>
                        <a:t>Morning</a:t>
                      </a:r>
                      <a:endParaRPr lang="en-US" dirty="0"/>
                    </a:p>
                  </a:txBody>
                  <a:tcPr/>
                </a:tc>
                <a:tc>
                  <a:txBody>
                    <a:bodyPr/>
                    <a:lstStyle/>
                    <a:p>
                      <a:r>
                        <a:rPr lang="tr-TR" dirty="0" smtClean="0"/>
                        <a:t>Daytime</a:t>
                      </a:r>
                      <a:endParaRPr lang="en-US" dirty="0"/>
                    </a:p>
                  </a:txBody>
                  <a:tcPr/>
                </a:tc>
                <a:tc>
                  <a:txBody>
                    <a:bodyPr/>
                    <a:lstStyle/>
                    <a:p>
                      <a:r>
                        <a:rPr lang="tr-TR" dirty="0" smtClean="0"/>
                        <a:t>Evening</a:t>
                      </a:r>
                      <a:endParaRPr lang="en-US" dirty="0"/>
                    </a:p>
                  </a:txBody>
                  <a:tcPr/>
                </a:tc>
              </a:tr>
              <a:tr h="370840">
                <a:tc>
                  <a:txBody>
                    <a:bodyPr/>
                    <a:lstStyle/>
                    <a:p>
                      <a:r>
                        <a:rPr lang="tr-TR" dirty="0" smtClean="0"/>
                        <a:t>Domestics</a:t>
                      </a:r>
                      <a:endParaRPr lang="en-US" dirty="0"/>
                    </a:p>
                  </a:txBody>
                  <a:tcPr/>
                </a:tc>
                <a:tc>
                  <a:txBody>
                    <a:bodyPr/>
                    <a:lstStyle/>
                    <a:p>
                      <a:r>
                        <a:rPr lang="tr-TR" dirty="0" smtClean="0"/>
                        <a:t>0,90</a:t>
                      </a:r>
                      <a:endParaRPr lang="en-US" dirty="0"/>
                    </a:p>
                  </a:txBody>
                  <a:tcPr/>
                </a:tc>
                <a:tc>
                  <a:txBody>
                    <a:bodyPr/>
                    <a:lstStyle/>
                    <a:p>
                      <a:r>
                        <a:rPr lang="tr-TR" dirty="0" smtClean="0"/>
                        <a:t>0,98</a:t>
                      </a:r>
                      <a:endParaRPr lang="en-US" dirty="0"/>
                    </a:p>
                  </a:txBody>
                  <a:tcPr/>
                </a:tc>
                <a:tc>
                  <a:txBody>
                    <a:bodyPr/>
                    <a:lstStyle/>
                    <a:p>
                      <a:r>
                        <a:rPr lang="tr-TR" dirty="0" smtClean="0"/>
                        <a:t>0,80</a:t>
                      </a:r>
                      <a:endParaRPr lang="en-US" dirty="0"/>
                    </a:p>
                  </a:txBody>
                  <a:tcPr/>
                </a:tc>
              </a:tr>
              <a:tr h="370840">
                <a:tc>
                  <a:txBody>
                    <a:bodyPr/>
                    <a:lstStyle/>
                    <a:p>
                      <a:r>
                        <a:rPr lang="tr-TR" dirty="0" smtClean="0"/>
                        <a:t>Students</a:t>
                      </a:r>
                      <a:endParaRPr lang="en-US" dirty="0"/>
                    </a:p>
                  </a:txBody>
                  <a:tcPr/>
                </a:tc>
                <a:tc>
                  <a:txBody>
                    <a:bodyPr/>
                    <a:lstStyle/>
                    <a:p>
                      <a:r>
                        <a:rPr lang="tr-TR" dirty="0" smtClean="0"/>
                        <a:t>0,30</a:t>
                      </a:r>
                      <a:endParaRPr lang="en-US" dirty="0"/>
                    </a:p>
                  </a:txBody>
                  <a:tcPr/>
                </a:tc>
                <a:tc>
                  <a:txBody>
                    <a:bodyPr/>
                    <a:lstStyle/>
                    <a:p>
                      <a:r>
                        <a:rPr lang="tr-TR" dirty="0" smtClean="0"/>
                        <a:t>0,20</a:t>
                      </a:r>
                      <a:endParaRPr lang="en-US" dirty="0"/>
                    </a:p>
                  </a:txBody>
                  <a:tcPr/>
                </a:tc>
                <a:tc>
                  <a:txBody>
                    <a:bodyPr/>
                    <a:lstStyle/>
                    <a:p>
                      <a:r>
                        <a:rPr lang="tr-TR" dirty="0" smtClean="0"/>
                        <a:t>0,98</a:t>
                      </a:r>
                      <a:endParaRPr lang="en-US" dirty="0"/>
                    </a:p>
                  </a:txBody>
                  <a:tcPr/>
                </a:tc>
              </a:tr>
              <a:tr h="370840">
                <a:tc>
                  <a:txBody>
                    <a:bodyPr/>
                    <a:lstStyle/>
                    <a:p>
                      <a:r>
                        <a:rPr lang="tr-TR" dirty="0" smtClean="0"/>
                        <a:t>Employees</a:t>
                      </a:r>
                      <a:endParaRPr lang="en-US" dirty="0"/>
                    </a:p>
                  </a:txBody>
                  <a:tcPr/>
                </a:tc>
                <a:tc>
                  <a:txBody>
                    <a:bodyPr/>
                    <a:lstStyle/>
                    <a:p>
                      <a:r>
                        <a:rPr lang="tr-TR" dirty="0" smtClean="0"/>
                        <a:t>0,30</a:t>
                      </a:r>
                      <a:endParaRPr lang="en-US" dirty="0"/>
                    </a:p>
                  </a:txBody>
                  <a:tcPr/>
                </a:tc>
                <a:tc>
                  <a:txBody>
                    <a:bodyPr/>
                    <a:lstStyle/>
                    <a:p>
                      <a:r>
                        <a:rPr lang="tr-TR" dirty="0" smtClean="0"/>
                        <a:t>0,99</a:t>
                      </a:r>
                      <a:endParaRPr lang="en-US" dirty="0"/>
                    </a:p>
                  </a:txBody>
                  <a:tcPr/>
                </a:tc>
                <a:tc>
                  <a:txBody>
                    <a:bodyPr/>
                    <a:lstStyle/>
                    <a:p>
                      <a:r>
                        <a:rPr lang="tr-TR" dirty="0" smtClean="0"/>
                        <a:t>0,20</a:t>
                      </a:r>
                      <a:endParaRPr lang="en-US" dirty="0"/>
                    </a:p>
                  </a:txBody>
                  <a:tcPr/>
                </a:tc>
              </a:tr>
            </a:tbl>
          </a:graphicData>
        </a:graphic>
      </p:graphicFrame>
      <p:sp>
        <p:nvSpPr>
          <p:cNvPr id="6" name="TextBox 5"/>
          <p:cNvSpPr txBox="1"/>
          <p:nvPr/>
        </p:nvSpPr>
        <p:spPr>
          <a:xfrm>
            <a:off x="785786" y="3357562"/>
            <a:ext cx="1626407" cy="646331"/>
          </a:xfrm>
          <a:prstGeom prst="rect">
            <a:avLst/>
          </a:prstGeom>
          <a:noFill/>
        </p:spPr>
        <p:txBody>
          <a:bodyPr wrap="none" rtlCol="0">
            <a:spAutoFit/>
          </a:bodyPr>
          <a:lstStyle/>
          <a:p>
            <a:pPr algn="ctr"/>
            <a:r>
              <a:rPr lang="tr-TR" dirty="0" smtClean="0"/>
              <a:t>Become Active </a:t>
            </a:r>
          </a:p>
          <a:p>
            <a:pPr algn="ctr"/>
            <a:r>
              <a:rPr lang="tr-TR" dirty="0" smtClean="0"/>
              <a:t>Probabilities</a:t>
            </a:r>
            <a:endParaRPr lang="en-US" dirty="0"/>
          </a:p>
        </p:txBody>
      </p:sp>
      <p:sp>
        <p:nvSpPr>
          <p:cNvPr id="7" name="TextBox 6"/>
          <p:cNvSpPr txBox="1"/>
          <p:nvPr/>
        </p:nvSpPr>
        <p:spPr>
          <a:xfrm>
            <a:off x="897491" y="5214950"/>
            <a:ext cx="1349536" cy="646331"/>
          </a:xfrm>
          <a:prstGeom prst="rect">
            <a:avLst/>
          </a:prstGeom>
          <a:noFill/>
        </p:spPr>
        <p:txBody>
          <a:bodyPr wrap="none" rtlCol="0">
            <a:spAutoFit/>
          </a:bodyPr>
          <a:lstStyle/>
          <a:p>
            <a:pPr algn="ctr"/>
            <a:r>
              <a:rPr lang="tr-TR" dirty="0" smtClean="0"/>
              <a:t>Stay Active </a:t>
            </a:r>
          </a:p>
          <a:p>
            <a:pPr algn="ctr"/>
            <a:r>
              <a:rPr lang="tr-TR" dirty="0" smtClean="0"/>
              <a:t>Probabilities</a:t>
            </a:r>
            <a:endParaRPr lang="en-US" dirty="0"/>
          </a:p>
        </p:txBody>
      </p:sp>
      <p:sp>
        <p:nvSpPr>
          <p:cNvPr id="8" name="Slide Number Placeholder 7"/>
          <p:cNvSpPr>
            <a:spLocks noGrp="1"/>
          </p:cNvSpPr>
          <p:nvPr>
            <p:ph type="sldNum" sz="quarter" idx="12"/>
          </p:nvPr>
        </p:nvSpPr>
        <p:spPr/>
        <p:txBody>
          <a:bodyPr/>
          <a:lstStyle/>
          <a:p>
            <a:fld id="{CC32927E-8736-45CF-A6F9-390382C66E11}"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Mobility</a:t>
            </a:r>
            <a:endParaRPr lang="en-US" noProof="0" dirty="0"/>
          </a:p>
        </p:txBody>
      </p:sp>
      <p:sp>
        <p:nvSpPr>
          <p:cNvPr id="3" name="Content Placeholder 2"/>
          <p:cNvSpPr>
            <a:spLocks noGrp="1"/>
          </p:cNvSpPr>
          <p:nvPr>
            <p:ph idx="1"/>
          </p:nvPr>
        </p:nvSpPr>
        <p:spPr>
          <a:xfrm>
            <a:off x="457200" y="1600201"/>
            <a:ext cx="8229600" cy="1971676"/>
          </a:xfrm>
        </p:spPr>
        <p:txBody>
          <a:bodyPr>
            <a:normAutofit lnSpcReduction="10000"/>
          </a:bodyPr>
          <a:lstStyle/>
          <a:p>
            <a:r>
              <a:rPr lang="en-US" noProof="0" dirty="0" smtClean="0"/>
              <a:t>Clients move on a grid, to reach a randomly selected destination. The speed and the distance to destination differ according to client’s type.</a:t>
            </a:r>
            <a:endParaRPr lang="en-US" noProof="0" dirty="0"/>
          </a:p>
        </p:txBody>
      </p:sp>
      <p:pic>
        <p:nvPicPr>
          <p:cNvPr id="4" name="Picture 3" descr="C:\Users\SUUSER\Desktop\paper images\protocols\mobility.png"/>
          <p:cNvPicPr/>
          <p:nvPr/>
        </p:nvPicPr>
        <p:blipFill>
          <a:blip r:embed="rId2" cstate="print"/>
          <a:srcRect/>
          <a:stretch>
            <a:fillRect/>
          </a:stretch>
        </p:blipFill>
        <p:spPr bwMode="auto">
          <a:xfrm>
            <a:off x="2571736" y="3429000"/>
            <a:ext cx="4000528" cy="3429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C32927E-8736-45CF-A6F9-390382C66E11}"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114420"/>
          </a:xfrm>
        </p:spPr>
        <p:txBody>
          <a:bodyPr/>
          <a:lstStyle/>
          <a:p>
            <a:r>
              <a:rPr lang="en-US" noProof="0" dirty="0" smtClean="0"/>
              <a:t>Real-Life Scenario Simulation Result for Initial Authorization Protocol</a:t>
            </a:r>
          </a:p>
        </p:txBody>
      </p:sp>
      <p:sp>
        <p:nvSpPr>
          <p:cNvPr id="6" name="Slide Number Placeholder 5"/>
          <p:cNvSpPr>
            <a:spLocks noGrp="1"/>
          </p:cNvSpPr>
          <p:nvPr>
            <p:ph type="sldNum" sz="quarter" idx="12"/>
          </p:nvPr>
        </p:nvSpPr>
        <p:spPr/>
        <p:txBody>
          <a:bodyPr/>
          <a:lstStyle/>
          <a:p>
            <a:fld id="{CC32927E-8736-45CF-A6F9-390382C66E11}" type="slidenum">
              <a:rPr lang="en-US" smtClean="0"/>
              <a:pPr/>
              <a:t>29</a:t>
            </a:fld>
            <a:endParaRPr lang="en-US" dirty="0"/>
          </a:p>
        </p:txBody>
      </p:sp>
      <p:pic>
        <p:nvPicPr>
          <p:cNvPr id="28674" name="Picture 2" descr="C:\Users\SUUSER\Documents\GitHub\worddoc\thesisImages\realSimNewDrawings\initAuthLargeSon.png"/>
          <p:cNvPicPr>
            <a:picLocks noChangeAspect="1" noChangeArrowheads="1"/>
          </p:cNvPicPr>
          <p:nvPr/>
        </p:nvPicPr>
        <p:blipFill>
          <a:blip r:embed="rId2" cstate="print"/>
          <a:srcRect/>
          <a:stretch>
            <a:fillRect/>
          </a:stretch>
        </p:blipFill>
        <p:spPr bwMode="auto">
          <a:xfrm>
            <a:off x="1214414" y="2786058"/>
            <a:ext cx="6909216" cy="349886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Thesis Description in a Nutshell</a:t>
            </a:r>
            <a:endParaRPr lang="en-US" noProof="0" dirty="0">
              <a:cs typeface="Arial"/>
            </a:endParaRPr>
          </a:p>
        </p:txBody>
      </p:sp>
      <p:sp>
        <p:nvSpPr>
          <p:cNvPr id="3" name="Content Placeholder 2"/>
          <p:cNvSpPr>
            <a:spLocks noGrp="1"/>
          </p:cNvSpPr>
          <p:nvPr>
            <p:ph idx="1"/>
          </p:nvPr>
        </p:nvSpPr>
        <p:spPr/>
        <p:txBody>
          <a:bodyPr>
            <a:normAutofit/>
          </a:bodyPr>
          <a:lstStyle/>
          <a:p>
            <a:r>
              <a:rPr lang="en-US" noProof="0" dirty="0" smtClean="0">
                <a:cs typeface="Arial"/>
              </a:rPr>
              <a:t>A secure prepaid payment scheme for broadband Internet access is designed and developed in a simulation environment.</a:t>
            </a:r>
          </a:p>
          <a:p>
            <a:r>
              <a:rPr lang="en-US" noProof="0" dirty="0" smtClean="0">
                <a:cs typeface="Arial"/>
              </a:rPr>
              <a:t>This scheme will be particularly for Wireless Mesh Networks with multiple operators.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3</a:t>
            </a:fld>
            <a:endParaRPr lang="en-US" dirty="0"/>
          </a:p>
        </p:txBody>
      </p:sp>
    </p:spTree>
    <p:extLst>
      <p:ext uri="{BB962C8B-B14F-4D97-AF65-F5344CB8AC3E}">
        <p14:creationId xmlns="" xmlns:p14="http://schemas.microsoft.com/office/powerpoint/2010/main" val="2774399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114420"/>
          </a:xfrm>
        </p:spPr>
        <p:txBody>
          <a:bodyPr/>
          <a:lstStyle/>
          <a:p>
            <a:r>
              <a:rPr lang="en-US" noProof="0" dirty="0" smtClean="0"/>
              <a:t>Real-Life Scenario Simulation Result for Reuse of a Connection Card Protocol</a:t>
            </a:r>
          </a:p>
          <a:p>
            <a:endParaRPr lang="en-US" noProof="0"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30</a:t>
            </a:fld>
            <a:endParaRPr lang="en-US" dirty="0"/>
          </a:p>
        </p:txBody>
      </p:sp>
      <p:pic>
        <p:nvPicPr>
          <p:cNvPr id="29698" name="Picture 2" descr="C:\Users\SUUSER\Documents\GitHub\worddoc\thesisImages\realSimNewDrawings\reuseLargeSon.png"/>
          <p:cNvPicPr>
            <a:picLocks noChangeAspect="1" noChangeArrowheads="1"/>
          </p:cNvPicPr>
          <p:nvPr/>
        </p:nvPicPr>
        <p:blipFill>
          <a:blip r:embed="rId2" cstate="print"/>
          <a:srcRect/>
          <a:stretch>
            <a:fillRect/>
          </a:stretch>
        </p:blipFill>
        <p:spPr bwMode="auto">
          <a:xfrm>
            <a:off x="928662" y="2786058"/>
            <a:ext cx="7092953" cy="359454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114420"/>
          </a:xfrm>
        </p:spPr>
        <p:txBody>
          <a:bodyPr/>
          <a:lstStyle/>
          <a:p>
            <a:r>
              <a:rPr lang="en-US" noProof="0" dirty="0" smtClean="0"/>
              <a:t>Real-Life Scenario Simulation Result for Changing Alias</a:t>
            </a:r>
            <a:endParaRPr lang="en-US" noProof="0"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31</a:t>
            </a:fld>
            <a:endParaRPr lang="en-US" dirty="0"/>
          </a:p>
        </p:txBody>
      </p:sp>
      <p:pic>
        <p:nvPicPr>
          <p:cNvPr id="30722" name="Picture 2" descr="C:\Users\SUUSER\Documents\GitHub\worddoc\thesisImages\realSimNewDrawings\changeAliasLargeSon.png"/>
          <p:cNvPicPr>
            <a:picLocks noChangeAspect="1" noChangeArrowheads="1"/>
          </p:cNvPicPr>
          <p:nvPr/>
        </p:nvPicPr>
        <p:blipFill>
          <a:blip r:embed="rId2" cstate="print"/>
          <a:srcRect/>
          <a:stretch>
            <a:fillRect/>
          </a:stretch>
        </p:blipFill>
        <p:spPr bwMode="auto">
          <a:xfrm>
            <a:off x="857224" y="2786058"/>
            <a:ext cx="7581007" cy="382747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noProof="0" dirty="0" smtClean="0"/>
              <a:t>Real-Life Scenario Simulation Result for Disconnection</a:t>
            </a:r>
          </a:p>
          <a:p>
            <a:endParaRPr lang="en-US" noProof="0"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32</a:t>
            </a:fld>
            <a:endParaRPr lang="en-US" dirty="0"/>
          </a:p>
        </p:txBody>
      </p:sp>
      <p:pic>
        <p:nvPicPr>
          <p:cNvPr id="31746" name="Picture 2" descr="C:\Users\SUUSER\Documents\GitHub\worddoc\thesisImages\realSimNewDrawings\disconnectionLargeSon.png"/>
          <p:cNvPicPr>
            <a:picLocks noChangeAspect="1" noChangeArrowheads="1"/>
          </p:cNvPicPr>
          <p:nvPr/>
        </p:nvPicPr>
        <p:blipFill>
          <a:blip r:embed="rId2" cstate="print"/>
          <a:srcRect/>
          <a:stretch>
            <a:fillRect/>
          </a:stretch>
        </p:blipFill>
        <p:spPr bwMode="auto">
          <a:xfrm>
            <a:off x="785786" y="2571744"/>
            <a:ext cx="7958147" cy="398802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noProof="0" dirty="0" smtClean="0"/>
              <a:t>Real-Life Scenario Simulation Result for Seamless Mobility in Home Operator Protocol</a:t>
            </a:r>
            <a:endParaRPr lang="en-US" noProof="0"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33</a:t>
            </a:fld>
            <a:endParaRPr lang="en-US" dirty="0"/>
          </a:p>
        </p:txBody>
      </p:sp>
      <p:pic>
        <p:nvPicPr>
          <p:cNvPr id="32770" name="Picture 2" descr="C:\Users\SUUSER\Documents\GitHub\worddoc\thesisImages\realSimNewDrawings\seamlessMobLargeSon.png"/>
          <p:cNvPicPr>
            <a:picLocks noChangeAspect="1" noChangeArrowheads="1"/>
          </p:cNvPicPr>
          <p:nvPr/>
        </p:nvPicPr>
        <p:blipFill>
          <a:blip r:embed="rId2" cstate="print"/>
          <a:srcRect/>
          <a:stretch>
            <a:fillRect/>
          </a:stretch>
        </p:blipFill>
        <p:spPr bwMode="auto">
          <a:xfrm>
            <a:off x="928662" y="2643182"/>
            <a:ext cx="7431093" cy="3751891"/>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noProof="0" dirty="0" smtClean="0"/>
              <a:t>Real-Life Scenario Simulation Result for Roaming Protocol</a:t>
            </a:r>
            <a:endParaRPr lang="en-US" noProof="0"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34</a:t>
            </a:fld>
            <a:endParaRPr lang="en-US" dirty="0"/>
          </a:p>
        </p:txBody>
      </p:sp>
      <p:pic>
        <p:nvPicPr>
          <p:cNvPr id="33794" name="Picture 2" descr="C:\Users\SUUSER\Documents\GitHub\worddoc\thesisImages\realSimNewDrawings\roamingLargeSon.png"/>
          <p:cNvPicPr>
            <a:picLocks noChangeAspect="1" noChangeArrowheads="1"/>
          </p:cNvPicPr>
          <p:nvPr/>
        </p:nvPicPr>
        <p:blipFill>
          <a:blip r:embed="rId2" cstate="print"/>
          <a:srcRect/>
          <a:stretch>
            <a:fillRect/>
          </a:stretch>
        </p:blipFill>
        <p:spPr bwMode="auto">
          <a:xfrm>
            <a:off x="928662" y="2714620"/>
            <a:ext cx="7234237" cy="365513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Simulation Results of Protocols</a:t>
            </a:r>
            <a:endParaRPr lang="en-US" noProof="0"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noProof="0" dirty="0" smtClean="0"/>
              <a:t>Real-Life Scenario Simulation Result for Packet Transfer</a:t>
            </a:r>
          </a:p>
          <a:p>
            <a:endParaRPr lang="en-US" noProof="0"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35</a:t>
            </a:fld>
            <a:endParaRPr lang="en-US" dirty="0"/>
          </a:p>
        </p:txBody>
      </p:sp>
      <p:pic>
        <p:nvPicPr>
          <p:cNvPr id="34818" name="Picture 2" descr="C:\Users\SUUSER\Documents\GitHub\worddoc\thesisImages\realSimNewDrawings\packetTransferLargeSon.png"/>
          <p:cNvPicPr>
            <a:picLocks noChangeAspect="1" noChangeArrowheads="1"/>
          </p:cNvPicPr>
          <p:nvPr/>
        </p:nvPicPr>
        <p:blipFill>
          <a:blip r:embed="rId2" cstate="print"/>
          <a:srcRect/>
          <a:stretch>
            <a:fillRect/>
          </a:stretch>
        </p:blipFill>
        <p:spPr bwMode="auto">
          <a:xfrm>
            <a:off x="1000100" y="2857496"/>
            <a:ext cx="7029773" cy="353854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Overall Burden of the System</a:t>
            </a:r>
            <a:endParaRPr lang="en-US" noProof="0" dirty="0"/>
          </a:p>
        </p:txBody>
      </p:sp>
      <p:pic>
        <p:nvPicPr>
          <p:cNvPr id="5" name="Picture 4" descr="Macintosh HD:Users:canleloglu:Desktop:worddoc:thesisImages:totalS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2420888"/>
            <a:ext cx="4320480" cy="2520280"/>
          </a:xfrm>
          <a:prstGeom prst="rect">
            <a:avLst/>
          </a:prstGeom>
          <a:noFill/>
          <a:ln>
            <a:noFill/>
          </a:ln>
        </p:spPr>
      </p:pic>
      <p:pic>
        <p:nvPicPr>
          <p:cNvPr id="6" name="Picture 5" descr="Macintosh HD:Users:canleloglu:Desktop:worddoc:thesisImages:avgS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8512" y="2420888"/>
            <a:ext cx="4355976" cy="2520280"/>
          </a:xfrm>
          <a:prstGeom prst="rect">
            <a:avLst/>
          </a:prstGeom>
          <a:noFill/>
          <a:ln>
            <a:noFill/>
          </a:ln>
        </p:spPr>
      </p:pic>
      <p:sp>
        <p:nvSpPr>
          <p:cNvPr id="7" name="Slide Number Placeholder 6"/>
          <p:cNvSpPr>
            <a:spLocks noGrp="1"/>
          </p:cNvSpPr>
          <p:nvPr>
            <p:ph type="sldNum" sz="quarter" idx="12"/>
          </p:nvPr>
        </p:nvSpPr>
        <p:spPr/>
        <p:txBody>
          <a:bodyPr/>
          <a:lstStyle/>
          <a:p>
            <a:fld id="{CC32927E-8736-45CF-A6F9-390382C66E11}"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Discussion</a:t>
            </a:r>
            <a:endParaRPr lang="en-US" noProof="0" dirty="0"/>
          </a:p>
        </p:txBody>
      </p:sp>
      <p:sp>
        <p:nvSpPr>
          <p:cNvPr id="3" name="Content Placeholder 2"/>
          <p:cNvSpPr>
            <a:spLocks noGrp="1"/>
          </p:cNvSpPr>
          <p:nvPr>
            <p:ph idx="1"/>
          </p:nvPr>
        </p:nvSpPr>
        <p:spPr>
          <a:xfrm>
            <a:off x="457200" y="1600200"/>
            <a:ext cx="8229600" cy="4972072"/>
          </a:xfrm>
        </p:spPr>
        <p:txBody>
          <a:bodyPr>
            <a:normAutofit/>
          </a:bodyPr>
          <a:lstStyle/>
          <a:p>
            <a:r>
              <a:rPr lang="en-US" noProof="0" dirty="0" smtClean="0"/>
              <a:t>Wide Coverage</a:t>
            </a:r>
          </a:p>
          <a:p>
            <a:r>
              <a:rPr lang="en-US" noProof="0" dirty="0" smtClean="0"/>
              <a:t>Seamless Mobility and Roaming</a:t>
            </a:r>
          </a:p>
          <a:p>
            <a:r>
              <a:rPr lang="en-US" noProof="0" dirty="0" smtClean="0"/>
              <a:t>Anonymity</a:t>
            </a:r>
          </a:p>
          <a:p>
            <a:r>
              <a:rPr lang="en-US" noProof="0" dirty="0" smtClean="0"/>
              <a:t>Mutual authentication</a:t>
            </a:r>
          </a:p>
          <a:p>
            <a:r>
              <a:rPr lang="en-US" noProof="0" dirty="0" smtClean="0"/>
              <a:t>Two-way honesty</a:t>
            </a:r>
          </a:p>
          <a:p>
            <a:r>
              <a:rPr lang="en-US" noProof="0" dirty="0" smtClean="0"/>
              <a:t>Untraceability</a:t>
            </a:r>
          </a:p>
          <a:p>
            <a:r>
              <a:rPr lang="en-US" noProof="0" dirty="0" smtClean="0"/>
              <a:t>Performance</a:t>
            </a:r>
          </a:p>
        </p:txBody>
      </p:sp>
      <p:sp>
        <p:nvSpPr>
          <p:cNvPr id="4" name="Slide Number Placeholder 3"/>
          <p:cNvSpPr>
            <a:spLocks noGrp="1"/>
          </p:cNvSpPr>
          <p:nvPr>
            <p:ph type="sldNum" sz="quarter" idx="12"/>
          </p:nvPr>
        </p:nvSpPr>
        <p:spPr/>
        <p:txBody>
          <a:bodyPr/>
          <a:lstStyle/>
          <a:p>
            <a:fld id="{CC32927E-8736-45CF-A6F9-390382C66E11}"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Conclusion</a:t>
            </a:r>
            <a:endParaRPr lang="en-US" noProof="0" dirty="0"/>
          </a:p>
        </p:txBody>
      </p:sp>
      <p:sp>
        <p:nvSpPr>
          <p:cNvPr id="3" name="Content Placeholder 2"/>
          <p:cNvSpPr>
            <a:spLocks noGrp="1"/>
          </p:cNvSpPr>
          <p:nvPr>
            <p:ph idx="1"/>
          </p:nvPr>
        </p:nvSpPr>
        <p:spPr/>
        <p:txBody>
          <a:bodyPr>
            <a:normAutofit lnSpcReduction="10000"/>
          </a:bodyPr>
          <a:lstStyle/>
          <a:p>
            <a:r>
              <a:rPr lang="en-US" noProof="0" dirty="0" smtClean="0"/>
              <a:t>SSPayWMN is a secure and seamless prepayment scheme, which provides privacy and untraceability for the clients.</a:t>
            </a:r>
          </a:p>
          <a:p>
            <a:r>
              <a:rPr lang="en-US" noProof="0" dirty="0" smtClean="0"/>
              <a:t>This system provides fairness to both operators and to clients.</a:t>
            </a:r>
          </a:p>
          <a:p>
            <a:r>
              <a:rPr lang="en-US" noProof="0" dirty="0" smtClean="0"/>
              <a:t>Seamless mobility and roaming</a:t>
            </a:r>
          </a:p>
          <a:p>
            <a:r>
              <a:rPr lang="en-US" dirty="0" smtClean="0"/>
              <a:t>Unit test simulations and real-life scenario simulation results ensures the system’s stability and steady state performance.</a:t>
            </a:r>
            <a:endParaRPr lang="en-US" noProof="0" dirty="0" smtClean="0"/>
          </a:p>
          <a:p>
            <a:endParaRPr lang="en-US" noProof="0"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Very much</a:t>
            </a:r>
            <a:endParaRPr lang="en-US"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39</a:t>
            </a:fld>
            <a:endParaRPr lang="en-US" dirty="0"/>
          </a:p>
        </p:txBody>
      </p:sp>
    </p:spTree>
    <p:extLst>
      <p:ext uri="{BB962C8B-B14F-4D97-AF65-F5344CB8AC3E}">
        <p14:creationId xmlns:p14="http://schemas.microsoft.com/office/powerpoint/2010/main" xmlns="" val="685122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Motivation and Objectives</a:t>
            </a:r>
            <a:endParaRPr lang="en-US" noProof="0" dirty="0">
              <a:cs typeface="Arial"/>
            </a:endParaRPr>
          </a:p>
        </p:txBody>
      </p:sp>
      <p:sp>
        <p:nvSpPr>
          <p:cNvPr id="3" name="Content Placeholder 2"/>
          <p:cNvSpPr>
            <a:spLocks noGrp="1"/>
          </p:cNvSpPr>
          <p:nvPr>
            <p:ph idx="1"/>
          </p:nvPr>
        </p:nvSpPr>
        <p:spPr>
          <a:xfrm>
            <a:off x="457200" y="1417638"/>
            <a:ext cx="8229600" cy="4712918"/>
          </a:xfrm>
        </p:spPr>
        <p:txBody>
          <a:bodyPr>
            <a:normAutofit fontScale="77500" lnSpcReduction="20000"/>
          </a:bodyPr>
          <a:lstStyle/>
          <a:p>
            <a:r>
              <a:rPr lang="en-US" noProof="0" dirty="0" smtClean="0">
                <a:cs typeface="Arial"/>
              </a:rPr>
              <a:t>With the potential number of active users, it is inevitable that there will be more than one operator, who will charge the general use of the clients and provide connection in the metropolitan area.</a:t>
            </a:r>
          </a:p>
          <a:p>
            <a:pPr>
              <a:buNone/>
            </a:pPr>
            <a:endParaRPr lang="en-US" noProof="0" dirty="0" smtClean="0">
              <a:cs typeface="Arial"/>
            </a:endParaRPr>
          </a:p>
          <a:p>
            <a:r>
              <a:rPr lang="en-US" noProof="0" dirty="0" smtClean="0">
                <a:cs typeface="Arial"/>
              </a:rPr>
              <a:t>The operators may unintentionally overcharge their users. Users may unfairly dispute charges. Thus a payment scheme that is fair to both users and the operators is inevitably needed.</a:t>
            </a:r>
          </a:p>
          <a:p>
            <a:pPr>
              <a:buNone/>
            </a:pPr>
            <a:endParaRPr lang="en-US" noProof="0" dirty="0" smtClean="0">
              <a:cs typeface="Arial"/>
            </a:endParaRPr>
          </a:p>
          <a:p>
            <a:r>
              <a:rPr lang="en-US" noProof="0" dirty="0" smtClean="0">
                <a:cs typeface="Arial"/>
              </a:rPr>
              <a:t>On top of the classical security requirements such as confidentiality</a:t>
            </a:r>
            <a:r>
              <a:rPr lang="en-US" dirty="0" smtClean="0">
                <a:cs typeface="Arial"/>
              </a:rPr>
              <a:t> and</a:t>
            </a:r>
            <a:r>
              <a:rPr lang="en-US" noProof="0" dirty="0" smtClean="0">
                <a:cs typeface="Arial"/>
              </a:rPr>
              <a:t> authentication, as a critical contribution we address users' anonymity and untraceability. </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4</a:t>
            </a:fld>
            <a:endParaRPr lang="en-US" dirty="0"/>
          </a:p>
        </p:txBody>
      </p:sp>
    </p:spTree>
    <p:extLst>
      <p:ext uri="{BB962C8B-B14F-4D97-AF65-F5344CB8AC3E}">
        <p14:creationId xmlns:p14="http://schemas.microsoft.com/office/powerpoint/2010/main" xmlns="" val="414022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Objectives</a:t>
            </a:r>
            <a:endParaRPr lang="en-US" noProof="0" dirty="0">
              <a:cs typeface="Arial"/>
            </a:endParaRPr>
          </a:p>
        </p:txBody>
      </p:sp>
      <p:sp>
        <p:nvSpPr>
          <p:cNvPr id="3" name="Content Placeholder 2"/>
          <p:cNvSpPr>
            <a:spLocks noGrp="1"/>
          </p:cNvSpPr>
          <p:nvPr>
            <p:ph idx="1"/>
          </p:nvPr>
        </p:nvSpPr>
        <p:spPr>
          <a:xfrm>
            <a:off x="457200" y="1417638"/>
            <a:ext cx="8229600" cy="4712918"/>
          </a:xfrm>
        </p:spPr>
        <p:txBody>
          <a:bodyPr>
            <a:normAutofit/>
          </a:bodyPr>
          <a:lstStyle/>
          <a:p>
            <a:r>
              <a:rPr lang="en-US" noProof="0" dirty="0" smtClean="0">
                <a:cs typeface="Arial"/>
              </a:rPr>
              <a:t>Wide coverage</a:t>
            </a:r>
          </a:p>
          <a:p>
            <a:r>
              <a:rPr lang="en-US" noProof="0" dirty="0" smtClean="0">
                <a:cs typeface="Arial"/>
              </a:rPr>
              <a:t>Seamless Roaming</a:t>
            </a:r>
          </a:p>
          <a:p>
            <a:r>
              <a:rPr lang="en-US" noProof="0" dirty="0" smtClean="0">
                <a:cs typeface="Arial"/>
              </a:rPr>
              <a:t>Seamless Mobility (Handoff)</a:t>
            </a:r>
          </a:p>
          <a:p>
            <a:r>
              <a:rPr lang="en-US" noProof="0" dirty="0" smtClean="0">
                <a:cs typeface="Arial"/>
              </a:rPr>
              <a:t>Anonymity</a:t>
            </a:r>
          </a:p>
          <a:p>
            <a:r>
              <a:rPr lang="en-US" noProof="0" dirty="0" smtClean="0">
                <a:cs typeface="Arial"/>
              </a:rPr>
              <a:t>Mutual Authentication</a:t>
            </a:r>
          </a:p>
          <a:p>
            <a:r>
              <a:rPr lang="en-US" noProof="0" dirty="0" smtClean="0">
                <a:cs typeface="Arial"/>
              </a:rPr>
              <a:t>Two-way honesty</a:t>
            </a:r>
          </a:p>
          <a:p>
            <a:r>
              <a:rPr lang="en-US" noProof="0" dirty="0" smtClean="0">
                <a:cs typeface="Arial"/>
              </a:rPr>
              <a:t>Untraceability</a:t>
            </a:r>
          </a:p>
          <a:p>
            <a:r>
              <a:rPr lang="en-US" noProof="0" dirty="0" smtClean="0">
                <a:cs typeface="Arial"/>
              </a:rPr>
              <a:t>Performance</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5</a:t>
            </a:fld>
            <a:endParaRPr lang="en-US" dirty="0"/>
          </a:p>
        </p:txBody>
      </p:sp>
    </p:spTree>
    <p:extLst>
      <p:ext uri="{BB962C8B-B14F-4D97-AF65-F5344CB8AC3E}">
        <p14:creationId xmlns:p14="http://schemas.microsoft.com/office/powerpoint/2010/main" xmlns="" val="414022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and Similarities with an Earlier Work</a:t>
            </a:r>
            <a:endParaRPr lang="en-US" dirty="0"/>
          </a:p>
        </p:txBody>
      </p:sp>
      <p:sp>
        <p:nvSpPr>
          <p:cNvPr id="3" name="Content Placeholder 2"/>
          <p:cNvSpPr>
            <a:spLocks noGrp="1"/>
          </p:cNvSpPr>
          <p:nvPr>
            <p:ph idx="1"/>
          </p:nvPr>
        </p:nvSpPr>
        <p:spPr>
          <a:xfrm>
            <a:off x="457200" y="1600200"/>
            <a:ext cx="8229600" cy="4972072"/>
          </a:xfrm>
        </p:spPr>
        <p:txBody>
          <a:bodyPr>
            <a:normAutofit fontScale="92500" lnSpcReduction="20000"/>
          </a:bodyPr>
          <a:lstStyle/>
          <a:p>
            <a:r>
              <a:rPr lang="en-US" dirty="0" smtClean="0"/>
              <a:t>Can Yücel, in his thesis, proposed a preliminary version of SSPayWMN.</a:t>
            </a:r>
          </a:p>
          <a:p>
            <a:r>
              <a:rPr lang="en-US" dirty="0" smtClean="0"/>
              <a:t>Access Point Authentication protocol is used intact, all of the protocols are altered, two new protocols are added.</a:t>
            </a:r>
          </a:p>
          <a:p>
            <a:r>
              <a:rPr lang="en-US" dirty="0" smtClean="0"/>
              <a:t>We improved his work by adding new features:</a:t>
            </a:r>
          </a:p>
          <a:p>
            <a:pPr lvl="1"/>
            <a:r>
              <a:rPr lang="en-US" dirty="0" smtClean="0"/>
              <a:t>Anonymity</a:t>
            </a:r>
          </a:p>
          <a:p>
            <a:pPr lvl="1"/>
            <a:r>
              <a:rPr lang="en-US" dirty="0" smtClean="0"/>
              <a:t>Untraceability</a:t>
            </a:r>
          </a:p>
          <a:p>
            <a:pPr lvl="1"/>
            <a:r>
              <a:rPr lang="en-US" dirty="0" smtClean="0"/>
              <a:t>Seamless Roaming</a:t>
            </a:r>
          </a:p>
          <a:p>
            <a:pPr lvl="1"/>
            <a:r>
              <a:rPr lang="en-US" dirty="0" smtClean="0"/>
              <a:t>Real-life scenario, user models and user mobility</a:t>
            </a:r>
          </a:p>
          <a:p>
            <a:pPr lvl="1"/>
            <a:r>
              <a:rPr lang="en-US" dirty="0" smtClean="0"/>
              <a:t>Used real IEEE 802.11s in the mesh backbone</a:t>
            </a:r>
          </a:p>
          <a:p>
            <a:pPr lvl="1"/>
            <a:r>
              <a:rPr lang="en-US" dirty="0" smtClean="0"/>
              <a:t>The simulation codes are implemented from scratch</a:t>
            </a:r>
            <a:endParaRPr lang="en-US" dirty="0" smtClean="0"/>
          </a:p>
        </p:txBody>
      </p:sp>
      <p:sp>
        <p:nvSpPr>
          <p:cNvPr id="4" name="Slide Number Placeholder 3"/>
          <p:cNvSpPr>
            <a:spLocks noGrp="1"/>
          </p:cNvSpPr>
          <p:nvPr>
            <p:ph type="sldNum" sz="quarter" idx="12"/>
          </p:nvPr>
        </p:nvSpPr>
        <p:spPr/>
        <p:txBody>
          <a:bodyPr/>
          <a:lstStyle/>
          <a:p>
            <a:fld id="{CC32927E-8736-45CF-A6F9-390382C66E11}"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System Entities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7</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xmlns="" val="3351597261"/>
              </p:ext>
            </p:extLst>
          </p:nvPr>
        </p:nvGraphicFramePr>
        <p:xfrm>
          <a:off x="683568" y="1412776"/>
          <a:ext cx="7920880" cy="4560088"/>
        </p:xfrm>
        <a:graphic>
          <a:graphicData uri="http://schemas.openxmlformats.org/drawingml/2006/table">
            <a:tbl>
              <a:tblPr/>
              <a:tblGrid>
                <a:gridCol w="1091742"/>
                <a:gridCol w="6829138"/>
              </a:tblGrid>
              <a:tr h="569308">
                <a:tc>
                  <a:txBody>
                    <a:bodyPr/>
                    <a:lstStyle/>
                    <a:p>
                      <a:pPr algn="ctr">
                        <a:lnSpc>
                          <a:spcPct val="115000"/>
                        </a:lnSpc>
                        <a:spcBef>
                          <a:spcPts val="500"/>
                        </a:spcBef>
                        <a:spcAft>
                          <a:spcPts val="0"/>
                        </a:spcAft>
                        <a:tabLst>
                          <a:tab pos="685800" algn="l"/>
                        </a:tabLst>
                      </a:pPr>
                      <a:endParaRPr lang="en-US" sz="10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Mobile user (client)</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Access Point (AP) with mesh routing capability. From now on in this document, it is called as AP, but please note that it also has routing capability.</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722">
                <a:tc>
                  <a:txBody>
                    <a:bodyPr/>
                    <a:lstStyle/>
                    <a:p>
                      <a:pP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Mesh backbone of the operator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Gateway (GW) that connects the mesh backbone to outer world and also to the operator's server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4">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Operator's server (OP). Keeps necessary logs and user info.</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Trusted Third Party (TTP). Payment related logs are mostly to be generated by the TTP.</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54" name="Picture 4" descr="cloudWithoutDots"/>
          <p:cNvPicPr>
            <a:picLocks noChangeAspect="1" noChangeArrowheads="1"/>
          </p:cNvPicPr>
          <p:nvPr/>
        </p:nvPicPr>
        <p:blipFill>
          <a:blip r:embed="rId3" cstate="print"/>
          <a:srcRect/>
          <a:stretch>
            <a:fillRect/>
          </a:stretch>
        </p:blipFill>
        <p:spPr bwMode="auto">
          <a:xfrm>
            <a:off x="824905" y="2997324"/>
            <a:ext cx="866775" cy="647700"/>
          </a:xfrm>
          <a:prstGeom prst="rect">
            <a:avLst/>
          </a:prstGeom>
          <a:noFill/>
        </p:spPr>
      </p:pic>
      <p:pic>
        <p:nvPicPr>
          <p:cNvPr id="11" name="Picture 10" descr="C:\Users\Public\Pictures\client.png"/>
          <p:cNvPicPr/>
          <p:nvPr/>
        </p:nvPicPr>
        <p:blipFill>
          <a:blip r:embed="rId4" cstate="print"/>
          <a:srcRect/>
          <a:stretch>
            <a:fillRect/>
          </a:stretch>
        </p:blipFill>
        <p:spPr bwMode="auto">
          <a:xfrm>
            <a:off x="1115616" y="1556792"/>
            <a:ext cx="276225" cy="295275"/>
          </a:xfrm>
          <a:prstGeom prst="rect">
            <a:avLst/>
          </a:prstGeom>
          <a:noFill/>
          <a:ln w="9525">
            <a:noFill/>
            <a:miter lim="800000"/>
            <a:headEnd/>
            <a:tailEnd/>
          </a:ln>
        </p:spPr>
      </p:pic>
      <p:pic>
        <p:nvPicPr>
          <p:cNvPr id="12" name="Picture 11" descr="C:\Users\Public\Pictures\ap.png"/>
          <p:cNvPicPr/>
          <p:nvPr/>
        </p:nvPicPr>
        <p:blipFill>
          <a:blip r:embed="rId5" cstate="print"/>
          <a:srcRect/>
          <a:stretch>
            <a:fillRect/>
          </a:stretch>
        </p:blipFill>
        <p:spPr bwMode="auto">
          <a:xfrm>
            <a:off x="1043608" y="2276872"/>
            <a:ext cx="466725" cy="352425"/>
          </a:xfrm>
          <a:prstGeom prst="rect">
            <a:avLst/>
          </a:prstGeom>
          <a:noFill/>
          <a:ln w="9525">
            <a:noFill/>
            <a:miter lim="800000"/>
            <a:headEnd/>
            <a:tailEnd/>
          </a:ln>
        </p:spPr>
      </p:pic>
      <p:pic>
        <p:nvPicPr>
          <p:cNvPr id="14" name="Picture 13" descr="C:\Users\Public\Pictures\gateway.png"/>
          <p:cNvPicPr/>
          <p:nvPr/>
        </p:nvPicPr>
        <p:blipFill>
          <a:blip r:embed="rId6" cstate="print"/>
          <a:srcRect/>
          <a:stretch>
            <a:fillRect/>
          </a:stretch>
        </p:blipFill>
        <p:spPr bwMode="auto">
          <a:xfrm>
            <a:off x="1043608" y="3933056"/>
            <a:ext cx="438150" cy="266065"/>
          </a:xfrm>
          <a:prstGeom prst="rect">
            <a:avLst/>
          </a:prstGeom>
          <a:noFill/>
          <a:ln w="9525">
            <a:noFill/>
            <a:miter lim="800000"/>
            <a:headEnd/>
            <a:tailEnd/>
          </a:ln>
        </p:spPr>
      </p:pic>
      <p:pic>
        <p:nvPicPr>
          <p:cNvPr id="15" name="Picture 14" descr="C:\Users\Public\Pictures\operator.png"/>
          <p:cNvPicPr/>
          <p:nvPr/>
        </p:nvPicPr>
        <p:blipFill>
          <a:blip r:embed="rId7" cstate="print"/>
          <a:srcRect/>
          <a:stretch>
            <a:fillRect/>
          </a:stretch>
        </p:blipFill>
        <p:spPr bwMode="auto">
          <a:xfrm>
            <a:off x="1187624" y="4581128"/>
            <a:ext cx="183515" cy="400050"/>
          </a:xfrm>
          <a:prstGeom prst="rect">
            <a:avLst/>
          </a:prstGeom>
          <a:noFill/>
          <a:ln w="9525">
            <a:noFill/>
            <a:miter lim="800000"/>
            <a:headEnd/>
            <a:tailEnd/>
          </a:ln>
        </p:spPr>
      </p:pic>
      <p:pic>
        <p:nvPicPr>
          <p:cNvPr id="16" name="Picture 15" descr="C:\Users\SUUSER\Documents\GitHub\worddoc\thesisImages\ttp.png"/>
          <p:cNvPicPr/>
          <p:nvPr/>
        </p:nvPicPr>
        <p:blipFill>
          <a:blip r:embed="rId8" cstate="print"/>
          <a:srcRect/>
          <a:stretch>
            <a:fillRect/>
          </a:stretch>
        </p:blipFill>
        <p:spPr bwMode="auto">
          <a:xfrm>
            <a:off x="971600" y="5229200"/>
            <a:ext cx="548640" cy="580390"/>
          </a:xfrm>
          <a:prstGeom prst="rect">
            <a:avLst/>
          </a:prstGeom>
          <a:noFill/>
          <a:ln w="9525">
            <a:noFill/>
            <a:miter lim="800000"/>
            <a:headEnd/>
            <a:tailEnd/>
          </a:ln>
        </p:spPr>
      </p:pic>
    </p:spTree>
    <p:extLst>
      <p:ext uri="{BB962C8B-B14F-4D97-AF65-F5344CB8AC3E}">
        <p14:creationId xmlns:p14="http://schemas.microsoft.com/office/powerpoint/2010/main" xmlns="" val="3622709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noProof="0" dirty="0"/>
          </a:p>
        </p:txBody>
      </p:sp>
      <p:sp>
        <p:nvSpPr>
          <p:cNvPr id="3" name="Content Placeholder 2"/>
          <p:cNvSpPr>
            <a:spLocks noGrp="1"/>
          </p:cNvSpPr>
          <p:nvPr>
            <p:ph idx="1"/>
          </p:nvPr>
        </p:nvSpPr>
        <p:spPr>
          <a:xfrm>
            <a:off x="457200" y="1600200"/>
            <a:ext cx="8229600" cy="4997152"/>
          </a:xfrm>
        </p:spPr>
        <p:txBody>
          <a:bodyPr>
            <a:normAutofit lnSpcReduction="10000"/>
          </a:bodyPr>
          <a:lstStyle/>
          <a:p>
            <a:r>
              <a:rPr lang="en-US" dirty="0"/>
              <a:t>Connection Cards </a:t>
            </a:r>
          </a:p>
          <a:p>
            <a:r>
              <a:rPr lang="en-US" noProof="0" dirty="0" smtClean="0"/>
              <a:t>Hash tokens</a:t>
            </a:r>
          </a:p>
          <a:p>
            <a:endParaRPr lang="en-US" dirty="0"/>
          </a:p>
          <a:p>
            <a:endParaRPr lang="en-US" noProof="0" dirty="0" smtClean="0"/>
          </a:p>
          <a:p>
            <a:endParaRPr lang="en-US" dirty="0"/>
          </a:p>
          <a:p>
            <a:endParaRPr lang="en-US" noProof="0" dirty="0" smtClean="0"/>
          </a:p>
          <a:p>
            <a:endParaRPr lang="en-US" dirty="0"/>
          </a:p>
          <a:p>
            <a:endParaRPr lang="en-US" noProof="0" dirty="0" smtClean="0"/>
          </a:p>
          <a:p>
            <a:r>
              <a:rPr lang="en-US" noProof="0" dirty="0" smtClean="0"/>
              <a:t>Aliases</a:t>
            </a:r>
          </a:p>
        </p:txBody>
      </p:sp>
      <p:pic>
        <p:nvPicPr>
          <p:cNvPr id="4" name="Picture 4"/>
          <p:cNvPicPr>
            <a:picLocks noChangeAspect="1" noChangeArrowheads="1"/>
          </p:cNvPicPr>
          <p:nvPr/>
        </p:nvPicPr>
        <p:blipFill>
          <a:blip r:embed="rId2" cstate="print"/>
          <a:srcRect/>
          <a:stretch>
            <a:fillRect/>
          </a:stretch>
        </p:blipFill>
        <p:spPr bwMode="auto">
          <a:xfrm>
            <a:off x="3275856" y="2780928"/>
            <a:ext cx="2528404" cy="2952328"/>
          </a:xfrm>
          <a:prstGeom prst="rect">
            <a:avLst/>
          </a:prstGeom>
          <a:noFill/>
          <a:ln w="9525">
            <a:noFill/>
            <a:miter lim="800000"/>
            <a:headEnd/>
            <a:tailEnd/>
          </a:ln>
          <a:effectLst/>
        </p:spPr>
      </p:pic>
      <p:cxnSp>
        <p:nvCxnSpPr>
          <p:cNvPr id="5" name="Straight Arrow Connector 4"/>
          <p:cNvCxnSpPr/>
          <p:nvPr/>
        </p:nvCxnSpPr>
        <p:spPr>
          <a:xfrm flipV="1">
            <a:off x="2915816" y="2852936"/>
            <a:ext cx="0" cy="2808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1651030" y="4036422"/>
            <a:ext cx="1872208" cy="369332"/>
          </a:xfrm>
          <a:prstGeom prst="rect">
            <a:avLst/>
          </a:prstGeom>
          <a:noFill/>
        </p:spPr>
        <p:txBody>
          <a:bodyPr wrap="square" rtlCol="0">
            <a:spAutoFit/>
          </a:bodyPr>
          <a:lstStyle/>
          <a:p>
            <a:r>
              <a:rPr lang="tr-TR" dirty="0" smtClean="0"/>
              <a:t>Generation Order</a:t>
            </a:r>
            <a:endParaRPr lang="tr-TR" dirty="0"/>
          </a:p>
        </p:txBody>
      </p:sp>
      <p:cxnSp>
        <p:nvCxnSpPr>
          <p:cNvPr id="7" name="Straight Arrow Connector 6"/>
          <p:cNvCxnSpPr/>
          <p:nvPr/>
        </p:nvCxnSpPr>
        <p:spPr>
          <a:xfrm flipV="1">
            <a:off x="5796136" y="2852936"/>
            <a:ext cx="0" cy="2808312"/>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5400000">
            <a:off x="5179422" y="4108430"/>
            <a:ext cx="1872208" cy="369332"/>
          </a:xfrm>
          <a:prstGeom prst="rect">
            <a:avLst/>
          </a:prstGeom>
          <a:noFill/>
        </p:spPr>
        <p:txBody>
          <a:bodyPr wrap="square" rtlCol="0">
            <a:spAutoFit/>
          </a:bodyPr>
          <a:lstStyle/>
          <a:p>
            <a:r>
              <a:rPr lang="tr-TR" dirty="0" smtClean="0"/>
              <a:t>Spending Order</a:t>
            </a:r>
            <a:endParaRPr lang="tr-TR" dirty="0"/>
          </a:p>
        </p:txBody>
      </p:sp>
      <p:sp>
        <p:nvSpPr>
          <p:cNvPr id="9" name="Slide Number Placeholder 8"/>
          <p:cNvSpPr>
            <a:spLocks noGrp="1"/>
          </p:cNvSpPr>
          <p:nvPr>
            <p:ph type="sldNum" sz="quarter" idx="12"/>
          </p:nvPr>
        </p:nvSpPr>
        <p:spPr/>
        <p:txBody>
          <a:bodyPr/>
          <a:lstStyle/>
          <a:p>
            <a:fld id="{CC32927E-8736-45CF-A6F9-390382C66E11}"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Alias Computation</a:t>
            </a:r>
            <a:endParaRPr lang="en-US" noProof="0" dirty="0"/>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 name="Content Placeholder 2"/>
          <p:cNvSpPr>
            <a:spLocks noGrp="1"/>
          </p:cNvSpPr>
          <p:nvPr>
            <p:ph idx="1"/>
          </p:nvPr>
        </p:nvSpPr>
        <p:spPr>
          <a:xfrm>
            <a:off x="500034" y="1214422"/>
            <a:ext cx="8229600" cy="5214974"/>
          </a:xfrm>
        </p:spPr>
        <p:txBody>
          <a:bodyPr>
            <a:normAutofit/>
          </a:bodyPr>
          <a:lstStyle/>
          <a:p>
            <a:r>
              <a:rPr lang="en-US" noProof="0" dirty="0" smtClean="0"/>
              <a:t>The serial number (SN) of the Connection Card will be used as a base for client’s aliases. </a:t>
            </a:r>
          </a:p>
          <a:p>
            <a:r>
              <a:rPr lang="en-US" dirty="0" smtClean="0"/>
              <a:t>Steps:</a:t>
            </a:r>
            <a:endParaRPr lang="en-US" noProof="0" dirty="0" smtClean="0"/>
          </a:p>
          <a:p>
            <a:pPr lvl="1"/>
            <a:r>
              <a:rPr lang="en-US" noProof="0" dirty="0" smtClean="0"/>
              <a:t>Client picks a random 128-bit unsigned number called nonce</a:t>
            </a:r>
          </a:p>
          <a:p>
            <a:pPr lvl="1"/>
            <a:r>
              <a:rPr lang="en-US" noProof="0" dirty="0" smtClean="0"/>
              <a:t>Client performs XOR operation  with  SN and Nonce and take their hash and use the output as the Alias.</a:t>
            </a:r>
          </a:p>
          <a:p>
            <a:pPr lvl="1"/>
            <a:r>
              <a:rPr lang="en-US" noProof="0" dirty="0" smtClean="0"/>
              <a:t>Client will use this alias whenever her identity is required.</a:t>
            </a:r>
          </a:p>
          <a:p>
            <a:pPr lvl="1"/>
            <a:endParaRPr lang="en-US" noProof="0" dirty="0" smtClean="0"/>
          </a:p>
          <a:p>
            <a:pPr lvl="1"/>
            <a:endParaRPr lang="en-US" noProof="0" dirty="0" smtClean="0"/>
          </a:p>
          <a:p>
            <a:pPr lvl="1"/>
            <a:endParaRPr lang="en-US" noProof="0" dirty="0" smtClean="0"/>
          </a:p>
          <a:p>
            <a:pPr lvl="1"/>
            <a:endParaRPr lang="en-US" noProof="0" dirty="0" smtClean="0"/>
          </a:p>
          <a:p>
            <a:endParaRPr lang="en-US" noProof="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TotalTime>
  <Words>1130</Words>
  <Application>Microsoft Office PowerPoint</Application>
  <PresentationFormat>On-screen Show (4:3)</PresentationFormat>
  <Paragraphs>228</Paragraphs>
  <Slides>39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Acrobat Document</vt:lpstr>
      <vt:lpstr>SSPayWMN: Secure and Seamless Prepayment for Wireless Mesh Networks </vt:lpstr>
      <vt:lpstr>Outline</vt:lpstr>
      <vt:lpstr>Thesis Description in a Nutshell</vt:lpstr>
      <vt:lpstr>Motivation and Objectives</vt:lpstr>
      <vt:lpstr>Objectives</vt:lpstr>
      <vt:lpstr>Differences and Similarities with an Earlier Work</vt:lpstr>
      <vt:lpstr>System Entities</vt:lpstr>
      <vt:lpstr>Building Blocks</vt:lpstr>
      <vt:lpstr>Alias Computation</vt:lpstr>
      <vt:lpstr>Initial Authorization and Reuse of a Connection Card</vt:lpstr>
      <vt:lpstr>Access Point Authentication</vt:lpstr>
      <vt:lpstr>Packet Transfer</vt:lpstr>
      <vt:lpstr>Changing Alias</vt:lpstr>
      <vt:lpstr>Disconnection</vt:lpstr>
      <vt:lpstr>Seamless Mobility in Home Operator</vt:lpstr>
      <vt:lpstr>Seamless Roaming</vt:lpstr>
      <vt:lpstr>Operator Settlement and Money Flow</vt:lpstr>
      <vt:lpstr>Performance Evaluation of SSPayWMN</vt:lpstr>
      <vt:lpstr>Simulation Environment</vt:lpstr>
      <vt:lpstr>SSPayWMN Simulations</vt:lpstr>
      <vt:lpstr>Unit Test Results</vt:lpstr>
      <vt:lpstr>Unit Test Results</vt:lpstr>
      <vt:lpstr>Unit Test Results</vt:lpstr>
      <vt:lpstr>Unit Test Results</vt:lpstr>
      <vt:lpstr>Client Types</vt:lpstr>
      <vt:lpstr>User Actions</vt:lpstr>
      <vt:lpstr>User Modeling and Mobility in  Real-Life Scenario</vt:lpstr>
      <vt:lpstr>Mobility</vt:lpstr>
      <vt:lpstr>Simulation Results of Protocols</vt:lpstr>
      <vt:lpstr>Simulation Results of Protocols</vt:lpstr>
      <vt:lpstr>Simulation Results of Protocols</vt:lpstr>
      <vt:lpstr>Simulation Results of Protocols</vt:lpstr>
      <vt:lpstr>Simulation Results of Protocols</vt:lpstr>
      <vt:lpstr>Simulation Results of Protocols</vt:lpstr>
      <vt:lpstr>Simulation Results of Protocols</vt:lpstr>
      <vt:lpstr>Overall Burden of the System</vt:lpstr>
      <vt:lpstr>Discussion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SSPayWMN: Secure and Seamless Payment for Wireless Mesh Networks </dc:title>
  <dc:creator>canleloglu</dc:creator>
  <cp:lastModifiedBy>canleloglu</cp:lastModifiedBy>
  <cp:revision>122</cp:revision>
  <dcterms:created xsi:type="dcterms:W3CDTF">2012-04-08T22:12:01Z</dcterms:created>
  <dcterms:modified xsi:type="dcterms:W3CDTF">2013-01-18T10:52:03Z</dcterms:modified>
</cp:coreProperties>
</file>