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35" r:id="rId2"/>
    <p:sldId id="296" r:id="rId3"/>
    <p:sldId id="259" r:id="rId4"/>
    <p:sldId id="260" r:id="rId5"/>
    <p:sldId id="262" r:id="rId6"/>
    <p:sldId id="263" r:id="rId7"/>
    <p:sldId id="268" r:id="rId8"/>
    <p:sldId id="272" r:id="rId9"/>
    <p:sldId id="274" r:id="rId10"/>
    <p:sldId id="276" r:id="rId11"/>
    <p:sldId id="280" r:id="rId12"/>
    <p:sldId id="285" r:id="rId13"/>
    <p:sldId id="283" r:id="rId14"/>
    <p:sldId id="303" r:id="rId15"/>
    <p:sldId id="304" r:id="rId16"/>
    <p:sldId id="307" r:id="rId17"/>
    <p:sldId id="308" r:id="rId18"/>
    <p:sldId id="309" r:id="rId19"/>
    <p:sldId id="310" r:id="rId20"/>
    <p:sldId id="311" r:id="rId21"/>
    <p:sldId id="313" r:id="rId22"/>
    <p:sldId id="314" r:id="rId23"/>
    <p:sldId id="316" r:id="rId24"/>
    <p:sldId id="334" r:id="rId25"/>
    <p:sldId id="318" r:id="rId26"/>
    <p:sldId id="319" r:id="rId27"/>
    <p:sldId id="320" r:id="rId28"/>
    <p:sldId id="321" r:id="rId29"/>
    <p:sldId id="323" r:id="rId30"/>
    <p:sldId id="324" r:id="rId31"/>
    <p:sldId id="325" r:id="rId32"/>
    <p:sldId id="328" r:id="rId33"/>
    <p:sldId id="329" r:id="rId34"/>
    <p:sldId id="330" r:id="rId35"/>
    <p:sldId id="332" r:id="rId36"/>
    <p:sldId id="336" r:id="rId3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26" autoAdjust="0"/>
    <p:restoredTop sz="99538" autoAdjust="0"/>
  </p:normalViewPr>
  <p:slideViewPr>
    <p:cSldViewPr>
      <p:cViewPr>
        <p:scale>
          <a:sx n="60" d="100"/>
          <a:sy n="60" d="100"/>
        </p:scale>
        <p:origin x="-696" y="-2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4FB5-DB9C-408E-9DB4-4509C0792843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FB59-DC4D-4EED-85F4-1C64D3038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2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FB59-DC4D-4EED-85F4-1C64D303811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0BF1-3FBF-4FBC-A078-BCBD6928206A}" type="datetimeFigureOut">
              <a:rPr lang="tr-TR" smtClean="0"/>
              <a:pPr/>
              <a:t>1/17/13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927E-8736-45CF-A6F9-390382C66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8387"/>
            <a:ext cx="7772400" cy="1862063"/>
          </a:xfrm>
        </p:spPr>
        <p:txBody>
          <a:bodyPr>
            <a:noAutofit/>
          </a:bodyPr>
          <a:lstStyle/>
          <a:p>
            <a:r>
              <a:rPr lang="en-US" sz="3200" b="1" kern="0" noProof="0" dirty="0" smtClean="0">
                <a:ln w="9000" cmpd="sng">
                  <a:solidFill>
                    <a:schemeClr val="bg1"/>
                  </a:solidFill>
                  <a:prstDash val="solid"/>
                </a:ln>
                <a:cs typeface="Arial"/>
              </a:rPr>
              <a:t>SSPayWMN: Secure </a:t>
            </a:r>
            <a:r>
              <a:rPr lang="en-US" sz="3200" b="1" kern="0" noProof="0" dirty="0" smtClean="0">
                <a:ln w="9000" cmpd="sng">
                  <a:solidFill>
                    <a:schemeClr val="bg1"/>
                  </a:solidFill>
                  <a:prstDash val="solid"/>
                </a:ln>
                <a:effectLst/>
                <a:cs typeface="Arial"/>
              </a:rPr>
              <a:t>and Seamless Payment for Wireless Mesh Networks</a:t>
            </a:r>
            <a:r>
              <a:rPr lang="en-US" sz="3200" b="1" kern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cs typeface="Arial"/>
              </a:rPr>
              <a:t/>
            </a:r>
            <a:br>
              <a:rPr lang="en-US" sz="3200" b="1" kern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cs typeface="Arial"/>
              </a:rPr>
            </a:br>
            <a:endParaRPr lang="en-US" sz="3200" kern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600450"/>
            <a:ext cx="7128792" cy="2708869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Albert Levi </a:t>
            </a:r>
          </a:p>
          <a:p>
            <a:r>
              <a:rPr lang="en-US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Can Serhat Leloğlu</a:t>
            </a:r>
          </a:p>
          <a:p>
            <a:r>
              <a:rPr lang="en-US" sz="18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levi@sabanciuniv.edu,     canleloglu@sabanciuniv.edu </a:t>
            </a:r>
          </a:p>
          <a:p>
            <a:r>
              <a:rPr lang="en-US" sz="24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 </a:t>
            </a:r>
          </a:p>
          <a:p>
            <a:r>
              <a:rPr lang="en-US" sz="24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Thesis Presentation </a:t>
            </a:r>
            <a:r>
              <a:rPr lang="en-US" sz="24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as of January </a:t>
            </a:r>
            <a:r>
              <a:rPr lang="en-US" sz="24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18, </a:t>
            </a:r>
            <a:r>
              <a:rPr lang="en-US" sz="2400" noProof="0" dirty="0" smtClean="0">
                <a:solidFill>
                  <a:srgbClr val="515151"/>
                </a:solidFill>
                <a:latin typeface="+mj-lt"/>
                <a:cs typeface="Times New Roman" pitchFamily="18" charset="0"/>
              </a:rPr>
              <a:t>2013</a:t>
            </a:r>
            <a:endParaRPr lang="en-US" sz="2400" noProof="0" dirty="0">
              <a:solidFill>
                <a:srgbClr val="51515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24" y="404664"/>
            <a:ext cx="2624236" cy="11174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1F4F-489B-4B1C-B302-82C2A22B4DD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0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Changing Alias</a:t>
            </a:r>
            <a:endParaRPr lang="en-US" noProof="0"/>
          </a:p>
        </p:txBody>
      </p:sp>
      <p:pic>
        <p:nvPicPr>
          <p:cNvPr id="5" name="Picture 4" descr="Macintosh HD:Users:canleloglu:Desktop:worddoc:thesisImages:protocolsInDetail:seqDiagram:pdf:changeAlias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32" y="1256311"/>
            <a:ext cx="5000660" cy="560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Disconnection</a:t>
            </a:r>
            <a:endParaRPr lang="en-US" noProof="0"/>
          </a:p>
        </p:txBody>
      </p:sp>
      <p:pic>
        <p:nvPicPr>
          <p:cNvPr id="5" name="Picture 4" descr="Macintosh HD:Users:canleloglu:Desktop:worddoc:thesisImages:protocolsInDetail:seqDiagram:pdf:updatePackets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1285860"/>
            <a:ext cx="5730875" cy="5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Seamless Mobility in Home Operator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85000" lnSpcReduction="10000"/>
          </a:bodyPr>
          <a:lstStyle/>
          <a:p>
            <a:r>
              <a:rPr lang="en-US" noProof="0" dirty="0" smtClean="0"/>
              <a:t>When a client moves out of the coverage area of its associated AP or if another AP provides a better service, the client may want to hand off to another AP</a:t>
            </a:r>
            <a:r>
              <a:rPr lang="en-US" noProof="0" dirty="0" smtClean="0"/>
              <a:t>.</a:t>
            </a:r>
            <a:endParaRPr lang="en-US" noProof="0" dirty="0" smtClean="0"/>
          </a:p>
        </p:txBody>
      </p:sp>
      <p:pic>
        <p:nvPicPr>
          <p:cNvPr id="5" name="Picture 4" descr="seamlessMobilit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24944"/>
            <a:ext cx="4351306" cy="3562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Seamless Roaming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85000" lnSpcReduction="20000"/>
          </a:bodyPr>
          <a:lstStyle/>
          <a:p>
            <a:r>
              <a:rPr lang="en-US" noProof="0" dirty="0" smtClean="0"/>
              <a:t>When the clients need to get service from an access point of a new operator, they roam between old operator and new one</a:t>
            </a:r>
            <a:r>
              <a:rPr lang="en-US" noProof="0" dirty="0" smtClean="0"/>
              <a:t>.</a:t>
            </a:r>
            <a:endParaRPr lang="en-US" noProof="0" dirty="0" smtClean="0"/>
          </a:p>
        </p:txBody>
      </p:sp>
      <p:pic>
        <p:nvPicPr>
          <p:cNvPr id="4" name="Picture 3" descr="seamlessRoam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708920"/>
            <a:ext cx="4475419" cy="3581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Performance Evaluation of SSPayWMN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The simulations of SSPayWMN are conducted using ns-3.</a:t>
            </a:r>
          </a:p>
          <a:p>
            <a:r>
              <a:rPr lang="en-US" noProof="0" smtClean="0"/>
              <a:t>The simulator was run on a computer with 2.4 GHz Intel Core 2 Duo, 2 GB 1067 MHz DDR3, Apple MacBook OSX v10.6.8.</a:t>
            </a:r>
          </a:p>
          <a:p>
            <a:endParaRPr lang="en-US"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Environment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>
            <a:normAutofit fontScale="92500" lnSpcReduction="10000"/>
          </a:bodyPr>
          <a:lstStyle/>
          <a:p>
            <a:r>
              <a:rPr lang="en-US" sz="2500" noProof="0" smtClean="0"/>
              <a:t>The network topology is hierarchical and WMN supports connections with other IEEE 802.11 protocols, clients communicate with TTP via access points, GWs and operators in sequence.</a:t>
            </a:r>
          </a:p>
          <a:p>
            <a:r>
              <a:rPr lang="en-US" sz="2500" noProof="0" smtClean="0"/>
              <a:t>Access point specifications are given below.</a:t>
            </a:r>
          </a:p>
          <a:p>
            <a:endParaRPr lang="en-US" noProof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86298"/>
              </p:ext>
            </p:extLst>
          </p:nvPr>
        </p:nvGraphicFramePr>
        <p:xfrm>
          <a:off x="467544" y="3789040"/>
          <a:ext cx="4368548" cy="2305396"/>
        </p:xfrm>
        <a:graphic>
          <a:graphicData uri="http://schemas.openxmlformats.org/drawingml/2006/table">
            <a:tbl>
              <a:tblPr/>
              <a:tblGrid>
                <a:gridCol w="2184274"/>
                <a:gridCol w="2184274"/>
              </a:tblGrid>
              <a:tr h="768465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AP-Gateway Connection bit rate</a:t>
                      </a:r>
                      <a:endParaRPr lang="tr-TR" sz="15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6-54 Mbps – Wi-Fi</a:t>
                      </a:r>
                      <a:endParaRPr lang="tr-TR" sz="15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33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AP-Gateway Distance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70 m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465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Service Duration per token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5 minutes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33"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Update Interval</a:t>
                      </a:r>
                      <a:endParaRPr lang="tr-TR" sz="150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3716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AU" sz="1500" dirty="0">
                          <a:latin typeface="+mj-lt"/>
                          <a:ea typeface="SimSun"/>
                          <a:cs typeface="Times New Roman"/>
                        </a:rPr>
                        <a:t>11 minutes</a:t>
                      </a:r>
                      <a:endParaRPr lang="tr-TR" sz="1500" dirty="0"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 descr="C:\Users\SUUSER\Documents\GitHub\worddoc\thesisImages\networkTopolog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501008"/>
            <a:ext cx="352839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SSPayWMN Simulations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We have conducted the simulations of SSPayWMN in two groups.</a:t>
            </a:r>
          </a:p>
          <a:p>
            <a:r>
              <a:rPr lang="en-US" noProof="0" dirty="0" smtClean="0"/>
              <a:t>Unit Tests: </a:t>
            </a:r>
            <a:r>
              <a:rPr lang="en-US" dirty="0" smtClean="0"/>
              <a:t>Independent </a:t>
            </a:r>
            <a:r>
              <a:rPr lang="en-US" noProof="0" dirty="0" smtClean="0"/>
              <a:t>protocol runs to </a:t>
            </a:r>
            <a:r>
              <a:rPr lang="en-US" noProof="0" dirty="0" smtClean="0"/>
              <a:t>analyze the delay caused by protocols.</a:t>
            </a:r>
          </a:p>
          <a:p>
            <a:r>
              <a:rPr lang="en-US" noProof="0" dirty="0" smtClean="0"/>
              <a:t>Real-life Scenario Simulation: These simulations evaluate the system’s overall performance in an ordinary day usage with client mobility and realistic Internet service demand.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Unit Test Result for End-to-end Two-Way Protocols</a:t>
            </a:r>
            <a:endParaRPr lang="en-US" noProof="0"/>
          </a:p>
        </p:txBody>
      </p:sp>
      <p:pic>
        <p:nvPicPr>
          <p:cNvPr id="5" name="Picture 4" descr="C:\Users\SUUSER\Documents\GitHub\worddoc\thesisImages\unitSimImages\endToEndOrigS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2780928"/>
            <a:ext cx="48450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Unit Test Results for Access Point Authentication</a:t>
            </a:r>
            <a:endParaRPr lang="en-US" noProof="0"/>
          </a:p>
        </p:txBody>
      </p:sp>
      <p:pic>
        <p:nvPicPr>
          <p:cNvPr id="5" name="Picture 4" descr="D:\My Documents\albert\tt proje\D4-accesspoin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8652" y="2821518"/>
            <a:ext cx="5306695" cy="35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Unit Test Result for Seamless Mobility and Roaming</a:t>
            </a:r>
            <a:endParaRPr lang="en-US" noProof="0"/>
          </a:p>
        </p:txBody>
      </p:sp>
      <p:pic>
        <p:nvPicPr>
          <p:cNvPr id="6" name="Picture 5" descr="C:\Users\SUUSER\Documents\GitHub\worddoc\thesisImages\unitSimImages\seamlessMobRoamingS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4975" y="2658194"/>
            <a:ext cx="57340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Thesis description</a:t>
            </a:r>
            <a:endParaRPr lang="en-US" noProof="0" dirty="0" smtClean="0"/>
          </a:p>
          <a:p>
            <a:r>
              <a:rPr lang="en-US" noProof="0" dirty="0" smtClean="0"/>
              <a:t>Building blocks of the system</a:t>
            </a:r>
          </a:p>
          <a:p>
            <a:r>
              <a:rPr lang="en-US" noProof="0" dirty="0" smtClean="0"/>
              <a:t>Protocol specifications</a:t>
            </a:r>
          </a:p>
          <a:p>
            <a:r>
              <a:rPr lang="en-US" noProof="0" dirty="0" smtClean="0"/>
              <a:t>Simulation environment</a:t>
            </a:r>
          </a:p>
          <a:p>
            <a:r>
              <a:rPr lang="en-US" noProof="0" dirty="0" smtClean="0"/>
              <a:t>Unit test results</a:t>
            </a:r>
          </a:p>
          <a:p>
            <a:r>
              <a:rPr lang="en-US" noProof="0" dirty="0" smtClean="0"/>
              <a:t>Client models and actions</a:t>
            </a:r>
          </a:p>
          <a:p>
            <a:r>
              <a:rPr lang="en-US" noProof="0" dirty="0" smtClean="0"/>
              <a:t>Real-life scenario simulation results</a:t>
            </a:r>
          </a:p>
          <a:p>
            <a:r>
              <a:rPr lang="en-US" noProof="0" dirty="0" smtClean="0"/>
              <a:t>Discussion on success of SSPayWMN</a:t>
            </a:r>
          </a:p>
          <a:p>
            <a:r>
              <a:rPr lang="en-US" noProof="0" dirty="0" smtClean="0"/>
              <a:t>Conclusions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Unit Test Results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en-US" noProof="0" smtClean="0"/>
              <a:t>Unit Test Result for Packet Transfer</a:t>
            </a:r>
            <a:endParaRPr lang="en-US" noProof="0"/>
          </a:p>
        </p:txBody>
      </p:sp>
      <p:pic>
        <p:nvPicPr>
          <p:cNvPr id="4" name="Picture 3" descr="D:\My Documents\albert\tt proje\D4-packettreansf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571744"/>
            <a:ext cx="5355590" cy="359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User Modeling and Mobility in </a:t>
            </a:r>
            <a:br>
              <a:rPr lang="en-US" noProof="0" smtClean="0"/>
            </a:br>
            <a:r>
              <a:rPr lang="en-US" noProof="0" smtClean="0"/>
              <a:t>Real-Life Scenario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noProof="0" dirty="0" smtClean="0"/>
              <a:t>The proposed system intends to serve a variety of users. </a:t>
            </a:r>
          </a:p>
          <a:p>
            <a:r>
              <a:rPr lang="en-US" dirty="0" smtClean="0"/>
              <a:t>Clients perform certain kinds of actions and </a:t>
            </a:r>
            <a:r>
              <a:rPr lang="en-US" dirty="0"/>
              <a:t>a</a:t>
            </a:r>
            <a:r>
              <a:rPr lang="en-US" noProof="0" dirty="0" err="1" smtClean="0"/>
              <a:t>ll</a:t>
            </a:r>
            <a:r>
              <a:rPr lang="en-US" noProof="0" dirty="0" smtClean="0"/>
              <a:t> </a:t>
            </a:r>
            <a:r>
              <a:rPr lang="en-US" noProof="0" dirty="0" smtClean="0"/>
              <a:t>of these actions are triggered as a result of a random event</a:t>
            </a:r>
            <a:r>
              <a:rPr lang="en-US" noProof="0" dirty="0" smtClean="0"/>
              <a:t>.</a:t>
            </a:r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i="1" dirty="0" err="1" smtClean="0"/>
              <a:t>beco</a:t>
            </a:r>
            <a:r>
              <a:rPr lang="en-US" i="1" dirty="0" smtClean="0"/>
              <a:t>𝑚</a:t>
            </a:r>
            <a:r>
              <a:rPr lang="en-US" i="1" dirty="0" err="1" smtClean="0"/>
              <a:t>eActiveProb</a:t>
            </a:r>
            <a:r>
              <a:rPr lang="en-US" i="1" dirty="0"/>
              <a:t>&lt;Domestic&gt;  = {0.40, 0.60, 0.60};</a:t>
            </a:r>
            <a:endParaRPr lang="en-US" dirty="0"/>
          </a:p>
          <a:p>
            <a:pPr marL="0" indent="0" algn="ctr">
              <a:buNone/>
            </a:pPr>
            <a:r>
              <a:rPr lang="en-US" i="1" dirty="0" err="1"/>
              <a:t>becomeActiveProb</a:t>
            </a:r>
            <a:r>
              <a:rPr lang="en-US" i="1" dirty="0"/>
              <a:t>&lt;Student&gt;  = {0.20, 0.20, 0.80};</a:t>
            </a:r>
            <a:endParaRPr lang="en-US" dirty="0"/>
          </a:p>
          <a:p>
            <a:pPr marL="0" indent="0" algn="ctr">
              <a:buNone/>
            </a:pPr>
            <a:r>
              <a:rPr lang="en-US" i="1" dirty="0" err="1"/>
              <a:t>becomeActiveProb</a:t>
            </a:r>
            <a:r>
              <a:rPr lang="en-US" i="1" dirty="0"/>
              <a:t>&lt;Employee&gt;  = {0.20, 0.99, 0.20};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i="1" dirty="0" err="1"/>
              <a:t>stayActiveProb</a:t>
            </a:r>
            <a:r>
              <a:rPr lang="en-US" i="1" dirty="0"/>
              <a:t>&lt;</a:t>
            </a:r>
            <a:r>
              <a:rPr lang="en-US" i="1" dirty="0" err="1"/>
              <a:t>Domesti</a:t>
            </a:r>
            <a:r>
              <a:rPr lang="en-US" i="1" dirty="0"/>
              <a:t>𝑐&gt;  = {0.90, 0.98, 0.80};</a:t>
            </a:r>
            <a:endParaRPr lang="en-US" dirty="0"/>
          </a:p>
          <a:p>
            <a:pPr marL="0" indent="0" algn="ctr">
              <a:buNone/>
            </a:pPr>
            <a:r>
              <a:rPr lang="en-US" i="1" dirty="0" err="1"/>
              <a:t>stayActiveProb</a:t>
            </a:r>
            <a:r>
              <a:rPr lang="en-US" i="1" dirty="0"/>
              <a:t>&lt;Student&gt; = {0.30, 0.20, 0.98};</a:t>
            </a:r>
            <a:endParaRPr lang="en-US" dirty="0"/>
          </a:p>
          <a:p>
            <a:pPr marL="0" indent="0" algn="ctr">
              <a:buNone/>
            </a:pPr>
            <a:r>
              <a:rPr lang="en-US" i="1" dirty="0" err="1"/>
              <a:t>stayActiveProb</a:t>
            </a:r>
            <a:r>
              <a:rPr lang="en-US" i="1" dirty="0"/>
              <a:t>&lt;Employee&gt;  = {0.30, 0.99, 0.20};</a:t>
            </a:r>
            <a:endParaRPr lang="en-US" dirty="0"/>
          </a:p>
          <a:p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User Actions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In real-life scenario simulations, network usage related actions are modeled using two-state Markov Chain.</a:t>
            </a:r>
          </a:p>
        </p:txBody>
      </p:sp>
      <p:pic>
        <p:nvPicPr>
          <p:cNvPr id="4" name="Picture 3" descr="C:\Users\SUUSER\Documents\GitHub\worddoc\thesisImages\markovChai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000372"/>
            <a:ext cx="5381017" cy="348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Client Types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Three different user types are outlined with different networking and mobility requirements.</a:t>
            </a:r>
          </a:p>
          <a:p>
            <a:pPr lvl="1"/>
            <a:r>
              <a:rPr lang="en-US" noProof="0" dirty="0" smtClean="0"/>
              <a:t>Students</a:t>
            </a:r>
          </a:p>
          <a:p>
            <a:pPr lvl="1"/>
            <a:r>
              <a:rPr lang="en-US" noProof="0" dirty="0" smtClean="0"/>
              <a:t>Employees</a:t>
            </a:r>
          </a:p>
          <a:p>
            <a:pPr lvl="1"/>
            <a:r>
              <a:rPr lang="en-US" noProof="0" dirty="0" smtClean="0"/>
              <a:t>Domestics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Mobility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Clients move on a grid, to reach a randomly selected destination. The speed and the distance to destination differ according to client’s type.</a:t>
            </a:r>
            <a:endParaRPr lang="en-US" noProof="0"/>
          </a:p>
        </p:txBody>
      </p:sp>
      <p:pic>
        <p:nvPicPr>
          <p:cNvPr id="4" name="Picture 3" descr="C:\Users\SUUSER\Desktop\paper images\protocols\mobilit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429000"/>
            <a:ext cx="400052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Real-Life Scenario Simulation Result for Initial Authorization Protocol</a:t>
            </a:r>
          </a:p>
        </p:txBody>
      </p:sp>
      <p:pic>
        <p:nvPicPr>
          <p:cNvPr id="5" name="Picture 4" descr="C:\Users\SUUSER\Documents\GitHub\worddoc\thesisImages\realSimNewDrawings\initAuthLargeS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7" y="2981672"/>
            <a:ext cx="57245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Real-Life Scenario Simulation Result for Reuse of a Connection Card Protocol</a:t>
            </a:r>
          </a:p>
          <a:p>
            <a:endParaRPr lang="en-US" noProof="0"/>
          </a:p>
        </p:txBody>
      </p:sp>
      <p:pic>
        <p:nvPicPr>
          <p:cNvPr id="5" name="Picture 4" descr="C:\Users\SUUSER\Documents\GitHub\worddoc\thesisImages\realSimNewDrawings\reuseLargeS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4975" y="2900139"/>
            <a:ext cx="57340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Real-Life Scenario Simulation Result for Changing Alias</a:t>
            </a:r>
            <a:endParaRPr lang="en-US" noProof="0"/>
          </a:p>
        </p:txBody>
      </p:sp>
      <p:pic>
        <p:nvPicPr>
          <p:cNvPr id="5" name="Picture 4" descr="C:\Users\SUUSER\Documents\GitHub\worddoc\thesisImages\realSimNewDrawings\changeAliasLargeS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7" y="2981672"/>
            <a:ext cx="57245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Disconnection</a:t>
            </a:r>
          </a:p>
          <a:p>
            <a:endParaRPr lang="en-US" noProof="0"/>
          </a:p>
        </p:txBody>
      </p:sp>
      <p:pic>
        <p:nvPicPr>
          <p:cNvPr id="5" name="Picture 4" descr="C:\Users\SUUSER\Documents\GitHub\worddoc\thesisImages\realSimNewDrawings\disconnectionLargeS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7" y="2866231"/>
            <a:ext cx="57245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Seamless Mobility in Home Operator Protocol</a:t>
            </a:r>
            <a:endParaRPr lang="en-US" noProof="0"/>
          </a:p>
        </p:txBody>
      </p:sp>
      <p:pic>
        <p:nvPicPr>
          <p:cNvPr id="5" name="Picture 4" descr="C:\Users\SUUSER\Documents\GitHub\worddoc\thesisImages\realSimNewDrawings\seamlessMobLargeS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7" y="2991197"/>
            <a:ext cx="57245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cs typeface="Arial"/>
              </a:rPr>
              <a:t>Thesis Description </a:t>
            </a:r>
            <a:r>
              <a:rPr lang="en-US" noProof="0" dirty="0" smtClean="0">
                <a:cs typeface="Arial"/>
              </a:rPr>
              <a:t>in a Nutshell</a:t>
            </a:r>
            <a:endParaRPr lang="en-US" noProof="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>
                <a:cs typeface="Arial"/>
              </a:rPr>
              <a:t>A secure prepaid payment scheme for broadband Internet access is designed and developed in a simulation environment.</a:t>
            </a:r>
          </a:p>
          <a:p>
            <a:r>
              <a:rPr lang="en-US" noProof="0" dirty="0" smtClean="0">
                <a:cs typeface="Arial"/>
              </a:rPr>
              <a:t>This scheme will be particularly for Wireless Mesh Networks with multiple operators.</a:t>
            </a:r>
            <a:endParaRPr lang="en-US" noProof="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9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Roaming Protocol</a:t>
            </a:r>
            <a:endParaRPr lang="en-US" noProof="0"/>
          </a:p>
        </p:txBody>
      </p:sp>
      <p:pic>
        <p:nvPicPr>
          <p:cNvPr id="6" name="Picture 5" descr="C:\Users\SUUSER\Documents\GitHub\worddoc\thesisImages\realSimNewDrawings\roamingLargeS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7" y="3053680"/>
            <a:ext cx="57245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Simulation Results of Protocols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Real-Life Scenario Simulation Result for Packet Transfer</a:t>
            </a:r>
          </a:p>
          <a:p>
            <a:endParaRPr lang="en-US" noProof="0"/>
          </a:p>
        </p:txBody>
      </p:sp>
      <p:pic>
        <p:nvPicPr>
          <p:cNvPr id="4" name="Picture 3" descr="C:\Users\SUUSER\Desktop\finalResults\packettransf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643182"/>
            <a:ext cx="6791353" cy="401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Overall Burden of the System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Total Amount of Service Usage Times for Client Types vs. Total Delays</a:t>
            </a:r>
            <a:endParaRPr lang="en-US" noProof="0"/>
          </a:p>
        </p:txBody>
      </p:sp>
      <p:pic>
        <p:nvPicPr>
          <p:cNvPr id="5" name="Picture 4" descr="Macintosh HD:Users:canleloglu:Desktop:worddoc:thesisImages:totalS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5727700" cy="33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Overall Burden of the System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noProof="0" smtClean="0"/>
              <a:t>Average Service Usage Times for Client Types vs. Average Delays</a:t>
            </a:r>
            <a:endParaRPr lang="en-US" noProof="0"/>
          </a:p>
        </p:txBody>
      </p:sp>
      <p:pic>
        <p:nvPicPr>
          <p:cNvPr id="5" name="Picture 4" descr="Macintosh HD:Users:canleloglu:Desktop:worddoc:thesisImages:avgS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57277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Discussion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en-US" noProof="0" smtClean="0"/>
              <a:t>Wide Coverage</a:t>
            </a:r>
          </a:p>
          <a:p>
            <a:r>
              <a:rPr lang="en-US" noProof="0" smtClean="0"/>
              <a:t>Seamless Mobility and Roaming</a:t>
            </a:r>
          </a:p>
          <a:p>
            <a:r>
              <a:rPr lang="en-US" noProof="0" smtClean="0"/>
              <a:t>Anonymity</a:t>
            </a:r>
          </a:p>
          <a:p>
            <a:r>
              <a:rPr lang="en-US" noProof="0" smtClean="0"/>
              <a:t>Mutual authentication</a:t>
            </a:r>
          </a:p>
          <a:p>
            <a:r>
              <a:rPr lang="en-US" noProof="0" smtClean="0"/>
              <a:t>Two-way honesty</a:t>
            </a:r>
          </a:p>
          <a:p>
            <a:r>
              <a:rPr lang="en-US" noProof="0" smtClean="0"/>
              <a:t>Untraceability</a:t>
            </a:r>
          </a:p>
          <a:p>
            <a:r>
              <a:rPr lang="en-US" noProof="0" smtClean="0"/>
              <a:t>Performance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Conclusion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SSPayWMN is a secure and seamless prepayment scheme, which provides privacy and untraceability for the clients.</a:t>
            </a:r>
            <a:endParaRPr lang="en-US" noProof="0" dirty="0" smtClean="0"/>
          </a:p>
          <a:p>
            <a:r>
              <a:rPr lang="en-US" noProof="0" dirty="0" smtClean="0"/>
              <a:t>This system provides fairness to both operators and to clients.</a:t>
            </a:r>
            <a:endParaRPr lang="en-US" noProof="0" dirty="0" smtClean="0"/>
          </a:p>
          <a:p>
            <a:r>
              <a:rPr lang="en-US" noProof="0" dirty="0" smtClean="0"/>
              <a:t>Seamless mobility and roaming</a:t>
            </a:r>
          </a:p>
          <a:p>
            <a:r>
              <a:rPr lang="en-US" dirty="0" smtClean="0"/>
              <a:t>Unit test simulations and real-life scenario simulation results ensures the system’s stability and steady state performance.</a:t>
            </a:r>
            <a:endParaRPr lang="en-US" noProof="0" dirty="0" smtClean="0"/>
          </a:p>
          <a:p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2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cs typeface="Arial"/>
              </a:rPr>
              <a:t>Motivation and Objectives</a:t>
            </a:r>
            <a:endParaRPr lang="en-US" noProof="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2918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cs typeface="Arial"/>
              </a:rPr>
              <a:t>Wide coverage</a:t>
            </a:r>
          </a:p>
          <a:p>
            <a:r>
              <a:rPr lang="en-US" noProof="0" dirty="0" smtClean="0">
                <a:cs typeface="Arial"/>
              </a:rPr>
              <a:t>Seamless Roaming</a:t>
            </a:r>
          </a:p>
          <a:p>
            <a:r>
              <a:rPr lang="en-US" noProof="0" dirty="0" smtClean="0">
                <a:cs typeface="Arial"/>
              </a:rPr>
              <a:t>Seamless Mobility (Handoff)</a:t>
            </a:r>
          </a:p>
          <a:p>
            <a:r>
              <a:rPr lang="en-US" noProof="0" dirty="0" smtClean="0">
                <a:cs typeface="Arial"/>
              </a:rPr>
              <a:t>Anonymity</a:t>
            </a:r>
          </a:p>
          <a:p>
            <a:r>
              <a:rPr lang="en-US" noProof="0" dirty="0" smtClean="0">
                <a:cs typeface="Arial"/>
              </a:rPr>
              <a:t>Mutual Authentication</a:t>
            </a:r>
          </a:p>
          <a:p>
            <a:r>
              <a:rPr lang="en-US" noProof="0" dirty="0" smtClean="0">
                <a:cs typeface="Arial"/>
              </a:rPr>
              <a:t>Two-way honesty</a:t>
            </a:r>
          </a:p>
          <a:p>
            <a:r>
              <a:rPr lang="en-US" noProof="0" dirty="0" smtClean="0">
                <a:cs typeface="Arial"/>
              </a:rPr>
              <a:t>Untraceability</a:t>
            </a:r>
          </a:p>
          <a:p>
            <a:r>
              <a:rPr lang="en-US" noProof="0" dirty="0" smtClean="0">
                <a:cs typeface="Arial"/>
              </a:rPr>
              <a:t>Performance</a:t>
            </a:r>
            <a:endParaRPr lang="en-US" noProof="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2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>
                <a:cs typeface="Arial"/>
              </a:rPr>
              <a:t>System Entities</a:t>
            </a:r>
            <a:endParaRPr lang="en-US" noProof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97261"/>
              </p:ext>
            </p:extLst>
          </p:nvPr>
        </p:nvGraphicFramePr>
        <p:xfrm>
          <a:off x="683568" y="1412776"/>
          <a:ext cx="7920880" cy="4560088"/>
        </p:xfrm>
        <a:graphic>
          <a:graphicData uri="http://schemas.openxmlformats.org/drawingml/2006/table">
            <a:tbl>
              <a:tblPr/>
              <a:tblGrid>
                <a:gridCol w="1091742"/>
                <a:gridCol w="6829138"/>
              </a:tblGrid>
              <a:tr h="5693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0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Mobile user (client)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Access Point (AP) with mesh routing capability. From now on in this document, it is called as AP, but please note that it also has routing capability.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Mesh backbone of the operator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Gateway (GW) that connects the mesh backbone to outer world and also to the operator's server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Operator's server (OP). Keeps necessary logs and user info.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endParaRPr lang="en-US" sz="1100" dirty="0">
                        <a:latin typeface="Helvetic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latin typeface="+mj-lt"/>
                          <a:ea typeface="Calibri"/>
                          <a:cs typeface="Times New Roman"/>
                        </a:rPr>
                        <a:t>Trusted Third Party (TTP). Payment related logs are mostly to be generated by the TTP.</a:t>
                      </a:r>
                      <a:endParaRPr lang="tr-TR" sz="18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54" name="Picture 4" descr="cloudWithoutDo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905" y="2997324"/>
            <a:ext cx="866775" cy="647700"/>
          </a:xfrm>
          <a:prstGeom prst="rect">
            <a:avLst/>
          </a:prstGeom>
          <a:noFill/>
        </p:spPr>
      </p:pic>
      <p:pic>
        <p:nvPicPr>
          <p:cNvPr id="11" name="Picture 10" descr="C:\Users\Public\Pictures\client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556792"/>
            <a:ext cx="276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C:\Users\Public\Pictures\ap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276872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C:\Users\Public\Pictures\gateway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3933056"/>
            <a:ext cx="438150" cy="26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C:\Users\Public\Pictures\operator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7624" y="4581128"/>
            <a:ext cx="18351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C:\Users\SUUSER\Documents\GitHub\worddoc\thesisImages\ttp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5229200"/>
            <a:ext cx="548640" cy="58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270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Connection Cards </a:t>
            </a:r>
          </a:p>
          <a:p>
            <a:r>
              <a:rPr lang="en-US" noProof="0" dirty="0" smtClean="0"/>
              <a:t>Hash tokens</a:t>
            </a:r>
          </a:p>
          <a:p>
            <a:endParaRPr lang="en-US" dirty="0"/>
          </a:p>
          <a:p>
            <a:endParaRPr lang="en-US" noProof="0" dirty="0" smtClean="0"/>
          </a:p>
          <a:p>
            <a:endParaRPr lang="en-US" dirty="0"/>
          </a:p>
          <a:p>
            <a:endParaRPr lang="en-US" noProof="0" dirty="0" smtClean="0"/>
          </a:p>
          <a:p>
            <a:endParaRPr lang="en-US" dirty="0"/>
          </a:p>
          <a:p>
            <a:endParaRPr lang="en-US" noProof="0" dirty="0" smtClean="0"/>
          </a:p>
          <a:p>
            <a:r>
              <a:rPr lang="en-US" noProof="0" dirty="0" smtClean="0"/>
              <a:t>Aliases</a:t>
            </a:r>
            <a:endParaRPr lang="en-US" noProof="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780928"/>
            <a:ext cx="252840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flipV="1">
            <a:off x="2915816" y="2852936"/>
            <a:ext cx="0" cy="280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1651030" y="403642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Generation Order</a:t>
            </a:r>
            <a:endParaRPr lang="tr-TR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96136" y="2852936"/>
            <a:ext cx="0" cy="28083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400000">
            <a:off x="5179422" y="41084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Spending Order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smtClean="0"/>
              <a:t>Initial Authorization and Reuse of a Connection Card</a:t>
            </a:r>
            <a:endParaRPr lang="en-US" noProof="0"/>
          </a:p>
        </p:txBody>
      </p:sp>
      <p:pic>
        <p:nvPicPr>
          <p:cNvPr id="4" name="Picture 3" descr="Macintosh HD:Users:canleloglu:Desktop:worddoc:thesisImages:protocolsInDetail:seqDiagram:pdf:initAuthReuse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18" y="1357298"/>
            <a:ext cx="5151454" cy="531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Access Point Authentication</a:t>
            </a:r>
            <a:endParaRPr lang="en-US" noProof="0"/>
          </a:p>
        </p:txBody>
      </p:sp>
      <p:pic>
        <p:nvPicPr>
          <p:cNvPr id="5" name="Picture 4" descr="Macintosh HD:Users:canleloglu:Desktop:worddoc:thesisImages:protocolsInDetail:seqDiagram:pdf:accessAuth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2571744"/>
            <a:ext cx="5786478" cy="378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1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In order to authenticate the network by the client</a:t>
            </a:r>
            <a:endParaRPr lang="en-US" noProof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noProof="0" smtClean="0"/>
              <a:t>Packet Transfer</a:t>
            </a:r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748680"/>
          </a:xfrm>
        </p:spPr>
        <p:txBody>
          <a:bodyPr>
            <a:normAutofit fontScale="77500" lnSpcReduction="20000"/>
          </a:bodyPr>
          <a:lstStyle/>
          <a:p>
            <a:r>
              <a:rPr lang="en-US" noProof="0" smtClean="0"/>
              <a:t>After mutual authentication of client and  access point, client starts to send data packets to access point.</a:t>
            </a:r>
            <a:endParaRPr lang="en-US" noProof="0"/>
          </a:p>
        </p:txBody>
      </p:sp>
      <p:pic>
        <p:nvPicPr>
          <p:cNvPr id="6" name="Picture 5" descr="Macintosh HD:Users:canleloglu:Desktop:worddoc:thesisImages:protocolsInDetail:seqDiagram:pdf:packetTransfer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46" y="1785922"/>
            <a:ext cx="4481401" cy="507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866</Words>
  <Application>Microsoft Macintosh PowerPoint</Application>
  <PresentationFormat>On-screen Show (4:3)</PresentationFormat>
  <Paragraphs>142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SSPayWMN: Secure and Seamless Payment for Wireless Mesh Networks </vt:lpstr>
      <vt:lpstr>Outline</vt:lpstr>
      <vt:lpstr>Thesis Description in a Nutshell</vt:lpstr>
      <vt:lpstr>Motivation and Objectives</vt:lpstr>
      <vt:lpstr>System Entities</vt:lpstr>
      <vt:lpstr>Building Blocks</vt:lpstr>
      <vt:lpstr>Initial Authorization and Reuse of a Connection Card</vt:lpstr>
      <vt:lpstr>Access Point Authentication</vt:lpstr>
      <vt:lpstr>Packet Transfer</vt:lpstr>
      <vt:lpstr>Changing Alias</vt:lpstr>
      <vt:lpstr>Disconnection</vt:lpstr>
      <vt:lpstr>Seamless Mobility in Home Operator</vt:lpstr>
      <vt:lpstr>Seamless Roaming</vt:lpstr>
      <vt:lpstr>Performance Evaluation of SSPayWMN</vt:lpstr>
      <vt:lpstr>Simulation Environment</vt:lpstr>
      <vt:lpstr>SSPayWMN Simulations</vt:lpstr>
      <vt:lpstr>Unit Test Results</vt:lpstr>
      <vt:lpstr>Unit Test Results</vt:lpstr>
      <vt:lpstr>Unit Test Results</vt:lpstr>
      <vt:lpstr>Unit Test Results</vt:lpstr>
      <vt:lpstr>User Modeling and Mobility in  Real-Life Scenario</vt:lpstr>
      <vt:lpstr>User Actions</vt:lpstr>
      <vt:lpstr>Client Types</vt:lpstr>
      <vt:lpstr>Mobility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Simulation Results of Protocols</vt:lpstr>
      <vt:lpstr>Overall Burden of the System</vt:lpstr>
      <vt:lpstr>Overall Burden of the System</vt:lpstr>
      <vt:lpstr>Discussion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SSPayWMN: Secure and Seamless Payment for Wireless Mesh Networks </dc:title>
  <dc:creator>canleloglu</dc:creator>
  <cp:lastModifiedBy>Altek Bilgi</cp:lastModifiedBy>
  <cp:revision>84</cp:revision>
  <dcterms:created xsi:type="dcterms:W3CDTF">2012-04-08T22:12:01Z</dcterms:created>
  <dcterms:modified xsi:type="dcterms:W3CDTF">2013-01-17T11:52:54Z</dcterms:modified>
</cp:coreProperties>
</file>