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9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0" r:id="rId22"/>
    <p:sldId id="283" r:id="rId23"/>
    <p:sldId id="284" r:id="rId24"/>
    <p:sldId id="285" r:id="rId25"/>
    <p:sldId id="286" r:id="rId26"/>
    <p:sldId id="288" r:id="rId27"/>
    <p:sldId id="289" r:id="rId28"/>
    <p:sldId id="297" r:id="rId29"/>
    <p:sldId id="290" r:id="rId30"/>
    <p:sldId id="291" r:id="rId31"/>
    <p:sldId id="292" r:id="rId32"/>
    <p:sldId id="293" r:id="rId33"/>
    <p:sldId id="294" r:id="rId34"/>
    <p:sldId id="295" r:id="rId3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1746" autoAdjust="0"/>
  </p:normalViewPr>
  <p:slideViewPr>
    <p:cSldViewPr>
      <p:cViewPr>
        <p:scale>
          <a:sx n="90" d="100"/>
          <a:sy n="90" d="100"/>
        </p:scale>
        <p:origin x="-1430" y="82"/>
      </p:cViewPr>
      <p:guideLst>
        <p:guide orient="horz" pos="2160"/>
        <p:guide pos="2880"/>
      </p:guideLst>
    </p:cSldViewPr>
  </p:slideViewPr>
  <p:outlineViewPr>
    <p:cViewPr>
      <p:scale>
        <a:sx n="33" d="100"/>
        <a:sy n="33" d="100"/>
      </p:scale>
      <p:origin x="0" y="429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B4FB5-DB9C-408E-9DB4-4509C0792843}" type="datetimeFigureOut">
              <a:rPr lang="tr-TR" smtClean="0"/>
              <a:pPr/>
              <a:t>03.05.2012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EAFB59-DC4D-4EED-85F4-1C64D303811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A1EAFB59-DC4D-4EED-85F4-1C64D3038115}" type="slidenum">
              <a:rPr lang="en-US" smtClean="0"/>
              <a:pPr/>
              <a:t>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Diğer clientlar traffic yaratmıyorlar. Tek bir client 0.5 saniye aralıklarla</a:t>
            </a:r>
            <a:r>
              <a:rPr lang="tr-TR" baseline="0" dirty="0" smtClean="0"/>
              <a:t> ttp’ye connection request gönderip response geri alıyor.</a:t>
            </a:r>
            <a:endParaRPr lang="en-US" dirty="0"/>
          </a:p>
        </p:txBody>
      </p:sp>
      <p:sp>
        <p:nvSpPr>
          <p:cNvPr id="4" name="Slide Number Placeholder 3"/>
          <p:cNvSpPr>
            <a:spLocks noGrp="1"/>
          </p:cNvSpPr>
          <p:nvPr>
            <p:ph type="sldNum" sz="quarter" idx="10"/>
          </p:nvPr>
        </p:nvSpPr>
        <p:spPr/>
        <p:txBody>
          <a:bodyPr/>
          <a:lstStyle/>
          <a:p>
            <a:fld id="{A1EAFB59-DC4D-4EED-85F4-1C64D3038115}"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En başta</a:t>
            </a:r>
            <a:r>
              <a:rPr lang="tr-TR" baseline="0" dirty="0" smtClean="0"/>
              <a:t> access point authentication protokolü çalıştırılıyor, daha sonra her 0.5 saniyede bir packet atılıyor access pointe.</a:t>
            </a:r>
            <a:endParaRPr lang="en-US" dirty="0"/>
          </a:p>
        </p:txBody>
      </p:sp>
      <p:sp>
        <p:nvSpPr>
          <p:cNvPr id="4" name="Slide Number Placeholder 3"/>
          <p:cNvSpPr>
            <a:spLocks noGrp="1"/>
          </p:cNvSpPr>
          <p:nvPr>
            <p:ph type="sldNum" sz="quarter" idx="10"/>
          </p:nvPr>
        </p:nvSpPr>
        <p:spPr/>
        <p:txBody>
          <a:bodyPr/>
          <a:lstStyle/>
          <a:p>
            <a:fld id="{A1EAFB59-DC4D-4EED-85F4-1C64D3038115}" type="slidenum">
              <a:rPr lang="en-US" smtClean="0"/>
              <a:pPr/>
              <a:t>31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Burada random traffic yaratıyoruz</a:t>
            </a:r>
            <a:r>
              <a:rPr lang="tr-TR" baseline="0" dirty="0" smtClean="0"/>
              <a:t> ve 20-40 saniyeler arası trafiği ikiye katlıyoruz. Burada traffic normalken de ölçüm yaptığımız client dışında random birisi de mesh bakbonu kullanıyor. En baştaki delayin çokluğunun sebebi, bakbone içinde ARP paketlerinin fazlalığı.</a:t>
            </a:r>
            <a:endParaRPr lang="en-US" dirty="0"/>
          </a:p>
        </p:txBody>
      </p:sp>
      <p:sp>
        <p:nvSpPr>
          <p:cNvPr id="4" name="Slide Number Placeholder 3"/>
          <p:cNvSpPr>
            <a:spLocks noGrp="1"/>
          </p:cNvSpPr>
          <p:nvPr>
            <p:ph type="sldNum" sz="quarter" idx="10"/>
          </p:nvPr>
        </p:nvSpPr>
        <p:spPr/>
        <p:txBody>
          <a:bodyPr/>
          <a:lstStyle/>
          <a:p>
            <a:fld id="{A1EAFB59-DC4D-4EED-85F4-1C64D3038115}" type="slidenum">
              <a:rPr lang="en-US" smtClean="0"/>
              <a:pPr/>
              <a:t>32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Bir client iki access pointin</a:t>
            </a:r>
            <a:r>
              <a:rPr lang="tr-TR" baseline="0" dirty="0" smtClean="0"/>
              <a:t> ortasında bir oraya bir buraya commit ediyor. 0.5 saniyede bir seamless mobility protokolü çalıştırıyoruz.</a:t>
            </a:r>
            <a:endParaRPr lang="en-US" dirty="0"/>
          </a:p>
        </p:txBody>
      </p:sp>
      <p:sp>
        <p:nvSpPr>
          <p:cNvPr id="4" name="Slide Number Placeholder 3"/>
          <p:cNvSpPr>
            <a:spLocks noGrp="1"/>
          </p:cNvSpPr>
          <p:nvPr>
            <p:ph type="sldNum" sz="quarter" idx="10"/>
          </p:nvPr>
        </p:nvSpPr>
        <p:spPr/>
        <p:txBody>
          <a:bodyPr/>
          <a:lstStyle/>
          <a:p>
            <a:fld id="{A1EAFB59-DC4D-4EED-85F4-1C64D3038115}" type="slidenum">
              <a:rPr lang="en-US" smtClean="0"/>
              <a:pPr/>
              <a:t>33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990BF1-3FBF-4FBC-A078-BCBD6928206A}" type="datetimeFigureOut">
              <a:rPr lang="tr-TR" smtClean="0"/>
              <a:pPr/>
              <a:t>03.05.2012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90BF1-3FBF-4FBC-A078-BCBD6928206A}" type="datetimeFigureOut">
              <a:rPr lang="tr-TR" smtClean="0"/>
              <a:pPr/>
              <a:t>03.05.2012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90BF1-3FBF-4FBC-A078-BCBD6928206A}" type="datetimeFigureOut">
              <a:rPr lang="tr-TR" smtClean="0"/>
              <a:pPr/>
              <a:t>03.05.2012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90BF1-3FBF-4FBC-A078-BCBD6928206A}" type="datetimeFigureOut">
              <a:rPr lang="tr-TR" smtClean="0"/>
              <a:pPr/>
              <a:t>03.05.2012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990BF1-3FBF-4FBC-A078-BCBD6928206A}" type="datetimeFigureOut">
              <a:rPr lang="tr-TR" smtClean="0"/>
              <a:pPr/>
              <a:t>03.05.2012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990BF1-3FBF-4FBC-A078-BCBD6928206A}" type="datetimeFigureOut">
              <a:rPr lang="tr-TR" smtClean="0"/>
              <a:pPr/>
              <a:t>03.05.2012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990BF1-3FBF-4FBC-A078-BCBD6928206A}" type="datetimeFigureOut">
              <a:rPr lang="tr-TR" smtClean="0"/>
              <a:pPr/>
              <a:t>03.05.2012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990BF1-3FBF-4FBC-A078-BCBD6928206A}" type="datetimeFigureOut">
              <a:rPr lang="tr-TR" smtClean="0"/>
              <a:pPr/>
              <a:t>03.05.2012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90BF1-3FBF-4FBC-A078-BCBD6928206A}" type="datetimeFigureOut">
              <a:rPr lang="tr-TR" smtClean="0"/>
              <a:pPr/>
              <a:t>03.05.2012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90BF1-3FBF-4FBC-A078-BCBD6928206A}" type="datetimeFigureOut">
              <a:rPr lang="tr-TR" smtClean="0"/>
              <a:pPr/>
              <a:t>03.05.2012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90BF1-3FBF-4FBC-A078-BCBD6928206A}" type="datetimeFigureOut">
              <a:rPr lang="tr-TR" smtClean="0"/>
              <a:pPr/>
              <a:t>03.05.2012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90BF1-3FBF-4FBC-A078-BCBD6928206A}" type="datetimeFigureOut">
              <a:rPr lang="tr-TR" smtClean="0"/>
              <a:pPr/>
              <a:t>03.05.2012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2927E-8736-45CF-A6F9-390382C66E1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8387"/>
            <a:ext cx="7772400" cy="1862063"/>
          </a:xfrm>
        </p:spPr>
        <p:txBody>
          <a:bodyPr>
            <a:noAutofit/>
          </a:bodyPr>
          <a:lstStyle/>
          <a:p>
            <a:r>
              <a:rPr lang="en-US" sz="3200" b="1" kern="0" noProof="0" dirty="0" smtClean="0">
                <a:ln w="9000" cmpd="sng">
                  <a:solidFill>
                    <a:schemeClr val="bg1"/>
                  </a:solidFill>
                  <a:prstDash val="solid"/>
                </a:ln>
                <a:cs typeface="Arial"/>
              </a:rPr>
              <a:t>SSPayWMN: Secure </a:t>
            </a:r>
            <a:r>
              <a:rPr lang="en-US" sz="3200" b="1" kern="0" noProof="0" dirty="0" smtClean="0">
                <a:ln w="9000" cmpd="sng">
                  <a:solidFill>
                    <a:schemeClr val="bg1"/>
                  </a:solidFill>
                  <a:prstDash val="solid"/>
                </a:ln>
                <a:effectLst/>
                <a:cs typeface="Arial"/>
              </a:rPr>
              <a:t>and Seamless Payment for Wireless Mesh Networks</a:t>
            </a:r>
            <a:r>
              <a:rPr lang="en-US" sz="3200" b="1" kern="0" noProof="0" dirty="0" smtClean="0">
                <a:ln w="9000" cmpd="sng">
                  <a:solidFill>
                    <a:schemeClr val="accent4">
                      <a:shade val="50000"/>
                      <a:satMod val="120000"/>
                    </a:schemeClr>
                  </a:solidFill>
                  <a:prstDash val="solid"/>
                </a:ln>
                <a:solidFill>
                  <a:schemeClr val="bg1"/>
                </a:solidFill>
                <a:effectLst>
                  <a:outerShdw blurRad="38100" dist="38100" dir="2700000" algn="tl">
                    <a:srgbClr val="000000">
                      <a:alpha val="43137"/>
                    </a:srgbClr>
                  </a:outerShdw>
                  <a:reflection blurRad="12700" stA="28000" endPos="45000" dist="1000" dir="5400000" sy="-100000" algn="bl" rotWithShape="0"/>
                </a:effectLst>
                <a:cs typeface="Arial"/>
              </a:rPr>
              <a:t/>
            </a:r>
            <a:br>
              <a:rPr lang="en-US" sz="3200" b="1" kern="0" noProof="0" dirty="0" smtClean="0">
                <a:ln w="9000" cmpd="sng">
                  <a:solidFill>
                    <a:schemeClr val="accent4">
                      <a:shade val="50000"/>
                      <a:satMod val="120000"/>
                    </a:schemeClr>
                  </a:solidFill>
                  <a:prstDash val="solid"/>
                </a:ln>
                <a:solidFill>
                  <a:schemeClr val="bg1"/>
                </a:solidFill>
                <a:effectLst>
                  <a:outerShdw blurRad="38100" dist="38100" dir="2700000" algn="tl">
                    <a:srgbClr val="000000">
                      <a:alpha val="43137"/>
                    </a:srgbClr>
                  </a:outerShdw>
                  <a:reflection blurRad="12700" stA="28000" endPos="45000" dist="1000" dir="5400000" sy="-100000" algn="bl" rotWithShape="0"/>
                </a:effectLst>
                <a:cs typeface="Arial"/>
              </a:rPr>
            </a:br>
            <a:endParaRPr lang="en-US" sz="3200" kern="0" noProof="0" dirty="0">
              <a:effectLst>
                <a:outerShdw blurRad="38100" dist="38100" dir="2700000" algn="tl">
                  <a:srgbClr val="000000">
                    <a:alpha val="43137"/>
                  </a:srgbClr>
                </a:outerShdw>
                <a:reflection blurRad="12700" stA="28000" endPos="45000" dist="1000" dir="5400000" sy="-100000" algn="bl" rotWithShape="0"/>
              </a:effectLst>
              <a:cs typeface="Arial"/>
            </a:endParaRPr>
          </a:p>
        </p:txBody>
      </p:sp>
      <p:sp>
        <p:nvSpPr>
          <p:cNvPr id="3" name="Subtitle 2"/>
          <p:cNvSpPr>
            <a:spLocks noGrp="1"/>
          </p:cNvSpPr>
          <p:nvPr>
            <p:ph type="subTitle" idx="1"/>
          </p:nvPr>
        </p:nvSpPr>
        <p:spPr>
          <a:xfrm>
            <a:off x="1115616" y="3600450"/>
            <a:ext cx="7128792" cy="2708869"/>
          </a:xfrm>
        </p:spPr>
        <p:txBody>
          <a:bodyPr>
            <a:normAutofit/>
          </a:bodyPr>
          <a:lstStyle/>
          <a:p>
            <a:r>
              <a:rPr lang="en-US" noProof="0" dirty="0" smtClean="0">
                <a:solidFill>
                  <a:srgbClr val="515151"/>
                </a:solidFill>
                <a:latin typeface="+mj-lt"/>
                <a:cs typeface="Arial"/>
              </a:rPr>
              <a:t>Albert Levi </a:t>
            </a:r>
          </a:p>
          <a:p>
            <a:r>
              <a:rPr lang="en-US" noProof="0" dirty="0" smtClean="0">
                <a:solidFill>
                  <a:srgbClr val="515151"/>
                </a:solidFill>
                <a:latin typeface="+mj-lt"/>
                <a:cs typeface="Arial"/>
              </a:rPr>
              <a:t>Can Serhat Leloğlu</a:t>
            </a:r>
          </a:p>
          <a:p>
            <a:r>
              <a:rPr lang="en-US" sz="1800" noProof="0" dirty="0" smtClean="0">
                <a:solidFill>
                  <a:srgbClr val="515151"/>
                </a:solidFill>
                <a:latin typeface="+mj-lt"/>
                <a:cs typeface="Courier New" pitchFamily="49" charset="0"/>
              </a:rPr>
              <a:t>levi@sabanciuniv.edu,     canleloglu@sabanciuniv.edu </a:t>
            </a:r>
          </a:p>
          <a:p>
            <a:r>
              <a:rPr lang="en-US" sz="2400" noProof="0" dirty="0" smtClean="0">
                <a:solidFill>
                  <a:srgbClr val="515151"/>
                </a:solidFill>
                <a:latin typeface="+mj-lt"/>
                <a:cs typeface="Arial"/>
              </a:rPr>
              <a:t> </a:t>
            </a:r>
          </a:p>
          <a:p>
            <a:r>
              <a:rPr lang="en-US" sz="2400" noProof="0" dirty="0" smtClean="0">
                <a:solidFill>
                  <a:srgbClr val="515151"/>
                </a:solidFill>
                <a:latin typeface="+mj-lt"/>
                <a:cs typeface="Arial"/>
              </a:rPr>
              <a:t>Progress Presentation as of </a:t>
            </a:r>
            <a:r>
              <a:rPr lang="tr-TR" sz="2400" noProof="0" dirty="0" smtClean="0">
                <a:solidFill>
                  <a:srgbClr val="515151"/>
                </a:solidFill>
                <a:latin typeface="+mj-lt"/>
                <a:cs typeface="Arial"/>
              </a:rPr>
              <a:t>May 3</a:t>
            </a:r>
            <a:r>
              <a:rPr lang="en-US" sz="2400" noProof="0" dirty="0" smtClean="0">
                <a:solidFill>
                  <a:srgbClr val="515151"/>
                </a:solidFill>
                <a:latin typeface="+mj-lt"/>
                <a:cs typeface="Arial"/>
              </a:rPr>
              <a:t>, 201</a:t>
            </a:r>
            <a:r>
              <a:rPr lang="tr-TR" sz="2400" noProof="0" dirty="0" smtClean="0">
                <a:solidFill>
                  <a:srgbClr val="515151"/>
                </a:solidFill>
                <a:latin typeface="+mj-lt"/>
                <a:cs typeface="Arial"/>
              </a:rPr>
              <a:t>2</a:t>
            </a:r>
            <a:endParaRPr lang="en-US" sz="2400" noProof="0" dirty="0">
              <a:solidFill>
                <a:srgbClr val="515151"/>
              </a:solidFill>
              <a:latin typeface="+mj-lt"/>
              <a:cs typeface="Arial"/>
            </a:endParaRPr>
          </a:p>
        </p:txBody>
      </p:sp>
      <p:pic>
        <p:nvPicPr>
          <p:cNvPr id="4" name="Picture 3" descr="logo.jp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85800" y="388174"/>
            <a:ext cx="2624236" cy="1117449"/>
          </a:xfrm>
          <a:prstGeom prst="rect">
            <a:avLst/>
          </a:prstGeom>
        </p:spPr>
      </p:pic>
      <p:pic>
        <p:nvPicPr>
          <p:cNvPr id="5" name="Picture 2"/>
          <p:cNvPicPr>
            <a:picLocks noChangeAspect="1" noChangeArrowheads="1"/>
          </p:cNvPicPr>
          <p:nvPr/>
        </p:nvPicPr>
        <p:blipFill>
          <a:blip r:embed="rId3" cstate="print"/>
          <a:srcRect/>
          <a:stretch>
            <a:fillRect/>
          </a:stretch>
        </p:blipFill>
        <p:spPr bwMode="auto">
          <a:xfrm>
            <a:off x="6274256" y="297155"/>
            <a:ext cx="2344621" cy="1208468"/>
          </a:xfrm>
          <a:prstGeom prst="rect">
            <a:avLst/>
          </a:prstGeom>
          <a:noFill/>
          <a:ln w="9525">
            <a:noFill/>
            <a:miter lim="800000"/>
            <a:headEnd/>
            <a:tailEnd/>
          </a:ln>
          <a:effectLst/>
        </p:spPr>
      </p:pic>
      <p:pic>
        <p:nvPicPr>
          <p:cNvPr id="6" name="Picture 5" descr="TT_Grup_Küre2010-transparent_smaller.png"/>
          <p:cNvPicPr/>
          <p:nvPr/>
        </p:nvPicPr>
        <p:blipFill>
          <a:blip r:embed="rId4" cstate="print"/>
          <a:stretch>
            <a:fillRect/>
          </a:stretch>
        </p:blipFill>
        <p:spPr>
          <a:xfrm>
            <a:off x="4367212" y="388174"/>
            <a:ext cx="1119188" cy="1117449"/>
          </a:xfrm>
          <a:prstGeom prst="rect">
            <a:avLst/>
          </a:prstGeom>
        </p:spPr>
      </p:pic>
      <p:sp>
        <p:nvSpPr>
          <p:cNvPr id="7" name="Slide Number Placeholder 6"/>
          <p:cNvSpPr>
            <a:spLocks noGrp="1"/>
          </p:cNvSpPr>
          <p:nvPr>
            <p:ph type="sldNum" sz="quarter" idx="12"/>
          </p:nvPr>
        </p:nvSpPr>
        <p:spPr/>
        <p:txBody>
          <a:bodyPr/>
          <a:lstStyle/>
          <a:p>
            <a:fld id="{07781F4F-489B-4B1C-B302-82C2A22B4DDC}" type="slidenum">
              <a:rPr lang="en-US" smtClean="0"/>
              <a:pPr/>
              <a:t>1</a:t>
            </a:fld>
            <a:endParaRPr lang="en-US" dirty="0"/>
          </a:p>
        </p:txBody>
      </p:sp>
    </p:spTree>
    <p:extLst>
      <p:ext uri="{BB962C8B-B14F-4D97-AF65-F5344CB8AC3E}">
        <p14:creationId xmlns="" xmlns:p14="http://schemas.microsoft.com/office/powerpoint/2010/main" val="145032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 Computation</a:t>
            </a:r>
            <a:endParaRPr lang="en-US" dirty="0"/>
          </a:p>
        </p:txBody>
      </p:sp>
      <p:graphicFrame>
        <p:nvGraphicFramePr>
          <p:cNvPr id="5" name="Object 4"/>
          <p:cNvGraphicFramePr>
            <a:graphicFrameLocks noChangeAspect="1"/>
          </p:cNvGraphicFramePr>
          <p:nvPr/>
        </p:nvGraphicFramePr>
        <p:xfrm>
          <a:off x="288925" y="1143000"/>
          <a:ext cx="8367713" cy="5318125"/>
        </p:xfrm>
        <a:graphic>
          <a:graphicData uri="http://schemas.openxmlformats.org/presentationml/2006/ole">
            <p:oleObj spid="_x0000_s2051" name="Document" r:id="rId3" imgW="5956844" imgH="3794717" progId="Word.Document.12">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Authorization</a:t>
            </a:r>
            <a:endParaRPr lang="en-US" dirty="0"/>
          </a:p>
        </p:txBody>
      </p:sp>
      <p:sp>
        <p:nvSpPr>
          <p:cNvPr id="3" name="Content Placeholder 2"/>
          <p:cNvSpPr>
            <a:spLocks noGrp="1"/>
          </p:cNvSpPr>
          <p:nvPr>
            <p:ph idx="1"/>
          </p:nvPr>
        </p:nvSpPr>
        <p:spPr/>
        <p:txBody>
          <a:bodyPr/>
          <a:lstStyle/>
          <a:p>
            <a:r>
              <a:rPr lang="en-US" dirty="0" smtClean="0"/>
              <a:t>Whenever a client buys some new hash tokens from an operator, he will need to authorize himself to TTP.</a:t>
            </a:r>
          </a:p>
          <a:p>
            <a:r>
              <a:rPr lang="en-US" dirty="0" smtClean="0"/>
              <a:t>Initial Authorization Protocol achieves authentication and authorization of the user.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Authorization</a:t>
            </a:r>
            <a:endParaRPr lang="en-US" dirty="0"/>
          </a:p>
        </p:txBody>
      </p:sp>
      <p:pic>
        <p:nvPicPr>
          <p:cNvPr id="5" name="Picture 4" descr="C:\Users\SUUSER\Desktop\Dersler\Tez\protocols\yeniler\initAuth2.png"/>
          <p:cNvPicPr/>
          <p:nvPr/>
        </p:nvPicPr>
        <p:blipFill>
          <a:blip r:embed="rId2" cstate="print"/>
          <a:srcRect/>
          <a:stretch>
            <a:fillRect/>
          </a:stretch>
        </p:blipFill>
        <p:spPr bwMode="auto">
          <a:xfrm>
            <a:off x="1928794" y="1071546"/>
            <a:ext cx="5723890" cy="52133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of a Connection Card</a:t>
            </a:r>
            <a:endParaRPr lang="en-US" dirty="0"/>
          </a:p>
        </p:txBody>
      </p:sp>
      <p:sp>
        <p:nvSpPr>
          <p:cNvPr id="3" name="Content Placeholder 2"/>
          <p:cNvSpPr>
            <a:spLocks noGrp="1"/>
          </p:cNvSpPr>
          <p:nvPr>
            <p:ph idx="1"/>
          </p:nvPr>
        </p:nvSpPr>
        <p:spPr/>
        <p:txBody>
          <a:bodyPr/>
          <a:lstStyle/>
          <a:p>
            <a:r>
              <a:rPr lang="en-US" dirty="0" smtClean="0"/>
              <a:t>Reuse of a connection card protocol allows a user to connect using the remaining credits in a card.</a:t>
            </a:r>
          </a:p>
          <a:p>
            <a:r>
              <a:rPr lang="en-US" dirty="0" smtClean="0"/>
              <a:t>The main difference with the </a:t>
            </a:r>
            <a:r>
              <a:rPr lang="en-US" i="1" dirty="0" smtClean="0"/>
              <a:t>Initial Authorization</a:t>
            </a:r>
            <a:r>
              <a:rPr lang="en-US" dirty="0" smtClean="0"/>
              <a:t>, is instead of sending first hash token; client sends whichever token is the next one.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of a Connection Card</a:t>
            </a:r>
            <a:endParaRPr lang="en-US" dirty="0"/>
          </a:p>
        </p:txBody>
      </p:sp>
      <p:pic>
        <p:nvPicPr>
          <p:cNvPr id="4" name="Picture 3" descr="C:\Users\SUUSER\Desktop\Dersler\Tez\protocols\yeniler\reuse.png"/>
          <p:cNvPicPr/>
          <p:nvPr/>
        </p:nvPicPr>
        <p:blipFill>
          <a:blip r:embed="rId2" cstate="print"/>
          <a:srcRect/>
          <a:stretch>
            <a:fillRect/>
          </a:stretch>
        </p:blipFill>
        <p:spPr bwMode="auto">
          <a:xfrm>
            <a:off x="1857356" y="1571612"/>
            <a:ext cx="5723890" cy="450088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Point Authentication</a:t>
            </a:r>
            <a:endParaRPr lang="en-US" dirty="0"/>
          </a:p>
        </p:txBody>
      </p:sp>
      <p:sp>
        <p:nvSpPr>
          <p:cNvPr id="3" name="Content Placeholder 2"/>
          <p:cNvSpPr>
            <a:spLocks noGrp="1"/>
          </p:cNvSpPr>
          <p:nvPr>
            <p:ph idx="1"/>
          </p:nvPr>
        </p:nvSpPr>
        <p:spPr/>
        <p:txBody>
          <a:bodyPr/>
          <a:lstStyle/>
          <a:p>
            <a:r>
              <a:rPr lang="en-US" dirty="0" smtClean="0"/>
              <a:t>After authentication processes of the client with the TTP, a second authentication step begins.</a:t>
            </a:r>
          </a:p>
          <a:p>
            <a:r>
              <a:rPr lang="en-US" dirty="0" smtClean="0"/>
              <a:t>Client and access point will mutually authenticate each other for safe communication.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Point Authentication</a:t>
            </a:r>
            <a:endParaRPr lang="en-US" dirty="0"/>
          </a:p>
        </p:txBody>
      </p:sp>
      <p:pic>
        <p:nvPicPr>
          <p:cNvPr id="4" name="Resim 8"/>
          <p:cNvPicPr/>
          <p:nvPr/>
        </p:nvPicPr>
        <p:blipFill>
          <a:blip r:embed="rId2" cstate="print"/>
          <a:srcRect/>
          <a:stretch>
            <a:fillRect/>
          </a:stretch>
        </p:blipFill>
        <p:spPr bwMode="auto">
          <a:xfrm>
            <a:off x="1785918" y="1714488"/>
            <a:ext cx="5715040" cy="392909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Transfer</a:t>
            </a:r>
            <a:endParaRPr lang="en-US" dirty="0"/>
          </a:p>
        </p:txBody>
      </p:sp>
      <p:sp>
        <p:nvSpPr>
          <p:cNvPr id="3" name="Content Placeholder 2"/>
          <p:cNvSpPr>
            <a:spLocks noGrp="1"/>
          </p:cNvSpPr>
          <p:nvPr>
            <p:ph idx="1"/>
          </p:nvPr>
        </p:nvSpPr>
        <p:spPr/>
        <p:txBody>
          <a:bodyPr/>
          <a:lstStyle/>
          <a:p>
            <a:r>
              <a:rPr lang="en-US" dirty="0" smtClean="0"/>
              <a:t>After mutual authentication of client and  access point, client starts to send data packets to access point.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smtClean="0"/>
              <a:t>Packet Transfer</a:t>
            </a:r>
            <a:endParaRPr lang="en-US" dirty="0"/>
          </a:p>
        </p:txBody>
      </p:sp>
      <p:pic>
        <p:nvPicPr>
          <p:cNvPr id="4" name="Picture 3" descr="C:\Users\SUUSER\Desktop\Dersler\Tez\protocols\yeniler\packetTransfer.png"/>
          <p:cNvPicPr/>
          <p:nvPr/>
        </p:nvPicPr>
        <p:blipFill>
          <a:blip r:embed="rId2" cstate="print"/>
          <a:srcRect/>
          <a:stretch>
            <a:fillRect/>
          </a:stretch>
        </p:blipFill>
        <p:spPr bwMode="auto">
          <a:xfrm>
            <a:off x="2339752" y="1700808"/>
            <a:ext cx="4176464" cy="4968552"/>
          </a:xfrm>
          <a:prstGeom prst="rect">
            <a:avLst/>
          </a:prstGeom>
          <a:noFill/>
          <a:ln w="9525">
            <a:noFill/>
            <a:miter lim="800000"/>
            <a:headEnd/>
            <a:tailEnd/>
          </a:ln>
        </p:spPr>
      </p:pic>
      <p:sp>
        <p:nvSpPr>
          <p:cNvPr id="5" name="Content Placeholder 2"/>
          <p:cNvSpPr>
            <a:spLocks noGrp="1"/>
          </p:cNvSpPr>
          <p:nvPr>
            <p:ph idx="1"/>
          </p:nvPr>
        </p:nvSpPr>
        <p:spPr>
          <a:xfrm>
            <a:off x="467544" y="1124744"/>
            <a:ext cx="8229600" cy="748680"/>
          </a:xfrm>
        </p:spPr>
        <p:txBody>
          <a:bodyPr>
            <a:normAutofit fontScale="77500" lnSpcReduction="20000"/>
          </a:bodyPr>
          <a:lstStyle/>
          <a:p>
            <a:r>
              <a:rPr lang="en-US" dirty="0" smtClean="0"/>
              <a:t>After mutual authentication of client and  access point, client starts to send data packets to access point.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Unlinkability</a:t>
            </a:r>
            <a:endParaRPr lang="en-US" dirty="0"/>
          </a:p>
        </p:txBody>
      </p:sp>
      <p:sp>
        <p:nvSpPr>
          <p:cNvPr id="3" name="Content Placeholder 2"/>
          <p:cNvSpPr>
            <a:spLocks noGrp="1"/>
          </p:cNvSpPr>
          <p:nvPr>
            <p:ph idx="1"/>
          </p:nvPr>
        </p:nvSpPr>
        <p:spPr/>
        <p:txBody>
          <a:bodyPr>
            <a:normAutofit/>
          </a:bodyPr>
          <a:lstStyle/>
          <a:p>
            <a:r>
              <a:rPr lang="en-US" dirty="0" smtClean="0"/>
              <a:t>Adversary should not be able to track down a user </a:t>
            </a:r>
          </a:p>
          <a:p>
            <a:r>
              <a:rPr lang="en-US" dirty="0" smtClean="0"/>
              <a:t>Aliases should change periodically to achieve unlinkability</a:t>
            </a:r>
          </a:p>
          <a:p>
            <a:r>
              <a:rPr lang="en-US" dirty="0" smtClean="0"/>
              <a:t>They change in the reuse protocol</a:t>
            </a:r>
          </a:p>
          <a:p>
            <a:pPr lvl="1"/>
            <a:r>
              <a:rPr lang="en-US" dirty="0" smtClean="0"/>
              <a:t>But they also have to change while the connection resumes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Project description</a:t>
            </a:r>
          </a:p>
          <a:p>
            <a:r>
              <a:rPr lang="en-US" dirty="0" smtClean="0"/>
              <a:t>Overview of current progress</a:t>
            </a:r>
          </a:p>
          <a:p>
            <a:r>
              <a:rPr lang="en-US" dirty="0" smtClean="0"/>
              <a:t>Basic building blocks</a:t>
            </a:r>
          </a:p>
          <a:p>
            <a:r>
              <a:rPr lang="en-US" dirty="0" smtClean="0"/>
              <a:t>Protocol specifications</a:t>
            </a:r>
          </a:p>
          <a:p>
            <a:r>
              <a:rPr lang="en-US" dirty="0" smtClean="0"/>
              <a:t>Conclusions and plan for 2nd year</a:t>
            </a:r>
          </a:p>
          <a:p>
            <a:r>
              <a:rPr lang="en-US" dirty="0" smtClean="0"/>
              <a:t>If time permits</a:t>
            </a:r>
          </a:p>
          <a:p>
            <a:pPr lvl="1"/>
            <a:r>
              <a:rPr lang="en-US" dirty="0" smtClean="0"/>
              <a:t>Some early simulation results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Alias</a:t>
            </a:r>
            <a:endParaRPr lang="en-US" dirty="0"/>
          </a:p>
        </p:txBody>
      </p:sp>
      <p:pic>
        <p:nvPicPr>
          <p:cNvPr id="4" name="Picture 3" descr="C:\Users\SUUSER\Desktop\Dersler\Tez\protocols\yeniler\changeAlias2.png"/>
          <p:cNvPicPr/>
          <p:nvPr/>
        </p:nvPicPr>
        <p:blipFill>
          <a:blip r:embed="rId2" cstate="print"/>
          <a:srcRect/>
          <a:stretch>
            <a:fillRect/>
          </a:stretch>
        </p:blipFill>
        <p:spPr bwMode="auto">
          <a:xfrm>
            <a:off x="1919944" y="1214422"/>
            <a:ext cx="5723890" cy="547433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Disconnection</a:t>
            </a:r>
            <a:endParaRPr lang="en-US" dirty="0"/>
          </a:p>
        </p:txBody>
      </p:sp>
      <p:pic>
        <p:nvPicPr>
          <p:cNvPr id="4" name="Picture 3" descr="C:\Users\SUUSER\Desktop\Dersler\Tez\protocols\yeniler\disconnection.png"/>
          <p:cNvPicPr/>
          <p:nvPr/>
        </p:nvPicPr>
        <p:blipFill>
          <a:blip r:embed="rId2" cstate="print"/>
          <a:srcRect/>
          <a:stretch>
            <a:fillRect/>
          </a:stretch>
        </p:blipFill>
        <p:spPr bwMode="auto">
          <a:xfrm>
            <a:off x="2000232" y="1357298"/>
            <a:ext cx="5452447" cy="44005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Seamless Roaming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the clients need to get service from an access point of a new operator, they roam between old operator and new one.</a:t>
            </a:r>
          </a:p>
          <a:p>
            <a:r>
              <a:rPr lang="en-US" dirty="0" smtClean="0"/>
              <a:t>In this kind of situations, we do not bother TTP and save time and computational power.</a:t>
            </a:r>
          </a:p>
          <a:p>
            <a:r>
              <a:rPr lang="en-US" dirty="0" smtClean="0"/>
              <a:t>Every access point has</a:t>
            </a:r>
          </a:p>
          <a:p>
            <a:pPr lvl="1"/>
            <a:r>
              <a:rPr lang="en-US" dirty="0" smtClean="0"/>
              <a:t>Public/Private key pairs and certificates</a:t>
            </a:r>
          </a:p>
          <a:p>
            <a:pPr lvl="1"/>
            <a:r>
              <a:rPr lang="en-US" dirty="0" smtClean="0"/>
              <a:t>Ability to broadcast certificates</a:t>
            </a:r>
          </a:p>
          <a:p>
            <a:r>
              <a:rPr lang="en-US" dirty="0" smtClean="0"/>
              <a:t>We can handle roaming in a seamless way without running the authorization process from scratch.</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Seamless Roaming</a:t>
            </a:r>
            <a:endParaRPr lang="en-US" dirty="0"/>
          </a:p>
        </p:txBody>
      </p:sp>
      <p:pic>
        <p:nvPicPr>
          <p:cNvPr id="4" name="Picture 3" descr="C:\Users\SUUSER\Desktop\Dersler\Tez\protocols\yeniler\seamlessRoaming.png"/>
          <p:cNvPicPr/>
          <p:nvPr/>
        </p:nvPicPr>
        <p:blipFill>
          <a:blip r:embed="rId2" cstate="print"/>
          <a:srcRect/>
          <a:stretch>
            <a:fillRect/>
          </a:stretch>
        </p:blipFill>
        <p:spPr bwMode="auto">
          <a:xfrm>
            <a:off x="611560" y="1412776"/>
            <a:ext cx="7416824" cy="466456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Seamless Mobility in Home Operator</a:t>
            </a:r>
            <a:endParaRPr lang="en-US" dirty="0"/>
          </a:p>
        </p:txBody>
      </p:sp>
      <p:sp>
        <p:nvSpPr>
          <p:cNvPr id="3" name="Content Placeholder 2"/>
          <p:cNvSpPr>
            <a:spLocks noGrp="1"/>
          </p:cNvSpPr>
          <p:nvPr>
            <p:ph idx="1"/>
          </p:nvPr>
        </p:nvSpPr>
        <p:spPr/>
        <p:txBody>
          <a:bodyPr/>
          <a:lstStyle/>
          <a:p>
            <a:r>
              <a:rPr lang="en-US" dirty="0" smtClean="0"/>
              <a:t>When a client moves out of the coverage area of its associated AP or if another AP provides a better service, the client may want to hand off to another AP.</a:t>
            </a:r>
          </a:p>
          <a:p>
            <a:r>
              <a:rPr lang="en-US" dirty="0" smtClean="0"/>
              <a:t>W</a:t>
            </a:r>
            <a:r>
              <a:rPr lang="tr-TR" dirty="0" smtClean="0"/>
              <a:t>e </a:t>
            </a:r>
            <a:r>
              <a:rPr lang="en-US" dirty="0" smtClean="0"/>
              <a:t>develop seamless mobility protocol in order to avoid a full authorization process during such a hand off.</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Seamless Mobility in Home Operator</a:t>
            </a:r>
            <a:endParaRPr lang="en-US" dirty="0"/>
          </a:p>
        </p:txBody>
      </p:sp>
      <p:pic>
        <p:nvPicPr>
          <p:cNvPr id="4" name="Picture 3" descr="C:\Users\SUUSER\Desktop\Dersler\Tez\protocols\yeniler\seamlessMob2.png"/>
          <p:cNvPicPr/>
          <p:nvPr/>
        </p:nvPicPr>
        <p:blipFill>
          <a:blip r:embed="rId2" cstate="print"/>
          <a:srcRect/>
          <a:stretch>
            <a:fillRect/>
          </a:stretch>
        </p:blipFill>
        <p:spPr bwMode="auto">
          <a:xfrm>
            <a:off x="1357290" y="1500174"/>
            <a:ext cx="6386856" cy="4608849"/>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designed the protocols to be used in the SSPayWMN protocol. With these protocols, the following security requirements are met. </a:t>
            </a:r>
          </a:p>
          <a:p>
            <a:pPr lvl="1"/>
            <a:r>
              <a:rPr lang="en-US" i="1" dirty="0" smtClean="0"/>
              <a:t>Roaming/mobility</a:t>
            </a:r>
          </a:p>
          <a:p>
            <a:pPr lvl="1"/>
            <a:r>
              <a:rPr lang="en-US" i="1" dirty="0" smtClean="0"/>
              <a:t>Seamless connection</a:t>
            </a:r>
          </a:p>
          <a:p>
            <a:pPr lvl="1"/>
            <a:r>
              <a:rPr lang="en-US" i="1" dirty="0" smtClean="0"/>
              <a:t>Seamless roaming</a:t>
            </a:r>
          </a:p>
          <a:p>
            <a:pPr lvl="1"/>
            <a:r>
              <a:rPr lang="en-US" i="1" dirty="0" smtClean="0"/>
              <a:t>Anonymity</a:t>
            </a:r>
          </a:p>
          <a:p>
            <a:pPr lvl="1"/>
            <a:r>
              <a:rPr lang="en-US" i="1" dirty="0" smtClean="0"/>
              <a:t>Mutual authentication</a:t>
            </a:r>
          </a:p>
          <a:p>
            <a:pPr lvl="1"/>
            <a:r>
              <a:rPr lang="en-US" i="1" dirty="0" smtClean="0"/>
              <a:t>Three-way honesty</a:t>
            </a:r>
          </a:p>
          <a:p>
            <a:pPr lvl="1"/>
            <a:r>
              <a:rPr lang="en-US" i="1" dirty="0" smtClean="0"/>
              <a:t>Preventing double spending</a:t>
            </a:r>
          </a:p>
          <a:p>
            <a:pPr lvl="1"/>
            <a:r>
              <a:rPr lang="en-US" i="1" dirty="0" smtClean="0"/>
              <a:t>Unlinkability</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Next Year</a:t>
            </a:r>
            <a:endParaRPr lang="en-US" dirty="0"/>
          </a:p>
        </p:txBody>
      </p:sp>
      <p:sp>
        <p:nvSpPr>
          <p:cNvPr id="3" name="Content Placeholder 2"/>
          <p:cNvSpPr>
            <a:spLocks noGrp="1"/>
          </p:cNvSpPr>
          <p:nvPr>
            <p:ph idx="1"/>
          </p:nvPr>
        </p:nvSpPr>
        <p:spPr>
          <a:xfrm>
            <a:off x="457200" y="1412776"/>
            <a:ext cx="8229600" cy="5112568"/>
          </a:xfrm>
        </p:spPr>
        <p:txBody>
          <a:bodyPr>
            <a:normAutofit fontScale="77500" lnSpcReduction="20000"/>
          </a:bodyPr>
          <a:lstStyle/>
          <a:p>
            <a:r>
              <a:rPr lang="en-US" dirty="0" smtClean="0"/>
              <a:t>We have finished the planned tasks of the first year of the SSPayWMN project.</a:t>
            </a:r>
          </a:p>
          <a:p>
            <a:r>
              <a:rPr lang="en-US" dirty="0" smtClean="0"/>
              <a:t>Next stage is the implementation of the protocols in the selected simulator (ns-3). </a:t>
            </a:r>
          </a:p>
          <a:p>
            <a:pPr lvl="1"/>
            <a:r>
              <a:rPr lang="en-US" dirty="0" smtClean="0"/>
              <a:t>Actually, some individual implementations have already been done.</a:t>
            </a:r>
          </a:p>
          <a:p>
            <a:r>
              <a:rPr lang="en-US" dirty="0" smtClean="0"/>
              <a:t>We will also define the user profiles and parameters for the simulations.</a:t>
            </a:r>
          </a:p>
          <a:p>
            <a:r>
              <a:rPr lang="en-US" dirty="0" smtClean="0"/>
              <a:t>Finally, we will run the simulations and make the performance analyses.</a:t>
            </a:r>
          </a:p>
          <a:p>
            <a:r>
              <a:rPr lang="en-US" dirty="0" smtClean="0"/>
              <a:t>We expect to finish all these tasks and the project until the end of March 2013, as planned. </a:t>
            </a:r>
            <a:endParaRPr lang="tr-TR" dirty="0" smtClean="0"/>
          </a:p>
          <a:p>
            <a:r>
              <a:rPr lang="en-US" dirty="0" smtClean="0"/>
              <a:t>We plan to write a conference paper after obtaining some more results</a:t>
            </a:r>
          </a:p>
          <a:p>
            <a:pPr lvl="1"/>
            <a:r>
              <a:rPr lang="en-US" smtClean="0"/>
              <a:t>June </a:t>
            </a:r>
            <a:r>
              <a:rPr lang="en-US" dirty="0" smtClean="0"/>
              <a:t>2012</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Early Simulation Results</a:t>
            </a:r>
            <a:endParaRPr lang="en-US" dirty="0"/>
          </a:p>
        </p:txBody>
      </p:sp>
      <p:sp>
        <p:nvSpPr>
          <p:cNvPr id="3" name="Content Placeholder 2"/>
          <p:cNvSpPr>
            <a:spLocks noGrp="1"/>
          </p:cNvSpPr>
          <p:nvPr>
            <p:ph idx="1"/>
          </p:nvPr>
        </p:nvSpPr>
        <p:spPr/>
        <p:txBody>
          <a:bodyPr/>
          <a:lstStyle/>
          <a:p>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Topology</a:t>
            </a:r>
            <a:endParaRPr lang="en-US" dirty="0"/>
          </a:p>
        </p:txBody>
      </p:sp>
      <p:sp>
        <p:nvSpPr>
          <p:cNvPr id="3" name="Content Placeholder 2"/>
          <p:cNvSpPr>
            <a:spLocks noGrp="1"/>
          </p:cNvSpPr>
          <p:nvPr>
            <p:ph idx="1"/>
          </p:nvPr>
        </p:nvSpPr>
        <p:spPr>
          <a:xfrm>
            <a:off x="457200" y="4357694"/>
            <a:ext cx="8229600" cy="1768469"/>
          </a:xfrm>
        </p:spPr>
        <p:txBody>
          <a:bodyPr>
            <a:normAutofit fontScale="85000" lnSpcReduction="20000"/>
          </a:bodyPr>
          <a:lstStyle/>
          <a:p>
            <a:r>
              <a:rPr lang="en-US" dirty="0" smtClean="0"/>
              <a:t>We have 20 mesh router and a client for each of them.</a:t>
            </a:r>
          </a:p>
          <a:p>
            <a:r>
              <a:rPr lang="en-US" dirty="0" smtClean="0"/>
              <a:t>Mesh backbone uses 802.11s protocol.</a:t>
            </a:r>
          </a:p>
          <a:p>
            <a:r>
              <a:rPr lang="en-US" dirty="0" smtClean="0"/>
              <a:t>Clients use 802.11b/g protocol (can be 3G as well).</a:t>
            </a:r>
          </a:p>
          <a:p>
            <a:r>
              <a:rPr lang="en-US" dirty="0" smtClean="0"/>
              <a:t>GW, OP, and TTP uses 802.3 protocol.</a:t>
            </a:r>
            <a:endParaRPr lang="en-US" dirty="0"/>
          </a:p>
        </p:txBody>
      </p:sp>
      <p:pic>
        <p:nvPicPr>
          <p:cNvPr id="45059" name="Picture 3"/>
          <p:cNvPicPr>
            <a:picLocks noChangeAspect="1" noChangeArrowheads="1"/>
          </p:cNvPicPr>
          <p:nvPr/>
        </p:nvPicPr>
        <p:blipFill>
          <a:blip r:embed="rId2" cstate="print"/>
          <a:srcRect/>
          <a:stretch>
            <a:fillRect/>
          </a:stretch>
        </p:blipFill>
        <p:spPr bwMode="auto">
          <a:xfrm>
            <a:off x="2214546" y="1285860"/>
            <a:ext cx="4762500" cy="30099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cs typeface="Arial"/>
              </a:rPr>
              <a:t>Project Description in a Nutshell</a:t>
            </a:r>
            <a:endParaRPr lang="en-US" noProof="0" dirty="0">
              <a:cs typeface="Arial"/>
            </a:endParaRPr>
          </a:p>
        </p:txBody>
      </p:sp>
      <p:sp>
        <p:nvSpPr>
          <p:cNvPr id="3" name="Content Placeholder 2"/>
          <p:cNvSpPr>
            <a:spLocks noGrp="1"/>
          </p:cNvSpPr>
          <p:nvPr>
            <p:ph idx="1"/>
          </p:nvPr>
        </p:nvSpPr>
        <p:spPr/>
        <p:txBody>
          <a:bodyPr>
            <a:normAutofit/>
          </a:bodyPr>
          <a:lstStyle/>
          <a:p>
            <a:r>
              <a:rPr lang="en-US" noProof="0" dirty="0" smtClean="0">
                <a:cs typeface="Arial"/>
              </a:rPr>
              <a:t>A secure </a:t>
            </a:r>
            <a:r>
              <a:rPr lang="en-US" noProof="0" dirty="0">
                <a:cs typeface="Arial"/>
              </a:rPr>
              <a:t>prepaid payment scheme for broadband Internet access will be designed and developed in a simulation environment</a:t>
            </a:r>
            <a:r>
              <a:rPr lang="en-US" noProof="0" dirty="0" smtClean="0">
                <a:cs typeface="Arial"/>
              </a:rPr>
              <a:t>.</a:t>
            </a:r>
          </a:p>
          <a:p>
            <a:r>
              <a:rPr lang="en-US" noProof="0" dirty="0">
                <a:cs typeface="Arial"/>
              </a:rPr>
              <a:t>This scheme will be particularly for Wireless Mesh Networks with multiple </a:t>
            </a:r>
            <a:r>
              <a:rPr lang="en-US" noProof="0" dirty="0" smtClean="0">
                <a:cs typeface="Arial"/>
              </a:rPr>
              <a:t>operators.</a:t>
            </a:r>
            <a:endParaRPr lang="en-US" noProof="0" dirty="0">
              <a:cs typeface="Arial"/>
            </a:endParaRPr>
          </a:p>
        </p:txBody>
      </p:sp>
      <p:sp>
        <p:nvSpPr>
          <p:cNvPr id="4" name="Slide Number Placeholder 3"/>
          <p:cNvSpPr>
            <a:spLocks noGrp="1"/>
          </p:cNvSpPr>
          <p:nvPr>
            <p:ph type="sldNum" sz="quarter" idx="12"/>
          </p:nvPr>
        </p:nvSpPr>
        <p:spPr/>
        <p:txBody>
          <a:bodyPr/>
          <a:lstStyle/>
          <a:p>
            <a:fld id="{7F5CE407-6216-4202-80E4-A30DC2F709B2}" type="slidenum">
              <a:rPr lang="en-US" smtClean="0"/>
              <a:pPr/>
              <a:t>3</a:t>
            </a:fld>
            <a:endParaRPr lang="en-US" dirty="0"/>
          </a:p>
        </p:txBody>
      </p:sp>
    </p:spTree>
    <p:extLst>
      <p:ext uri="{BB962C8B-B14F-4D97-AF65-F5344CB8AC3E}">
        <p14:creationId xmlns="" xmlns:p14="http://schemas.microsoft.com/office/powerpoint/2010/main" val="27743995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 Authorization &amp; Reuse of a Connection Card</a:t>
            </a:r>
            <a:endParaRPr lang="en-US" dirty="0"/>
          </a:p>
        </p:txBody>
      </p:sp>
      <p:sp>
        <p:nvSpPr>
          <p:cNvPr id="3" name="Content Placeholder 2"/>
          <p:cNvSpPr>
            <a:spLocks noGrp="1"/>
          </p:cNvSpPr>
          <p:nvPr>
            <p:ph idx="1"/>
          </p:nvPr>
        </p:nvSpPr>
        <p:spPr>
          <a:xfrm>
            <a:off x="467544" y="5085184"/>
            <a:ext cx="8229600" cy="1014952"/>
          </a:xfrm>
        </p:spPr>
        <p:txBody>
          <a:bodyPr>
            <a:normAutofit fontScale="92500" lnSpcReduction="10000"/>
          </a:bodyPr>
          <a:lstStyle/>
          <a:p>
            <a:r>
              <a:rPr lang="en-US" dirty="0" smtClean="0"/>
              <a:t>Average end-to-end delay.</a:t>
            </a:r>
          </a:p>
          <a:p>
            <a:r>
              <a:rPr lang="en-US" dirty="0" smtClean="0"/>
              <a:t>Reuse period is 0.5 second.</a:t>
            </a:r>
          </a:p>
        </p:txBody>
      </p:sp>
      <p:pic>
        <p:nvPicPr>
          <p:cNvPr id="46082" name="Picture 2" descr="C:\Users\SUUSER\Desktop\initAuth.png"/>
          <p:cNvPicPr>
            <a:picLocks noChangeAspect="1" noChangeArrowheads="1"/>
          </p:cNvPicPr>
          <p:nvPr/>
        </p:nvPicPr>
        <p:blipFill>
          <a:blip r:embed="rId3" cstate="print"/>
          <a:srcRect/>
          <a:stretch>
            <a:fillRect/>
          </a:stretch>
        </p:blipFill>
        <p:spPr bwMode="auto">
          <a:xfrm>
            <a:off x="755576" y="1628800"/>
            <a:ext cx="7674639" cy="324036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 Point Authentication &amp; Packet Transfer</a:t>
            </a:r>
            <a:endParaRPr lang="en-US" dirty="0"/>
          </a:p>
        </p:txBody>
      </p:sp>
      <p:sp>
        <p:nvSpPr>
          <p:cNvPr id="3" name="Content Placeholder 2"/>
          <p:cNvSpPr>
            <a:spLocks noGrp="1"/>
          </p:cNvSpPr>
          <p:nvPr>
            <p:ph idx="1"/>
          </p:nvPr>
        </p:nvSpPr>
        <p:spPr>
          <a:xfrm>
            <a:off x="323528" y="5373216"/>
            <a:ext cx="8229600" cy="1087530"/>
          </a:xfrm>
        </p:spPr>
        <p:txBody>
          <a:bodyPr>
            <a:normAutofit fontScale="77500" lnSpcReduction="20000"/>
          </a:bodyPr>
          <a:lstStyle/>
          <a:p>
            <a:r>
              <a:rPr lang="en-US" dirty="0" smtClean="0"/>
              <a:t>One packet is sent in every 0.5 second.</a:t>
            </a:r>
          </a:p>
          <a:p>
            <a:r>
              <a:rPr lang="en-US" dirty="0" smtClean="0"/>
              <a:t>At the beginning access point authentication protocol runs and brings extra overhead.</a:t>
            </a:r>
            <a:endParaRPr lang="en-US" dirty="0"/>
          </a:p>
        </p:txBody>
      </p:sp>
      <p:pic>
        <p:nvPicPr>
          <p:cNvPr id="47106" name="Picture 2" descr="C:\Users\SUUSER\Desktop\packettransfer.png"/>
          <p:cNvPicPr>
            <a:picLocks noChangeAspect="1" noChangeArrowheads="1"/>
          </p:cNvPicPr>
          <p:nvPr/>
        </p:nvPicPr>
        <p:blipFill>
          <a:blip r:embed="rId3" cstate="print"/>
          <a:srcRect/>
          <a:stretch>
            <a:fillRect/>
          </a:stretch>
        </p:blipFill>
        <p:spPr bwMode="auto">
          <a:xfrm>
            <a:off x="611560" y="1628800"/>
            <a:ext cx="7845186" cy="331236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Alias</a:t>
            </a:r>
            <a:endParaRPr lang="en-US" dirty="0"/>
          </a:p>
        </p:txBody>
      </p:sp>
      <p:sp>
        <p:nvSpPr>
          <p:cNvPr id="3" name="Content Placeholder 2"/>
          <p:cNvSpPr>
            <a:spLocks noGrp="1"/>
          </p:cNvSpPr>
          <p:nvPr>
            <p:ph idx="1"/>
          </p:nvPr>
        </p:nvSpPr>
        <p:spPr>
          <a:xfrm>
            <a:off x="457200" y="5072074"/>
            <a:ext cx="8229600" cy="1428760"/>
          </a:xfrm>
        </p:spPr>
        <p:txBody>
          <a:bodyPr>
            <a:normAutofit fontScale="70000" lnSpcReduction="20000"/>
          </a:bodyPr>
          <a:lstStyle/>
          <a:p>
            <a:r>
              <a:rPr lang="en-US" dirty="0" smtClean="0"/>
              <a:t>On average each client sends one packet in every 2 seconds.</a:t>
            </a:r>
          </a:p>
          <a:p>
            <a:r>
              <a:rPr lang="en-US" dirty="0" smtClean="0"/>
              <a:t>Traffic is doubled between 20th and  40th seconds.</a:t>
            </a:r>
          </a:p>
          <a:p>
            <a:r>
              <a:rPr lang="en-US" dirty="0" smtClean="0"/>
              <a:t>Average end-to-end delay is calculated as seen from a particular client.</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1087815" y="1285860"/>
            <a:ext cx="7056085" cy="3643338"/>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Seamless Mobility</a:t>
            </a:r>
            <a:endParaRPr lang="en-US" dirty="0"/>
          </a:p>
        </p:txBody>
      </p:sp>
      <p:sp>
        <p:nvSpPr>
          <p:cNvPr id="3" name="Content Placeholder 2"/>
          <p:cNvSpPr>
            <a:spLocks noGrp="1"/>
          </p:cNvSpPr>
          <p:nvPr>
            <p:ph idx="1"/>
          </p:nvPr>
        </p:nvSpPr>
        <p:spPr>
          <a:xfrm>
            <a:off x="467544" y="5877272"/>
            <a:ext cx="8229600" cy="733190"/>
          </a:xfrm>
        </p:spPr>
        <p:txBody>
          <a:bodyPr>
            <a:normAutofit fontScale="85000" lnSpcReduction="10000"/>
          </a:bodyPr>
          <a:lstStyle/>
          <a:p>
            <a:r>
              <a:rPr lang="en-US" dirty="0" smtClean="0"/>
              <a:t>Client changes his access point in every 0.5 </a:t>
            </a:r>
            <a:r>
              <a:rPr lang="en-US" smtClean="0"/>
              <a:t>seconds.</a:t>
            </a:r>
            <a:endParaRPr lang="en-US" dirty="0" smtClean="0"/>
          </a:p>
        </p:txBody>
      </p:sp>
      <p:pic>
        <p:nvPicPr>
          <p:cNvPr id="5" name="Picture 2"/>
          <p:cNvPicPr>
            <a:picLocks noChangeAspect="1" noChangeArrowheads="1"/>
          </p:cNvPicPr>
          <p:nvPr/>
        </p:nvPicPr>
        <p:blipFill>
          <a:blip r:embed="rId3" cstate="print"/>
          <a:srcRect/>
          <a:stretch>
            <a:fillRect/>
          </a:stretch>
        </p:blipFill>
        <p:spPr bwMode="auto">
          <a:xfrm>
            <a:off x="785786" y="1214422"/>
            <a:ext cx="7572428" cy="456170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Thank you for listening.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cs typeface="Arial"/>
              </a:rPr>
              <a:t>Motivation and Objectives</a:t>
            </a:r>
            <a:endParaRPr lang="en-US" noProof="0" dirty="0">
              <a:cs typeface="Arial"/>
            </a:endParaRPr>
          </a:p>
        </p:txBody>
      </p:sp>
      <p:sp>
        <p:nvSpPr>
          <p:cNvPr id="3" name="Content Placeholder 2"/>
          <p:cNvSpPr>
            <a:spLocks noGrp="1"/>
          </p:cNvSpPr>
          <p:nvPr>
            <p:ph idx="1"/>
          </p:nvPr>
        </p:nvSpPr>
        <p:spPr>
          <a:xfrm>
            <a:off x="457200" y="1417638"/>
            <a:ext cx="8229600" cy="4712918"/>
          </a:xfrm>
        </p:spPr>
        <p:txBody>
          <a:bodyPr>
            <a:normAutofit fontScale="77500" lnSpcReduction="20000"/>
          </a:bodyPr>
          <a:lstStyle/>
          <a:p>
            <a:r>
              <a:rPr lang="en-US" noProof="0" dirty="0" smtClean="0">
                <a:cs typeface="Arial"/>
              </a:rPr>
              <a:t>With the potential number of active users, it is inevitable that there will be more than one operator, who will charge the general use of the clients and provide connection in the metropolitan area.</a:t>
            </a:r>
          </a:p>
          <a:p>
            <a:pPr>
              <a:buNone/>
            </a:pPr>
            <a:endParaRPr lang="en-US" noProof="0" dirty="0" smtClean="0">
              <a:cs typeface="Arial"/>
            </a:endParaRPr>
          </a:p>
          <a:p>
            <a:r>
              <a:rPr lang="en-US" noProof="0" dirty="0" smtClean="0">
                <a:cs typeface="Arial"/>
              </a:rPr>
              <a:t>The operators may unintentionally overcharge their users. Users may unfairly dispute charges. Thus a payment scheme that is fair to both users and the operators is inevitably needed.</a:t>
            </a:r>
          </a:p>
          <a:p>
            <a:pPr>
              <a:buNone/>
            </a:pPr>
            <a:endParaRPr lang="en-US" noProof="0" dirty="0" smtClean="0">
              <a:cs typeface="Arial"/>
            </a:endParaRPr>
          </a:p>
          <a:p>
            <a:r>
              <a:rPr lang="en-US" noProof="0" dirty="0" smtClean="0">
                <a:cs typeface="Arial"/>
              </a:rPr>
              <a:t>On top of the classical security requirements such as confidentiality, authentication and non-repudiation (fraud protection), as a critical contribution we plan to address users' anonymity. </a:t>
            </a:r>
            <a:endParaRPr lang="en-US" noProof="0" dirty="0">
              <a:cs typeface="Arial"/>
            </a:endParaRPr>
          </a:p>
        </p:txBody>
      </p:sp>
      <p:sp>
        <p:nvSpPr>
          <p:cNvPr id="4" name="Slide Number Placeholder 3"/>
          <p:cNvSpPr>
            <a:spLocks noGrp="1"/>
          </p:cNvSpPr>
          <p:nvPr>
            <p:ph type="sldNum" sz="quarter" idx="12"/>
          </p:nvPr>
        </p:nvSpPr>
        <p:spPr/>
        <p:txBody>
          <a:bodyPr/>
          <a:lstStyle/>
          <a:p>
            <a:fld id="{7F5CE407-6216-4202-80E4-A30DC2F709B2}" type="slidenum">
              <a:rPr lang="en-US" smtClean="0"/>
              <a:pPr/>
              <a:t>4</a:t>
            </a:fld>
            <a:endParaRPr lang="en-US" dirty="0"/>
          </a:p>
        </p:txBody>
      </p:sp>
    </p:spTree>
    <p:extLst>
      <p:ext uri="{BB962C8B-B14F-4D97-AF65-F5344CB8AC3E}">
        <p14:creationId xmlns="" xmlns:p14="http://schemas.microsoft.com/office/powerpoint/2010/main" val="4140221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3528" y="4581128"/>
            <a:ext cx="8591855" cy="1944216"/>
          </a:xfrm>
          <a:prstGeom prst="rect">
            <a:avLst/>
          </a:prstGeom>
          <a:gradFill>
            <a:gsLst>
              <a:gs pos="0">
                <a:srgbClr val="FFEFD1"/>
              </a:gs>
              <a:gs pos="64999">
                <a:srgbClr val="F0EBD5"/>
              </a:gs>
              <a:gs pos="100000">
                <a:srgbClr val="D1C39F"/>
              </a:gs>
            </a:gsLst>
            <a:lin ang="16200000" scaled="0"/>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tr-TR" dirty="0"/>
          </a:p>
        </p:txBody>
      </p:sp>
      <p:sp>
        <p:nvSpPr>
          <p:cNvPr id="4" name="Rectangle 3"/>
          <p:cNvSpPr/>
          <p:nvPr/>
        </p:nvSpPr>
        <p:spPr>
          <a:xfrm>
            <a:off x="300625" y="1268760"/>
            <a:ext cx="8591855" cy="28118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tr-TR" dirty="0"/>
          </a:p>
        </p:txBody>
      </p:sp>
      <p:sp>
        <p:nvSpPr>
          <p:cNvPr id="2" name="Title 1"/>
          <p:cNvSpPr>
            <a:spLocks noGrp="1"/>
          </p:cNvSpPr>
          <p:nvPr>
            <p:ph type="title"/>
          </p:nvPr>
        </p:nvSpPr>
        <p:spPr>
          <a:xfrm>
            <a:off x="457200" y="274638"/>
            <a:ext cx="8229600" cy="634082"/>
          </a:xfrm>
        </p:spPr>
        <p:txBody>
          <a:bodyPr>
            <a:normAutofit fontScale="90000"/>
          </a:bodyPr>
          <a:lstStyle/>
          <a:p>
            <a:r>
              <a:rPr lang="en-US" noProof="0" dirty="0" smtClean="0"/>
              <a:t>Project Timeline and WPs</a:t>
            </a:r>
            <a:endParaRPr lang="en-US" noProof="0" dirty="0"/>
          </a:p>
        </p:txBody>
      </p:sp>
      <p:sp>
        <p:nvSpPr>
          <p:cNvPr id="3" name="Content Placeholder 2"/>
          <p:cNvSpPr>
            <a:spLocks noGrp="1"/>
          </p:cNvSpPr>
          <p:nvPr>
            <p:ph idx="1"/>
          </p:nvPr>
        </p:nvSpPr>
        <p:spPr>
          <a:xfrm>
            <a:off x="457200" y="980728"/>
            <a:ext cx="8229600" cy="5592871"/>
          </a:xfrm>
        </p:spPr>
        <p:txBody>
          <a:bodyPr>
            <a:normAutofit fontScale="62500" lnSpcReduction="20000"/>
          </a:bodyPr>
          <a:lstStyle/>
          <a:p>
            <a:pPr>
              <a:buNone/>
            </a:pPr>
            <a:r>
              <a:rPr lang="en-US" noProof="0" dirty="0" smtClean="0"/>
              <a:t>Kickoff: April 1, 2011</a:t>
            </a:r>
          </a:p>
          <a:p>
            <a:r>
              <a:rPr lang="en-US" noProof="0" dirty="0" smtClean="0"/>
              <a:t>WP1: Requirements Specification</a:t>
            </a:r>
          </a:p>
          <a:p>
            <a:pPr lvl="1"/>
            <a:r>
              <a:rPr lang="en-US" dirty="0" smtClean="0"/>
              <a:t>M1 – M4</a:t>
            </a:r>
            <a:endParaRPr lang="en-US" noProof="0" dirty="0" smtClean="0"/>
          </a:p>
          <a:p>
            <a:pPr lvl="1"/>
            <a:r>
              <a:rPr lang="en-US" noProof="0" dirty="0" smtClean="0"/>
              <a:t>Deliverable 1: Requirements Specification Document</a:t>
            </a:r>
          </a:p>
          <a:p>
            <a:pPr lvl="1"/>
            <a:r>
              <a:rPr lang="en-US" noProof="0" dirty="0" smtClean="0"/>
              <a:t>Deliverable 2:	 Simulation tool evaluation report</a:t>
            </a:r>
          </a:p>
          <a:p>
            <a:r>
              <a:rPr lang="en-US" noProof="0" dirty="0" smtClean="0"/>
              <a:t>WP2 – Setting up the Simulation Tool</a:t>
            </a:r>
          </a:p>
          <a:p>
            <a:pPr lvl="1"/>
            <a:r>
              <a:rPr lang="en-US" noProof="0" dirty="0" smtClean="0"/>
              <a:t>M5 – M6</a:t>
            </a:r>
          </a:p>
          <a:p>
            <a:pPr lvl="1"/>
            <a:r>
              <a:rPr lang="en-US" noProof="0" dirty="0" smtClean="0"/>
              <a:t>Milestone 1: Simulation tool up and running</a:t>
            </a:r>
          </a:p>
          <a:p>
            <a:r>
              <a:rPr lang="en-US" noProof="0" dirty="0" smtClean="0"/>
              <a:t>WP3 –  Protocol Design and Engineering</a:t>
            </a:r>
          </a:p>
          <a:p>
            <a:pPr lvl="1"/>
            <a:r>
              <a:rPr lang="en-US" noProof="0" dirty="0" smtClean="0"/>
              <a:t>M5 – M12</a:t>
            </a:r>
          </a:p>
          <a:p>
            <a:pPr lvl="1"/>
            <a:r>
              <a:rPr lang="en-US" noProof="0" dirty="0" smtClean="0"/>
              <a:t>Deliverable 3: Protocol Design Document </a:t>
            </a:r>
          </a:p>
          <a:p>
            <a:pPr>
              <a:spcBef>
                <a:spcPts val="0"/>
              </a:spcBef>
              <a:buNone/>
            </a:pPr>
            <a:endParaRPr lang="tr-TR" dirty="0" smtClean="0"/>
          </a:p>
          <a:p>
            <a:pPr>
              <a:spcBef>
                <a:spcPts val="0"/>
              </a:spcBef>
              <a:buNone/>
            </a:pPr>
            <a:r>
              <a:rPr lang="tr-TR" dirty="0" smtClean="0"/>
              <a:t>2nd </a:t>
            </a:r>
            <a:r>
              <a:rPr lang="tr-TR" dirty="0" err="1" smtClean="0"/>
              <a:t>Year</a:t>
            </a:r>
            <a:endParaRPr lang="tr-TR" dirty="0" smtClean="0"/>
          </a:p>
          <a:p>
            <a:pPr>
              <a:spcBef>
                <a:spcPts val="0"/>
              </a:spcBef>
            </a:pPr>
            <a:r>
              <a:rPr lang="tr-TR" dirty="0" smtClean="0"/>
              <a:t>WP1 – </a:t>
            </a:r>
            <a:r>
              <a:rPr lang="tr-TR" dirty="0" err="1" smtClean="0"/>
              <a:t>Unit</a:t>
            </a:r>
            <a:r>
              <a:rPr lang="tr-TR" dirty="0" smtClean="0"/>
              <a:t> </a:t>
            </a:r>
            <a:r>
              <a:rPr lang="tr-TR" dirty="0" err="1" smtClean="0"/>
              <a:t>Protocol</a:t>
            </a:r>
            <a:r>
              <a:rPr lang="tr-TR" dirty="0" smtClean="0"/>
              <a:t> </a:t>
            </a:r>
            <a:r>
              <a:rPr lang="tr-TR" dirty="0" err="1" smtClean="0"/>
              <a:t>Implementation</a:t>
            </a:r>
            <a:r>
              <a:rPr lang="tr-TR" dirty="0" smtClean="0"/>
              <a:t> </a:t>
            </a:r>
            <a:r>
              <a:rPr lang="tr-TR" dirty="0" err="1" smtClean="0"/>
              <a:t>over</a:t>
            </a:r>
            <a:r>
              <a:rPr lang="tr-TR" dirty="0" smtClean="0"/>
              <a:t> </a:t>
            </a:r>
            <a:r>
              <a:rPr lang="tr-TR" dirty="0" err="1" smtClean="0"/>
              <a:t>the</a:t>
            </a:r>
            <a:r>
              <a:rPr lang="tr-TR" dirty="0" smtClean="0"/>
              <a:t> </a:t>
            </a:r>
            <a:r>
              <a:rPr lang="tr-TR" dirty="0" err="1" smtClean="0"/>
              <a:t>Simulation</a:t>
            </a:r>
            <a:r>
              <a:rPr lang="tr-TR" dirty="0" smtClean="0"/>
              <a:t> </a:t>
            </a:r>
            <a:r>
              <a:rPr lang="tr-TR" dirty="0" err="1" smtClean="0"/>
              <a:t>Environment</a:t>
            </a:r>
            <a:endParaRPr lang="tr-TR" dirty="0" smtClean="0"/>
          </a:p>
          <a:p>
            <a:pPr lvl="1"/>
            <a:r>
              <a:rPr lang="tr-TR" noProof="0" dirty="0" smtClean="0"/>
              <a:t>M1 – M6</a:t>
            </a:r>
          </a:p>
          <a:p>
            <a:pPr lvl="1"/>
            <a:r>
              <a:rPr lang="tr-TR" dirty="0" err="1" smtClean="0"/>
              <a:t>Deliverable</a:t>
            </a:r>
            <a:r>
              <a:rPr lang="tr-TR" dirty="0" smtClean="0"/>
              <a:t> 1: </a:t>
            </a:r>
            <a:r>
              <a:rPr lang="en-US" dirty="0" smtClean="0"/>
              <a:t>Preliminary performance results of the unit implementations of the protocols using simple scenarios</a:t>
            </a:r>
            <a:endParaRPr lang="tr-TR" noProof="0" dirty="0" smtClean="0"/>
          </a:p>
          <a:p>
            <a:r>
              <a:rPr lang="en-US" noProof="0" dirty="0" smtClean="0"/>
              <a:t>WP</a:t>
            </a:r>
            <a:r>
              <a:rPr lang="tr-TR" noProof="0" dirty="0" smtClean="0"/>
              <a:t>2</a:t>
            </a:r>
            <a:r>
              <a:rPr lang="en-US" noProof="0" dirty="0" smtClean="0"/>
              <a:t>- Performance Evaluation</a:t>
            </a:r>
          </a:p>
          <a:p>
            <a:pPr lvl="1"/>
            <a:r>
              <a:rPr lang="en-US" noProof="0" dirty="0" smtClean="0"/>
              <a:t>M</a:t>
            </a:r>
            <a:r>
              <a:rPr lang="tr-TR" noProof="0" dirty="0" smtClean="0"/>
              <a:t>5</a:t>
            </a:r>
            <a:r>
              <a:rPr lang="en-US" noProof="0" dirty="0" smtClean="0"/>
              <a:t> – </a:t>
            </a:r>
            <a:r>
              <a:rPr lang="tr-TR" noProof="0" dirty="0" smtClean="0"/>
              <a:t>M12</a:t>
            </a:r>
            <a:endParaRPr lang="en-US" noProof="0" dirty="0" smtClean="0"/>
          </a:p>
          <a:p>
            <a:pPr lvl="1"/>
            <a:r>
              <a:rPr lang="en-US" noProof="0" dirty="0" smtClean="0"/>
              <a:t>Deliverable</a:t>
            </a:r>
            <a:r>
              <a:rPr lang="tr-TR" noProof="0" dirty="0" smtClean="0"/>
              <a:t>s</a:t>
            </a:r>
            <a:r>
              <a:rPr lang="en-US" noProof="0" dirty="0" smtClean="0"/>
              <a:t> </a:t>
            </a:r>
            <a:r>
              <a:rPr lang="tr-TR" noProof="0" dirty="0" smtClean="0"/>
              <a:t>2</a:t>
            </a:r>
            <a:r>
              <a:rPr lang="en-US" noProof="0" dirty="0" smtClean="0"/>
              <a:t> and </a:t>
            </a:r>
            <a:r>
              <a:rPr lang="tr-TR" noProof="0" dirty="0" smtClean="0"/>
              <a:t>3</a:t>
            </a:r>
            <a:r>
              <a:rPr lang="en-US" noProof="0" dirty="0" smtClean="0"/>
              <a:t>: Simulation Codes and Performance Evaluation Report</a:t>
            </a:r>
          </a:p>
        </p:txBody>
      </p:sp>
      <p:sp>
        <p:nvSpPr>
          <p:cNvPr id="5" name="Slide Number Placeholder 4"/>
          <p:cNvSpPr>
            <a:spLocks noGrp="1"/>
          </p:cNvSpPr>
          <p:nvPr>
            <p:ph type="sldNum" sz="quarter" idx="12"/>
          </p:nvPr>
        </p:nvSpPr>
        <p:spPr/>
        <p:txBody>
          <a:bodyPr/>
          <a:lstStyle/>
          <a:p>
            <a:fld id="{7F5CE407-6216-4202-80E4-A30DC2F709B2}"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cs typeface="Arial"/>
              </a:rPr>
              <a:t>System Entities</a:t>
            </a:r>
            <a:endParaRPr lang="en-US" noProof="0" dirty="0">
              <a:cs typeface="Arial"/>
            </a:endParaRPr>
          </a:p>
        </p:txBody>
      </p:sp>
      <p:sp>
        <p:nvSpPr>
          <p:cNvPr id="4" name="Slide Number Placeholder 3"/>
          <p:cNvSpPr>
            <a:spLocks noGrp="1"/>
          </p:cNvSpPr>
          <p:nvPr>
            <p:ph type="sldNum" sz="quarter" idx="12"/>
          </p:nvPr>
        </p:nvSpPr>
        <p:spPr/>
        <p:txBody>
          <a:bodyPr/>
          <a:lstStyle/>
          <a:p>
            <a:fld id="{7F5CE407-6216-4202-80E4-A30DC2F709B2}" type="slidenum">
              <a:rPr lang="en-US" smtClean="0"/>
              <a:pPr/>
              <a:t>6</a:t>
            </a:fld>
            <a:endParaRPr lang="en-US" dirty="0"/>
          </a:p>
        </p:txBody>
      </p:sp>
      <p:graphicFrame>
        <p:nvGraphicFramePr>
          <p:cNvPr id="13" name="Table 12"/>
          <p:cNvGraphicFramePr>
            <a:graphicFrameLocks noGrp="1"/>
          </p:cNvGraphicFramePr>
          <p:nvPr/>
        </p:nvGraphicFramePr>
        <p:xfrm>
          <a:off x="683568" y="1412776"/>
          <a:ext cx="7920880" cy="4560088"/>
        </p:xfrm>
        <a:graphic>
          <a:graphicData uri="http://schemas.openxmlformats.org/drawingml/2006/table">
            <a:tbl>
              <a:tblPr/>
              <a:tblGrid>
                <a:gridCol w="1091742"/>
                <a:gridCol w="6829138"/>
              </a:tblGrid>
              <a:tr h="569308">
                <a:tc>
                  <a:txBody>
                    <a:bodyPr/>
                    <a:lstStyle/>
                    <a:p>
                      <a:pPr algn="ctr">
                        <a:lnSpc>
                          <a:spcPct val="115000"/>
                        </a:lnSpc>
                        <a:spcBef>
                          <a:spcPts val="500"/>
                        </a:spcBef>
                        <a:spcAft>
                          <a:spcPts val="0"/>
                        </a:spcAft>
                        <a:tabLst>
                          <a:tab pos="685800" algn="l"/>
                        </a:tabLst>
                      </a:pPr>
                      <a:endParaRPr lang="en-US" sz="10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Mobile user (client)</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210">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Access Point (AP) with mesh routing capability. From now on in this document, it is called as AP, but please note that it also has routing capability.</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6722">
                <a:tc>
                  <a:txBody>
                    <a:bodyPr/>
                    <a:lstStyle/>
                    <a:p>
                      <a:pP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Mesh backbone of the operator</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210">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Gateway (GW) that connects the mesh backbone to outer world and also to the operator's server</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234">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Operator's server (OP). Keeps necessary logs and user info.</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210">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Trusted Third Party (TTP). Payment related logs are mostly to be generated by the TTP.</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156" name="Picture 2" descr="phone"/>
          <p:cNvPicPr>
            <a:picLocks noChangeAspect="1" noChangeArrowheads="1"/>
          </p:cNvPicPr>
          <p:nvPr/>
        </p:nvPicPr>
        <p:blipFill>
          <a:blip r:embed="rId3" cstate="print"/>
          <a:srcRect/>
          <a:stretch>
            <a:fillRect/>
          </a:stretch>
        </p:blipFill>
        <p:spPr bwMode="auto">
          <a:xfrm>
            <a:off x="1187624" y="1556792"/>
            <a:ext cx="288032" cy="360040"/>
          </a:xfrm>
          <a:prstGeom prst="rect">
            <a:avLst/>
          </a:prstGeom>
          <a:noFill/>
        </p:spPr>
      </p:pic>
      <p:pic>
        <p:nvPicPr>
          <p:cNvPr id="6155" name="Picture 3" descr="accessPoint"/>
          <p:cNvPicPr>
            <a:picLocks noChangeAspect="1" noChangeArrowheads="1"/>
          </p:cNvPicPr>
          <p:nvPr/>
        </p:nvPicPr>
        <p:blipFill>
          <a:blip r:embed="rId4" cstate="print"/>
          <a:srcRect/>
          <a:stretch>
            <a:fillRect/>
          </a:stretch>
        </p:blipFill>
        <p:spPr bwMode="auto">
          <a:xfrm>
            <a:off x="1115616" y="2204864"/>
            <a:ext cx="360040" cy="446450"/>
          </a:xfrm>
          <a:prstGeom prst="rect">
            <a:avLst/>
          </a:prstGeom>
          <a:noFill/>
        </p:spPr>
      </p:pic>
      <p:pic>
        <p:nvPicPr>
          <p:cNvPr id="6154" name="Picture 4" descr="cloudWithoutDots"/>
          <p:cNvPicPr>
            <a:picLocks noChangeAspect="1" noChangeArrowheads="1"/>
          </p:cNvPicPr>
          <p:nvPr/>
        </p:nvPicPr>
        <p:blipFill>
          <a:blip r:embed="rId5" cstate="print"/>
          <a:srcRect/>
          <a:stretch>
            <a:fillRect/>
          </a:stretch>
        </p:blipFill>
        <p:spPr bwMode="auto">
          <a:xfrm>
            <a:off x="824905" y="2997324"/>
            <a:ext cx="866775" cy="647700"/>
          </a:xfrm>
          <a:prstGeom prst="rect">
            <a:avLst/>
          </a:prstGeom>
          <a:noFill/>
        </p:spPr>
      </p:pic>
      <p:pic>
        <p:nvPicPr>
          <p:cNvPr id="6153" name="Picture 5" descr="gateway"/>
          <p:cNvPicPr>
            <a:picLocks noChangeAspect="1" noChangeArrowheads="1"/>
          </p:cNvPicPr>
          <p:nvPr/>
        </p:nvPicPr>
        <p:blipFill>
          <a:blip r:embed="rId6" cstate="print"/>
          <a:srcRect/>
          <a:stretch>
            <a:fillRect/>
          </a:stretch>
        </p:blipFill>
        <p:spPr bwMode="auto">
          <a:xfrm>
            <a:off x="1043608" y="3789040"/>
            <a:ext cx="293366" cy="360040"/>
          </a:xfrm>
          <a:prstGeom prst="rect">
            <a:avLst/>
          </a:prstGeom>
          <a:noFill/>
        </p:spPr>
      </p:pic>
      <p:pic>
        <p:nvPicPr>
          <p:cNvPr id="6152" name="Picture 6" descr="operator"/>
          <p:cNvPicPr>
            <a:picLocks noChangeAspect="1" noChangeArrowheads="1"/>
          </p:cNvPicPr>
          <p:nvPr/>
        </p:nvPicPr>
        <p:blipFill>
          <a:blip r:embed="rId7" cstate="print"/>
          <a:srcRect/>
          <a:stretch>
            <a:fillRect/>
          </a:stretch>
        </p:blipFill>
        <p:spPr bwMode="auto">
          <a:xfrm>
            <a:off x="1043608" y="4581128"/>
            <a:ext cx="360040" cy="438310"/>
          </a:xfrm>
          <a:prstGeom prst="rect">
            <a:avLst/>
          </a:prstGeom>
          <a:noFill/>
        </p:spPr>
      </p:pic>
      <p:pic>
        <p:nvPicPr>
          <p:cNvPr id="6151" name="Picture 7" descr="trustedThirdParty"/>
          <p:cNvPicPr>
            <a:picLocks noChangeAspect="1" noChangeArrowheads="1"/>
          </p:cNvPicPr>
          <p:nvPr/>
        </p:nvPicPr>
        <p:blipFill>
          <a:blip r:embed="rId8" cstate="print"/>
          <a:srcRect/>
          <a:stretch>
            <a:fillRect/>
          </a:stretch>
        </p:blipFill>
        <p:spPr bwMode="auto">
          <a:xfrm>
            <a:off x="1043607" y="5229200"/>
            <a:ext cx="458233" cy="360040"/>
          </a:xfrm>
          <a:prstGeom prst="rect">
            <a:avLst/>
          </a:prstGeom>
          <a:noFill/>
        </p:spPr>
      </p:pic>
    </p:spTree>
    <p:extLst>
      <p:ext uri="{BB962C8B-B14F-4D97-AF65-F5344CB8AC3E}">
        <p14:creationId xmlns="" xmlns:p14="http://schemas.microsoft.com/office/powerpoint/2010/main" val="3622709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Card</a:t>
            </a:r>
            <a:endParaRPr lang="en-US" dirty="0"/>
          </a:p>
        </p:txBody>
      </p:sp>
      <p:sp>
        <p:nvSpPr>
          <p:cNvPr id="3" name="Content Placeholder 2"/>
          <p:cNvSpPr>
            <a:spLocks noGrp="1"/>
          </p:cNvSpPr>
          <p:nvPr>
            <p:ph idx="1"/>
          </p:nvPr>
        </p:nvSpPr>
        <p:spPr/>
        <p:txBody>
          <a:bodyPr>
            <a:normAutofit/>
          </a:bodyPr>
          <a:lstStyle/>
          <a:p>
            <a:r>
              <a:rPr lang="en-US" dirty="0" smtClean="0"/>
              <a:t>Prepaid System</a:t>
            </a:r>
          </a:p>
          <a:p>
            <a:r>
              <a:rPr lang="en-US" dirty="0" smtClean="0"/>
              <a:t>Connection Cards </a:t>
            </a:r>
          </a:p>
          <a:p>
            <a:pPr lvl="1"/>
            <a:r>
              <a:rPr lang="en-US" dirty="0" smtClean="0"/>
              <a:t>has unique Serial Number (SN) and credits.</a:t>
            </a:r>
          </a:p>
          <a:p>
            <a:pPr lvl="2"/>
            <a:r>
              <a:rPr lang="en-US" dirty="0" smtClean="0"/>
              <a:t>SNs are used for alias computation</a:t>
            </a:r>
          </a:p>
          <a:p>
            <a:pPr lvl="1"/>
            <a:r>
              <a:rPr lang="en-US" dirty="0" smtClean="0"/>
              <a:t>credits can be refilled</a:t>
            </a:r>
          </a:p>
          <a:p>
            <a:r>
              <a:rPr lang="en-US" dirty="0" smtClean="0"/>
              <a:t>Credits</a:t>
            </a:r>
          </a:p>
          <a:p>
            <a:pPr lvl="1"/>
            <a:r>
              <a:rPr lang="en-US" dirty="0" smtClean="0"/>
              <a:t>implemented as</a:t>
            </a:r>
            <a:r>
              <a:rPr lang="tr-TR" dirty="0" smtClean="0"/>
              <a:t> </a:t>
            </a:r>
            <a:r>
              <a:rPr lang="en-US" dirty="0" smtClean="0"/>
              <a:t>hash tokens which are generated using hash chains.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Tokens</a:t>
            </a:r>
            <a:endParaRPr lang="en-US" dirty="0"/>
          </a:p>
        </p:txBody>
      </p:sp>
      <p:sp>
        <p:nvSpPr>
          <p:cNvPr id="3" name="Content Placeholder 2"/>
          <p:cNvSpPr>
            <a:spLocks noGrp="1"/>
          </p:cNvSpPr>
          <p:nvPr>
            <p:ph idx="1"/>
          </p:nvPr>
        </p:nvSpPr>
        <p:spPr>
          <a:xfrm>
            <a:off x="467544" y="1196752"/>
            <a:ext cx="8229600" cy="2016224"/>
          </a:xfrm>
        </p:spPr>
        <p:txBody>
          <a:bodyPr>
            <a:normAutofit fontScale="85000" lnSpcReduction="20000"/>
          </a:bodyPr>
          <a:lstStyle/>
          <a:p>
            <a:r>
              <a:rPr lang="en-US" dirty="0" smtClean="0"/>
              <a:t>For each set of tokens, the operator picks on a random IV (Initialization Vector) and take hashes of it many times.</a:t>
            </a:r>
          </a:p>
          <a:p>
            <a:r>
              <a:rPr lang="en-US" dirty="0" smtClean="0"/>
              <a:t>Can be used by sending in clear</a:t>
            </a:r>
          </a:p>
          <a:p>
            <a:pPr lvl="1"/>
            <a:r>
              <a:rPr lang="en-US" dirty="0" smtClean="0"/>
              <a:t>This is secure since they hash functions are one-way</a:t>
            </a:r>
          </a:p>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3203848" y="3284984"/>
            <a:ext cx="2528404" cy="2952328"/>
          </a:xfrm>
          <a:prstGeom prst="rect">
            <a:avLst/>
          </a:prstGeom>
          <a:noFill/>
          <a:ln w="9525">
            <a:noFill/>
            <a:miter lim="800000"/>
            <a:headEnd/>
            <a:tailEnd/>
          </a:ln>
          <a:effectLst/>
        </p:spPr>
      </p:pic>
      <p:cxnSp>
        <p:nvCxnSpPr>
          <p:cNvPr id="6" name="Straight Arrow Connector 5"/>
          <p:cNvCxnSpPr/>
          <p:nvPr/>
        </p:nvCxnSpPr>
        <p:spPr>
          <a:xfrm flipV="1">
            <a:off x="2843808" y="3356992"/>
            <a:ext cx="0" cy="28083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1579022" y="4540478"/>
            <a:ext cx="1872208" cy="369332"/>
          </a:xfrm>
          <a:prstGeom prst="rect">
            <a:avLst/>
          </a:prstGeom>
          <a:noFill/>
        </p:spPr>
        <p:txBody>
          <a:bodyPr wrap="square" rtlCol="0">
            <a:spAutoFit/>
          </a:bodyPr>
          <a:lstStyle/>
          <a:p>
            <a:r>
              <a:rPr lang="tr-TR" dirty="0" smtClean="0"/>
              <a:t>Generation Order</a:t>
            </a:r>
            <a:endParaRPr lang="tr-TR" dirty="0"/>
          </a:p>
        </p:txBody>
      </p:sp>
      <p:cxnSp>
        <p:nvCxnSpPr>
          <p:cNvPr id="8" name="Straight Arrow Connector 7"/>
          <p:cNvCxnSpPr/>
          <p:nvPr/>
        </p:nvCxnSpPr>
        <p:spPr>
          <a:xfrm flipV="1">
            <a:off x="5724128" y="3356992"/>
            <a:ext cx="0" cy="2808312"/>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5400000">
            <a:off x="5107414" y="4612486"/>
            <a:ext cx="1872208" cy="369332"/>
          </a:xfrm>
          <a:prstGeom prst="rect">
            <a:avLst/>
          </a:prstGeom>
          <a:noFill/>
        </p:spPr>
        <p:txBody>
          <a:bodyPr wrap="square" rtlCol="0">
            <a:spAutoFit/>
          </a:bodyPr>
          <a:lstStyle/>
          <a:p>
            <a:r>
              <a:rPr lang="tr-TR" dirty="0" smtClean="0"/>
              <a:t>Spending Order</a:t>
            </a: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Aliases</a:t>
            </a:r>
            <a:endParaRPr lang="en-US" dirty="0"/>
          </a:p>
        </p:txBody>
      </p:sp>
      <p:sp>
        <p:nvSpPr>
          <p:cNvPr id="3" name="Content Placeholder 2"/>
          <p:cNvSpPr>
            <a:spLocks noGrp="1"/>
          </p:cNvSpPr>
          <p:nvPr>
            <p:ph idx="1"/>
          </p:nvPr>
        </p:nvSpPr>
        <p:spPr/>
        <p:txBody>
          <a:bodyPr/>
          <a:lstStyle/>
          <a:p>
            <a:r>
              <a:rPr lang="en-US" dirty="0" smtClean="0"/>
              <a:t>Temporary identifiers for clients.</a:t>
            </a:r>
          </a:p>
          <a:p>
            <a:r>
              <a:rPr lang="en-US" dirty="0" smtClean="0"/>
              <a:t>By changing the aliases frequently, we provide anonymity in our system to some extent.</a:t>
            </a:r>
          </a:p>
          <a:p>
            <a:r>
              <a:rPr lang="en-US" dirty="0" smtClean="0"/>
              <a:t>Computed by the clients and also by the TTP (Trusted Third Party).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1416</TotalTime>
  <Words>1173</Words>
  <Application>Microsoft Office PowerPoint</Application>
  <PresentationFormat>On-screen Show (4:3)</PresentationFormat>
  <Paragraphs>157</Paragraphs>
  <Slides>34</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Office Theme</vt:lpstr>
      <vt:lpstr>Document</vt:lpstr>
      <vt:lpstr>SSPayWMN: Secure and Seamless Payment for Wireless Mesh Networks </vt:lpstr>
      <vt:lpstr>Outline</vt:lpstr>
      <vt:lpstr>Project Description in a Nutshell</vt:lpstr>
      <vt:lpstr>Motivation and Objectives</vt:lpstr>
      <vt:lpstr>Project Timeline and WPs</vt:lpstr>
      <vt:lpstr>System Entities</vt:lpstr>
      <vt:lpstr>Connection Card</vt:lpstr>
      <vt:lpstr>Hash Tokens</vt:lpstr>
      <vt:lpstr>Aliases</vt:lpstr>
      <vt:lpstr>Alias Computation</vt:lpstr>
      <vt:lpstr>Initial Authorization</vt:lpstr>
      <vt:lpstr>Initial Authorization</vt:lpstr>
      <vt:lpstr>Reuse of a Connection Card</vt:lpstr>
      <vt:lpstr>Reuse of a Connection Card</vt:lpstr>
      <vt:lpstr>Access Point Authentication</vt:lpstr>
      <vt:lpstr>Access Point Authentication</vt:lpstr>
      <vt:lpstr>Packet Transfer</vt:lpstr>
      <vt:lpstr>Packet Transfer</vt:lpstr>
      <vt:lpstr>Providing Unlinkability</vt:lpstr>
      <vt:lpstr>Changing Alias</vt:lpstr>
      <vt:lpstr>Disconnection</vt:lpstr>
      <vt:lpstr>Seamless Roaming</vt:lpstr>
      <vt:lpstr>Seamless Roaming</vt:lpstr>
      <vt:lpstr>Seamless Mobility in Home Operator</vt:lpstr>
      <vt:lpstr>Seamless Mobility in Home Operator</vt:lpstr>
      <vt:lpstr>Conclusions</vt:lpstr>
      <vt:lpstr>Plan for Next Year</vt:lpstr>
      <vt:lpstr>Some Early Simulation Results</vt:lpstr>
      <vt:lpstr>Network Topology</vt:lpstr>
      <vt:lpstr>Initial Authorization &amp; Reuse of a Connection Card</vt:lpstr>
      <vt:lpstr>Access Point Authentication &amp; Packet Transfer</vt:lpstr>
      <vt:lpstr>Changing Alias</vt:lpstr>
      <vt:lpstr>Seamless Mobility</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SSPayWMN: Secure and Seamless Payment for Wireless Mesh Networks </dc:title>
  <dc:creator>canleloglu</dc:creator>
  <cp:lastModifiedBy>Albert Levi</cp:lastModifiedBy>
  <cp:revision>58</cp:revision>
  <dcterms:created xsi:type="dcterms:W3CDTF">2012-04-08T22:12:01Z</dcterms:created>
  <dcterms:modified xsi:type="dcterms:W3CDTF">2012-05-03T06:59:28Z</dcterms:modified>
</cp:coreProperties>
</file>